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4" r:id="rId14"/>
    <p:sldId id="315" r:id="rId15"/>
    <p:sldId id="316" r:id="rId16"/>
    <p:sldId id="31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17" r:id="rId26"/>
    <p:sldId id="318" r:id="rId27"/>
    <p:sldId id="319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1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74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EA3ACD-459E-4C92-9FA9-18E6017381DE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67643-D6F9-43ED-BD12-561463EB9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C83A9-14ED-464A-9E7E-0CA42FA45B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D52E61-C19A-4D1E-ACBB-421CA711FF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A88B3A-13D7-4C71-8F46-9927A668B5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6701B2-4085-410B-87F6-6778491420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1502F4-6E78-4B5B-8316-31668D6D4F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1C318-C95C-4E82-BC98-BA8C9383F0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420BB-4C76-4FEE-84D8-FC7120C4AF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2B3FE9-8DC2-4DEF-BD5D-63192B8CF8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357A7-D2C7-4A24-B34F-BB42466834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3DAAA0-4B91-4F64-A3FC-724AEF2893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1FBA11-A85A-42D1-82B7-49A684C7D4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D947F-A898-439A-85DE-B7C6DD0882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2D0EF7-390B-4A3B-9A2B-FBFE599033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7130AE-3BBE-45A7-8DD2-4E4B4A4CCD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B3CF6-ED88-4A96-BDFA-CD9B8F202F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ECC71C-B707-4874-93F8-63FB29F80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C2DF21-CBE2-4245-A180-9C61EBD8B7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17F3BC-41CE-4DE7-ACBE-72D166375F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ABE891-38D4-442D-B5F5-9B56648E5D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912B2-06E8-4DC8-8FF2-A4DC3EAF3D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5E37B-A6B2-45AA-B0B8-E674B170D8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451737-F901-4958-951D-0363DD22D5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578D70-FB30-4378-97C4-2D243A9BAF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8669E-2513-4F13-8BBC-CF63AB1F72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FB454-D540-48BB-BC0D-C3355C036B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0E45F-30C8-4A17-9024-2C714A2182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43623-DBC5-4E3C-8B74-4D2B9289B8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A9870-DA51-42D1-83FA-D037CB10D7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EC4EEE-EDF3-4F3A-9F9A-C0C138D755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58B9A7-8BB2-4069-8B63-0FD394F0DA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EAFD7A-94CF-41BE-874E-5DFEDC2395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2F5C9E-95CB-4C32-B0C7-B25F30A3A1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7CBAA-F44A-46DC-BF6A-7B2E693FEC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83513-F973-475F-AFC5-131018288F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74ABD-4433-49E6-845A-866DF862C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FB25F-BC66-4C95-87DB-B95ECF8BBA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4FE0E-B66E-4BAF-A208-1B80221C45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82185-B883-4B63-9414-9492F4F635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0AAC4-5A7C-4E57-939B-E838DAAF04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5632EF-D658-4AA5-8F9D-65CC839FF7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D4F4EB-7821-4143-AC4C-B9439A5C51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50A3F9-B6FF-42FE-8F3C-D7BCAAEE2D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81D4F2-D39C-407A-9022-2B90A2AA2A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6F4540-87E2-4752-A579-42641676C2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DF1503-1465-46E0-8D80-7A903D4CCF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48720B-1835-4897-AA30-190F5A18DB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B4504-00E9-4824-819A-328ABDD512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9F6471-D071-4FE0-A2BC-7599605FB0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67E5F-1461-4A0A-A152-9B90D2402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689DB7-8316-4E3F-952D-3D9DB775AF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5A24D6-5BF8-42A0-AC10-94CFC62FC9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0187F-8481-4B81-ADB5-5504EB74A9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12926-11E5-4D34-8D74-D794D7137B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BDF-DFA6-4AAD-8E8F-D7918B7E270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6B6D5389-4D04-4CCD-A6FE-5DD22ED0C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477C2-9492-46A3-B66D-AA889FAAACC6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4608D1B7-E620-429F-977D-A125FE4A4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7F20-97EE-455A-9F75-204EC4E44C1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700627D4-F51C-49BE-B660-08870E56E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957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03B0098-FE8E-4881-BB86-758FBF4EF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DCDF3-B3FE-4CA2-ABFC-C034DA72E9E1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79F8CB1E-17F6-4A1A-AF51-9CBF97C52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C1F43-6B15-401D-AC4D-78F6D2ACABE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05CF3660-02D4-46D0-BB57-B60B0CF56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5BEB-CE4D-4F03-B7A3-E739D1B3425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F2FEE483-4429-40AA-B0B6-AD170304C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E9754-AACF-45D2-9D80-B3166A0306E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95A2D0C-0BA9-4F34-B328-39FB22F78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79A4-39A5-4BF9-B493-904E32C130B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F874D1DF-3A19-4F99-BE7F-5C947FFCE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606E8-4C87-489C-A805-CE3A669FA170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6DB0520-E798-4EB5-B9A4-C74E53E34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4E9D-9F00-477F-B2AB-4D33118546C2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548D2FB-1459-4B13-A113-67B3374D2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72BB-D718-4832-B6E8-A94139A69391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6E3B433C-7045-43E0-95B7-A6360220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F54E40-2CAD-4A2B-BD26-321F251ED5A0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5F03097-BE98-4FA9-A7F5-30AF87B58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5366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 is executed, two things can happen:</a:t>
            </a:r>
          </a:p>
          <a:p>
            <a:pPr lvl="1" eaLnBrk="1" hangingPunct="1">
              <a:buFontTx/>
              <a:buNone/>
            </a:pPr>
            <a:r>
              <a:rPr lang="en-US" smtClean="0"/>
              <a:t>1.  No exception is thrown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smtClean="0"/>
              <a:t>The code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 is executed to the end of the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is skipped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smtClean="0"/>
              <a:t>The execution continues with the code placed after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CB3F4EE-A66F-4189-9B01-CC8776395CD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038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2.  An exception is thrown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 and caught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mtClean="0"/>
              <a:t>The rest of the code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 is skipped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mtClean="0"/>
              <a:t>Control is transferred to a following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(in simple cases)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mtClean="0"/>
              <a:t>The thrown object is plugged in for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parameter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mtClean="0"/>
              <a:t>The code in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is executed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mtClean="0"/>
              <a:t>The code that follows that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is executed (if any)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066401A-BDD0-4FCB-AFBF-706798C6AD1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Example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many cases your own code doesn’t throw the exception, but instead it is thrown by an existing Java library</a:t>
            </a:r>
          </a:p>
          <a:p>
            <a:r>
              <a:rPr lang="en-US" smtClean="0"/>
              <a:t>Example: Input an integer using </a:t>
            </a:r>
            <a:r>
              <a:rPr lang="en-US" sz="2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nextInt()</a:t>
            </a:r>
          </a:p>
          <a:p>
            <a:pPr lvl="1"/>
            <a:r>
              <a:rPr lang="en-US" smtClean="0"/>
              <a:t>What if the user doesn’t enter an integer?</a:t>
            </a:r>
          </a:p>
          <a:p>
            <a:pPr lvl="1"/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mtClean="0"/>
              <a:t> method throws an </a:t>
            </a:r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InputMismatchException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624E45F-34BA-42FD-8AD4-1F61320162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Exception Handling with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user enters something other than a well-formed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800" smtClean="0"/>
              <a:t> value,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 smtClean="0"/>
              <a:t> will be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Unless this exception is caught, the program will end with an error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exception is caught,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can give code for some alternative action, such as asking the user to reenter the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9FF2264-A70C-4F26-823D-E02F1A185AF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InputMismatchException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 smtClean="0"/>
              <a:t> is in the standard Java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program that refers to it must use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 smtClean="0"/>
              <a:t> statement, such as the following: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java.util.InputMismatchException;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is a descendent class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Therefore, it is an unchecked exception and does not have to be caught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or declared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smtClean="0"/>
              <a:t> clause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catching it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is allowed, and can sometimes be useful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954AFD9-0191-4F18-ABDB-90E06C45935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Exception Controlled Loops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Sometimes it is better to simply loop through an action again when an exception is thrown, as follows: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done = false;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while (! done)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done = true;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catch (SomeExceptionClass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SomeMoreCode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480D22F-D25C-4C23-A137-5C996335EB4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Exception Controlled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E8B07898-9ABF-493D-98EE-D719A1D334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9163"/>
            <a:ext cx="55372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302125"/>
            <a:ext cx="3667125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Classes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There are more exception classes than just the single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 are more exception classes in the standard Java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New exception classes can be defined like any other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predefined exception classes have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 is a constructor that takes a single argument of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class has an accessor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000" smtClean="0"/>
              <a:t> that can recover the string given as an argument to the constructor when the exception object was created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programmer-defined classes should have the same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6211ACF-2EAB-4EB0-8337-1243C957A11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Exception Classes from Standard Packages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Numerous predefined exception classes are included in the standard packages that come with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NoSuchMethodException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Many exception classes must be imported in order to use them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E037AF0-2731-43AF-8159-E94BE1747E2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Exception Classes from Standard Packages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predefined exception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 smtClean="0"/>
              <a:t> is the root class for all exceptions</a:t>
            </a:r>
          </a:p>
          <a:p>
            <a:pPr lvl="1" eaLnBrk="1" hangingPunct="1"/>
            <a:r>
              <a:rPr lang="en-US" sz="2400" smtClean="0"/>
              <a:t>Every exception class is a descendent class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Although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smtClean="0"/>
              <a:t> class can be used directly in a class or program, it is most often used to define a derived class</a:t>
            </a:r>
          </a:p>
          <a:p>
            <a:pPr lvl="1" eaLnBrk="1" hangingPunct="1"/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smtClean="0"/>
              <a:t> is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 smtClean="0"/>
              <a:t> package, and so requires no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 smtClean="0"/>
              <a:t> statement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75969AF-F5BB-47A5-8ECD-E601CBE3BE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Exception Handling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Sometimes the best outcome can be when nothing unusual happens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However, the case where exceptional things happen must also be prepared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Java exception handling facilities are used when the invocation of a method may cause something exceptional to occur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 the exception is some type of error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A35A39D-A429-4363-9D5E-F49D6D2F2A1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getMessage</a:t>
            </a:r>
            <a:r>
              <a:rPr lang="en-US" smtClean="0"/>
              <a:t> Method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 // method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throw new Exception(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catch(Exception 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String message = e.getMessage();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  . .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8624510-3BB1-4140-BD6E-F9EFF962445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getMessage</a:t>
            </a:r>
            <a:r>
              <a:rPr lang="en-US" smtClean="0"/>
              <a:t> Method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Every exception has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instance variable that contains some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string typically identifies the reason for the 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previous example,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800" smtClean="0"/>
              <a:t> is an argument to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 smtClean="0"/>
              <a:t>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is the string used for the value of the  string instance variable of exception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Therefore, the method call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e.getMessage()</a:t>
            </a:r>
            <a:r>
              <a:rPr lang="en-US" sz="2400" smtClean="0"/>
              <a:t> returns this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AF7802E-1783-45D5-AB4A-4C634B7E9FC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Exception Classes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 smtClean="0"/>
              <a:t> statement can throw an exception object of any exception class</a:t>
            </a:r>
          </a:p>
          <a:p>
            <a:pPr eaLnBrk="1" hangingPunct="1"/>
            <a:r>
              <a:rPr lang="en-US" sz="2800" smtClean="0"/>
              <a:t>Instead of using a predefined class,  exception classes can be programmer-defined</a:t>
            </a:r>
          </a:p>
          <a:p>
            <a:pPr lvl="1" eaLnBrk="1" hangingPunct="1"/>
            <a:r>
              <a:rPr lang="en-US" sz="2400" smtClean="0"/>
              <a:t> These can be tailored to carry the precise kinds of information needed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</a:t>
            </a:r>
          </a:p>
          <a:p>
            <a:pPr lvl="1" eaLnBrk="1" hangingPunct="1"/>
            <a:r>
              <a:rPr lang="en-US" sz="2400" smtClean="0"/>
              <a:t>A different type of exception can be defined to identify each different exceptional situation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D2A0418-FE79-4211-A2AA-F1DA89285FC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Exception Classes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Every exception class to be defined must be a derived class of some already 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can be a derived class of any exception class in the standard Java libraries, or of any programmer defined exception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Constructors are the most important members to  define in an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They must behave appropriately with respect to the variables and methods inherited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Often, there are no other members, except those inherited from the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exception class performs these basic tasks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46A98EF-ACDC-4A2F-B5DA-BD4A10754FB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83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Programmer-Defined Exception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882B89A-5081-4443-A61C-481E46FA019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0419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28738"/>
            <a:ext cx="875188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mtClean="0"/>
              <a:t>Using our own Exception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966E66E0-D9A2-4EDB-BFF1-3ACDC30AAE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1295400"/>
            <a:ext cx="851376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smtClean="0"/>
              <a:t>Using our own Exception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C8D01BBE-130C-4154-9126-3E62AE13512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371600"/>
            <a:ext cx="74469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r>
              <a:rPr lang="en-US" smtClean="0"/>
              <a:t>Using our own Exception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626E7EDD-54D6-477E-876A-4B1FC639E6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365875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Exception Class Can Carry a Message of Any Type:  int Message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7480300" cy="407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exception class constructor can be defined that takes an argument of another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stores its value in an instance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need to define accessor methods for this instance variable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5D159CFF-54F3-4BD3-8CD3-E12DBD8C1E1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Exception Class with an </a:t>
            </a:r>
            <a:r>
              <a:rPr lang="en-US" sz="3200" b="1" smtClean="0">
                <a:latin typeface="Courier New" pitchFamily="49" charset="0"/>
              </a:rPr>
              <a:t>int</a:t>
            </a:r>
            <a:r>
              <a:rPr lang="en-US" sz="3200" smtClean="0"/>
              <a:t> Message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3C73269-640E-483B-A002-D1449FEF35A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7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668496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Exception Handling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Java library software (or programmer-defined code) provides a mechanism that signals when something unusual happens</a:t>
            </a:r>
          </a:p>
          <a:p>
            <a:pPr lvl="1" eaLnBrk="1" hangingPunct="1"/>
            <a:r>
              <a:rPr lang="en-US" sz="2400" smtClean="0"/>
              <a:t>This is called </a:t>
            </a:r>
            <a:r>
              <a:rPr lang="en-US" sz="2400" i="1" smtClean="0"/>
              <a:t>throwing an exception</a:t>
            </a:r>
          </a:p>
          <a:p>
            <a:pPr eaLnBrk="1" hangingPunct="1"/>
            <a:r>
              <a:rPr lang="en-US" sz="2800" smtClean="0"/>
              <a:t>In another place in the program, the programmer must provide code that deals with the exceptional case</a:t>
            </a:r>
          </a:p>
          <a:p>
            <a:pPr lvl="1" eaLnBrk="1" hangingPunct="1"/>
            <a:r>
              <a:rPr lang="en-US" sz="2400" smtClean="0"/>
              <a:t>This is called </a:t>
            </a:r>
            <a:r>
              <a:rPr lang="en-US" sz="2400" i="1" smtClean="0"/>
              <a:t>handling the exception</a:t>
            </a:r>
          </a:p>
          <a:p>
            <a:pPr eaLnBrk="1" hangingPunct="1"/>
            <a:endParaRPr lang="en-US" sz="28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8518D60-4851-4D11-AF79-0967AAE31A4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Object Characteristics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two most important things about an exception object are its type (i.e., exception class) and the message it carries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message is sent along with the exception object as an instance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message can be recovered with the accessor method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mtClean="0"/>
              <a:t>, so that the catch block can use the message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A805475-A7C5-40F8-ABCC-63ECCA51C8D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Programmer-Defined Exception Class Guidelines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Exception classes may be programmer-defined, but every such class must be a derived class of an already existing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smtClean="0"/>
              <a:t> can be used as the base class, unless another exception class would be more suitable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 least two constructors should be defined, sometimes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exception class should allow for the fact that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 smtClean="0"/>
              <a:t> is inherited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2FD91BC-09E9-4B6B-80FF-9FD544EAFBF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Preserve </a:t>
            </a:r>
            <a:r>
              <a:rPr lang="en-US" b="1" smtClean="0">
                <a:latin typeface="Courier New" pitchFamily="49" charset="0"/>
              </a:rPr>
              <a:t>getMessage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For all predefined exception classes,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 smtClean="0"/>
              <a:t> returns the string that is passed to its constructor as an argument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Or it will return a default string if no argument is used with the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behavior must be preserved in all programmer-defined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constructor must be included having a string parameter whose body begins with a call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call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must use the parameter as its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no-argument constructor must also be included whose body begins with a call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call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must use a default string as its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40BB9C6-BA15-4934-924E-E620635D996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Blocks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 smtClean="0"/>
              <a:t> block can potentially throw any number of exception values, and they can be of differing types</a:t>
            </a:r>
          </a:p>
          <a:p>
            <a:pPr lvl="1" eaLnBrk="1" hangingPunct="1"/>
            <a:r>
              <a:rPr lang="en-US" sz="2400" smtClean="0"/>
              <a:t>In any one execution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block, at most one exception can be thrown (since a throw statement ends the execution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block)</a:t>
            </a:r>
          </a:p>
          <a:p>
            <a:pPr lvl="1" eaLnBrk="1" hangingPunct="1"/>
            <a:r>
              <a:rPr lang="en-US" sz="2400" smtClean="0"/>
              <a:t>However, different types of exception values can be thrown on different executions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E58BC14-ABF4-4A11-84C9-2EF3B567006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Blocks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Each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smtClean="0"/>
              <a:t> block can only catch values of the exception class type given 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b="1" smtClean="0"/>
              <a:t> </a:t>
            </a:r>
            <a:r>
              <a:rPr lang="en-US" sz="2800" smtClean="0"/>
              <a:t>block heading </a:t>
            </a:r>
          </a:p>
          <a:p>
            <a:pPr eaLnBrk="1" hangingPunct="1"/>
            <a:r>
              <a:rPr lang="en-US" sz="2800" smtClean="0"/>
              <a:t>Different types of exceptions can be caught by placing more than one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smtClean="0"/>
              <a:t> block after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 smtClean="0"/>
              <a:t> block</a:t>
            </a:r>
          </a:p>
          <a:p>
            <a:pPr lvl="1" eaLnBrk="1" hangingPunct="1"/>
            <a:r>
              <a:rPr lang="en-US" sz="2400" smtClean="0"/>
              <a:t>Any number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blocks can be included, but they must be placed in the correct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8E5CF76-19B8-492F-90AD-0A105C18B92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Catch the More Specific Exception First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catching multiple exceptions, the order of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blocks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an exception is thrown in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mtClean="0"/>
              <a:t> block,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blocks are examined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first one that matches the type of the exception thrown is the one that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F12F341-486D-4165-9DCB-7ACAC873959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Catch the More Specific Exception First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 (Exception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 (NegativeNumberException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Because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400" smtClean="0"/>
              <a:t> is a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smtClean="0"/>
              <a:t>, 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NegativeNumberExceptions</a:t>
            </a:r>
            <a:r>
              <a:rPr lang="en-US" sz="2400" smtClean="0"/>
              <a:t> will be caught by the first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before ever reaching the second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catch block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000" smtClean="0"/>
              <a:t> will never be used!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the correct ordering, simply reverse the two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3420EDB-1837-48AC-8CEF-45A9D2042CC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Throwing an Exception in a Method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Sometimes it makes sense to throw an exception in a method, but not catch it in the same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Some programs that use a method should just end if an exception is thrown, and other programs should do something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such cases, the program using the method should  enclose the method invocation in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block, and catch the exception in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 that follows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this case, the method itself would not include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it would have to include a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 i="1" smtClean="0"/>
              <a:t> clause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C40353D-A11C-4699-A42C-D09AE64ECC8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Declaring Exceptions in a </a:t>
            </a:r>
            <a:r>
              <a:rPr lang="en-US" sz="3200" b="1" smtClean="0">
                <a:latin typeface="Courier New" pitchFamily="49" charset="0"/>
              </a:rPr>
              <a:t>throws</a:t>
            </a:r>
            <a:r>
              <a:rPr lang="en-US" sz="3200" smtClean="0"/>
              <a:t> Clause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method can throw an exception but does not catch it, it must provide a warning </a:t>
            </a:r>
          </a:p>
          <a:p>
            <a:pPr lvl="1" eaLnBrk="1" hangingPunct="1"/>
            <a:r>
              <a:rPr lang="en-US" sz="2400" smtClean="0"/>
              <a:t>This warning is called a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i="1" smtClean="0"/>
              <a:t> clause</a:t>
            </a:r>
          </a:p>
          <a:p>
            <a:pPr lvl="1" eaLnBrk="1" hangingPunct="1"/>
            <a:r>
              <a:rPr lang="en-US" sz="2400" smtClean="0"/>
              <a:t>The process of including an exception class in a throws clause is called </a:t>
            </a:r>
            <a:r>
              <a:rPr lang="en-US" sz="2400" i="1" smtClean="0"/>
              <a:t>declaring the exception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throws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//throws clause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The following states that an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z="2400" smtClean="0"/>
              <a:t> could throw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aMethod() throws AnException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7FCCBCC-8678-4D6D-9FAD-8534868F6D1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Declaring Exceptions in a </a:t>
            </a:r>
            <a:r>
              <a:rPr lang="en-US" sz="3200" b="1" smtClean="0">
                <a:latin typeface="Courier New" pitchFamily="49" charset="0"/>
              </a:rPr>
              <a:t>throws</a:t>
            </a:r>
            <a:r>
              <a:rPr lang="en-US" sz="3200" b="1" smtClean="0"/>
              <a:t> </a:t>
            </a:r>
            <a:r>
              <a:rPr lang="en-US" sz="3200" smtClean="0"/>
              <a:t>Clause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method can throw more than one type of exception, then separate the exception types by commas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void aMethod()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AnException, AnotherException</a:t>
            </a:r>
          </a:p>
          <a:p>
            <a:pPr eaLnBrk="1" hangingPunct="1"/>
            <a:r>
              <a:rPr lang="en-US" smtClean="0"/>
              <a:t>If a method throws an exception and does not catch it, then the method invocation ends immediately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B494AA1-725A-46A6-96DB-F6879D61094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basic way of handling exceptions in Java consists of the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try-throw-catch</a:t>
            </a:r>
            <a:r>
              <a:rPr lang="en-US" sz="2400" smtClean="0"/>
              <a:t> trio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 contains the code for the basic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It tells what to do when everything goes smoothly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called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 because it "tries" to execute the case where all goes as planned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can also contain code that throws an exception if something unusual happens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BB851E8-3F36-44E8-B642-4256AFB720F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Catch or Declare Rule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Most ordinary exceptions that might be thrown within a method must be accounted for in one of two ways: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 code that can throw an exception is placed within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block, and the possible exception is caught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within the same method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 possible exception can be declared at the start of the method definition by placing the exception class name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smtClean="0"/>
              <a:t> clause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EE0C9A5-09FE-4BB5-B7F4-C22ECF82B0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Catch or Declare Rule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first technique handles an exception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second technique is a way to shift the exception handling responsibility to the method that invoked the exception throwing method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invoking method must handle the exception, unless it too uses the same technique to "pass the buck"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Ultimately, every exception that is thrown should eventually be caught by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in some method that does not just declare the exception class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smtClean="0"/>
              <a:t> clause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910721C-6DBC-40D2-A4EB-BB326E4CE05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Catch or Declare Rule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In any one method, both techniques can be mixed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Some exceptions may be caught, and others may be declared in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 smtClean="0"/>
              <a:t> clause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these techniques must be used consistently with a given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an exception is not declared, then it must be handled within the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an exception is declared, then the responsibility for handling it is shifted to some other calling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if a method definition encloses an invocation of a second method, and the second method can throw an exception and does not catch it, then the first method must catch or declare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8C2EA1C-4621-4A1F-B423-32E972A5EE7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Checked and Unchecked Exceptions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Exceptions that are subject to the catch or declare rule are called </a:t>
            </a:r>
            <a:r>
              <a:rPr lang="en-US" sz="2400" i="1" smtClean="0"/>
              <a:t>checked</a:t>
            </a:r>
            <a:r>
              <a:rPr lang="en-US" sz="2400" b="1" i="1" smtClean="0"/>
              <a:t> </a:t>
            </a:r>
            <a:r>
              <a:rPr lang="en-US" sz="2400" smtClean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compiler checks to see if they are accounted for with either a catch block or a throws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classes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smtClean="0"/>
              <a:t>, and all descendants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smtClean="0"/>
              <a:t> are checked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 other exceptions are </a:t>
            </a:r>
            <a:r>
              <a:rPr lang="en-US" sz="2400" i="1" smtClean="0"/>
              <a:t>unchecked</a:t>
            </a:r>
            <a:r>
              <a:rPr lang="en-US" sz="2400" smtClean="0"/>
              <a:t>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400" smtClean="0"/>
              <a:t> and all its descendant classes are called </a:t>
            </a:r>
            <a:r>
              <a:rPr lang="en-US" sz="2400" i="1" smtClean="0"/>
              <a:t>error classes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Error classes are </a:t>
            </a:r>
            <a:r>
              <a:rPr lang="en-US" sz="2000" i="1" smtClean="0"/>
              <a:t>not</a:t>
            </a:r>
            <a:r>
              <a:rPr lang="en-US" sz="2000" smtClean="0"/>
              <a:t> subject to the Catch or Declare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F9E9C51-1E0F-4AC4-8FE0-EB038403A4B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Exceptions to the Catch or Declare Rule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Checked exceptions must follow the Catch or Declare Rule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Programs in which these exceptions can be thrown will not compile until they are handled properly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Unchecked exceptions are exempt from the Catch or Declare Rule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Programs in which these exceptions are thrown simply need to be corrected, as they result from some sort of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58458DA-33E9-4761-B16F-D73D9100858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Hierarchy of Throwable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D61080C-6782-4EBF-90FC-BFC4848D54B6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0355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682783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throws</a:t>
            </a:r>
            <a:r>
              <a:rPr lang="en-US" sz="3200" smtClean="0"/>
              <a:t> Clause in Derived Classes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a method in a derived class is overridden, it should have the same exception classes listed in its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mtClean="0"/>
              <a:t> clause that it had in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 it should have a subset of them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derived class may not add any exceptions to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mtClean="0"/>
              <a:t>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it can delete some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B8E696D-1611-46BB-B3FD-20D84052C2C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Happens If an Exception is Never Caught?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 every method up to and including the main method simply includes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smtClean="0"/>
              <a:t> clause for an exception, that exception may be thrown but never caught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 GUI program (i.e., a program with a windowing interface), nothing happens - but the user may be left in an unexplained situation, and the program may be no longer be reliable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non-GUI programs, this causes the program to terminate with an error message giving the name of the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well-written program should eventually catch every exception by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in some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FF5923B-8CB7-429F-9DEE-5BFE84A3B6F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Exceptions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Exceptions should be reserved for situations where a method encounters </a:t>
            </a:r>
            <a:r>
              <a:rPr lang="en-US" sz="2800" i="1" smtClean="0"/>
              <a:t>an unusual or unexpected case that cannot be handled easily in some other way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When exception handling must be used, here are some basic 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Include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smtClean="0"/>
              <a:t> statements and list the exception classes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smtClean="0"/>
              <a:t> clause within a method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Place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blocks in a different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8DD3590-695F-4552-BD2A-899136D2A63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Exceptions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is an example of a method from which the exception originates: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void someMethod()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              throws SomeException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throw new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      SomeException(SomeArgument);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ED355535-0D86-40A5-AFEC-DDFC789AA4D5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PossiblySomeArguments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 smtClean="0">
              <a:solidFill>
                <a:srgbClr val="034CA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an exception is thrown, the execution of the surrounding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 is stopped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Normally, the flow of control is transferred to another portion of code known as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value thrown is the argument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b="1" smtClean="0"/>
              <a:t> </a:t>
            </a:r>
            <a:r>
              <a:rPr lang="en-US" sz="2400" smtClean="0"/>
              <a:t>operator, and is always an object of some 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execution of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 smtClean="0"/>
              <a:t> statement is called </a:t>
            </a:r>
            <a:r>
              <a:rPr lang="en-US" sz="2000" i="1" smtClean="0"/>
              <a:t>throwing an exception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2BCD17E-E51F-4C9F-9B4A-C2D7F5ECAF1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Use Exceptions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someMethod</a:t>
            </a:r>
            <a:r>
              <a:rPr lang="en-US" sz="2000" smtClean="0"/>
              <a:t> is used by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 smtClean="0"/>
              <a:t> must then deal with the exception: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otherMethod()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someMethod();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catch (SomeException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CodeToHandleException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6781D12-C672-43C7-9AED-F75838C6EAF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Programming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Exception handling is an example of a programming methodology known as </a:t>
            </a:r>
            <a:r>
              <a:rPr lang="en-US" sz="2800" i="1" smtClean="0"/>
              <a:t>event-driven programming</a:t>
            </a:r>
          </a:p>
          <a:p>
            <a:pPr eaLnBrk="1" hangingPunct="1"/>
            <a:r>
              <a:rPr lang="en-US" sz="2800" smtClean="0"/>
              <a:t>When using event-driven programming, objects are defined so that they send events to other objects that handle the events</a:t>
            </a:r>
          </a:p>
          <a:p>
            <a:pPr lvl="1" eaLnBrk="1" hangingPunct="1"/>
            <a:r>
              <a:rPr lang="en-US" sz="2400" smtClean="0"/>
              <a:t>An event is an object also</a:t>
            </a:r>
          </a:p>
          <a:p>
            <a:pPr lvl="1" eaLnBrk="1" hangingPunct="1"/>
            <a:r>
              <a:rPr lang="en-US" sz="2400" smtClean="0"/>
              <a:t>Sending an event is called </a:t>
            </a:r>
            <a:r>
              <a:rPr lang="en-US" sz="2400" i="1" smtClean="0"/>
              <a:t>firing an event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5E1813D1-DA24-4631-AD93-52729390FBB0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Programming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exception handling, the event objects are the exception objects</a:t>
            </a:r>
          </a:p>
          <a:p>
            <a:pPr lvl="1" eaLnBrk="1" hangingPunct="1"/>
            <a:r>
              <a:rPr lang="en-US" smtClean="0"/>
              <a:t>They are fired (thrown) by an object when the object invokes a method that throws the exception</a:t>
            </a:r>
          </a:p>
          <a:p>
            <a:pPr lvl="1" eaLnBrk="1" hangingPunct="1"/>
            <a:r>
              <a:rPr lang="en-US" smtClean="0"/>
              <a:t>An exception event is sent to 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block, where it is handled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D033A4D-F1F2-45A1-B50A-533BCA3538BE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Nested </a:t>
            </a:r>
            <a:r>
              <a:rPr lang="en-US" b="1" smtClean="0">
                <a:latin typeface="Courier New" pitchFamily="49" charset="0"/>
              </a:rPr>
              <a:t>try-catch</a:t>
            </a:r>
            <a:r>
              <a:rPr lang="en-US" smtClean="0"/>
              <a:t> Blocks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It is possible to place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 and its following catch blocks inside a larger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block, or inside a larger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 set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 smtClean="0"/>
              <a:t> blocks are placed inside a larger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block, different names must be used for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block parameters in the inner and outer blocks, just like any other set of nested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 set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 smtClean="0"/>
              <a:t> blocks are placed inside a larger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block, and an exception is thrown in the inner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 that is not caught, then the exception is thrown to the outer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 for processing, and may be caught in one of its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8D3EA1A-CAF0-4A24-9315-071E9F91279A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finally</a:t>
            </a:r>
            <a:r>
              <a:rPr lang="en-US" smtClean="0"/>
              <a:t> Block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400" smtClean="0"/>
              <a:t> block contains code to be executed whether or not an exception is thrown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it is used,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 smtClean="0"/>
              <a:t> block is placed after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 and its following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catch(ExceptionClass1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catch(ExceptionClassN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finally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CodeToBeExecutedInAllCases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489DE7B-DB63-41AB-87C1-9807ED4A1EDB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finally</a:t>
            </a:r>
            <a:r>
              <a:rPr lang="en-US" smtClean="0"/>
              <a:t> Block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try-catch-finally</a:t>
            </a:r>
            <a:r>
              <a:rPr lang="en-US" sz="2400" smtClean="0"/>
              <a:t> blocks are inside a method definition, there are three possibilities when the code is run: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 runs to the end, no exception is thrown, and the </a:t>
            </a:r>
            <a:r>
              <a:rPr lang="en-US" sz="2000" smtClean="0">
                <a:solidFill>
                  <a:srgbClr val="034CA1"/>
                </a:solidFill>
              </a:rPr>
              <a:t>finally</a:t>
            </a:r>
            <a:r>
              <a:rPr lang="en-US" sz="2000" smtClean="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An exception is thrown 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block, caught in one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blocks, and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 smtClean="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An exception is thrown 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 smtClean="0"/>
              <a:t> block, there is no matching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 in the method,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 smtClean="0"/>
              <a:t> block is executed, and then the method invocation ends and the exception object is thrown to the enclosing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A6E7C76D-8044-4D35-9915-A1CB9692F361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Rethrowing an Exception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mtClean="0"/>
              <a:t> block can contain code that throws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Sometimes it is useful to catch an exception and then, depending on the string produced by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mtClean="0"/>
              <a:t> (or perhaps something else), throw the same or a different exception for handling further up the chain of exception handling blocks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C9697B3-DBC9-46AD-A7B5-711065A89D55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AssertionError</a:t>
            </a:r>
            <a:r>
              <a:rPr lang="en-US" smtClean="0"/>
              <a:t> Class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 a program contains an assertion check, and the assertion check fails, an object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 smtClean="0"/>
              <a:t> is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causes the program to end with an error message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 smtClean="0"/>
              <a:t> is derived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800" smtClean="0"/>
              <a:t>, and therefore is an unchecked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order to prevent the program from ending, it could be handled, but this is not required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7B9B99FD-AD25-475B-86BF-FE21D4082D13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249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ArrayIndexOutOfBoundsException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ArrayIndexOutOfBoundsException</a:t>
            </a:r>
            <a:r>
              <a:rPr lang="en-US" sz="2400" smtClean="0"/>
              <a:t> is thrown whenever a program attempts to use an array index that is out of bounds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normally causes the program to end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Like all other descendents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  <a:r>
              <a:rPr lang="en-US" sz="2400" smtClean="0"/>
              <a:t>, it is an unchecked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requirement to handle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this exception is thrown, it is an indication that the program contains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Instead of attempting to handle the exception, the program should simply be fixed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BAF2BBF-4143-4700-91C3-C6CB62C0FE8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269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 smtClean="0"/>
              <a:t> statement is similar to a method call: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SomeString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the above example, the object of class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400" smtClean="0"/>
              <a:t> is created using a string as its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object, which is an argument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smtClean="0"/>
              <a:t> operator, is the exception object thrown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Instead of calling a method,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 smtClean="0"/>
              <a:t> statement calls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smtClean="0"/>
              <a:t> block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3184B6F-6333-4087-9135-722EED80CA6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an exception is thrown,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smtClean="0"/>
              <a:t> block begins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has one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exception object thrown is plugged in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parameter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execution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smtClean="0"/>
              <a:t> block is called </a:t>
            </a:r>
            <a:r>
              <a:rPr lang="en-US" sz="2800" i="1" smtClean="0"/>
              <a:t>catching the exception</a:t>
            </a:r>
            <a:r>
              <a:rPr lang="en-US" sz="2800" smtClean="0"/>
              <a:t>, or </a:t>
            </a:r>
            <a:r>
              <a:rPr lang="en-US" sz="2800" i="1" smtClean="0"/>
              <a:t>handling the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Whenever an exception is thrown, it should ultimately be handled (or caught) by some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5B0FB6A-ACE2-4CBB-9D4A-1A697E3D1E2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19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Exception 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ExceptionHandlingCode</a:t>
            </a:r>
            <a:endParaRPr lang="en-US" sz="20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looks like a method definition that has a parameter of type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class</a:t>
            </a:r>
            <a:endParaRPr lang="en-US" sz="2400" smtClean="0">
              <a:solidFill>
                <a:srgbClr val="034CA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is not really a method definition, however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is a separate piece of code that is executed when a program encounters and executes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smtClean="0"/>
              <a:t> statement in the preceding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 smtClean="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 is often referred to as an </a:t>
            </a:r>
            <a:r>
              <a:rPr lang="en-US" sz="2000" i="1" smtClean="0"/>
              <a:t>exception 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It can have at most one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AC26CFF-572C-4AEC-8A0C-BE0C7DD3CEE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try-throw-catch</a:t>
            </a:r>
            <a:r>
              <a:rPr lang="en-US" smtClean="0"/>
              <a:t> Mechanism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 { . . . }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identifier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 smtClean="0"/>
              <a:t> in 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heading is called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parameter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smtClean="0"/>
              <a:t> block parameter does two things: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It specifies the type of thrown exception object that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 can catch (e.g.,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smtClean="0"/>
              <a:t> class object above)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smtClean="0"/>
              <a:t>It provides a name (for the thrown object that is caught) on which it can operate 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smtClean="0"/>
              <a:t> block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2000" smtClean="0"/>
              <a:t>Note:  The identifier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smtClean="0"/>
              <a:t> is often used by convention, but any non-keyword identifier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6B8E08C-43F7-4C9A-9387-8A6A8DD72D0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3727</Words>
  <Application>Microsoft Office PowerPoint</Application>
  <PresentationFormat>On-screen Show (4:3)</PresentationFormat>
  <Paragraphs>505</Paragraphs>
  <Slides>58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13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9</vt:lpstr>
      <vt:lpstr>Introduction to Exception Handling</vt:lpstr>
      <vt:lpstr>Introduction to Exception Handling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Exception Example</vt:lpstr>
      <vt:lpstr>Exception Handling with the Scanner Class</vt:lpstr>
      <vt:lpstr>The InputMismatchException</vt:lpstr>
      <vt:lpstr>Tip:  Exception Controlled Loops</vt:lpstr>
      <vt:lpstr>Exception Controlled Loop</vt:lpstr>
      <vt:lpstr>Exception Classes</vt:lpstr>
      <vt:lpstr>Exception Classes from Standard Packages</vt:lpstr>
      <vt:lpstr>Exception Classes from Standard Packages</vt:lpstr>
      <vt:lpstr>Using the getMessage Method</vt:lpstr>
      <vt:lpstr>Using the getMessage Method</vt:lpstr>
      <vt:lpstr>Defining Exception Classes</vt:lpstr>
      <vt:lpstr>Defining Exception Classes</vt:lpstr>
      <vt:lpstr>A Programmer-Defined Exception Class</vt:lpstr>
      <vt:lpstr>Using our own Exception Class (1 of 3)</vt:lpstr>
      <vt:lpstr>Using our own Exception Class (2 of 3)</vt:lpstr>
      <vt:lpstr>Using our own Exception Class (3 of 3)</vt:lpstr>
      <vt:lpstr>Tip:  An Exception Class Can Carry a Message of Any Type:  int Message</vt:lpstr>
      <vt:lpstr>An Exception Class with an int Message </vt:lpstr>
      <vt:lpstr>Exception Object Characteristics</vt:lpstr>
      <vt:lpstr>Programmer-Defined Exception Class Guidelines</vt:lpstr>
      <vt:lpstr>Preserve getMessage</vt:lpstr>
      <vt:lpstr>Multiple catch Blocks</vt:lpstr>
      <vt:lpstr>Multiple catch Blocks</vt:lpstr>
      <vt:lpstr>Pitfall:  Catch the More Specific Exception First</vt:lpstr>
      <vt:lpstr>Pitfall:  Catch the More Specific Exception First</vt:lpstr>
      <vt:lpstr>Throwing an Exception in a Method</vt:lpstr>
      <vt:lpstr>Declaring Exceptions in a throws Clause</vt:lpstr>
      <vt:lpstr>Declaring Exceptions in a throws Clause</vt:lpstr>
      <vt:lpstr>The Catch or Declare Rule</vt:lpstr>
      <vt:lpstr>The Catch or Declare Rule</vt:lpstr>
      <vt:lpstr>The Catch or Declare Rule</vt:lpstr>
      <vt:lpstr>Checked and Unchecked Exceptions</vt:lpstr>
      <vt:lpstr>Exceptions to the Catch or Declare Rule</vt:lpstr>
      <vt:lpstr>Hierarchy of Throwable Objects</vt:lpstr>
      <vt:lpstr>The throws Clause in Derived Classes</vt:lpstr>
      <vt:lpstr>What Happens If an Exception is Never Caught?</vt:lpstr>
      <vt:lpstr>When to Use Exceptions</vt:lpstr>
      <vt:lpstr>When to Use Exceptions</vt:lpstr>
      <vt:lpstr>When to Use Exceptions</vt:lpstr>
      <vt:lpstr>Event Driven Programming</vt:lpstr>
      <vt:lpstr>Event Driven Programming</vt:lpstr>
      <vt:lpstr>Pitfall:  Nested try-catch Blocks</vt:lpstr>
      <vt:lpstr>The finally Block</vt:lpstr>
      <vt:lpstr>The finally Block</vt:lpstr>
      <vt:lpstr>Rethrowing an Exception</vt:lpstr>
      <vt:lpstr>The AssertionError Class</vt:lpstr>
      <vt:lpstr>ArrayIndexOutOfBoundsException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21</cp:revision>
  <dcterms:created xsi:type="dcterms:W3CDTF">2006-08-16T00:00:00Z</dcterms:created>
  <dcterms:modified xsi:type="dcterms:W3CDTF">2012-05-04T13:39:42Z</dcterms:modified>
</cp:coreProperties>
</file>