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65" r:id="rId5"/>
    <p:sldId id="266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304" r:id="rId15"/>
    <p:sldId id="279" r:id="rId16"/>
    <p:sldId id="303" r:id="rId17"/>
    <p:sldId id="280" r:id="rId18"/>
    <p:sldId id="305" r:id="rId19"/>
    <p:sldId id="281" r:id="rId20"/>
    <p:sldId id="282" r:id="rId21"/>
    <p:sldId id="299" r:id="rId22"/>
    <p:sldId id="300" r:id="rId23"/>
    <p:sldId id="301" r:id="rId24"/>
    <p:sldId id="302" r:id="rId2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6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AF891E-E818-40C5-8368-C3E17B3562D6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BAA5F0-9DFE-488C-95CE-3AEE8424798E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3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34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41EA7-5115-4A3F-9406-2DDBD4A93391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4A177E-D7DB-4726-AF1C-5571F0C65DC4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F277D8-A4B1-4467-9FF1-69EE907069E7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40199-15E3-4734-A68D-623E19EC7565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8E6542-C062-49C3-8A82-1192EE09ECB8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D94C3-672B-4435-BBB8-34F56CAA0CF1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DB36F-BED2-4BB8-BFE1-9AB26CC4CCB8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69831-1247-4D59-B911-8994D0865FD5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48C2CA-9A29-4EFB-8680-4E84F390018B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231D99-18DA-45C3-9816-051F1BBD184F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00D4E8-51CA-492E-94A8-B4CECE785517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DA88D-9610-4BF4-9A06-2052CF49471E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52DCF09-B88C-407B-9289-CAFBEBAE5E3E}" type="datetime1">
              <a:rPr lang="pt-BR" smtClean="0"/>
              <a:t>02/12/2017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1154" y="1041400"/>
            <a:ext cx="10058400" cy="1954048"/>
          </a:xfrm>
        </p:spPr>
        <p:txBody>
          <a:bodyPr rtlCol="0"/>
          <a:lstStyle/>
          <a:p>
            <a:r>
              <a:rPr lang="pt-BR" dirty="0">
                <a:solidFill>
                  <a:schemeClr val="accent5"/>
                </a:solidFill>
              </a:rPr>
              <a:t>SGFP- Site Gerenciador de Finanças Pessoais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46514"/>
          </a:xfrm>
        </p:spPr>
        <p:txBody>
          <a:bodyPr rtlCol="0">
            <a:normAutofit fontScale="92500" lnSpcReduction="10000"/>
          </a:bodyPr>
          <a:lstStyle/>
          <a:p>
            <a:pPr algn="r"/>
            <a:r>
              <a:rPr lang="pt-BR" dirty="0">
                <a:solidFill>
                  <a:srgbClr val="00B0F0"/>
                </a:solidFill>
              </a:rPr>
              <a:t>                                            </a:t>
            </a:r>
            <a:r>
              <a:rPr lang="pt-BR" dirty="0">
                <a:solidFill>
                  <a:schemeClr val="tx1"/>
                </a:solidFill>
              </a:rPr>
              <a:t>Maria Jéssica de Lima</a:t>
            </a:r>
          </a:p>
          <a:p>
            <a:pPr algn="r"/>
            <a:r>
              <a:rPr lang="pt-BR" dirty="0">
                <a:solidFill>
                  <a:schemeClr val="tx1"/>
                </a:solidFill>
              </a:rPr>
              <a:t>                                          Marilia Alves Borges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algn="l"/>
            <a:r>
              <a:rPr lang="pt-BR" sz="2800" dirty="0">
                <a:solidFill>
                  <a:schemeClr val="tx1"/>
                </a:solidFill>
              </a:rPr>
              <a:t>FATEC Itaquaquecetuba</a:t>
            </a:r>
          </a:p>
          <a:p>
            <a:pPr algn="l"/>
            <a:r>
              <a:rPr lang="pt-BR" sz="2800" dirty="0">
                <a:solidFill>
                  <a:schemeClr val="tx1"/>
                </a:solidFill>
              </a:rPr>
              <a:t>Gestão da Tecnologia da informação</a:t>
            </a:r>
          </a:p>
          <a:p>
            <a:pPr algn="l"/>
            <a:r>
              <a:rPr lang="pt-BR" sz="2800" dirty="0">
                <a:solidFill>
                  <a:schemeClr val="tx1"/>
                </a:solidFill>
              </a:rPr>
              <a:t>Itaquaquecetuba 2017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F4E37-B210-4B5F-A4AA-D521172F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43217-BE18-45F1-A73F-2524AFE9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b="1" dirty="0"/>
              <a:t>Requisitos Não Funcionais</a:t>
            </a:r>
          </a:p>
          <a:p>
            <a:pPr lvl="1" algn="just"/>
            <a:r>
              <a:rPr lang="pt-BR" dirty="0"/>
              <a:t>Funcionamento via Web;</a:t>
            </a:r>
          </a:p>
          <a:p>
            <a:pPr lvl="1" algn="just"/>
            <a:r>
              <a:rPr lang="pt-BR" dirty="0"/>
              <a:t>Desenvolvido na linguagem C#, com o auxílio da ferramenta Visual Studio 2013 e SQL (</a:t>
            </a:r>
            <a:r>
              <a:rPr lang="pt-BR" dirty="0" err="1"/>
              <a:t>Structured</a:t>
            </a:r>
            <a:r>
              <a:rPr lang="pt-BR" dirty="0"/>
              <a:t> Query Language, ou Linguagem de Consulta Estruturada), utilizando o Sistema Gerenciador de Banco de Dados (SGBD) MYSQL;</a:t>
            </a:r>
          </a:p>
        </p:txBody>
      </p:sp>
    </p:spTree>
    <p:extLst>
      <p:ext uri="{BB962C8B-B14F-4D97-AF65-F5344CB8AC3E}">
        <p14:creationId xmlns:p14="http://schemas.microsoft.com/office/powerpoint/2010/main" val="297538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1E813-2FFA-4BA1-B4A2-F1CADD55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34" y="2365329"/>
            <a:ext cx="9029700" cy="1311865"/>
          </a:xfrm>
        </p:spPr>
        <p:txBody>
          <a:bodyPr/>
          <a:lstStyle/>
          <a:p>
            <a:pPr algn="ctr"/>
            <a:r>
              <a:rPr lang="pt-BR" dirty="0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0248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seCase - Gerar Gráfico.png">
            <a:extLst>
              <a:ext uri="{FF2B5EF4-FFF2-40B4-BE49-F238E27FC236}">
                <a16:creationId xmlns:a16="http://schemas.microsoft.com/office/drawing/2014/main" id="{F21EA4BA-139E-4C6F-BA24-CABCE4F3DC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0593" y="378372"/>
            <a:ext cx="8040414" cy="61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1E813-2FFA-4BA1-B4A2-F1CADD55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34" y="2365329"/>
            <a:ext cx="9029700" cy="1311865"/>
          </a:xfrm>
        </p:spPr>
        <p:txBody>
          <a:bodyPr/>
          <a:lstStyle/>
          <a:p>
            <a:pPr algn="ctr"/>
            <a:r>
              <a:rPr lang="pt-BR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279311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captura de tela, texto&#10;&#10;Descrição gerada com alta confiança">
            <a:extLst>
              <a:ext uri="{FF2B5EF4-FFF2-40B4-BE49-F238E27FC236}">
                <a16:creationId xmlns:a16="http://schemas.microsoft.com/office/drawing/2014/main" id="{9FA0E5ED-B669-49DA-B2B3-31C5AC9FC7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38" y="268014"/>
            <a:ext cx="7914289" cy="62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1E813-2FFA-4BA1-B4A2-F1CADD55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34" y="2365329"/>
            <a:ext cx="9029700" cy="131186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MER – Modelo Entidade Relacionamento</a:t>
            </a:r>
          </a:p>
        </p:txBody>
      </p:sp>
    </p:spTree>
    <p:extLst>
      <p:ext uri="{BB962C8B-B14F-4D97-AF65-F5344CB8AC3E}">
        <p14:creationId xmlns:p14="http://schemas.microsoft.com/office/powerpoint/2010/main" val="105668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94BCC3A-71C8-4BCC-AB71-7D631AFF1A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58" y="756745"/>
            <a:ext cx="7598979" cy="51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9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B48CB-FF38-47B4-9C9D-E12A5E5F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4. ESTRUTURA DO SITE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5843BB-C867-4539-841E-5A21C10A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614" y="2408949"/>
            <a:ext cx="9714186" cy="2604485"/>
          </a:xfrm>
        </p:spPr>
        <p:txBody>
          <a:bodyPr/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Apresentação de páginas;</a:t>
            </a: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Funções disponíveis(usuário e administrador);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4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F5DB8-879A-4966-B93C-9E1AE0AB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 5. 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20B5DA-21A7-4F65-8DA0-756345BD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690688"/>
            <a:ext cx="9791700" cy="4486275"/>
          </a:xfrm>
        </p:spPr>
        <p:txBody>
          <a:bodyPr/>
          <a:lstStyle/>
          <a:p>
            <a:endParaRPr lang="pt-BR" dirty="0"/>
          </a:p>
          <a:p>
            <a:pPr algn="just"/>
            <a:r>
              <a:rPr lang="pt-BR" dirty="0"/>
              <a:t>O SGFP é capaz de organizar a vida financeira e gerenciar contas a pagar, despesas, receitas e investimentos, permitindo a análise dos boletos com vencimento próximo, da movimentação mensal, e de todas as aplicações do usuário.</a:t>
            </a:r>
          </a:p>
          <a:p>
            <a:pPr algn="just"/>
            <a:r>
              <a:rPr lang="pt-BR" dirty="0"/>
              <a:t>Os resultados apresentados pelo sistema atenderam todos os requisitos funcionais da fase de análise, atingindo os objetivos gerais e específicos proposto.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49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270A9-E47B-4C56-9747-3278DA6D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CE824-6008-4F2A-9A5F-BAC760FD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Melhorias Futuras</a:t>
            </a:r>
          </a:p>
          <a:p>
            <a:pPr lvl="1"/>
            <a:r>
              <a:rPr lang="pt-BR" dirty="0"/>
              <a:t>Disponibilizar versões com sistemas off-line para dispositivos móveis e integrando as funções de gerar relatórios;</a:t>
            </a:r>
          </a:p>
          <a:p>
            <a:pPr lvl="1"/>
            <a:r>
              <a:rPr lang="pt-BR" dirty="0"/>
              <a:t>Controlar gastos no cartão de crédito;</a:t>
            </a:r>
          </a:p>
          <a:p>
            <a:pPr lvl="1"/>
            <a:r>
              <a:rPr lang="pt-BR" dirty="0"/>
              <a:t>Calcular os rendimentos de cada investimento; </a:t>
            </a:r>
          </a:p>
        </p:txBody>
      </p:sp>
    </p:spTree>
    <p:extLst>
      <p:ext uri="{BB962C8B-B14F-4D97-AF65-F5344CB8AC3E}">
        <p14:creationId xmlns:p14="http://schemas.microsoft.com/office/powerpoint/2010/main" val="188499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ÍNDICE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Fundamentação teórica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Descrição do Sistema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Estrutura do site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Conclusão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Referência bibliográfica</a:t>
            </a:r>
          </a:p>
          <a:p>
            <a:pPr marL="514350" indent="-514350">
              <a:buFont typeface="+mj-lt"/>
              <a:buAutoNum type="arabicPeriod"/>
            </a:pPr>
            <a:endParaRPr lang="pt-BR" b="1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pt-BR" b="1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pt-B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66CB5-4A49-4471-8C43-4B10479C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6. 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3A839-A089-43E6-B287-A4BD1F495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897" y="1513490"/>
            <a:ext cx="9934903" cy="46634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/>
              <a:t>C#. </a:t>
            </a:r>
            <a:r>
              <a:rPr lang="pt-BR" sz="2000" dirty="0"/>
              <a:t>Disponível em: https://msdn.microsoft.com/pt-BR/library/kx37x362.aspx. Acesso em: 11/03/2017.</a:t>
            </a:r>
          </a:p>
          <a:p>
            <a:pPr marL="0" indent="0" algn="just">
              <a:buNone/>
            </a:pPr>
            <a:r>
              <a:rPr lang="pt-BR" sz="2000" b="1" dirty="0"/>
              <a:t>Chart.js </a:t>
            </a:r>
            <a:r>
              <a:rPr lang="pt-BR" sz="2000" b="1" dirty="0" err="1"/>
              <a:t>Documentation</a:t>
            </a:r>
            <a:r>
              <a:rPr lang="pt-BR" sz="2000" b="1" dirty="0"/>
              <a:t>. </a:t>
            </a:r>
            <a:r>
              <a:rPr lang="pt-BR" sz="2000" dirty="0"/>
              <a:t>Disponível em: http://www.chartjs.org/docs/latest/.</a:t>
            </a:r>
            <a:r>
              <a:rPr lang="pt-BR" sz="2000" b="1" dirty="0"/>
              <a:t> </a:t>
            </a:r>
            <a:r>
              <a:rPr lang="pt-BR" sz="2000" dirty="0"/>
              <a:t>Acesso em 05/10/2017.</a:t>
            </a:r>
          </a:p>
          <a:p>
            <a:pPr marL="0" indent="0" algn="just">
              <a:buNone/>
            </a:pPr>
            <a:r>
              <a:rPr lang="pt-BR" sz="2000" dirty="0"/>
              <a:t>FREEMAN, E &amp; ROBSON, E. </a:t>
            </a:r>
            <a:r>
              <a:rPr lang="pt-BR" sz="2000" b="1" dirty="0"/>
              <a:t>Use a Cabeça!:</a:t>
            </a:r>
            <a:r>
              <a:rPr lang="pt-BR" sz="2000" dirty="0"/>
              <a:t> Programação em HTML5: desenvolvendo aplicativos para Web com JavaScript. Rio de Janeiro – RJ: Alta Books, 2014.</a:t>
            </a:r>
          </a:p>
          <a:p>
            <a:pPr marL="0" indent="0" algn="just">
              <a:buNone/>
            </a:pPr>
            <a:r>
              <a:rPr lang="pt-BR" sz="2000" dirty="0"/>
              <a:t>GUEDES, G. T. A. </a:t>
            </a:r>
            <a:r>
              <a:rPr lang="pt-BR" sz="2000" b="1" dirty="0"/>
              <a:t>UML 2: </a:t>
            </a:r>
            <a:r>
              <a:rPr lang="pt-BR" sz="2000" dirty="0"/>
              <a:t>Uma Abordagem Prática. 2. ed. São Paulo: </a:t>
            </a:r>
            <a:r>
              <a:rPr lang="pt-BR" sz="2000" dirty="0" err="1"/>
              <a:t>Novatec</a:t>
            </a:r>
            <a:r>
              <a:rPr lang="pt-BR" sz="2000" dirty="0"/>
              <a:t> Editora, 2011.</a:t>
            </a:r>
          </a:p>
          <a:p>
            <a:pPr marL="0" indent="0" algn="just">
              <a:buNone/>
            </a:pPr>
            <a:r>
              <a:rPr lang="pt-BR" sz="2000" b="1" dirty="0"/>
              <a:t>Introdução à plataforma .NET da Microsoft</a:t>
            </a:r>
            <a:r>
              <a:rPr lang="pt-BR" sz="2000" dirty="0"/>
              <a:t>. Disponível em: https://msdn.microsoft.com/pt-br/aa702903.aspx. Acesso em: 11/03/2017.</a:t>
            </a:r>
          </a:p>
          <a:p>
            <a:pPr marL="0" indent="0" algn="just">
              <a:buNone/>
            </a:pPr>
            <a:r>
              <a:rPr lang="pt-BR" sz="2000" b="1" dirty="0"/>
              <a:t>Introdução a Objetos no Visual Basic</a:t>
            </a:r>
            <a:r>
              <a:rPr lang="pt-BR" sz="2000" dirty="0"/>
              <a:t>. Disponível em: https://msdn.microsoft.com/pt-br/library/zztsbwsx(v=vs.90).aspx. Acesso em: 11/03/2017.</a:t>
            </a:r>
          </a:p>
          <a:p>
            <a:pPr marL="0" indent="0" algn="just">
              <a:buNone/>
            </a:pPr>
            <a:r>
              <a:rPr lang="pt-BR" sz="2000" b="1" dirty="0" err="1"/>
              <a:t>jQuery</a:t>
            </a:r>
            <a:r>
              <a:rPr lang="pt-BR" sz="2000" b="1" dirty="0"/>
              <a:t> API </a:t>
            </a:r>
            <a:r>
              <a:rPr lang="pt-BR" sz="2000" b="1" dirty="0" err="1"/>
              <a:t>Documentation</a:t>
            </a:r>
            <a:r>
              <a:rPr lang="pt-BR" sz="2000" dirty="0"/>
              <a:t>. Disponível em: https://api.jquery.com/. Acesso em 05/11/2017.</a:t>
            </a:r>
          </a:p>
          <a:p>
            <a:pPr marL="0" indent="0" algn="just">
              <a:buNone/>
            </a:pPr>
            <a:r>
              <a:rPr lang="pt-BR" sz="2000" b="1" dirty="0" err="1"/>
              <a:t>jQuery</a:t>
            </a:r>
            <a:r>
              <a:rPr lang="pt-BR" sz="2000" b="1" dirty="0"/>
              <a:t> UI API </a:t>
            </a:r>
            <a:r>
              <a:rPr lang="pt-BR" sz="2000" b="1" dirty="0" err="1"/>
              <a:t>Documentation</a:t>
            </a:r>
            <a:r>
              <a:rPr lang="pt-BR" sz="2000" dirty="0"/>
              <a:t>. Disponível em: https://api.jqueryui.com/. Acesso em 05/11/2017.</a:t>
            </a:r>
          </a:p>
        </p:txBody>
      </p:sp>
    </p:spTree>
    <p:extLst>
      <p:ext uri="{BB962C8B-B14F-4D97-AF65-F5344CB8AC3E}">
        <p14:creationId xmlns:p14="http://schemas.microsoft.com/office/powerpoint/2010/main" val="217304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C57471-7C44-4E7C-A1A8-B258482ABB0A}"/>
              </a:ext>
            </a:extLst>
          </p:cNvPr>
          <p:cNvSpPr/>
          <p:nvPr/>
        </p:nvSpPr>
        <p:spPr>
          <a:xfrm>
            <a:off x="1828799" y="945931"/>
            <a:ext cx="84660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MASSARO, A. </a:t>
            </a:r>
            <a:r>
              <a:rPr lang="pt-BR" sz="2000" b="1" dirty="0"/>
              <a:t>Como cuidar de suas finanças pessoais: </a:t>
            </a:r>
            <a:r>
              <a:rPr lang="pt-BR" sz="2000" dirty="0"/>
              <a:t>CFA (2015). Brasília: Conselho Federal de Administração, 2015. </a:t>
            </a:r>
          </a:p>
          <a:p>
            <a:pPr algn="just"/>
            <a:r>
              <a:rPr lang="pt-BR" sz="2000" b="1" dirty="0"/>
              <a:t>MYSQL – O Banco de Dados de Código Aberto mais conhecido no Mundo</a:t>
            </a:r>
            <a:r>
              <a:rPr lang="pt-BR" sz="2000" dirty="0"/>
              <a:t>. Disponível em: https://www.oracle.com/br/mysql/index.html. Acesso em 02/06/2017.</a:t>
            </a:r>
          </a:p>
          <a:p>
            <a:pPr algn="just"/>
            <a:r>
              <a:rPr lang="pt-BR" sz="2000" dirty="0"/>
              <a:t>PFLEEGER, S. L. </a:t>
            </a:r>
            <a:r>
              <a:rPr lang="pt-BR" sz="2000" b="1" dirty="0"/>
              <a:t>Engenharia de Software:</a:t>
            </a:r>
            <a:r>
              <a:rPr lang="pt-BR" sz="2000" dirty="0"/>
              <a:t> Teoria e Prática. Tradução Dino Franklin. 2. ed. São Paulo: Prentice Hall, 2004.</a:t>
            </a:r>
          </a:p>
          <a:p>
            <a:pPr algn="just"/>
            <a:r>
              <a:rPr lang="pt-BR" sz="2000" dirty="0"/>
              <a:t>PRESSMAN, R. S. </a:t>
            </a:r>
            <a:r>
              <a:rPr lang="pt-BR" sz="2000" b="1" dirty="0"/>
              <a:t>Engenharia de Software</a:t>
            </a:r>
            <a:r>
              <a:rPr lang="pt-BR" sz="2000" dirty="0"/>
              <a:t>. Tradução José Carlos Barbosa dos Santos. </a:t>
            </a:r>
            <a:r>
              <a:rPr lang="en-US" sz="2000" dirty="0"/>
              <a:t>São Paulo: Pearson </a:t>
            </a:r>
            <a:r>
              <a:rPr lang="en-US" sz="2000" dirty="0" err="1"/>
              <a:t>Makron</a:t>
            </a:r>
            <a:r>
              <a:rPr lang="en-US" sz="2000" dirty="0"/>
              <a:t> Books, 1995.</a:t>
            </a:r>
            <a:endParaRPr lang="en-US" sz="20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SOMMERVILLE, I. </a:t>
            </a:r>
            <a:r>
              <a:rPr lang="en-US" sz="2000" b="1" dirty="0" err="1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Engenharia</a:t>
            </a:r>
            <a:r>
              <a:rPr lang="en-US" sz="2000" b="1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Software</a:t>
            </a:r>
            <a:r>
              <a:rPr lang="en-US" sz="2000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9. ed. São Paulo: Pearson Prentice Hall, 2011.</a:t>
            </a:r>
            <a:endParaRPr lang="pt-BR" sz="2000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ROSS, WESTERFIELD, JORDAN &amp; LAMB. </a:t>
            </a: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Administração Financeira: 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versão brasileira de Corporate Finance.10. ed. Porto Alegre: AMGH Editora LTDA, 2015.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VERAS, L. L.</a:t>
            </a:r>
            <a:r>
              <a:rPr lang="pt-BR" sz="20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Matemática Financeira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Uso de Calculadoras Financeiras, Aplicações Ao Mercado Financeiro, Introdução à Engenharia Econômica, 300 Exercícios Resolvidos e Propostos com Resposta. 5. ed. São Paulo: Atlas, 2005.</a:t>
            </a:r>
          </a:p>
        </p:txBody>
      </p:sp>
    </p:spTree>
    <p:extLst>
      <p:ext uri="{BB962C8B-B14F-4D97-AF65-F5344CB8AC3E}">
        <p14:creationId xmlns:p14="http://schemas.microsoft.com/office/powerpoint/2010/main" val="291807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050D5-47D8-4558-92F0-9AD6FAC7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1.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D9443F-15E1-4B53-8970-A8930323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Muitas pessoas acabam deixando de lado o controle dos seus rendimentos mensais, assim como não se planejam para imprevistos, não controlam suas contas, gastos e despesas.</a:t>
            </a:r>
          </a:p>
          <a:p>
            <a:pPr algn="just"/>
            <a:r>
              <a:rPr lang="pt-BR" dirty="0"/>
              <a:t>Com a falta de  controle dos  rendimentos mensais o alto consumo, a facilidade de compras parceladas, compras por impulso, crises econômicas, aumento da inflação, inadimplência, desemprego e falta de informação sobre os encargos pagos, possibilitam que muitos se endividem, tornando cada vez mais impossível organizar a vida financeira.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72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2D2515-6A65-430E-AB4D-DC117EBF3C49}"/>
              </a:ext>
            </a:extLst>
          </p:cNvPr>
          <p:cNvSpPr/>
          <p:nvPr/>
        </p:nvSpPr>
        <p:spPr>
          <a:xfrm>
            <a:off x="1324302" y="819807"/>
            <a:ext cx="9049407" cy="390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Para os consumidores dispostos a fazerem o controle dos seus gastos, custos, despesas e receitas com o auxílio da tecnologia  será proposto o site gerenciador de finanças pessoais (SGFP) para auxiliar o usuário na organização do seu orçamento de modo a controlar as suas finanças pessoais.</a:t>
            </a:r>
            <a:endParaRPr lang="pt-BR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34447-2B82-41D1-989C-4A945025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8B752-EB6B-418D-A62C-D6C0491F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083" y="1690688"/>
            <a:ext cx="9745717" cy="3622949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b="1" dirty="0"/>
              <a:t>Justificativa</a:t>
            </a:r>
          </a:p>
          <a:p>
            <a:pPr lvl="1"/>
            <a:r>
              <a:rPr lang="pt-BR" dirty="0"/>
              <a:t>Facilidade no acesso a tecnologias que auxiliam o uso da internet em diversos lugares; </a:t>
            </a:r>
          </a:p>
          <a:p>
            <a:pPr lvl="1"/>
            <a:r>
              <a:rPr lang="pt-BR" dirty="0"/>
              <a:t>Organização do orçamento pessoal por meio da aplicação via Web;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85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12648-3580-433E-83FE-B4548FAE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AF627-DA51-48BC-A74C-2935D8E4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Objetivo</a:t>
            </a:r>
          </a:p>
          <a:p>
            <a:pPr lvl="1" algn="just"/>
            <a:r>
              <a:rPr lang="pt-BR" dirty="0"/>
              <a:t>Desenvolver  um sistema de controle de finanças pessoais, que ofereça recursos de armazenamento das informações financeiras de cada usuário, disponibilizando as informações assim que solicitadas, garantindo a integridade das informações, não permitindo que ninguém além do próprio usuário altere seus dados, já que cada um tem acesso somente as suas informações cadastradas e com uma interface de fácil utilização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346909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F5B7A-5B22-4427-AFB9-AFD51F52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2A50C-768D-4CCC-86F1-DDDE01C5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Metodologia</a:t>
            </a:r>
          </a:p>
          <a:p>
            <a:pPr lvl="1" algn="just"/>
            <a:r>
              <a:rPr lang="pt-BR" dirty="0"/>
              <a:t>As páginas foram desenvolvidas em HTML (HyperText Markup Language - Linguagem de Marcação de Hipertexto), CSS (Cascading Style Sheets – Folhas de estilo em Cascata), JavaScript e ASP.NET, permitindo a comunicação com o usuário através de mensagens e fornecer diversos serviços baseados em servidores através de uma plataforma Web.</a:t>
            </a:r>
          </a:p>
          <a:p>
            <a:pPr lvl="1" algn="just"/>
            <a:r>
              <a:rPr lang="pt-BR" dirty="0"/>
              <a:t>A linguagem de programação utilizada é o C#, por ser uma linguagem lecionada na faculdade, orientada a objetos, baseada na plataforma .NET e por oferecer os recursos necessários.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60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F3CF8-21DD-4594-B61B-0163BB6D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 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B2608-6E5A-43AF-9105-4BD1F4BDA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Finanças Pessoais</a:t>
            </a:r>
          </a:p>
          <a:p>
            <a:pPr lvl="1" algn="just"/>
            <a:r>
              <a:rPr lang="pt-BR" dirty="0"/>
              <a:t>As práticas e técnicas de economia e finanças aplicadas a pessoas e famílias são entendidas como finanças pessoais. </a:t>
            </a:r>
          </a:p>
          <a:p>
            <a:pPr lvl="1" algn="just"/>
            <a:r>
              <a:rPr lang="pt-BR" dirty="0"/>
              <a:t>O principal objetivo é promover o equilíbrio financeiro, fazendo com que as pessoas acompanhem seus gastos periodicamente, controlando suas despesas e receitas, de modo que essa análise auxilie no planejamento da situação financeira para o período posterior.</a:t>
            </a:r>
          </a:p>
        </p:txBody>
      </p:sp>
    </p:spTree>
    <p:extLst>
      <p:ext uri="{BB962C8B-B14F-4D97-AF65-F5344CB8AC3E}">
        <p14:creationId xmlns:p14="http://schemas.microsoft.com/office/powerpoint/2010/main" val="39094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658A6-F0AE-45BE-BC35-0CBEE8C9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5"/>
                </a:solidFill>
              </a:rPr>
              <a:t>3. DESCRIÇÃO DO SISTEMA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DACA3F-FB4A-4587-A8FF-A5F490FBA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</a:p>
          <a:p>
            <a:pPr lvl="1"/>
            <a:r>
              <a:rPr lang="pt-BR" dirty="0"/>
              <a:t>Entrar no sistema;</a:t>
            </a:r>
          </a:p>
          <a:p>
            <a:pPr lvl="1"/>
            <a:r>
              <a:rPr lang="pt-BR" dirty="0"/>
              <a:t>Cadastros (Usuários, Categorias, Contas a Pagar, Investimentos e Movimentações);</a:t>
            </a:r>
          </a:p>
          <a:p>
            <a:pPr lvl="1"/>
            <a:r>
              <a:rPr lang="pt-BR" dirty="0"/>
              <a:t>Consultas (Contas, Investimentos e Movimentações);   </a:t>
            </a:r>
          </a:p>
          <a:p>
            <a:pPr lvl="1"/>
            <a:r>
              <a:rPr lang="pt-BR" dirty="0"/>
              <a:t>Gerar gráficos;</a:t>
            </a:r>
          </a:p>
          <a:p>
            <a:pPr lvl="1"/>
            <a:r>
              <a:rPr lang="pt-BR" dirty="0"/>
              <a:t>Notificar sobre vencimentos;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8724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Modelo de design de capitão das nuve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227_TF03460508" id="{8066847A-F5EB-43A6-9763-1FF8E8A49B43}" vid="{0EE1E088-4F1D-44EF-B1BC-0288C2BA06B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de design de capitão das nuvens</Template>
  <TotalTime>217</TotalTime>
  <Words>994</Words>
  <Application>Microsoft Office PowerPoint</Application>
  <PresentationFormat>Widescreen</PresentationFormat>
  <Paragraphs>76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Segoe UI</vt:lpstr>
      <vt:lpstr>Times New Roman</vt:lpstr>
      <vt:lpstr>Modelo de design de capitão das nuvens</vt:lpstr>
      <vt:lpstr>SGFP- Site Gerenciador de Finanças Pessoais</vt:lpstr>
      <vt:lpstr>ÍNDICE</vt:lpstr>
      <vt:lpstr> 1. INTRODUÇÃO</vt:lpstr>
      <vt:lpstr>Apresentação do PowerPoint</vt:lpstr>
      <vt:lpstr> </vt:lpstr>
      <vt:lpstr>  </vt:lpstr>
      <vt:lpstr>Apresentação do PowerPoint</vt:lpstr>
      <vt:lpstr>2. FUNDAMENTAÇÃO TEÓRICA</vt:lpstr>
      <vt:lpstr>3. DESCRIÇÃO DO SISTEMA</vt:lpstr>
      <vt:lpstr>Apresentação do PowerPoint</vt:lpstr>
      <vt:lpstr>Diagrama de Casos de Uso</vt:lpstr>
      <vt:lpstr>Apresentação do PowerPoint</vt:lpstr>
      <vt:lpstr>Diagrama de Classes</vt:lpstr>
      <vt:lpstr>Apresentação do PowerPoint</vt:lpstr>
      <vt:lpstr>MER – Modelo Entidade Relacionamento</vt:lpstr>
      <vt:lpstr>Apresentação do PowerPoint</vt:lpstr>
      <vt:lpstr>4. ESTRUTURA DO SITE</vt:lpstr>
      <vt:lpstr>  5. CONCLUSÃO</vt:lpstr>
      <vt:lpstr>Apresentação do PowerPoint</vt:lpstr>
      <vt:lpstr>6. 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SGFP- Site Gerenciador de Finanças Pessoais</dc:title>
  <dc:creator>Maria</dc:creator>
  <cp:lastModifiedBy>MARILIA ALVES BORGES</cp:lastModifiedBy>
  <cp:revision>37</cp:revision>
  <dcterms:created xsi:type="dcterms:W3CDTF">2017-11-28T00:02:33Z</dcterms:created>
  <dcterms:modified xsi:type="dcterms:W3CDTF">2017-12-03T01:40:59Z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