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81222f94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81222f94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81222f94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81222f94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81222f94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81222f94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81222f94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81222f94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81222f94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81222f94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81222f94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81222f94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81222f94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81222f94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81222f94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81222f94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81222f94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781222f94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781222f94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781222f94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81222f9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81222f9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81222f94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781222f94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781222f94e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781222f94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781222f94e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781222f94e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81222f94e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781222f94e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781222f94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781222f94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781222f94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781222f94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81222f94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781222f94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781222f94e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781222f94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781222f94e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781222f94e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781222f94e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781222f94e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781222f94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781222f94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781222f94e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781222f94e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781222f94e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781222f94e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781222f94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781222f94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781222f94e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781222f94e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81222f94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781222f94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81222f94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81222f94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81222f94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81222f9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81222f94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81222f94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81222f94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81222f94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81222f94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81222f94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3.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3.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8.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7.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4.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pt-BR"/>
              <a:t>GenAI - Text to text prompt engineering basics and use cases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1 -  Summarizing</a:t>
            </a:r>
            <a:endParaRPr/>
          </a:p>
        </p:txBody>
      </p:sp>
      <p:sp>
        <p:nvSpPr>
          <p:cNvPr id="126" name="Google Shape;126;p22"/>
          <p:cNvSpPr txBox="1"/>
          <p:nvPr>
            <p:ph idx="1" type="body"/>
          </p:nvPr>
        </p:nvSpPr>
        <p:spPr>
          <a:xfrm>
            <a:off x="311700" y="1152475"/>
            <a:ext cx="8731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Use the model to</a:t>
            </a:r>
            <a:r>
              <a:rPr b="1" lang="pt-BR"/>
              <a:t> summarize text with a focus on specific topics</a:t>
            </a:r>
            <a:r>
              <a:rPr lang="pt-BR"/>
              <a:t> </a:t>
            </a:r>
            <a:r>
              <a:rPr b="1" lang="pt-BR"/>
              <a:t>or limitations.</a:t>
            </a:r>
            <a:endParaRPr/>
          </a:p>
          <a:p>
            <a:pPr indent="457200" lvl="0" marL="0" rtl="0" algn="l">
              <a:spcBef>
                <a:spcPts val="1200"/>
              </a:spcBef>
              <a:spcAft>
                <a:spcPts val="0"/>
              </a:spcAft>
              <a:buNone/>
            </a:pPr>
            <a:r>
              <a:rPr lang="pt-BR"/>
              <a:t>1 - Summarize with a </a:t>
            </a:r>
            <a:r>
              <a:rPr b="1" lang="pt-BR"/>
              <a:t>word/sentence/character limit</a:t>
            </a:r>
            <a:endParaRPr b="1"/>
          </a:p>
          <a:p>
            <a:pPr indent="457200" lvl="0" marL="0" rtl="0" algn="l">
              <a:spcBef>
                <a:spcPts val="1200"/>
              </a:spcBef>
              <a:spcAft>
                <a:spcPts val="1200"/>
              </a:spcAft>
              <a:buNone/>
            </a:pPr>
            <a:r>
              <a:rPr lang="pt-BR"/>
              <a:t>This is an option for </a:t>
            </a:r>
            <a:r>
              <a:rPr b="1" lang="pt-BR"/>
              <a:t>cost optimization</a:t>
            </a:r>
            <a:r>
              <a:rPr lang="pt-BR"/>
              <a:t>, as ChatGPT API charges by token.</a:t>
            </a:r>
            <a:endParaRPr/>
          </a:p>
        </p:txBody>
      </p:sp>
      <p:pic>
        <p:nvPicPr>
          <p:cNvPr id="127" name="Google Shape;127;p22"/>
          <p:cNvPicPr preferRelativeResize="0"/>
          <p:nvPr/>
        </p:nvPicPr>
        <p:blipFill>
          <a:blip r:embed="rId3">
            <a:alphaModFix/>
          </a:blip>
          <a:stretch>
            <a:fillRect/>
          </a:stretch>
        </p:blipFill>
        <p:spPr>
          <a:xfrm>
            <a:off x="0" y="2895950"/>
            <a:ext cx="3143450" cy="1430275"/>
          </a:xfrm>
          <a:prstGeom prst="rect">
            <a:avLst/>
          </a:prstGeom>
          <a:noFill/>
          <a:ln>
            <a:noFill/>
          </a:ln>
        </p:spPr>
      </p:pic>
      <p:cxnSp>
        <p:nvCxnSpPr>
          <p:cNvPr id="128" name="Google Shape;128;p22"/>
          <p:cNvCxnSpPr>
            <a:stCxn id="127" idx="3"/>
            <a:endCxn id="129" idx="1"/>
          </p:cNvCxnSpPr>
          <p:nvPr/>
        </p:nvCxnSpPr>
        <p:spPr>
          <a:xfrm>
            <a:off x="3143450" y="3611088"/>
            <a:ext cx="1556700" cy="128400"/>
          </a:xfrm>
          <a:prstGeom prst="straightConnector1">
            <a:avLst/>
          </a:prstGeom>
          <a:noFill/>
          <a:ln cap="flat" cmpd="sng" w="9525">
            <a:solidFill>
              <a:schemeClr val="dk2"/>
            </a:solidFill>
            <a:prstDash val="solid"/>
            <a:round/>
            <a:headEnd len="med" w="med" type="none"/>
            <a:tailEnd len="med" w="med" type="triangle"/>
          </a:ln>
        </p:spPr>
      </p:cxnSp>
      <p:pic>
        <p:nvPicPr>
          <p:cNvPr id="129" name="Google Shape;129;p22"/>
          <p:cNvPicPr preferRelativeResize="0"/>
          <p:nvPr/>
        </p:nvPicPr>
        <p:blipFill>
          <a:blip r:embed="rId4">
            <a:alphaModFix/>
          </a:blip>
          <a:stretch>
            <a:fillRect/>
          </a:stretch>
        </p:blipFill>
        <p:spPr>
          <a:xfrm>
            <a:off x="4700300" y="2571751"/>
            <a:ext cx="3913389" cy="2335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1 -  Summarizing</a:t>
            </a:r>
            <a:endParaRPr/>
          </a:p>
        </p:txBody>
      </p:sp>
      <p:sp>
        <p:nvSpPr>
          <p:cNvPr id="135" name="Google Shape;135;p23"/>
          <p:cNvSpPr txBox="1"/>
          <p:nvPr>
            <p:ph idx="1" type="body"/>
          </p:nvPr>
        </p:nvSpPr>
        <p:spPr>
          <a:xfrm>
            <a:off x="311700" y="1152475"/>
            <a:ext cx="8731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Use the model to</a:t>
            </a:r>
            <a:r>
              <a:rPr b="1" lang="pt-BR"/>
              <a:t> summarize text with a focus on specific topics</a:t>
            </a:r>
            <a:r>
              <a:rPr lang="pt-BR"/>
              <a:t> </a:t>
            </a:r>
            <a:r>
              <a:rPr b="1" lang="pt-BR"/>
              <a:t>or limitations.</a:t>
            </a:r>
            <a:endParaRPr/>
          </a:p>
          <a:p>
            <a:pPr indent="457200" lvl="0" marL="0" rtl="0" algn="l">
              <a:spcBef>
                <a:spcPts val="1200"/>
              </a:spcBef>
              <a:spcAft>
                <a:spcPts val="0"/>
              </a:spcAft>
              <a:buNone/>
            </a:pPr>
            <a:r>
              <a:rPr lang="pt-BR"/>
              <a:t>2 - Summarize with </a:t>
            </a:r>
            <a:r>
              <a:rPr b="1" lang="pt-BR"/>
              <a:t>focus on specific topic</a:t>
            </a:r>
            <a:endParaRPr b="1"/>
          </a:p>
          <a:p>
            <a:pPr indent="457200" lvl="0" marL="0" rtl="0" algn="l">
              <a:spcBef>
                <a:spcPts val="1200"/>
              </a:spcBef>
              <a:spcAft>
                <a:spcPts val="1200"/>
              </a:spcAft>
              <a:buNone/>
            </a:pPr>
            <a:r>
              <a:rPr lang="pt-BR"/>
              <a:t>This is an option for </a:t>
            </a:r>
            <a:r>
              <a:rPr b="1" lang="pt-BR"/>
              <a:t>summarizing by relevant topics for a specific purpose</a:t>
            </a:r>
            <a:endParaRPr/>
          </a:p>
        </p:txBody>
      </p:sp>
      <p:pic>
        <p:nvPicPr>
          <p:cNvPr id="136" name="Google Shape;136;p23"/>
          <p:cNvPicPr preferRelativeResize="0"/>
          <p:nvPr/>
        </p:nvPicPr>
        <p:blipFill>
          <a:blip r:embed="rId3">
            <a:alphaModFix/>
          </a:blip>
          <a:stretch>
            <a:fillRect/>
          </a:stretch>
        </p:blipFill>
        <p:spPr>
          <a:xfrm>
            <a:off x="2368725" y="2582750"/>
            <a:ext cx="3515225" cy="2332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Summarizing vs. Extraction</a:t>
            </a:r>
            <a:endParaRPr/>
          </a:p>
        </p:txBody>
      </p:sp>
      <p:sp>
        <p:nvSpPr>
          <p:cNvPr id="142" name="Google Shape;142;p24"/>
          <p:cNvSpPr txBox="1"/>
          <p:nvPr>
            <p:ph idx="1" type="body"/>
          </p:nvPr>
        </p:nvSpPr>
        <p:spPr>
          <a:xfrm>
            <a:off x="311700" y="1152475"/>
            <a:ext cx="8731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Summaries include topics that are not related to the topic of focus. </a:t>
            </a:r>
            <a:r>
              <a:rPr b="1" lang="pt-BR"/>
              <a:t>Extract get only things from the relevant topic.</a:t>
            </a:r>
            <a:endParaRPr/>
          </a:p>
          <a:p>
            <a:pPr indent="-342900" lvl="0" marL="457200" rtl="0" algn="l">
              <a:spcBef>
                <a:spcPts val="1200"/>
              </a:spcBef>
              <a:spcAft>
                <a:spcPts val="0"/>
              </a:spcAft>
              <a:buSzPts val="1800"/>
              <a:buChar char="-"/>
            </a:pPr>
            <a:r>
              <a:rPr lang="pt-BR"/>
              <a:t>The image shows a prompt close to the slide before, but changing  the tone from “summarize” to “extract” . We can see that the output </a:t>
            </a:r>
            <a:r>
              <a:rPr lang="pt-BR"/>
              <a:t>only</a:t>
            </a:r>
            <a:r>
              <a:rPr lang="pt-BR"/>
              <a:t> contains relevant info about the specified topic.</a:t>
            </a:r>
            <a:endParaRPr/>
          </a:p>
        </p:txBody>
      </p:sp>
      <p:pic>
        <p:nvPicPr>
          <p:cNvPr id="143" name="Google Shape;143;p24"/>
          <p:cNvPicPr preferRelativeResize="0"/>
          <p:nvPr/>
        </p:nvPicPr>
        <p:blipFill>
          <a:blip r:embed="rId3">
            <a:alphaModFix/>
          </a:blip>
          <a:stretch>
            <a:fillRect/>
          </a:stretch>
        </p:blipFill>
        <p:spPr>
          <a:xfrm>
            <a:off x="4846045" y="2675100"/>
            <a:ext cx="2453275" cy="231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2 -  Inferring and Sentiment Analysis</a:t>
            </a:r>
            <a:endParaRPr/>
          </a:p>
        </p:txBody>
      </p:sp>
      <p:sp>
        <p:nvSpPr>
          <p:cNvPr id="149" name="Google Shape;149;p25"/>
          <p:cNvSpPr txBox="1"/>
          <p:nvPr>
            <p:ph idx="1" type="body"/>
          </p:nvPr>
        </p:nvSpPr>
        <p:spPr>
          <a:xfrm>
            <a:off x="311700" y="1152475"/>
            <a:ext cx="87318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pt-BR" sz="2000"/>
              <a:t>Use the model to </a:t>
            </a:r>
            <a:endParaRPr sz="2000"/>
          </a:p>
          <a:p>
            <a:pPr indent="0" lvl="0" marL="0" rtl="0" algn="ctr">
              <a:spcBef>
                <a:spcPts val="1200"/>
              </a:spcBef>
              <a:spcAft>
                <a:spcPts val="0"/>
              </a:spcAft>
              <a:buNone/>
            </a:pPr>
            <a:r>
              <a:rPr b="1" lang="pt-BR" sz="2000"/>
              <a:t>infer , </a:t>
            </a:r>
            <a:endParaRPr b="1" sz="2000"/>
          </a:p>
          <a:p>
            <a:pPr indent="0" lvl="0" marL="0" rtl="0" algn="ctr">
              <a:spcBef>
                <a:spcPts val="1200"/>
              </a:spcBef>
              <a:spcAft>
                <a:spcPts val="0"/>
              </a:spcAft>
              <a:buNone/>
            </a:pPr>
            <a:r>
              <a:rPr b="1" lang="pt-BR" sz="2000"/>
              <a:t>extract ,</a:t>
            </a:r>
            <a:endParaRPr b="1" sz="2000"/>
          </a:p>
          <a:p>
            <a:pPr indent="0" lvl="0" marL="0" rtl="0" algn="ctr">
              <a:spcBef>
                <a:spcPts val="1200"/>
              </a:spcBef>
              <a:spcAft>
                <a:spcPts val="0"/>
              </a:spcAft>
              <a:buNone/>
            </a:pPr>
            <a:r>
              <a:rPr b="1" lang="pt-BR" sz="2000"/>
              <a:t>classify</a:t>
            </a:r>
            <a:endParaRPr b="1" sz="2000"/>
          </a:p>
          <a:p>
            <a:pPr indent="0" lvl="0" marL="0" rtl="0" algn="l">
              <a:spcBef>
                <a:spcPts val="1200"/>
              </a:spcBef>
              <a:spcAft>
                <a:spcPts val="0"/>
              </a:spcAft>
              <a:buNone/>
            </a:pPr>
            <a:r>
              <a:rPr b="1" lang="pt-BR" sz="2000"/>
              <a:t>a sentiment or topics</a:t>
            </a:r>
            <a:r>
              <a:rPr lang="pt-BR" sz="2000"/>
              <a:t> of a text ( product review, a story, etc.)</a:t>
            </a:r>
            <a:endParaRPr sz="2000"/>
          </a:p>
          <a:p>
            <a:pPr indent="0" lvl="0" marL="457200" rtl="0" algn="l">
              <a:spcBef>
                <a:spcPts val="1200"/>
              </a:spcBef>
              <a:spcAft>
                <a:spcPts val="0"/>
              </a:spcAft>
              <a:buNone/>
            </a:pPr>
            <a:r>
              <a:t/>
            </a:r>
            <a:endParaRPr sz="2000"/>
          </a:p>
          <a:p>
            <a:pPr indent="0" lvl="0" marL="0" rtl="0" algn="l">
              <a:spcBef>
                <a:spcPts val="1200"/>
              </a:spcBef>
              <a:spcAft>
                <a:spcPts val="1200"/>
              </a:spcAft>
              <a:buNone/>
            </a:pPr>
            <a:r>
              <a:t/>
            </a:r>
            <a:endParaRPr/>
          </a:p>
        </p:txBody>
      </p:sp>
      <p:sp>
        <p:nvSpPr>
          <p:cNvPr id="150" name="Google Shape;150;p25"/>
          <p:cNvSpPr txBox="1"/>
          <p:nvPr/>
        </p:nvSpPr>
        <p:spPr>
          <a:xfrm>
            <a:off x="261600" y="3439975"/>
            <a:ext cx="8620800" cy="1515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Char char="-"/>
            </a:pPr>
            <a:r>
              <a:rPr lang="pt-BR" sz="1300">
                <a:solidFill>
                  <a:schemeClr val="dk2"/>
                </a:solidFill>
              </a:rPr>
              <a:t>Identify sentiment as positive/negative/neutral</a:t>
            </a:r>
            <a:endParaRPr sz="1300">
              <a:solidFill>
                <a:schemeClr val="dk2"/>
              </a:solidFill>
            </a:endParaRPr>
          </a:p>
          <a:p>
            <a:pPr indent="-311150" lvl="0" marL="457200" rtl="0" algn="l">
              <a:lnSpc>
                <a:spcPct val="115000"/>
              </a:lnSpc>
              <a:spcBef>
                <a:spcPts val="0"/>
              </a:spcBef>
              <a:spcAft>
                <a:spcPts val="0"/>
              </a:spcAft>
              <a:buClr>
                <a:schemeClr val="dk2"/>
              </a:buClr>
              <a:buSzPts val="1300"/>
              <a:buChar char="-"/>
            </a:pPr>
            <a:r>
              <a:rPr lang="pt-BR" sz="1300">
                <a:solidFill>
                  <a:schemeClr val="dk2"/>
                </a:solidFill>
              </a:rPr>
              <a:t>Extract a list of emotions or identify emotions within the text</a:t>
            </a:r>
            <a:endParaRPr sz="1300">
              <a:solidFill>
                <a:schemeClr val="dk2"/>
              </a:solidFill>
            </a:endParaRPr>
          </a:p>
          <a:p>
            <a:pPr indent="-311150" lvl="0" marL="457200" rtl="0" algn="l">
              <a:lnSpc>
                <a:spcPct val="115000"/>
              </a:lnSpc>
              <a:spcBef>
                <a:spcPts val="0"/>
              </a:spcBef>
              <a:spcAft>
                <a:spcPts val="0"/>
              </a:spcAft>
              <a:buClr>
                <a:schemeClr val="dk2"/>
              </a:buClr>
              <a:buSzPts val="1300"/>
              <a:buChar char="-"/>
            </a:pPr>
            <a:r>
              <a:rPr lang="pt-BR" sz="1300">
                <a:solidFill>
                  <a:schemeClr val="dk2"/>
                </a:solidFill>
              </a:rPr>
              <a:t> Information extraction from text</a:t>
            </a:r>
            <a:endParaRPr sz="1300">
              <a:solidFill>
                <a:schemeClr val="dk2"/>
              </a:solidFill>
            </a:endParaRPr>
          </a:p>
          <a:p>
            <a:pPr indent="-311150" lvl="0" marL="457200" rtl="0" algn="l">
              <a:lnSpc>
                <a:spcPct val="115000"/>
              </a:lnSpc>
              <a:spcBef>
                <a:spcPts val="0"/>
              </a:spcBef>
              <a:spcAft>
                <a:spcPts val="0"/>
              </a:spcAft>
              <a:buClr>
                <a:schemeClr val="dk2"/>
              </a:buClr>
              <a:buSzPts val="1300"/>
              <a:buChar char="-"/>
            </a:pPr>
            <a:r>
              <a:rPr lang="pt-BR" sz="1300">
                <a:solidFill>
                  <a:schemeClr val="dk2"/>
                </a:solidFill>
              </a:rPr>
              <a:t> Inferring topics from text</a:t>
            </a:r>
            <a:endParaRPr sz="1300">
              <a:solidFill>
                <a:schemeClr val="dk2"/>
              </a:solidFill>
            </a:endParaRPr>
          </a:p>
          <a:p>
            <a:pPr indent="-311150" lvl="0" marL="457200" rtl="0" algn="l">
              <a:lnSpc>
                <a:spcPct val="115000"/>
              </a:lnSpc>
              <a:spcBef>
                <a:spcPts val="0"/>
              </a:spcBef>
              <a:spcAft>
                <a:spcPts val="0"/>
              </a:spcAft>
              <a:buClr>
                <a:schemeClr val="dk2"/>
              </a:buClr>
              <a:buSzPts val="1300"/>
              <a:buChar char="-"/>
            </a:pPr>
            <a:r>
              <a:rPr lang="pt-BR" sz="1300">
                <a:solidFill>
                  <a:schemeClr val="dk2"/>
                </a:solidFill>
              </a:rPr>
              <a:t> Identify Topics of Interest within a text</a:t>
            </a:r>
            <a:endParaRPr sz="1300">
              <a:solidFill>
                <a:schemeClr val="dk2"/>
              </a:solidFill>
            </a:endParaRPr>
          </a:p>
          <a:p>
            <a:pPr indent="-311150" lvl="0" marL="457200" rtl="0" algn="l">
              <a:lnSpc>
                <a:spcPct val="115000"/>
              </a:lnSpc>
              <a:spcBef>
                <a:spcPts val="0"/>
              </a:spcBef>
              <a:spcAft>
                <a:spcPts val="0"/>
              </a:spcAft>
              <a:buClr>
                <a:schemeClr val="dk2"/>
              </a:buClr>
              <a:buSzPts val="1300"/>
              <a:buChar char="-"/>
            </a:pPr>
            <a:r>
              <a:rPr lang="pt-BR" sz="1300">
                <a:solidFill>
                  <a:schemeClr val="dk2"/>
                </a:solidFill>
              </a:rPr>
              <a:t>Build alerts from certain topics of interest </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2 -  Inferring and Sentiment Analysis</a:t>
            </a:r>
            <a:endParaRPr/>
          </a:p>
        </p:txBody>
      </p:sp>
      <p:sp>
        <p:nvSpPr>
          <p:cNvPr id="156" name="Google Shape;156;p26"/>
          <p:cNvSpPr txBox="1"/>
          <p:nvPr>
            <p:ph idx="1" type="body"/>
          </p:nvPr>
        </p:nvSpPr>
        <p:spPr>
          <a:xfrm>
            <a:off x="311700" y="1152475"/>
            <a:ext cx="8731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Use the model to infer , extract ,identify a sentiment or topics of a text, might be a product review, a story, etc.</a:t>
            </a:r>
            <a:endParaRPr/>
          </a:p>
          <a:p>
            <a:pPr indent="0" lvl="0" marL="457200" rtl="0" algn="l">
              <a:spcBef>
                <a:spcPts val="1200"/>
              </a:spcBef>
              <a:spcAft>
                <a:spcPts val="0"/>
              </a:spcAft>
              <a:buNone/>
            </a:pPr>
            <a:r>
              <a:rPr lang="pt-BR"/>
              <a:t>1- Usually, </a:t>
            </a:r>
            <a:r>
              <a:rPr b="1" lang="pt-BR"/>
              <a:t>limit the sentiment to positive and negative</a:t>
            </a:r>
            <a:r>
              <a:rPr lang="pt-BR"/>
              <a:t> is better for analysis (neutral is not very informative, but could be useful in specific cases)</a:t>
            </a:r>
            <a:endParaRPr/>
          </a:p>
          <a:p>
            <a:pPr indent="0" lvl="0" marL="0" rtl="0" algn="l">
              <a:spcBef>
                <a:spcPts val="1200"/>
              </a:spcBef>
              <a:spcAft>
                <a:spcPts val="1200"/>
              </a:spcAft>
              <a:buNone/>
            </a:pPr>
            <a:r>
              <a:t/>
            </a:r>
            <a:endParaRPr/>
          </a:p>
        </p:txBody>
      </p:sp>
      <p:pic>
        <p:nvPicPr>
          <p:cNvPr id="157" name="Google Shape;157;p26"/>
          <p:cNvPicPr preferRelativeResize="0"/>
          <p:nvPr/>
        </p:nvPicPr>
        <p:blipFill>
          <a:blip r:embed="rId3">
            <a:alphaModFix/>
          </a:blip>
          <a:stretch>
            <a:fillRect/>
          </a:stretch>
        </p:blipFill>
        <p:spPr>
          <a:xfrm>
            <a:off x="0" y="3188900"/>
            <a:ext cx="3424600" cy="1564125"/>
          </a:xfrm>
          <a:prstGeom prst="rect">
            <a:avLst/>
          </a:prstGeom>
          <a:noFill/>
          <a:ln>
            <a:noFill/>
          </a:ln>
        </p:spPr>
      </p:pic>
      <p:pic>
        <p:nvPicPr>
          <p:cNvPr id="158" name="Google Shape;158;p26"/>
          <p:cNvPicPr preferRelativeResize="0"/>
          <p:nvPr/>
        </p:nvPicPr>
        <p:blipFill>
          <a:blip r:embed="rId4">
            <a:alphaModFix/>
          </a:blip>
          <a:stretch>
            <a:fillRect/>
          </a:stretch>
        </p:blipFill>
        <p:spPr>
          <a:xfrm>
            <a:off x="5507325" y="2571750"/>
            <a:ext cx="2463653" cy="2605000"/>
          </a:xfrm>
          <a:prstGeom prst="rect">
            <a:avLst/>
          </a:prstGeom>
          <a:noFill/>
          <a:ln>
            <a:noFill/>
          </a:ln>
        </p:spPr>
      </p:pic>
      <p:cxnSp>
        <p:nvCxnSpPr>
          <p:cNvPr id="159" name="Google Shape;159;p26"/>
          <p:cNvCxnSpPr>
            <a:stCxn id="157" idx="3"/>
            <a:endCxn id="158" idx="1"/>
          </p:cNvCxnSpPr>
          <p:nvPr/>
        </p:nvCxnSpPr>
        <p:spPr>
          <a:xfrm flipH="1" rot="10800000">
            <a:off x="3424600" y="3874363"/>
            <a:ext cx="2082600" cy="96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2 -  Inferring and Sentiment Analysis</a:t>
            </a:r>
            <a:endParaRPr/>
          </a:p>
        </p:txBody>
      </p:sp>
      <p:sp>
        <p:nvSpPr>
          <p:cNvPr id="165" name="Google Shape;165;p27"/>
          <p:cNvSpPr txBox="1"/>
          <p:nvPr>
            <p:ph idx="1" type="body"/>
          </p:nvPr>
        </p:nvSpPr>
        <p:spPr>
          <a:xfrm>
            <a:off x="311700" y="1152475"/>
            <a:ext cx="8731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Use the model to infer , extract ,identify a sentiment or topics of a text, might be a product review, a story, etc.</a:t>
            </a:r>
            <a:endParaRPr/>
          </a:p>
          <a:p>
            <a:pPr indent="457200" lvl="0" marL="0" rtl="0" algn="l">
              <a:spcBef>
                <a:spcPts val="1200"/>
              </a:spcBef>
              <a:spcAft>
                <a:spcPts val="0"/>
              </a:spcAft>
              <a:buNone/>
            </a:pPr>
            <a:r>
              <a:rPr lang="pt-BR"/>
              <a:t>2 - </a:t>
            </a:r>
            <a:r>
              <a:rPr lang="pt-BR"/>
              <a:t>The model can be used to </a:t>
            </a:r>
            <a:r>
              <a:rPr b="1" lang="pt-BR"/>
              <a:t>extract a list of emotions</a:t>
            </a:r>
            <a:r>
              <a:rPr lang="pt-BR"/>
              <a:t> and even </a:t>
            </a:r>
            <a:r>
              <a:rPr b="1" lang="pt-BR"/>
              <a:t>identify emotions</a:t>
            </a:r>
            <a:r>
              <a:rPr lang="pt-BR"/>
              <a:t> within the text</a:t>
            </a:r>
            <a:endParaRPr/>
          </a:p>
          <a:p>
            <a:pPr indent="-342900" lvl="0" marL="457200" rtl="0" algn="l">
              <a:spcBef>
                <a:spcPts val="1200"/>
              </a:spcBef>
              <a:spcAft>
                <a:spcPts val="0"/>
              </a:spcAft>
              <a:buSzPts val="1800"/>
              <a:buChar char="-"/>
            </a:pPr>
            <a:r>
              <a:rPr lang="pt-BR"/>
              <a:t>We can benefit from structuring the output to a specific </a:t>
            </a:r>
            <a:endParaRPr/>
          </a:p>
          <a:p>
            <a:pPr indent="0" lvl="0" marL="0" rtl="0" algn="l">
              <a:spcBef>
                <a:spcPts val="1200"/>
              </a:spcBef>
              <a:spcAft>
                <a:spcPts val="0"/>
              </a:spcAft>
              <a:buNone/>
            </a:pPr>
            <a:r>
              <a:rPr lang="pt-BR"/>
              <a:t>format for an easier parsing (ex: JSON, list) </a:t>
            </a:r>
            <a:endParaRPr/>
          </a:p>
          <a:p>
            <a:pPr indent="0" lvl="0" marL="0" rtl="0" algn="l">
              <a:spcBef>
                <a:spcPts val="1200"/>
              </a:spcBef>
              <a:spcAft>
                <a:spcPts val="1200"/>
              </a:spcAft>
              <a:buNone/>
            </a:pPr>
            <a:r>
              <a:t/>
            </a:r>
            <a:endParaRPr/>
          </a:p>
        </p:txBody>
      </p:sp>
      <p:pic>
        <p:nvPicPr>
          <p:cNvPr id="166" name="Google Shape;166;p27"/>
          <p:cNvPicPr preferRelativeResize="0"/>
          <p:nvPr/>
        </p:nvPicPr>
        <p:blipFill>
          <a:blip r:embed="rId3">
            <a:alphaModFix/>
          </a:blip>
          <a:stretch>
            <a:fillRect/>
          </a:stretch>
        </p:blipFill>
        <p:spPr>
          <a:xfrm>
            <a:off x="6906825" y="2303200"/>
            <a:ext cx="1925475" cy="28402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2 -  Inferring and Sentiment Analysis</a:t>
            </a:r>
            <a:endParaRPr/>
          </a:p>
        </p:txBody>
      </p:sp>
      <p:sp>
        <p:nvSpPr>
          <p:cNvPr id="172" name="Google Shape;172;p28"/>
          <p:cNvSpPr txBox="1"/>
          <p:nvPr>
            <p:ph idx="1" type="body"/>
          </p:nvPr>
        </p:nvSpPr>
        <p:spPr>
          <a:xfrm>
            <a:off x="311700" y="1152475"/>
            <a:ext cx="8731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Use the model to infer , extract ,identify a sentiment or topics of a text, might be a product review, a story, etc.</a:t>
            </a:r>
            <a:endParaRPr/>
          </a:p>
          <a:p>
            <a:pPr indent="0" lvl="0" marL="457200" rtl="0" algn="l">
              <a:spcBef>
                <a:spcPts val="1200"/>
              </a:spcBef>
              <a:spcAft>
                <a:spcPts val="0"/>
              </a:spcAft>
              <a:buNone/>
            </a:pPr>
            <a:r>
              <a:rPr lang="pt-BR"/>
              <a:t>3- The model can be used for </a:t>
            </a:r>
            <a:r>
              <a:rPr b="1" lang="pt-BR"/>
              <a:t>information extraction</a:t>
            </a:r>
            <a:r>
              <a:rPr lang="pt-BR"/>
              <a:t> from text</a:t>
            </a:r>
            <a:endParaRPr/>
          </a:p>
          <a:p>
            <a:pPr indent="-342900" lvl="0" marL="457200" rtl="0" algn="l">
              <a:spcBef>
                <a:spcPts val="1200"/>
              </a:spcBef>
              <a:spcAft>
                <a:spcPts val="0"/>
              </a:spcAft>
              <a:buSzPts val="1800"/>
              <a:buChar char="-"/>
            </a:pPr>
            <a:r>
              <a:rPr lang="pt-BR"/>
              <a:t>We can benefit from structuring the output to a specific </a:t>
            </a:r>
            <a:endParaRPr/>
          </a:p>
          <a:p>
            <a:pPr indent="0" lvl="0" marL="0" rtl="0" algn="l">
              <a:spcBef>
                <a:spcPts val="1200"/>
              </a:spcBef>
              <a:spcAft>
                <a:spcPts val="0"/>
              </a:spcAft>
              <a:buNone/>
            </a:pPr>
            <a:r>
              <a:rPr lang="pt-BR"/>
              <a:t>format for an easier parsing (ex: JSON, list) </a:t>
            </a:r>
            <a:endParaRPr/>
          </a:p>
          <a:p>
            <a:pPr indent="0" lvl="0" marL="0" rtl="0" algn="l">
              <a:spcBef>
                <a:spcPts val="1200"/>
              </a:spcBef>
              <a:spcAft>
                <a:spcPts val="1200"/>
              </a:spcAft>
              <a:buNone/>
            </a:pPr>
            <a:r>
              <a:t/>
            </a:r>
            <a:endParaRPr/>
          </a:p>
        </p:txBody>
      </p:sp>
      <p:pic>
        <p:nvPicPr>
          <p:cNvPr id="173" name="Google Shape;173;p28"/>
          <p:cNvPicPr preferRelativeResize="0"/>
          <p:nvPr/>
        </p:nvPicPr>
        <p:blipFill>
          <a:blip r:embed="rId3">
            <a:alphaModFix/>
          </a:blip>
          <a:stretch>
            <a:fillRect/>
          </a:stretch>
        </p:blipFill>
        <p:spPr>
          <a:xfrm>
            <a:off x="2773500" y="3272599"/>
            <a:ext cx="2693600" cy="18708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2 -  Inferring and Sentiment Analysis</a:t>
            </a:r>
            <a:endParaRPr/>
          </a:p>
        </p:txBody>
      </p:sp>
      <p:sp>
        <p:nvSpPr>
          <p:cNvPr id="179" name="Google Shape;179;p29"/>
          <p:cNvSpPr txBox="1"/>
          <p:nvPr>
            <p:ph idx="1" type="body"/>
          </p:nvPr>
        </p:nvSpPr>
        <p:spPr>
          <a:xfrm>
            <a:off x="311700" y="1152475"/>
            <a:ext cx="8731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Use the model to infer , extract ,identify a sentiment or topics of a text, might be a product review, a story, etc.</a:t>
            </a:r>
            <a:endParaRPr/>
          </a:p>
          <a:p>
            <a:pPr indent="0" lvl="0" marL="457200" rtl="0" algn="l">
              <a:spcBef>
                <a:spcPts val="1200"/>
              </a:spcBef>
              <a:spcAft>
                <a:spcPts val="0"/>
              </a:spcAft>
              <a:buNone/>
            </a:pPr>
            <a:r>
              <a:rPr lang="pt-BR"/>
              <a:t>4 - The model can be used for </a:t>
            </a:r>
            <a:r>
              <a:rPr b="1" lang="pt-BR"/>
              <a:t>inferring topics</a:t>
            </a:r>
            <a:r>
              <a:rPr lang="pt-BR"/>
              <a:t> from text</a:t>
            </a:r>
            <a:endParaRPr/>
          </a:p>
          <a:p>
            <a:pPr indent="-342900" lvl="0" marL="457200" rtl="0" algn="l">
              <a:spcBef>
                <a:spcPts val="1200"/>
              </a:spcBef>
              <a:spcAft>
                <a:spcPts val="0"/>
              </a:spcAft>
              <a:buSzPts val="1800"/>
              <a:buChar char="-"/>
            </a:pPr>
            <a:r>
              <a:rPr lang="pt-BR"/>
              <a:t>We can benefit from structuring the output to a specific format for an easier parsing (ex: JSON, list) </a:t>
            </a:r>
            <a:endParaRPr/>
          </a:p>
          <a:p>
            <a:pPr indent="0" lvl="0" marL="0" rtl="0" algn="l">
              <a:spcBef>
                <a:spcPts val="1200"/>
              </a:spcBef>
              <a:spcAft>
                <a:spcPts val="1200"/>
              </a:spcAft>
              <a:buNone/>
            </a:pPr>
            <a:r>
              <a:t/>
            </a:r>
            <a:endParaRPr/>
          </a:p>
        </p:txBody>
      </p:sp>
      <p:pic>
        <p:nvPicPr>
          <p:cNvPr id="180" name="Google Shape;180;p29"/>
          <p:cNvPicPr preferRelativeResize="0"/>
          <p:nvPr/>
        </p:nvPicPr>
        <p:blipFill>
          <a:blip r:embed="rId3">
            <a:alphaModFix/>
          </a:blip>
          <a:stretch>
            <a:fillRect/>
          </a:stretch>
        </p:blipFill>
        <p:spPr>
          <a:xfrm>
            <a:off x="0" y="3050375"/>
            <a:ext cx="2016225" cy="2093124"/>
          </a:xfrm>
          <a:prstGeom prst="rect">
            <a:avLst/>
          </a:prstGeom>
          <a:noFill/>
          <a:ln>
            <a:noFill/>
          </a:ln>
        </p:spPr>
      </p:pic>
      <p:pic>
        <p:nvPicPr>
          <p:cNvPr id="181" name="Google Shape;181;p29"/>
          <p:cNvPicPr preferRelativeResize="0"/>
          <p:nvPr/>
        </p:nvPicPr>
        <p:blipFill>
          <a:blip r:embed="rId4">
            <a:alphaModFix/>
          </a:blip>
          <a:stretch>
            <a:fillRect/>
          </a:stretch>
        </p:blipFill>
        <p:spPr>
          <a:xfrm>
            <a:off x="5888999" y="2710725"/>
            <a:ext cx="2777900" cy="2432775"/>
          </a:xfrm>
          <a:prstGeom prst="rect">
            <a:avLst/>
          </a:prstGeom>
          <a:noFill/>
          <a:ln>
            <a:noFill/>
          </a:ln>
        </p:spPr>
      </p:pic>
      <p:cxnSp>
        <p:nvCxnSpPr>
          <p:cNvPr id="182" name="Google Shape;182;p29"/>
          <p:cNvCxnSpPr>
            <a:stCxn id="180" idx="3"/>
            <a:endCxn id="181" idx="1"/>
          </p:cNvCxnSpPr>
          <p:nvPr/>
        </p:nvCxnSpPr>
        <p:spPr>
          <a:xfrm flipH="1" rot="10800000">
            <a:off x="2016225" y="3927137"/>
            <a:ext cx="3872700" cy="169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2 -  Inferring and Sentiment Analysis</a:t>
            </a:r>
            <a:endParaRPr/>
          </a:p>
        </p:txBody>
      </p:sp>
      <p:sp>
        <p:nvSpPr>
          <p:cNvPr id="188" name="Google Shape;188;p30"/>
          <p:cNvSpPr txBox="1"/>
          <p:nvPr>
            <p:ph idx="1" type="body"/>
          </p:nvPr>
        </p:nvSpPr>
        <p:spPr>
          <a:xfrm>
            <a:off x="311700" y="1152475"/>
            <a:ext cx="8731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Use the model to infer , extract ,identify a sentiment or topics of a text, might be a product review, a story, etc.</a:t>
            </a:r>
            <a:endParaRPr/>
          </a:p>
          <a:p>
            <a:pPr indent="0" lvl="0" marL="457200" rtl="0" algn="l">
              <a:spcBef>
                <a:spcPts val="1200"/>
              </a:spcBef>
              <a:spcAft>
                <a:spcPts val="0"/>
              </a:spcAft>
              <a:buNone/>
            </a:pPr>
            <a:r>
              <a:rPr lang="pt-BR"/>
              <a:t>5 -</a:t>
            </a:r>
            <a:r>
              <a:rPr b="1" lang="pt-BR"/>
              <a:t> Identify Topics of Interest </a:t>
            </a:r>
            <a:r>
              <a:rPr lang="pt-BR"/>
              <a:t>within a text</a:t>
            </a:r>
            <a:endParaRPr/>
          </a:p>
          <a:p>
            <a:pPr indent="0" lvl="0" marL="0" rtl="0" algn="l">
              <a:spcBef>
                <a:spcPts val="1200"/>
              </a:spcBef>
              <a:spcAft>
                <a:spcPts val="0"/>
              </a:spcAft>
              <a:buNone/>
            </a:pPr>
            <a:r>
              <a:rPr lang="pt-BR"/>
              <a:t>5.1 - build a list of topics of interest</a:t>
            </a:r>
            <a:endParaRPr/>
          </a:p>
          <a:p>
            <a:pPr indent="0" lvl="0" marL="0" rtl="0" algn="l">
              <a:spcBef>
                <a:spcPts val="1200"/>
              </a:spcBef>
              <a:spcAft>
                <a:spcPts val="1200"/>
              </a:spcAft>
              <a:buNone/>
            </a:pPr>
            <a:r>
              <a:rPr lang="pt-BR"/>
              <a:t>5.2 - create the prompt for the task</a:t>
            </a:r>
            <a:endParaRPr/>
          </a:p>
        </p:txBody>
      </p:sp>
      <p:pic>
        <p:nvPicPr>
          <p:cNvPr id="189" name="Google Shape;189;p30"/>
          <p:cNvPicPr preferRelativeResize="0"/>
          <p:nvPr/>
        </p:nvPicPr>
        <p:blipFill>
          <a:blip r:embed="rId3">
            <a:alphaModFix/>
          </a:blip>
          <a:stretch>
            <a:fillRect/>
          </a:stretch>
        </p:blipFill>
        <p:spPr>
          <a:xfrm>
            <a:off x="5672475" y="1611175"/>
            <a:ext cx="2834350" cy="2206050"/>
          </a:xfrm>
          <a:prstGeom prst="rect">
            <a:avLst/>
          </a:prstGeom>
          <a:noFill/>
          <a:ln>
            <a:noFill/>
          </a:ln>
        </p:spPr>
      </p:pic>
      <p:pic>
        <p:nvPicPr>
          <p:cNvPr id="190" name="Google Shape;190;p30"/>
          <p:cNvPicPr preferRelativeResize="0"/>
          <p:nvPr/>
        </p:nvPicPr>
        <p:blipFill>
          <a:blip r:embed="rId4">
            <a:alphaModFix/>
          </a:blip>
          <a:stretch>
            <a:fillRect/>
          </a:stretch>
        </p:blipFill>
        <p:spPr>
          <a:xfrm>
            <a:off x="3062500" y="3817222"/>
            <a:ext cx="1363741" cy="1326275"/>
          </a:xfrm>
          <a:prstGeom prst="rect">
            <a:avLst/>
          </a:prstGeom>
          <a:noFill/>
          <a:ln>
            <a:noFill/>
          </a:ln>
        </p:spPr>
      </p:pic>
      <p:cxnSp>
        <p:nvCxnSpPr>
          <p:cNvPr id="191" name="Google Shape;191;p30"/>
          <p:cNvCxnSpPr>
            <a:stCxn id="189" idx="1"/>
            <a:endCxn id="190" idx="0"/>
          </p:cNvCxnSpPr>
          <p:nvPr/>
        </p:nvCxnSpPr>
        <p:spPr>
          <a:xfrm flipH="1">
            <a:off x="3744375" y="2714200"/>
            <a:ext cx="1928100" cy="1103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2 -  Inferring and Sentiment Analysis</a:t>
            </a:r>
            <a:endParaRPr/>
          </a:p>
        </p:txBody>
      </p:sp>
      <p:sp>
        <p:nvSpPr>
          <p:cNvPr id="197" name="Google Shape;197;p31"/>
          <p:cNvSpPr txBox="1"/>
          <p:nvPr>
            <p:ph idx="1" type="body"/>
          </p:nvPr>
        </p:nvSpPr>
        <p:spPr>
          <a:xfrm>
            <a:off x="87875" y="1017725"/>
            <a:ext cx="8955600" cy="35511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pt-BR"/>
              <a:t>Use the model to infer , extract ,identify a sentiment or topics of a text, might be a product review, a story, etc.</a:t>
            </a:r>
            <a:endParaRPr/>
          </a:p>
          <a:p>
            <a:pPr indent="0" lvl="0" marL="0" rtl="0" algn="l">
              <a:spcBef>
                <a:spcPts val="1200"/>
              </a:spcBef>
              <a:spcAft>
                <a:spcPts val="0"/>
              </a:spcAft>
              <a:buNone/>
            </a:pPr>
            <a:r>
              <a:rPr b="1" lang="pt-BR"/>
              <a:t>  6- </a:t>
            </a:r>
            <a:r>
              <a:rPr b="1" lang="pt-BR"/>
              <a:t>Build alerts from certain topics of interest</a:t>
            </a:r>
            <a:r>
              <a:rPr lang="pt-BR"/>
              <a:t> : </a:t>
            </a:r>
            <a:endParaRPr/>
          </a:p>
          <a:p>
            <a:pPr indent="0" lvl="0" marL="0" rtl="0" algn="l">
              <a:spcBef>
                <a:spcPts val="1200"/>
              </a:spcBef>
              <a:spcAft>
                <a:spcPts val="0"/>
              </a:spcAft>
              <a:buNone/>
            </a:pPr>
            <a:r>
              <a:rPr lang="pt-BR"/>
              <a:t>6.1 - build a list of topics of interest</a:t>
            </a:r>
            <a:endParaRPr/>
          </a:p>
          <a:p>
            <a:pPr indent="0" lvl="0" marL="0" rtl="0" algn="l">
              <a:spcBef>
                <a:spcPts val="1200"/>
              </a:spcBef>
              <a:spcAft>
                <a:spcPts val="0"/>
              </a:spcAft>
              <a:buNone/>
            </a:pPr>
            <a:r>
              <a:rPr lang="pt-BR"/>
              <a:t>6.2 - create the alerts with prompting</a:t>
            </a:r>
            <a:endParaRPr/>
          </a:p>
          <a:p>
            <a:pPr indent="0" lvl="0" marL="0" rtl="0" algn="l">
              <a:spcBef>
                <a:spcPts val="1200"/>
              </a:spcBef>
              <a:spcAft>
                <a:spcPts val="0"/>
              </a:spcAft>
              <a:buNone/>
            </a:pPr>
            <a:r>
              <a:rPr lang="pt-BR"/>
              <a:t>6.3 - build a dictionary with the prompt result </a:t>
            </a:r>
            <a:endParaRPr/>
          </a:p>
          <a:p>
            <a:pPr indent="0" lvl="0" marL="0" rtl="0" algn="l">
              <a:spcBef>
                <a:spcPts val="1200"/>
              </a:spcBef>
              <a:spcAft>
                <a:spcPts val="0"/>
              </a:spcAft>
              <a:buNone/>
            </a:pPr>
            <a:r>
              <a:rPr lang="pt-BR"/>
              <a:t>[ DEV ! PROD SHOULD BE JSON !</a:t>
            </a:r>
            <a:endParaRPr/>
          </a:p>
          <a:p>
            <a:pPr indent="0" lvl="0" marL="0" rtl="0" algn="l">
              <a:spcBef>
                <a:spcPts val="1200"/>
              </a:spcBef>
              <a:spcAft>
                <a:spcPts val="0"/>
              </a:spcAft>
              <a:buNone/>
            </a:pPr>
            <a:r>
              <a:rPr lang="pt-BR"/>
              <a:t>the output of the large language model </a:t>
            </a:r>
            <a:endParaRPr/>
          </a:p>
          <a:p>
            <a:pPr indent="0" lvl="0" marL="0" rtl="0" algn="l">
              <a:spcBef>
                <a:spcPts val="1200"/>
              </a:spcBef>
              <a:spcAft>
                <a:spcPts val="0"/>
              </a:spcAft>
              <a:buNone/>
            </a:pPr>
            <a:r>
              <a:rPr lang="pt-BR"/>
              <a:t>can be a little bit inconsistent, so json better.</a:t>
            </a:r>
            <a:r>
              <a:rPr lang="pt-BR"/>
              <a:t>] </a:t>
            </a:r>
            <a:endParaRPr/>
          </a:p>
          <a:p>
            <a:pPr indent="0" lvl="0" marL="0" rtl="0" algn="l">
              <a:spcBef>
                <a:spcPts val="1200"/>
              </a:spcBef>
              <a:spcAft>
                <a:spcPts val="1200"/>
              </a:spcAft>
              <a:buNone/>
            </a:pPr>
            <a:r>
              <a:t/>
            </a:r>
            <a:endParaRPr/>
          </a:p>
        </p:txBody>
      </p:sp>
      <p:pic>
        <p:nvPicPr>
          <p:cNvPr id="198" name="Google Shape;198;p31"/>
          <p:cNvPicPr preferRelativeResize="0"/>
          <p:nvPr/>
        </p:nvPicPr>
        <p:blipFill>
          <a:blip r:embed="rId3">
            <a:alphaModFix/>
          </a:blip>
          <a:stretch>
            <a:fillRect/>
          </a:stretch>
        </p:blipFill>
        <p:spPr>
          <a:xfrm>
            <a:off x="4170425" y="1828800"/>
            <a:ext cx="4789350" cy="3065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Prompt Engineering Best Practices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Principle 1</a:t>
            </a:r>
            <a:r>
              <a:rPr lang="pt-BR"/>
              <a:t> </a:t>
            </a:r>
            <a:r>
              <a:rPr lang="pt-BR"/>
              <a:t>-  Write clear and specific instructions (longer prompts are more </a:t>
            </a:r>
            <a:r>
              <a:rPr lang="pt-BR"/>
              <a:t>informative</a:t>
            </a:r>
            <a:r>
              <a:rPr lang="pt-BR"/>
              <a:t>)</a:t>
            </a:r>
            <a:endParaRPr/>
          </a:p>
          <a:p>
            <a:pPr indent="-342900" lvl="0" marL="457200" rtl="0" algn="l">
              <a:spcBef>
                <a:spcPts val="1200"/>
              </a:spcBef>
              <a:spcAft>
                <a:spcPts val="0"/>
              </a:spcAft>
              <a:buSzPts val="1800"/>
              <a:buChar char="-"/>
            </a:pPr>
            <a:r>
              <a:rPr b="1" lang="pt-BR"/>
              <a:t>Tactic 1</a:t>
            </a:r>
            <a:r>
              <a:rPr lang="pt-BR"/>
              <a:t> : </a:t>
            </a:r>
            <a:r>
              <a:rPr lang="pt-BR"/>
              <a:t>Use </a:t>
            </a:r>
            <a:r>
              <a:rPr b="1" lang="pt-BR"/>
              <a:t>delimiters </a:t>
            </a:r>
            <a:r>
              <a:rPr lang="pt-BR"/>
              <a:t>to clearly indicate distinct parts of the input</a:t>
            </a:r>
            <a:endParaRPr/>
          </a:p>
          <a:p>
            <a:pPr indent="-317500" lvl="1" marL="914400" rtl="0" algn="l">
              <a:spcBef>
                <a:spcPts val="0"/>
              </a:spcBef>
              <a:spcAft>
                <a:spcPts val="0"/>
              </a:spcAft>
              <a:buSzPts val="1400"/>
              <a:buChar char="-"/>
            </a:pPr>
            <a:r>
              <a:rPr lang="pt-BR"/>
              <a:t>Also helps preventing </a:t>
            </a:r>
            <a:r>
              <a:rPr b="1" lang="pt-BR"/>
              <a:t>PROMPT INJECTIONS </a:t>
            </a:r>
            <a:r>
              <a:rPr lang="pt-BR"/>
              <a:t>(user add input to the prompt, in order to change the model’s behavior)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1211450" y="2926749"/>
            <a:ext cx="2577032" cy="2216750"/>
          </a:xfrm>
          <a:prstGeom prst="rect">
            <a:avLst/>
          </a:prstGeom>
          <a:noFill/>
          <a:ln>
            <a:noFill/>
          </a:ln>
        </p:spPr>
      </p:pic>
      <p:pic>
        <p:nvPicPr>
          <p:cNvPr id="63" name="Google Shape;63;p14"/>
          <p:cNvPicPr preferRelativeResize="0"/>
          <p:nvPr/>
        </p:nvPicPr>
        <p:blipFill>
          <a:blip r:embed="rId4">
            <a:alphaModFix/>
          </a:blip>
          <a:stretch>
            <a:fillRect/>
          </a:stretch>
        </p:blipFill>
        <p:spPr>
          <a:xfrm>
            <a:off x="4335744" y="2926744"/>
            <a:ext cx="4496560" cy="2216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3 - Text Transformation</a:t>
            </a:r>
            <a:endParaRPr/>
          </a:p>
        </p:txBody>
      </p:sp>
      <p:sp>
        <p:nvSpPr>
          <p:cNvPr id="204" name="Google Shape;20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Language translation and identification</a:t>
            </a:r>
            <a:endParaRPr/>
          </a:p>
          <a:p>
            <a:pPr indent="-342900" lvl="0" marL="457200" rtl="0" algn="l">
              <a:spcBef>
                <a:spcPts val="0"/>
              </a:spcBef>
              <a:spcAft>
                <a:spcPts val="0"/>
              </a:spcAft>
              <a:buSzPts val="1800"/>
              <a:buChar char="-"/>
            </a:pPr>
            <a:r>
              <a:rPr lang="pt-BR"/>
              <a:t>Tone Adjustment</a:t>
            </a:r>
            <a:endParaRPr/>
          </a:p>
          <a:p>
            <a:pPr indent="-342900" lvl="0" marL="457200" rtl="0" algn="l">
              <a:spcBef>
                <a:spcPts val="0"/>
              </a:spcBef>
              <a:spcAft>
                <a:spcPts val="0"/>
              </a:spcAft>
              <a:buSzPts val="1800"/>
              <a:buChar char="-"/>
            </a:pPr>
            <a:r>
              <a:rPr lang="pt-BR"/>
              <a:t>Spelling and grammar checking</a:t>
            </a:r>
            <a:endParaRPr/>
          </a:p>
          <a:p>
            <a:pPr indent="-342900" lvl="0" marL="457200" rtl="0" algn="l">
              <a:spcBef>
                <a:spcPts val="0"/>
              </a:spcBef>
              <a:spcAft>
                <a:spcPts val="0"/>
              </a:spcAft>
              <a:buSzPts val="1800"/>
              <a:buChar char="-"/>
            </a:pPr>
            <a:r>
              <a:rPr lang="pt-BR"/>
              <a:t>Format Conversion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3 - Text Transformation</a:t>
            </a:r>
            <a:endParaRPr/>
          </a:p>
        </p:txBody>
      </p:sp>
      <p:sp>
        <p:nvSpPr>
          <p:cNvPr id="210" name="Google Shape;21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pt-BR"/>
              <a:t>1 - </a:t>
            </a:r>
            <a:r>
              <a:rPr lang="pt-BR"/>
              <a:t>Language translation and identification </a:t>
            </a:r>
            <a:endParaRPr/>
          </a:p>
          <a:p>
            <a:pPr indent="0" lvl="0" marL="0" rtl="0" algn="l">
              <a:spcBef>
                <a:spcPts val="1200"/>
              </a:spcBef>
              <a:spcAft>
                <a:spcPts val="1200"/>
              </a:spcAft>
              <a:buNone/>
            </a:pPr>
            <a:r>
              <a:t/>
            </a:r>
            <a:endParaRPr/>
          </a:p>
        </p:txBody>
      </p:sp>
      <p:pic>
        <p:nvPicPr>
          <p:cNvPr id="211" name="Google Shape;211;p33"/>
          <p:cNvPicPr preferRelativeResize="0"/>
          <p:nvPr/>
        </p:nvPicPr>
        <p:blipFill>
          <a:blip r:embed="rId3">
            <a:alphaModFix/>
          </a:blip>
          <a:stretch>
            <a:fillRect/>
          </a:stretch>
        </p:blipFill>
        <p:spPr>
          <a:xfrm>
            <a:off x="401953" y="1580625"/>
            <a:ext cx="2454216" cy="3416400"/>
          </a:xfrm>
          <a:prstGeom prst="rect">
            <a:avLst/>
          </a:prstGeom>
          <a:noFill/>
          <a:ln>
            <a:noFill/>
          </a:ln>
        </p:spPr>
      </p:pic>
      <p:pic>
        <p:nvPicPr>
          <p:cNvPr id="212" name="Google Shape;212;p33"/>
          <p:cNvPicPr preferRelativeResize="0"/>
          <p:nvPr/>
        </p:nvPicPr>
        <p:blipFill>
          <a:blip r:embed="rId4">
            <a:alphaModFix/>
          </a:blip>
          <a:stretch>
            <a:fillRect/>
          </a:stretch>
        </p:blipFill>
        <p:spPr>
          <a:xfrm>
            <a:off x="3479250" y="1939488"/>
            <a:ext cx="5353050" cy="3057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3 - Text Transformation</a:t>
            </a:r>
            <a:endParaRPr/>
          </a:p>
        </p:txBody>
      </p:sp>
      <p:sp>
        <p:nvSpPr>
          <p:cNvPr id="218" name="Google Shape;21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pt-BR"/>
              <a:t>1 - Language translation and identification  - Universal Translator idea</a:t>
            </a:r>
            <a:endParaRPr/>
          </a:p>
          <a:p>
            <a:pPr indent="0" lvl="0" marL="0" rtl="0" algn="l">
              <a:spcBef>
                <a:spcPts val="1200"/>
              </a:spcBef>
              <a:spcAft>
                <a:spcPts val="1200"/>
              </a:spcAft>
              <a:buNone/>
            </a:pPr>
            <a:r>
              <a:t/>
            </a:r>
            <a:endParaRPr/>
          </a:p>
        </p:txBody>
      </p:sp>
      <p:pic>
        <p:nvPicPr>
          <p:cNvPr id="219" name="Google Shape;219;p34"/>
          <p:cNvPicPr preferRelativeResize="0"/>
          <p:nvPr/>
        </p:nvPicPr>
        <p:blipFill>
          <a:blip r:embed="rId3">
            <a:alphaModFix/>
          </a:blip>
          <a:stretch>
            <a:fillRect/>
          </a:stretch>
        </p:blipFill>
        <p:spPr>
          <a:xfrm>
            <a:off x="311700" y="1486862"/>
            <a:ext cx="4571999" cy="2747625"/>
          </a:xfrm>
          <a:prstGeom prst="rect">
            <a:avLst/>
          </a:prstGeom>
          <a:noFill/>
          <a:ln>
            <a:noFill/>
          </a:ln>
        </p:spPr>
      </p:pic>
      <p:pic>
        <p:nvPicPr>
          <p:cNvPr id="220" name="Google Shape;220;p34"/>
          <p:cNvPicPr preferRelativeResize="0"/>
          <p:nvPr/>
        </p:nvPicPr>
        <p:blipFill>
          <a:blip r:embed="rId4">
            <a:alphaModFix/>
          </a:blip>
          <a:stretch>
            <a:fillRect/>
          </a:stretch>
        </p:blipFill>
        <p:spPr>
          <a:xfrm>
            <a:off x="2912700" y="3596075"/>
            <a:ext cx="6039076" cy="1547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3 - Text Transformation</a:t>
            </a:r>
            <a:endParaRPr/>
          </a:p>
        </p:txBody>
      </p:sp>
      <p:sp>
        <p:nvSpPr>
          <p:cNvPr id="226" name="Google Shape;22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2 - </a:t>
            </a:r>
            <a:r>
              <a:rPr lang="pt-BR"/>
              <a:t>Tone Adjustment - Writing can vary based on the intended audience. ChatGPT can produce different tones.</a:t>
            </a:r>
            <a:endParaRPr/>
          </a:p>
          <a:p>
            <a:pPr indent="0" lvl="0" marL="0" rtl="0" algn="l">
              <a:spcBef>
                <a:spcPts val="1200"/>
              </a:spcBef>
              <a:spcAft>
                <a:spcPts val="1200"/>
              </a:spcAft>
              <a:buNone/>
            </a:pPr>
            <a:r>
              <a:t/>
            </a:r>
            <a:endParaRPr/>
          </a:p>
        </p:txBody>
      </p:sp>
      <p:pic>
        <p:nvPicPr>
          <p:cNvPr id="227" name="Google Shape;227;p35"/>
          <p:cNvPicPr preferRelativeResize="0"/>
          <p:nvPr/>
        </p:nvPicPr>
        <p:blipFill>
          <a:blip r:embed="rId3">
            <a:alphaModFix/>
          </a:blip>
          <a:stretch>
            <a:fillRect/>
          </a:stretch>
        </p:blipFill>
        <p:spPr>
          <a:xfrm>
            <a:off x="1042075" y="2003625"/>
            <a:ext cx="7227301" cy="2914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3 - Text Transformation</a:t>
            </a:r>
            <a:endParaRPr/>
          </a:p>
        </p:txBody>
      </p:sp>
      <p:sp>
        <p:nvSpPr>
          <p:cNvPr id="233" name="Google Shape;23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3 - </a:t>
            </a:r>
            <a:r>
              <a:rPr lang="pt-BR"/>
              <a:t>Format Conversion - Translate between formats. </a:t>
            </a:r>
            <a:r>
              <a:rPr lang="pt-BR"/>
              <a:t>The prompt should describe the input and output formats.</a:t>
            </a:r>
            <a:endParaRPr/>
          </a:p>
          <a:p>
            <a:pPr indent="0" lvl="0" marL="0" rtl="0" algn="l">
              <a:spcBef>
                <a:spcPts val="1200"/>
              </a:spcBef>
              <a:spcAft>
                <a:spcPts val="1200"/>
              </a:spcAft>
              <a:buNone/>
            </a:pPr>
            <a:r>
              <a:t/>
            </a:r>
            <a:endParaRPr/>
          </a:p>
        </p:txBody>
      </p:sp>
      <p:pic>
        <p:nvPicPr>
          <p:cNvPr id="234" name="Google Shape;234;p36"/>
          <p:cNvPicPr preferRelativeResize="0"/>
          <p:nvPr/>
        </p:nvPicPr>
        <p:blipFill>
          <a:blip r:embed="rId3">
            <a:alphaModFix/>
          </a:blip>
          <a:stretch>
            <a:fillRect/>
          </a:stretch>
        </p:blipFill>
        <p:spPr>
          <a:xfrm>
            <a:off x="2350537" y="2103600"/>
            <a:ext cx="4442924" cy="3039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3 - Text Transformation</a:t>
            </a:r>
            <a:endParaRPr/>
          </a:p>
        </p:txBody>
      </p:sp>
      <p:sp>
        <p:nvSpPr>
          <p:cNvPr id="240" name="Google Shape;24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4 - </a:t>
            </a:r>
            <a:r>
              <a:rPr lang="pt-BR"/>
              <a:t>Spelling and grammar checking</a:t>
            </a:r>
            <a:endParaRPr/>
          </a:p>
          <a:p>
            <a:pPr indent="-342900" lvl="0" marL="457200" rtl="0" algn="l">
              <a:spcBef>
                <a:spcPts val="1200"/>
              </a:spcBef>
              <a:spcAft>
                <a:spcPts val="0"/>
              </a:spcAft>
              <a:buSzPts val="1800"/>
              <a:buChar char="-"/>
            </a:pPr>
            <a:r>
              <a:rPr lang="pt-BR"/>
              <a:t>Proofread :  Reviewing and correcting a text for errors in spelling, grammar, punctuation, and style. The model must be instructed to ‘proofread’ or ‘proofread and correct’</a:t>
            </a:r>
            <a:endParaRPr/>
          </a:p>
        </p:txBody>
      </p:sp>
      <p:pic>
        <p:nvPicPr>
          <p:cNvPr id="241" name="Google Shape;241;p37"/>
          <p:cNvPicPr preferRelativeResize="0"/>
          <p:nvPr/>
        </p:nvPicPr>
        <p:blipFill>
          <a:blip r:embed="rId3">
            <a:alphaModFix/>
          </a:blip>
          <a:stretch>
            <a:fillRect/>
          </a:stretch>
        </p:blipFill>
        <p:spPr>
          <a:xfrm>
            <a:off x="3871000" y="2368144"/>
            <a:ext cx="3603249" cy="2775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3 - Text Transformation</a:t>
            </a:r>
            <a:endParaRPr/>
          </a:p>
        </p:txBody>
      </p:sp>
      <p:sp>
        <p:nvSpPr>
          <p:cNvPr id="247" name="Google Shape;247;p38"/>
          <p:cNvSpPr txBox="1"/>
          <p:nvPr>
            <p:ph idx="1" type="body"/>
          </p:nvPr>
        </p:nvSpPr>
        <p:spPr>
          <a:xfrm>
            <a:off x="311700" y="1152475"/>
            <a:ext cx="8832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4 - Spelling and grammar checking</a:t>
            </a:r>
            <a:endParaRPr/>
          </a:p>
          <a:p>
            <a:pPr indent="-342900" lvl="0" marL="457200" rtl="0" algn="l">
              <a:spcBef>
                <a:spcPts val="1200"/>
              </a:spcBef>
              <a:spcAft>
                <a:spcPts val="0"/>
              </a:spcAft>
              <a:buSzPts val="1800"/>
              <a:buChar char="-"/>
            </a:pPr>
            <a:r>
              <a:rPr lang="pt-BR"/>
              <a:t>Python package that helps check the changes in proofreading, tone and style correction</a:t>
            </a:r>
            <a:endParaRPr/>
          </a:p>
        </p:txBody>
      </p:sp>
      <p:pic>
        <p:nvPicPr>
          <p:cNvPr id="248" name="Google Shape;248;p38"/>
          <p:cNvPicPr preferRelativeResize="0"/>
          <p:nvPr/>
        </p:nvPicPr>
        <p:blipFill>
          <a:blip r:embed="rId3">
            <a:alphaModFix/>
          </a:blip>
          <a:stretch>
            <a:fillRect/>
          </a:stretch>
        </p:blipFill>
        <p:spPr>
          <a:xfrm>
            <a:off x="0" y="2300675"/>
            <a:ext cx="3902550" cy="1295450"/>
          </a:xfrm>
          <a:prstGeom prst="rect">
            <a:avLst/>
          </a:prstGeom>
          <a:noFill/>
          <a:ln>
            <a:noFill/>
          </a:ln>
        </p:spPr>
      </p:pic>
      <p:pic>
        <p:nvPicPr>
          <p:cNvPr id="249" name="Google Shape;249;p38"/>
          <p:cNvPicPr preferRelativeResize="0"/>
          <p:nvPr/>
        </p:nvPicPr>
        <p:blipFill>
          <a:blip r:embed="rId4">
            <a:alphaModFix/>
          </a:blip>
          <a:stretch>
            <a:fillRect/>
          </a:stretch>
        </p:blipFill>
        <p:spPr>
          <a:xfrm>
            <a:off x="5326532" y="2049575"/>
            <a:ext cx="3505768" cy="2842824"/>
          </a:xfrm>
          <a:prstGeom prst="rect">
            <a:avLst/>
          </a:prstGeom>
          <a:noFill/>
          <a:ln>
            <a:noFill/>
          </a:ln>
        </p:spPr>
      </p:pic>
      <p:cxnSp>
        <p:nvCxnSpPr>
          <p:cNvPr id="250" name="Google Shape;250;p38"/>
          <p:cNvCxnSpPr>
            <a:stCxn id="248" idx="3"/>
            <a:endCxn id="249" idx="1"/>
          </p:cNvCxnSpPr>
          <p:nvPr/>
        </p:nvCxnSpPr>
        <p:spPr>
          <a:xfrm>
            <a:off x="3902550" y="2948400"/>
            <a:ext cx="1424100" cy="522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4 - Expanding</a:t>
            </a:r>
            <a:endParaRPr/>
          </a:p>
        </p:txBody>
      </p:sp>
      <p:sp>
        <p:nvSpPr>
          <p:cNvPr id="256" name="Google Shape;25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Text Expansion : Take a </a:t>
            </a:r>
            <a:r>
              <a:rPr lang="pt-BR"/>
              <a:t>small</a:t>
            </a:r>
            <a:r>
              <a:rPr lang="pt-BR"/>
              <a:t> piece of text (paragraph, set of instructions, list of topics etc.) and have the model generate a longer text (essay, email, description </a:t>
            </a:r>
            <a:r>
              <a:rPr lang="pt-BR"/>
              <a:t>etc</a:t>
            </a:r>
            <a:r>
              <a:rPr lang="pt-BR"/>
              <a:t>)</a:t>
            </a:r>
            <a:r>
              <a:rPr lang="pt-BR" sz="1700"/>
              <a:t>.</a:t>
            </a:r>
            <a:endParaRPr sz="1700"/>
          </a:p>
          <a:p>
            <a:pPr indent="-336550" lvl="0" marL="457200" rtl="0" algn="l">
              <a:spcBef>
                <a:spcPts val="1200"/>
              </a:spcBef>
              <a:spcAft>
                <a:spcPts val="0"/>
              </a:spcAft>
              <a:buSzPts val="1700"/>
              <a:buChar char="-"/>
            </a:pPr>
            <a:r>
              <a:rPr lang="pt-BR" sz="1700"/>
              <a:t>Model Parameter </a:t>
            </a:r>
            <a:r>
              <a:rPr b="1" lang="pt-BR" sz="1700"/>
              <a:t>“Temperature” </a:t>
            </a:r>
            <a:r>
              <a:rPr lang="pt-BR" sz="1700"/>
              <a:t>: Set the randomness of the model, allowing to change the variety of the model’s response. Useful to generate different, more human-like responses for the same input (ex : generating email to a customer).</a:t>
            </a:r>
            <a:endParaRPr sz="1700"/>
          </a:p>
          <a:p>
            <a:pPr indent="-336550" lvl="0" marL="457200" rtl="0" algn="l">
              <a:spcBef>
                <a:spcPts val="0"/>
              </a:spcBef>
              <a:spcAft>
                <a:spcPts val="0"/>
              </a:spcAft>
              <a:buSzPts val="1700"/>
              <a:buChar char="-"/>
            </a:pPr>
            <a:r>
              <a:rPr lang="pt-BR" sz="1700"/>
              <a:t>It is important to show transparency to customer and tell the text was generated by AI.</a:t>
            </a:r>
            <a:endParaRPr sz="1700"/>
          </a:p>
        </p:txBody>
      </p:sp>
      <p:pic>
        <p:nvPicPr>
          <p:cNvPr id="257" name="Google Shape;257;p39"/>
          <p:cNvPicPr preferRelativeResize="0"/>
          <p:nvPr/>
        </p:nvPicPr>
        <p:blipFill>
          <a:blip r:embed="rId3">
            <a:alphaModFix/>
          </a:blip>
          <a:stretch>
            <a:fillRect/>
          </a:stretch>
        </p:blipFill>
        <p:spPr>
          <a:xfrm>
            <a:off x="125550" y="3786025"/>
            <a:ext cx="3367899" cy="782850"/>
          </a:xfrm>
          <a:prstGeom prst="rect">
            <a:avLst/>
          </a:prstGeom>
          <a:noFill/>
          <a:ln>
            <a:noFill/>
          </a:ln>
        </p:spPr>
      </p:pic>
      <p:pic>
        <p:nvPicPr>
          <p:cNvPr id="258" name="Google Shape;258;p39"/>
          <p:cNvPicPr preferRelativeResize="0"/>
          <p:nvPr/>
        </p:nvPicPr>
        <p:blipFill>
          <a:blip r:embed="rId4">
            <a:alphaModFix/>
          </a:blip>
          <a:stretch>
            <a:fillRect/>
          </a:stretch>
        </p:blipFill>
        <p:spPr>
          <a:xfrm>
            <a:off x="4442117" y="3703570"/>
            <a:ext cx="4097458" cy="947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4 - Expanding</a:t>
            </a:r>
            <a:endParaRPr/>
          </a:p>
        </p:txBody>
      </p:sp>
      <p:sp>
        <p:nvSpPr>
          <p:cNvPr id="264" name="Google Shape;26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In the Customer service email generation below, we combine sentiment analysis and text transformation (set tone and style)  with text expansion. The sentiment was defined as negative for the example purpose.</a:t>
            </a:r>
            <a:endParaRPr/>
          </a:p>
        </p:txBody>
      </p:sp>
      <p:pic>
        <p:nvPicPr>
          <p:cNvPr id="265" name="Google Shape;265;p40"/>
          <p:cNvPicPr preferRelativeResize="0"/>
          <p:nvPr/>
        </p:nvPicPr>
        <p:blipFill>
          <a:blip r:embed="rId3">
            <a:alphaModFix/>
          </a:blip>
          <a:stretch>
            <a:fillRect/>
          </a:stretch>
        </p:blipFill>
        <p:spPr>
          <a:xfrm>
            <a:off x="104625" y="2253125"/>
            <a:ext cx="2075700" cy="2788025"/>
          </a:xfrm>
          <a:prstGeom prst="rect">
            <a:avLst/>
          </a:prstGeom>
          <a:noFill/>
          <a:ln>
            <a:noFill/>
          </a:ln>
        </p:spPr>
      </p:pic>
      <p:cxnSp>
        <p:nvCxnSpPr>
          <p:cNvPr id="266" name="Google Shape;266;p40"/>
          <p:cNvCxnSpPr>
            <a:stCxn id="265" idx="3"/>
            <a:endCxn id="267" idx="1"/>
          </p:cNvCxnSpPr>
          <p:nvPr/>
        </p:nvCxnSpPr>
        <p:spPr>
          <a:xfrm>
            <a:off x="2180325" y="3647137"/>
            <a:ext cx="2991300" cy="0"/>
          </a:xfrm>
          <a:prstGeom prst="straightConnector1">
            <a:avLst/>
          </a:prstGeom>
          <a:noFill/>
          <a:ln cap="flat" cmpd="sng" w="9525">
            <a:solidFill>
              <a:schemeClr val="dk2"/>
            </a:solidFill>
            <a:prstDash val="solid"/>
            <a:round/>
            <a:headEnd len="med" w="med" type="none"/>
            <a:tailEnd len="med" w="med" type="triangle"/>
          </a:ln>
        </p:spPr>
      </p:cxnSp>
      <p:pic>
        <p:nvPicPr>
          <p:cNvPr id="267" name="Google Shape;267;p40"/>
          <p:cNvPicPr preferRelativeResize="0"/>
          <p:nvPr/>
        </p:nvPicPr>
        <p:blipFill>
          <a:blip r:embed="rId4">
            <a:alphaModFix/>
          </a:blip>
          <a:stretch>
            <a:fillRect/>
          </a:stretch>
        </p:blipFill>
        <p:spPr>
          <a:xfrm>
            <a:off x="5171586" y="2253125"/>
            <a:ext cx="3553913" cy="2788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5 - Chatbot / Virtual Assistant Basics</a:t>
            </a:r>
            <a:endParaRPr/>
          </a:p>
        </p:txBody>
      </p:sp>
      <p:sp>
        <p:nvSpPr>
          <p:cNvPr id="273" name="Google Shape;27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The Chat format </a:t>
            </a:r>
            <a:endParaRPr b="1"/>
          </a:p>
          <a:p>
            <a:pPr indent="0" lvl="0" marL="0" rtl="0" algn="l">
              <a:spcBef>
                <a:spcPts val="1200"/>
              </a:spcBef>
              <a:spcAft>
                <a:spcPts val="0"/>
              </a:spcAft>
              <a:buNone/>
            </a:pPr>
            <a:r>
              <a:rPr lang="pt-BR" sz="1600"/>
              <a:t>There are 2 main parts in the chat format (assistant), divided by roles</a:t>
            </a:r>
            <a:endParaRPr sz="1600"/>
          </a:p>
          <a:p>
            <a:pPr indent="-330200" lvl="0" marL="457200" rtl="0" algn="l">
              <a:spcBef>
                <a:spcPts val="1200"/>
              </a:spcBef>
              <a:spcAft>
                <a:spcPts val="0"/>
              </a:spcAft>
              <a:buSzPts val="1600"/>
              <a:buChar char="-"/>
            </a:pPr>
            <a:r>
              <a:rPr b="1" lang="pt-BR" sz="1600"/>
              <a:t>System role</a:t>
            </a:r>
            <a:r>
              <a:rPr lang="pt-BR" sz="1600"/>
              <a:t> : system message to the model, with overall instruction. Set the behavior of the assistant, without the user knowing. The first message to the model, sent once at the beginning.</a:t>
            </a:r>
            <a:endParaRPr sz="1600"/>
          </a:p>
          <a:p>
            <a:pPr indent="-330200" lvl="0" marL="457200" rtl="0" algn="l">
              <a:spcBef>
                <a:spcPts val="0"/>
              </a:spcBef>
              <a:spcAft>
                <a:spcPts val="0"/>
              </a:spcAft>
              <a:buSzPts val="1600"/>
              <a:buChar char="-"/>
            </a:pPr>
            <a:r>
              <a:rPr b="1" lang="pt-BR" sz="1600"/>
              <a:t>User role</a:t>
            </a:r>
            <a:r>
              <a:rPr lang="pt-BR" sz="1600"/>
              <a:t> : The actual user message sent to the model. As it’s a conversation, there </a:t>
            </a:r>
            <a:r>
              <a:rPr lang="pt-BR" sz="1600"/>
              <a:t>will</a:t>
            </a:r>
            <a:r>
              <a:rPr lang="pt-BR" sz="1600"/>
              <a:t> be multiple turns of this.</a:t>
            </a:r>
            <a:endParaRPr sz="1600"/>
          </a:p>
        </p:txBody>
      </p:sp>
      <p:pic>
        <p:nvPicPr>
          <p:cNvPr id="274" name="Google Shape;274;p41"/>
          <p:cNvPicPr preferRelativeResize="0"/>
          <p:nvPr/>
        </p:nvPicPr>
        <p:blipFill>
          <a:blip r:embed="rId3">
            <a:alphaModFix/>
          </a:blip>
          <a:stretch>
            <a:fillRect/>
          </a:stretch>
        </p:blipFill>
        <p:spPr>
          <a:xfrm>
            <a:off x="3799650" y="3348575"/>
            <a:ext cx="3453325" cy="168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Prompt Engineering</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Principle 1</a:t>
            </a:r>
            <a:r>
              <a:rPr lang="pt-BR"/>
              <a:t> -  Write clear and specific instructions (longer prompts are more informative)</a:t>
            </a:r>
            <a:endParaRPr/>
          </a:p>
          <a:p>
            <a:pPr indent="-342900" lvl="0" marL="457200" rtl="0" algn="l">
              <a:spcBef>
                <a:spcPts val="1200"/>
              </a:spcBef>
              <a:spcAft>
                <a:spcPts val="0"/>
              </a:spcAft>
              <a:buSzPts val="1800"/>
              <a:buChar char="-"/>
            </a:pPr>
            <a:r>
              <a:rPr b="1" lang="pt-BR"/>
              <a:t>Tactic 2</a:t>
            </a:r>
            <a:r>
              <a:rPr lang="pt-BR"/>
              <a:t>: </a:t>
            </a:r>
            <a:r>
              <a:rPr lang="pt-BR"/>
              <a:t>Ask for a </a:t>
            </a:r>
            <a:r>
              <a:rPr b="1" lang="pt-BR"/>
              <a:t>structured output </a:t>
            </a:r>
            <a:r>
              <a:rPr lang="pt-BR"/>
              <a:t>(the output is in STRING, but structured as requested)</a:t>
            </a:r>
            <a:endParaRPr/>
          </a:p>
          <a:p>
            <a:pPr indent="-317500" lvl="1" marL="914400" rtl="0" algn="l">
              <a:spcBef>
                <a:spcPts val="0"/>
              </a:spcBef>
              <a:spcAft>
                <a:spcPts val="0"/>
              </a:spcAft>
              <a:buSzPts val="1400"/>
              <a:buChar char="-"/>
            </a:pPr>
            <a:r>
              <a:rPr lang="pt-BR"/>
              <a:t>Also makes easier for parsing the output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311700" y="3003350"/>
            <a:ext cx="3744450" cy="1376650"/>
          </a:xfrm>
          <a:prstGeom prst="rect">
            <a:avLst/>
          </a:prstGeom>
          <a:noFill/>
          <a:ln>
            <a:noFill/>
          </a:ln>
        </p:spPr>
      </p:pic>
      <p:pic>
        <p:nvPicPr>
          <p:cNvPr id="71" name="Google Shape;71;p15"/>
          <p:cNvPicPr preferRelativeResize="0"/>
          <p:nvPr/>
        </p:nvPicPr>
        <p:blipFill>
          <a:blip r:embed="rId4">
            <a:alphaModFix/>
          </a:blip>
          <a:stretch>
            <a:fillRect/>
          </a:stretch>
        </p:blipFill>
        <p:spPr>
          <a:xfrm>
            <a:off x="311700" y="4380001"/>
            <a:ext cx="8227125" cy="763500"/>
          </a:xfrm>
          <a:prstGeom prst="rect">
            <a:avLst/>
          </a:prstGeom>
          <a:noFill/>
          <a:ln>
            <a:noFill/>
          </a:ln>
        </p:spPr>
      </p:pic>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Prompt Engineering Best Practices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5 - Chatbot / Virtual Assistant Basics</a:t>
            </a:r>
            <a:endParaRPr/>
          </a:p>
        </p:txBody>
      </p:sp>
      <p:sp>
        <p:nvSpPr>
          <p:cNvPr id="280" name="Google Shape;28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The Chat format </a:t>
            </a:r>
            <a:endParaRPr sz="1600"/>
          </a:p>
          <a:p>
            <a:pPr indent="-330200" lvl="0" marL="457200" rtl="0" algn="l">
              <a:spcBef>
                <a:spcPts val="1200"/>
              </a:spcBef>
              <a:spcAft>
                <a:spcPts val="0"/>
              </a:spcAft>
              <a:buSzPts val="1600"/>
              <a:buChar char="-"/>
            </a:pPr>
            <a:r>
              <a:rPr lang="pt-BR" sz="1600"/>
              <a:t>LLM models are STATELESS : Each conversation is a STANDALONE (it </a:t>
            </a:r>
            <a:r>
              <a:rPr lang="pt-BR" sz="1600"/>
              <a:t>won't</a:t>
            </a:r>
            <a:r>
              <a:rPr lang="pt-BR" sz="1600"/>
              <a:t> save info for future conversations)</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pt-BR" sz="1600"/>
              <a:t>This can be solved by keeping the user input in the same context</a:t>
            </a:r>
            <a:endParaRPr sz="1600"/>
          </a:p>
        </p:txBody>
      </p:sp>
      <p:pic>
        <p:nvPicPr>
          <p:cNvPr id="281" name="Google Shape;281;p42"/>
          <p:cNvPicPr preferRelativeResize="0"/>
          <p:nvPr/>
        </p:nvPicPr>
        <p:blipFill>
          <a:blip r:embed="rId3">
            <a:alphaModFix/>
          </a:blip>
          <a:stretch>
            <a:fillRect/>
          </a:stretch>
        </p:blipFill>
        <p:spPr>
          <a:xfrm>
            <a:off x="1609025" y="2257875"/>
            <a:ext cx="3181926" cy="1682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5 - Chatbot / Virtual Assistant Basics</a:t>
            </a:r>
            <a:endParaRPr/>
          </a:p>
        </p:txBody>
      </p:sp>
      <p:sp>
        <p:nvSpPr>
          <p:cNvPr id="287" name="Google Shape;28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pt-BR"/>
              <a:t>The Chat format  - Orderbot Example</a:t>
            </a:r>
            <a:endParaRPr sz="1600"/>
          </a:p>
          <a:p>
            <a:pPr indent="-330200" lvl="0" marL="457200" rtl="0" algn="l">
              <a:spcBef>
                <a:spcPts val="1200"/>
              </a:spcBef>
              <a:spcAft>
                <a:spcPts val="0"/>
              </a:spcAft>
              <a:buSzPts val="1600"/>
              <a:buAutoNum type="arabicParenR"/>
            </a:pPr>
            <a:r>
              <a:rPr lang="pt-BR" sz="1600"/>
              <a:t>Create a function to </a:t>
            </a:r>
            <a:r>
              <a:rPr b="1" lang="pt-BR" sz="1600"/>
              <a:t>collect the user </a:t>
            </a:r>
            <a:r>
              <a:rPr b="1" lang="pt-BR" sz="1600"/>
              <a:t>messages</a:t>
            </a:r>
            <a:r>
              <a:rPr lang="pt-BR" sz="1600"/>
              <a:t> and </a:t>
            </a:r>
            <a:r>
              <a:rPr b="1" lang="pt-BR" sz="1600"/>
              <a:t>build the context.</a:t>
            </a:r>
            <a:endParaRPr b="1" sz="1600"/>
          </a:p>
          <a:p>
            <a:pPr indent="-330200" lvl="0" marL="457200" rtl="0" algn="l">
              <a:spcBef>
                <a:spcPts val="0"/>
              </a:spcBef>
              <a:spcAft>
                <a:spcPts val="0"/>
              </a:spcAft>
              <a:buSzPts val="1600"/>
              <a:buChar char="-"/>
            </a:pPr>
            <a:r>
              <a:rPr lang="pt-BR" sz="1600"/>
              <a:t>This function calls the model with the context every time and adds the model response to the context, which grows longer with every exchange. This helps the model determine what to do next. </a:t>
            </a:r>
            <a:endParaRPr sz="1600"/>
          </a:p>
          <a:p>
            <a:pPr indent="-330200" lvl="0" marL="457200" rtl="0" algn="l">
              <a:spcBef>
                <a:spcPts val="0"/>
              </a:spcBef>
              <a:spcAft>
                <a:spcPts val="0"/>
              </a:spcAft>
              <a:buSzPts val="1600"/>
              <a:buChar char="-"/>
            </a:pPr>
            <a:r>
              <a:rPr lang="pt-BR" sz="1600"/>
              <a:t>PS : Panel is the py-package to build a simple UI.</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288" name="Google Shape;288;p43"/>
          <p:cNvPicPr preferRelativeResize="0"/>
          <p:nvPr/>
        </p:nvPicPr>
        <p:blipFill>
          <a:blip r:embed="rId3">
            <a:alphaModFix/>
          </a:blip>
          <a:stretch>
            <a:fillRect/>
          </a:stretch>
        </p:blipFill>
        <p:spPr>
          <a:xfrm>
            <a:off x="1200150" y="2899788"/>
            <a:ext cx="6743700" cy="1971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5 - Chatbot / Virtual Assistant Basics</a:t>
            </a:r>
            <a:endParaRPr/>
          </a:p>
        </p:txBody>
      </p:sp>
      <p:sp>
        <p:nvSpPr>
          <p:cNvPr id="294" name="Google Shape;294;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pt-BR"/>
              <a:t>The Chat format  - Orderbot Example</a:t>
            </a:r>
            <a:endParaRPr sz="1600"/>
          </a:p>
          <a:p>
            <a:pPr indent="0" lvl="0" marL="0" rtl="0" algn="l">
              <a:spcBef>
                <a:spcPts val="1200"/>
              </a:spcBef>
              <a:spcAft>
                <a:spcPts val="0"/>
              </a:spcAft>
              <a:buNone/>
            </a:pPr>
            <a:r>
              <a:rPr lang="pt-BR" sz="1600"/>
              <a:t>2)  Create a user interface to display the order bot and use the same context every time we call the language model. </a:t>
            </a:r>
            <a:endParaRPr sz="1600"/>
          </a:p>
          <a:p>
            <a:pPr indent="-314960" lvl="0" marL="457200" rtl="0" algn="l">
              <a:spcBef>
                <a:spcPts val="1200"/>
              </a:spcBef>
              <a:spcAft>
                <a:spcPts val="0"/>
              </a:spcAft>
              <a:buSzPct val="100000"/>
              <a:buChar char="-"/>
            </a:pPr>
            <a:r>
              <a:rPr lang="pt-BR" sz="1600"/>
              <a:t>The context builds up over time and contains </a:t>
            </a:r>
            <a:endParaRPr sz="1600"/>
          </a:p>
          <a:p>
            <a:pPr indent="0" lvl="0" marL="0" rtl="0" algn="l">
              <a:spcBef>
                <a:spcPts val="1200"/>
              </a:spcBef>
              <a:spcAft>
                <a:spcPts val="0"/>
              </a:spcAft>
              <a:buNone/>
            </a:pPr>
            <a:r>
              <a:rPr lang="pt-BR" sz="1600"/>
              <a:t>the system message that shows the menu.</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295" name="Google Shape;295;p44"/>
          <p:cNvPicPr preferRelativeResize="0"/>
          <p:nvPr/>
        </p:nvPicPr>
        <p:blipFill>
          <a:blip r:embed="rId3">
            <a:alphaModFix/>
          </a:blip>
          <a:stretch>
            <a:fillRect/>
          </a:stretch>
        </p:blipFill>
        <p:spPr>
          <a:xfrm>
            <a:off x="6448925" y="1828000"/>
            <a:ext cx="2266124" cy="3315500"/>
          </a:xfrm>
          <a:prstGeom prst="rect">
            <a:avLst/>
          </a:prstGeom>
          <a:noFill/>
          <a:ln>
            <a:noFill/>
          </a:ln>
        </p:spPr>
      </p:pic>
      <p:pic>
        <p:nvPicPr>
          <p:cNvPr id="296" name="Google Shape;296;p44"/>
          <p:cNvPicPr preferRelativeResize="0"/>
          <p:nvPr/>
        </p:nvPicPr>
        <p:blipFill>
          <a:blip r:embed="rId4">
            <a:alphaModFix/>
          </a:blip>
          <a:stretch>
            <a:fillRect/>
          </a:stretch>
        </p:blipFill>
        <p:spPr>
          <a:xfrm>
            <a:off x="-1" y="3063049"/>
            <a:ext cx="4209999" cy="2080450"/>
          </a:xfrm>
          <a:prstGeom prst="rect">
            <a:avLst/>
          </a:prstGeom>
          <a:noFill/>
          <a:ln>
            <a:noFill/>
          </a:ln>
        </p:spPr>
      </p:pic>
      <p:cxnSp>
        <p:nvCxnSpPr>
          <p:cNvPr id="297" name="Google Shape;297;p44"/>
          <p:cNvCxnSpPr>
            <a:stCxn id="295" idx="1"/>
            <a:endCxn id="296" idx="3"/>
          </p:cNvCxnSpPr>
          <p:nvPr/>
        </p:nvCxnSpPr>
        <p:spPr>
          <a:xfrm flipH="1">
            <a:off x="4210025" y="3485750"/>
            <a:ext cx="2238900" cy="617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Use Case 5 - Chatbot / Virtual Assistant Basics</a:t>
            </a:r>
            <a:endParaRPr/>
          </a:p>
        </p:txBody>
      </p:sp>
      <p:sp>
        <p:nvSpPr>
          <p:cNvPr id="303" name="Google Shape;303;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pt-BR"/>
              <a:t>The Chat format  - Orderbot Example</a:t>
            </a:r>
            <a:endParaRPr sz="1600"/>
          </a:p>
          <a:p>
            <a:pPr indent="0" lvl="0" marL="0" rtl="0" algn="l">
              <a:spcBef>
                <a:spcPts val="1200"/>
              </a:spcBef>
              <a:spcAft>
                <a:spcPts val="0"/>
              </a:spcAft>
              <a:buNone/>
            </a:pPr>
            <a:r>
              <a:rPr lang="pt-BR" sz="1600"/>
              <a:t>3)  Summarize the order by setting the structure of the output</a:t>
            </a:r>
            <a:endParaRPr sz="1600"/>
          </a:p>
          <a:p>
            <a:pPr indent="-330200" lvl="0" marL="457200" rtl="0" algn="l">
              <a:spcBef>
                <a:spcPts val="1200"/>
              </a:spcBef>
              <a:spcAft>
                <a:spcPts val="0"/>
              </a:spcAft>
              <a:buSzPts val="1600"/>
              <a:buChar char="-"/>
            </a:pPr>
            <a:r>
              <a:rPr lang="pt-BR" sz="1600"/>
              <a:t>The summary will then be sent to the order’s system.</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304" name="Google Shape;304;p45"/>
          <p:cNvPicPr preferRelativeResize="0"/>
          <p:nvPr/>
        </p:nvPicPr>
        <p:blipFill>
          <a:blip r:embed="rId3">
            <a:alphaModFix/>
          </a:blip>
          <a:stretch>
            <a:fillRect/>
          </a:stretch>
        </p:blipFill>
        <p:spPr>
          <a:xfrm>
            <a:off x="0" y="2362525"/>
            <a:ext cx="6930174" cy="1260600"/>
          </a:xfrm>
          <a:prstGeom prst="rect">
            <a:avLst/>
          </a:prstGeom>
          <a:noFill/>
          <a:ln>
            <a:noFill/>
          </a:ln>
        </p:spPr>
      </p:pic>
      <p:pic>
        <p:nvPicPr>
          <p:cNvPr id="305" name="Google Shape;305;p45"/>
          <p:cNvPicPr preferRelativeResize="0"/>
          <p:nvPr/>
        </p:nvPicPr>
        <p:blipFill>
          <a:blip r:embed="rId4">
            <a:alphaModFix/>
          </a:blip>
          <a:stretch>
            <a:fillRect/>
          </a:stretch>
        </p:blipFill>
        <p:spPr>
          <a:xfrm>
            <a:off x="6260598" y="3398281"/>
            <a:ext cx="2048625" cy="1598744"/>
          </a:xfrm>
          <a:prstGeom prst="rect">
            <a:avLst/>
          </a:prstGeom>
          <a:noFill/>
          <a:ln>
            <a:noFill/>
          </a:ln>
        </p:spPr>
      </p:pic>
      <p:cxnSp>
        <p:nvCxnSpPr>
          <p:cNvPr id="306" name="Google Shape;306;p45"/>
          <p:cNvCxnSpPr>
            <a:stCxn id="304" idx="2"/>
            <a:endCxn id="305" idx="1"/>
          </p:cNvCxnSpPr>
          <p:nvPr/>
        </p:nvCxnSpPr>
        <p:spPr>
          <a:xfrm>
            <a:off x="3465087" y="3623125"/>
            <a:ext cx="2795400" cy="574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Prompt Engineering</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Principle 1</a:t>
            </a:r>
            <a:r>
              <a:rPr lang="pt-BR"/>
              <a:t> -  Write clear and specific instructions (longer prompts are more informative)</a:t>
            </a:r>
            <a:endParaRPr/>
          </a:p>
          <a:p>
            <a:pPr indent="-342900" lvl="0" marL="457200" rtl="0" algn="l">
              <a:spcBef>
                <a:spcPts val="1200"/>
              </a:spcBef>
              <a:spcAft>
                <a:spcPts val="0"/>
              </a:spcAft>
              <a:buSzPts val="1800"/>
              <a:buChar char="-"/>
            </a:pPr>
            <a:r>
              <a:rPr b="1" lang="pt-BR"/>
              <a:t>Tactic 3</a:t>
            </a:r>
            <a:r>
              <a:rPr lang="pt-BR"/>
              <a:t>: </a:t>
            </a:r>
            <a:r>
              <a:rPr lang="pt-BR"/>
              <a:t>Ask the model to </a:t>
            </a:r>
            <a:r>
              <a:rPr b="1" lang="pt-BR"/>
              <a:t>check if conditions </a:t>
            </a:r>
            <a:r>
              <a:rPr lang="pt-BR"/>
              <a:t>are satisfied</a:t>
            </a:r>
            <a:endParaRPr/>
          </a:p>
          <a:p>
            <a:pPr indent="-317500" lvl="1" marL="914400" rtl="0" algn="l">
              <a:spcBef>
                <a:spcPts val="0"/>
              </a:spcBef>
              <a:spcAft>
                <a:spcPts val="0"/>
              </a:spcAft>
              <a:buSzPts val="1400"/>
              <a:buChar char="-"/>
            </a:pPr>
            <a:r>
              <a:rPr lang="pt-BR"/>
              <a:t>If task makes assumptions, tell the model to check them first and, if not met, communicate that and stop short from completing the full task completion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2487125" y="2895950"/>
            <a:ext cx="2347096" cy="2247550"/>
          </a:xfrm>
          <a:prstGeom prst="rect">
            <a:avLst/>
          </a:prstGeom>
          <a:noFill/>
          <a:ln>
            <a:noFill/>
          </a:ln>
        </p:spPr>
      </p:pic>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Prompt Engineering Best Practices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Prompt Engineering</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Principle 1</a:t>
            </a:r>
            <a:r>
              <a:rPr lang="pt-BR"/>
              <a:t> -  Write clear and specific instructions (longer prompts are more informative)</a:t>
            </a:r>
            <a:endParaRPr/>
          </a:p>
          <a:p>
            <a:pPr indent="-342900" lvl="0" marL="457200" rtl="0" algn="l">
              <a:spcBef>
                <a:spcPts val="1200"/>
              </a:spcBef>
              <a:spcAft>
                <a:spcPts val="0"/>
              </a:spcAft>
              <a:buSzPts val="1800"/>
              <a:buChar char="-"/>
            </a:pPr>
            <a:r>
              <a:rPr b="1" lang="pt-BR"/>
              <a:t>Tactic 4</a:t>
            </a:r>
            <a:r>
              <a:rPr lang="pt-BR"/>
              <a:t>: </a:t>
            </a:r>
            <a:r>
              <a:rPr lang="pt-BR"/>
              <a:t>Tactic 4: </a:t>
            </a:r>
            <a:r>
              <a:rPr b="1" lang="pt-BR"/>
              <a:t>"n-shot" prompting </a:t>
            </a:r>
            <a:r>
              <a:rPr lang="pt-BR"/>
              <a:t>- Provide example(s) of successful completion of the task before asking the model to do it.</a:t>
            </a:r>
            <a:r>
              <a:rPr b="1" lang="pt-BR"/>
              <a:t> </a:t>
            </a:r>
            <a:endParaRPr b="1"/>
          </a:p>
          <a:p>
            <a:pPr indent="-317500" lvl="1" marL="914400" rtl="0" algn="l">
              <a:spcBef>
                <a:spcPts val="0"/>
              </a:spcBef>
              <a:spcAft>
                <a:spcPts val="0"/>
              </a:spcAft>
              <a:buSzPts val="1400"/>
              <a:buChar char="-"/>
            </a:pPr>
            <a:r>
              <a:rPr lang="pt-BR"/>
              <a:t>zero/one/few shot learning = no example/1 example / &gt;1 examples provided in the prompt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2483644" y="3128944"/>
            <a:ext cx="3488109" cy="2014550"/>
          </a:xfrm>
          <a:prstGeom prst="rect">
            <a:avLst/>
          </a:prstGeom>
          <a:noFill/>
          <a:ln>
            <a:noFill/>
          </a:ln>
        </p:spPr>
      </p:pic>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Prompt Engineering Best Practices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Prompt Engineering</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Principle 2</a:t>
            </a:r>
            <a:r>
              <a:rPr lang="pt-BR"/>
              <a:t> -  Give the model time to think (model makes errors by rushing to an incorrect conclusion. Solution : reframe the query to request a step-by-step answers before the final answer.)</a:t>
            </a:r>
            <a:endParaRPr/>
          </a:p>
          <a:p>
            <a:pPr indent="-342900" lvl="0" marL="457200" rtl="0" algn="l">
              <a:spcBef>
                <a:spcPts val="1200"/>
              </a:spcBef>
              <a:spcAft>
                <a:spcPts val="0"/>
              </a:spcAft>
              <a:buSzPts val="1800"/>
              <a:buChar char="-"/>
            </a:pPr>
            <a:r>
              <a:rPr b="1" lang="pt-BR"/>
              <a:t>Tactic 1: Specify the steps</a:t>
            </a:r>
            <a:r>
              <a:rPr lang="pt-BR"/>
              <a:t> required to complete a task</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5" name="Google Shape;95;p18"/>
          <p:cNvPicPr preferRelativeResize="0"/>
          <p:nvPr/>
        </p:nvPicPr>
        <p:blipFill>
          <a:blip r:embed="rId3">
            <a:alphaModFix/>
          </a:blip>
          <a:stretch>
            <a:fillRect/>
          </a:stretch>
        </p:blipFill>
        <p:spPr>
          <a:xfrm>
            <a:off x="2765950" y="2801375"/>
            <a:ext cx="2532124" cy="2342125"/>
          </a:xfrm>
          <a:prstGeom prst="rect">
            <a:avLst/>
          </a:prstGeom>
          <a:noFill/>
          <a:ln>
            <a:noFill/>
          </a:ln>
        </p:spPr>
      </p:pic>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Prompt Engineering Best Practices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Prompt Engineering</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Principle 2</a:t>
            </a:r>
            <a:r>
              <a:rPr lang="pt-BR"/>
              <a:t> -  Give the model time to think (model makes errors by rushing to an incorrect conclusion. Solution : reframe the query to request a step-by-step answers before the final answer.)</a:t>
            </a:r>
            <a:endParaRPr/>
          </a:p>
          <a:p>
            <a:pPr indent="-342900" lvl="0" marL="457200" rtl="0" algn="l">
              <a:spcBef>
                <a:spcPts val="1200"/>
              </a:spcBef>
              <a:spcAft>
                <a:spcPts val="0"/>
              </a:spcAft>
              <a:buSzPts val="1800"/>
              <a:buChar char="-"/>
            </a:pPr>
            <a:r>
              <a:rPr b="1" lang="pt-BR"/>
              <a:t>Tactic 2:</a:t>
            </a:r>
            <a:r>
              <a:rPr lang="pt-BR"/>
              <a:t> </a:t>
            </a:r>
            <a:r>
              <a:rPr lang="pt-BR"/>
              <a:t>Instruct the model to</a:t>
            </a:r>
            <a:r>
              <a:rPr b="1" lang="pt-BR"/>
              <a:t> work out its own solution before</a:t>
            </a:r>
            <a:r>
              <a:rPr lang="pt-BR"/>
              <a:t> rushing to a conclusion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3" name="Google Shape;103;p19"/>
          <p:cNvPicPr preferRelativeResize="0"/>
          <p:nvPr/>
        </p:nvPicPr>
        <p:blipFill>
          <a:blip r:embed="rId3">
            <a:alphaModFix/>
          </a:blip>
          <a:stretch>
            <a:fillRect/>
          </a:stretch>
        </p:blipFill>
        <p:spPr>
          <a:xfrm>
            <a:off x="2343525" y="2571750"/>
            <a:ext cx="1601775" cy="2571751"/>
          </a:xfrm>
          <a:prstGeom prst="rect">
            <a:avLst/>
          </a:prstGeom>
          <a:noFill/>
          <a:ln>
            <a:noFill/>
          </a:ln>
        </p:spPr>
      </p:pic>
      <p:pic>
        <p:nvPicPr>
          <p:cNvPr id="104" name="Google Shape;104;p19"/>
          <p:cNvPicPr preferRelativeResize="0"/>
          <p:nvPr/>
        </p:nvPicPr>
        <p:blipFill>
          <a:blip r:embed="rId4">
            <a:alphaModFix/>
          </a:blip>
          <a:stretch>
            <a:fillRect/>
          </a:stretch>
        </p:blipFill>
        <p:spPr>
          <a:xfrm>
            <a:off x="5214373" y="3014775"/>
            <a:ext cx="3783150" cy="1685700"/>
          </a:xfrm>
          <a:prstGeom prst="rect">
            <a:avLst/>
          </a:prstGeom>
          <a:noFill/>
          <a:ln>
            <a:noFill/>
          </a:ln>
        </p:spPr>
      </p:pic>
      <p:cxnSp>
        <p:nvCxnSpPr>
          <p:cNvPr id="105" name="Google Shape;105;p19"/>
          <p:cNvCxnSpPr>
            <a:stCxn id="103" idx="3"/>
            <a:endCxn id="104" idx="1"/>
          </p:cNvCxnSpPr>
          <p:nvPr/>
        </p:nvCxnSpPr>
        <p:spPr>
          <a:xfrm>
            <a:off x="3945300" y="3857625"/>
            <a:ext cx="1269000" cy="0"/>
          </a:xfrm>
          <a:prstGeom prst="straightConnector1">
            <a:avLst/>
          </a:prstGeom>
          <a:noFill/>
          <a:ln cap="flat" cmpd="sng" w="9525">
            <a:solidFill>
              <a:schemeClr val="dk2"/>
            </a:solidFill>
            <a:prstDash val="solid"/>
            <a:round/>
            <a:headEnd len="med" w="med" type="none"/>
            <a:tailEnd len="med" w="med" type="triangle"/>
          </a:ln>
        </p:spPr>
      </p:cxnSp>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Prompt Engineering Best Practices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Model Limitations</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Hallucination </a:t>
            </a:r>
            <a:r>
              <a:rPr lang="pt-BR"/>
              <a:t>- When the model makes statements that sound plausible, but ARE NOT TRUE NOR REAL . The techniques discussed before help preventing this. Also, we can ask the mde to first, find relevant information about the topic (in a database, website, etc.) and then answer the question [we’ll see how to do that after with RAG - Retrieval Augmented Generation].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3" name="Google Shape;113;p20"/>
          <p:cNvPicPr preferRelativeResize="0"/>
          <p:nvPr/>
        </p:nvPicPr>
        <p:blipFill>
          <a:blip r:embed="rId3">
            <a:alphaModFix/>
          </a:blip>
          <a:stretch>
            <a:fillRect/>
          </a:stretch>
        </p:blipFill>
        <p:spPr>
          <a:xfrm>
            <a:off x="5719500" y="2571750"/>
            <a:ext cx="3029098" cy="257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Iterative Prompt Development</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The prompt development is an </a:t>
            </a:r>
            <a:r>
              <a:rPr b="1" lang="pt-BR"/>
              <a:t>iterative process with a cycle of refinement.</a:t>
            </a:r>
            <a:endParaRPr b="1"/>
          </a:p>
          <a:p>
            <a:pPr indent="0" lvl="0" marL="0" rtl="0" algn="l">
              <a:spcBef>
                <a:spcPts val="1200"/>
              </a:spcBef>
              <a:spcAft>
                <a:spcPts val="0"/>
              </a:spcAft>
              <a:buNone/>
            </a:pPr>
            <a:r>
              <a:rPr lang="pt-BR"/>
              <a:t>1 - Try something 2 - Analyze </a:t>
            </a:r>
            <a:r>
              <a:rPr lang="pt-BR"/>
              <a:t>what's</a:t>
            </a:r>
            <a:r>
              <a:rPr lang="pt-BR"/>
              <a:t> wrong 3 - Clarify and/or give model time to think 4 - Refine the prompt with batch of exemples 5 - Repeat</a:t>
            </a:r>
            <a:endParaRPr/>
          </a:p>
          <a:p>
            <a:pPr indent="0" lvl="0" marL="0" rtl="0" algn="l">
              <a:spcBef>
                <a:spcPts val="1200"/>
              </a:spcBef>
              <a:spcAft>
                <a:spcPts val="1200"/>
              </a:spcAft>
              <a:buNone/>
            </a:pPr>
            <a:r>
              <a:t/>
            </a:r>
            <a:endParaRPr/>
          </a:p>
        </p:txBody>
      </p:sp>
      <p:pic>
        <p:nvPicPr>
          <p:cNvPr id="120" name="Google Shape;120;p21"/>
          <p:cNvPicPr preferRelativeResize="0"/>
          <p:nvPr/>
        </p:nvPicPr>
        <p:blipFill>
          <a:blip r:embed="rId3">
            <a:alphaModFix/>
          </a:blip>
          <a:stretch>
            <a:fillRect/>
          </a:stretch>
        </p:blipFill>
        <p:spPr>
          <a:xfrm>
            <a:off x="831300" y="2419700"/>
            <a:ext cx="7333425" cy="263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