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6858000" cx="12192000"/>
  <p:notesSz cx="6858000" cy="9144000"/>
  <p:embeddedFontLst>
    <p:embeddedFont>
      <p:font typeface="Tahoma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7" roundtripDataSignature="AMtx7mhhlZb+N/XsmxoZrjq6KQQYcryb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font" Target="fonts/Tahoma-bold.fntdata"/><Relationship Id="rId23" Type="http://schemas.openxmlformats.org/officeDocument/2006/relationships/slide" Target="slides/slide19.xml"/><Relationship Id="rId45" Type="http://schemas.openxmlformats.org/officeDocument/2006/relationships/font" Target="fonts/Tahom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customschemas.google.com/relationships/presentationmetadata" Target="meta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2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2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2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1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1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1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2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2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2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3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3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3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4"/>
          <p:cNvSpPr txBox="1"/>
          <p:nvPr>
            <p:ph idx="1" type="body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4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4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4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5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5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5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6"/>
          <p:cNvSpPr txBox="1"/>
          <p:nvPr>
            <p:ph idx="1" type="body"/>
          </p:nvPr>
        </p:nvSpPr>
        <p:spPr>
          <a:xfrm>
            <a:off x="839790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46"/>
          <p:cNvSpPr txBox="1"/>
          <p:nvPr>
            <p:ph idx="2" type="body"/>
          </p:nvPr>
        </p:nvSpPr>
        <p:spPr>
          <a:xfrm>
            <a:off x="83979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4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6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6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6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7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7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7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8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8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8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9"/>
          <p:cNvSpPr txBox="1"/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9"/>
          <p:cNvSpPr txBox="1"/>
          <p:nvPr>
            <p:ph idx="2" type="body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49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9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9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0"/>
          <p:cNvSpPr txBox="1"/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50"/>
          <p:cNvSpPr txBox="1"/>
          <p:nvPr>
            <p:ph idx="1" type="body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50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0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0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1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1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1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image" Target="../media/image7.png"/><Relationship Id="rId6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image" Target="../media/image2.jpg"/><Relationship Id="rId9" Type="http://schemas.openxmlformats.org/officeDocument/2006/relationships/image" Target="../media/image16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1.jpg"/><Relationship Id="rId8" Type="http://schemas.openxmlformats.org/officeDocument/2006/relationships/image" Target="../media/image10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dx.doi.org/10.1086/230638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www.jstatsoft.org/v48/i02/" TargetMode="External"/><Relationship Id="rId4" Type="http://schemas.openxmlformats.org/officeDocument/2006/relationships/hyperlink" Target="https://cran.r-project.org/package=heplots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165860" y="2423160"/>
            <a:ext cx="9898380" cy="187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Reamostragem e detecção de Outliers</a:t>
            </a:r>
            <a:endParaRPr b="0" i="0" sz="4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em seleção automática de variáveis para modelos de equações estruturais na análise de satisfação de alunos do ensino superior privado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8451669" y="5917474"/>
            <a:ext cx="33963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Gabriel Pehls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Porto Alegre, 11 de Junho de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/>
          <p:nvPr/>
        </p:nvSpPr>
        <p:spPr>
          <a:xfrm>
            <a:off x="361998" y="0"/>
            <a:ext cx="660363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0"/>
          <p:cNvSpPr txBox="1"/>
          <p:nvPr/>
        </p:nvSpPr>
        <p:spPr>
          <a:xfrm>
            <a:off x="692180" y="334395"/>
            <a:ext cx="98983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Trabalhos/Programas relacionados</a:t>
            </a:r>
            <a:endParaRPr/>
          </a:p>
        </p:txBody>
      </p:sp>
      <p:sp>
        <p:nvSpPr>
          <p:cNvPr id="164" name="Google Shape;164;p10"/>
          <p:cNvSpPr/>
          <p:nvPr/>
        </p:nvSpPr>
        <p:spPr>
          <a:xfrm>
            <a:off x="10778713" y="0"/>
            <a:ext cx="109482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0"/>
          <p:cNvSpPr/>
          <p:nvPr/>
        </p:nvSpPr>
        <p:spPr>
          <a:xfrm>
            <a:off x="8850323" y="2118916"/>
            <a:ext cx="1548319" cy="8794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9945" y="1299988"/>
            <a:ext cx="7562850" cy="52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/>
          <p:nvPr/>
        </p:nvSpPr>
        <p:spPr>
          <a:xfrm>
            <a:off x="361998" y="0"/>
            <a:ext cx="660363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692180" y="334395"/>
            <a:ext cx="98983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Trabalhos/Programas relacionados</a:t>
            </a: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10778713" y="0"/>
            <a:ext cx="109482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1"/>
          <p:cNvSpPr/>
          <p:nvPr/>
        </p:nvSpPr>
        <p:spPr>
          <a:xfrm>
            <a:off x="8850323" y="2118916"/>
            <a:ext cx="1548319" cy="8794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4363" y="1683378"/>
            <a:ext cx="4533900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8264" y="2126290"/>
            <a:ext cx="429577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/>
          <p:nvPr/>
        </p:nvSpPr>
        <p:spPr>
          <a:xfrm>
            <a:off x="361998" y="0"/>
            <a:ext cx="660363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2"/>
          <p:cNvSpPr txBox="1"/>
          <p:nvPr/>
        </p:nvSpPr>
        <p:spPr>
          <a:xfrm>
            <a:off x="692180" y="334395"/>
            <a:ext cx="98983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Trabalhos/Programas relacionados</a:t>
            </a:r>
            <a:endParaRPr/>
          </a:p>
        </p:txBody>
      </p:sp>
      <p:sp>
        <p:nvSpPr>
          <p:cNvPr id="183" name="Google Shape;183;p12"/>
          <p:cNvSpPr/>
          <p:nvPr/>
        </p:nvSpPr>
        <p:spPr>
          <a:xfrm>
            <a:off x="10778713" y="0"/>
            <a:ext cx="109482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2"/>
          <p:cNvSpPr/>
          <p:nvPr/>
        </p:nvSpPr>
        <p:spPr>
          <a:xfrm>
            <a:off x="8850323" y="2118916"/>
            <a:ext cx="1548319" cy="8794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2"/>
          <p:cNvSpPr txBox="1"/>
          <p:nvPr/>
        </p:nvSpPr>
        <p:spPr>
          <a:xfrm>
            <a:off x="361998" y="1403498"/>
            <a:ext cx="11355081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69" lvl="0" marL="34286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Equações Estruturais aplicadas à Satisfação dos alunos: Um estudo no curso de ciências contábeis da Universidade Federal de Santa Maria (42 questões, 224 acadêmicos, CFI 0,906 /RMSEA 0,062)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869" lvl="0" marL="34286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“A Prática do Marketing de Relacionamento e a Retenção de Clientes: um estudo aplicado em um ambiente de serviços”, aplicado por Gabriel Sperandio Milan (263 casos, 70 questões, CFI 0,882 / RMSEA 0,108)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869" lvl="0" marL="34286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Modelagem de Equações Estruturais na Análise de Dados de Serviços em Comunicações Móveis (379 casos, 27 questões, CFI 0,953 / RMSEA 0,047)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/>
          <p:nvPr/>
        </p:nvSpPr>
        <p:spPr>
          <a:xfrm>
            <a:off x="361998" y="0"/>
            <a:ext cx="660363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3"/>
          <p:cNvSpPr txBox="1"/>
          <p:nvPr/>
        </p:nvSpPr>
        <p:spPr>
          <a:xfrm>
            <a:off x="692180" y="334395"/>
            <a:ext cx="98983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Proposição / Experimento</a:t>
            </a:r>
            <a:endParaRPr/>
          </a:p>
        </p:txBody>
      </p:sp>
      <p:sp>
        <p:nvSpPr>
          <p:cNvPr id="192" name="Google Shape;192;p13"/>
          <p:cNvSpPr/>
          <p:nvPr/>
        </p:nvSpPr>
        <p:spPr>
          <a:xfrm>
            <a:off x="10778713" y="0"/>
            <a:ext cx="109482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3"/>
          <p:cNvSpPr/>
          <p:nvPr/>
        </p:nvSpPr>
        <p:spPr>
          <a:xfrm>
            <a:off x="8850323" y="2118916"/>
            <a:ext cx="1548319" cy="8794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3"/>
          <p:cNvSpPr txBox="1"/>
          <p:nvPr/>
        </p:nvSpPr>
        <p:spPr>
          <a:xfrm>
            <a:off x="361998" y="1403498"/>
            <a:ext cx="1135508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69" lvl="0" marL="34286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Utilização de Bootstrap (com Amostragem Aleatória Simples) e/ou retirada de outliers pela Distância de Mahalanobis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90469" lvl="0" marL="34286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869" lvl="0" marL="34286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Assim, diminuindo o custo computacional e gerando mais precisão na medida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/>
          <p:nvPr/>
        </p:nvSpPr>
        <p:spPr>
          <a:xfrm>
            <a:off x="361998" y="0"/>
            <a:ext cx="660363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4"/>
          <p:cNvSpPr txBox="1"/>
          <p:nvPr/>
        </p:nvSpPr>
        <p:spPr>
          <a:xfrm>
            <a:off x="692180" y="334395"/>
            <a:ext cx="98983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Proposição / Experimento</a:t>
            </a:r>
            <a:endParaRPr/>
          </a:p>
        </p:txBody>
      </p:sp>
      <p:sp>
        <p:nvSpPr>
          <p:cNvPr id="201" name="Google Shape;201;p14"/>
          <p:cNvSpPr/>
          <p:nvPr/>
        </p:nvSpPr>
        <p:spPr>
          <a:xfrm>
            <a:off x="10778713" y="0"/>
            <a:ext cx="109482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4"/>
          <p:cNvSpPr/>
          <p:nvPr/>
        </p:nvSpPr>
        <p:spPr>
          <a:xfrm>
            <a:off x="8850323" y="2118916"/>
            <a:ext cx="1548319" cy="8794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4"/>
          <p:cNvSpPr txBox="1"/>
          <p:nvPr/>
        </p:nvSpPr>
        <p:spPr>
          <a:xfrm>
            <a:off x="361998" y="1403498"/>
            <a:ext cx="11355081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69" lvl="0" marL="34286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Dados vindos de pesquisas online aplicadas pelo Qualtrics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869" lvl="0" marL="34286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Auto entrevista com assistência computadorizada, Amostragem aleatória</a:t>
            </a:r>
            <a:endParaRPr/>
          </a:p>
          <a:p>
            <a:pPr indent="-190469" lvl="0" marL="34286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869" lvl="0" marL="34286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 min. de duração</a:t>
            </a:r>
            <a:endParaRPr/>
          </a:p>
          <a:p>
            <a:pPr indent="-190469" lvl="0" marL="34286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869" lvl="0" marL="34286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Aplicado entre Outubro e Novembro de 2018</a:t>
            </a:r>
            <a:endParaRPr/>
          </a:p>
          <a:p>
            <a:pPr indent="-190469" lvl="0" marL="34286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869" lvl="0" marL="34286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Dois estados: Bahia (5531 respostas) e Rio Grande do Norte (5435 respostas)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/>
          <p:nvPr/>
        </p:nvSpPr>
        <p:spPr>
          <a:xfrm>
            <a:off x="361998" y="0"/>
            <a:ext cx="660363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5"/>
          <p:cNvSpPr txBox="1"/>
          <p:nvPr/>
        </p:nvSpPr>
        <p:spPr>
          <a:xfrm>
            <a:off x="692180" y="334395"/>
            <a:ext cx="98983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Proposição / Experimento</a:t>
            </a:r>
            <a:endParaRPr/>
          </a:p>
        </p:txBody>
      </p:sp>
      <p:sp>
        <p:nvSpPr>
          <p:cNvPr id="210" name="Google Shape;210;p15"/>
          <p:cNvSpPr/>
          <p:nvPr/>
        </p:nvSpPr>
        <p:spPr>
          <a:xfrm>
            <a:off x="10778713" y="0"/>
            <a:ext cx="109482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5"/>
          <p:cNvSpPr/>
          <p:nvPr/>
        </p:nvSpPr>
        <p:spPr>
          <a:xfrm>
            <a:off x="8850323" y="2118916"/>
            <a:ext cx="1548319" cy="8794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5"/>
          <p:cNvSpPr txBox="1"/>
          <p:nvPr/>
        </p:nvSpPr>
        <p:spPr>
          <a:xfrm>
            <a:off x="361998" y="2228671"/>
            <a:ext cx="1135508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69" lvl="0" marL="34286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Questionário (final utilizado) dividido em 15 blocos, variando entre 3 e 6 questões por bloco, acrescido de uma pergunta de recomendação, satisfação geral e custo-benefício com relação á instituição, totalizando 84 questões, exceptuando-se questões de satisfação geral com cada bloco.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Métricas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8" name="Google Shape;218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79" lvl="0" marL="22857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CFI: </a:t>
            </a:r>
            <a:r>
              <a:rPr lang="pt-BR" sz="2400">
                <a:latin typeface="Tahoma"/>
                <a:ea typeface="Tahoma"/>
                <a:cs typeface="Tahoma"/>
                <a:sym typeface="Tahoma"/>
              </a:rPr>
              <a:t>Representa o ajuste proporcional promovido ao modelo escolhido. Valores maiores que 0,9 indicam um ajuste adequado do modelo.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228579" lvl="0" marL="228579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RMSEA</a:t>
            </a:r>
            <a:r>
              <a:rPr lang="pt-BR" sz="2400">
                <a:latin typeface="Tahoma"/>
                <a:ea typeface="Tahoma"/>
                <a:cs typeface="Tahoma"/>
                <a:sym typeface="Tahoma"/>
              </a:rPr>
              <a:t>: Indica a quantidade de erro de aproximação populacional. Valores iguais ou menores que 0,08 são esperados, tendo como valor ideal abaixo de 0,05 (quanto mais próximo de 0, melhor)</a:t>
            </a:r>
            <a:endParaRPr/>
          </a:p>
          <a:p>
            <a:pPr indent="-228579" lvl="0" marL="228579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latin typeface="Tahoma"/>
                <a:ea typeface="Tahoma"/>
                <a:cs typeface="Tahoma"/>
                <a:sym typeface="Tahoma"/>
              </a:rPr>
              <a:t>Teste de Diferenças significativas dos coeficientes, via Teste Z, onde padronizamos a observação, e testamos se uma hipótese deve ser rejeitada, comparando o resultado da padronização com o seu valor crítico, e caso o valor absoluto de Z for maior que o valor crítico, rejeitamos a hipótese. Caso contrário, não devemos rejeitá-la.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50779" lvl="0" marL="228579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Setup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4" name="Google Shape;224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79" lvl="0" marL="22857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Utilização de um código em R, com os pacotes de apoio:</a:t>
            </a:r>
            <a:endParaRPr/>
          </a:p>
          <a:p>
            <a:pPr indent="-228579" lvl="0" marL="228579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latin typeface="Tahoma"/>
                <a:ea typeface="Tahoma"/>
                <a:cs typeface="Tahoma"/>
                <a:sym typeface="Tahoma"/>
              </a:rPr>
              <a:t>Lavaan (Latent Variable Analysis)</a:t>
            </a:r>
            <a:endParaRPr/>
          </a:p>
          <a:p>
            <a:pPr indent="-228579" lvl="0" marL="228579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latin typeface="Tahoma"/>
                <a:ea typeface="Tahoma"/>
                <a:cs typeface="Tahoma"/>
                <a:sym typeface="Tahoma"/>
              </a:rPr>
              <a:t>Survey + semTools (ponderação do questionário e Análise Fatorial Confirmatória)</a:t>
            </a:r>
            <a:endParaRPr/>
          </a:p>
          <a:p>
            <a:pPr indent="-228579" lvl="0" marL="228579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latin typeface="Tahoma"/>
                <a:ea typeface="Tahoma"/>
                <a:cs typeface="Tahoma"/>
                <a:sym typeface="Tahoma"/>
              </a:rPr>
              <a:t>Tidyverse + stringr (manipulação de Strings e DataFrames)</a:t>
            </a:r>
            <a:endParaRPr/>
          </a:p>
          <a:p>
            <a:pPr indent="-228579" lvl="0" marL="228579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latin typeface="Tahoma"/>
                <a:ea typeface="Tahoma"/>
                <a:cs typeface="Tahoma"/>
                <a:sym typeface="Tahoma"/>
              </a:rPr>
              <a:t>Foreign (carregamento de bases do SPSS)</a:t>
            </a:r>
            <a:endParaRPr/>
          </a:p>
          <a:p>
            <a:pPr indent="-228579" lvl="0" marL="228579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latin typeface="Tahoma"/>
                <a:ea typeface="Tahoma"/>
                <a:cs typeface="Tahoma"/>
                <a:sym typeface="Tahoma"/>
              </a:rPr>
              <a:t>Httpuv + Rcurl + rdrop2 (download e upload de itens para dropbox)</a:t>
            </a:r>
            <a:endParaRPr/>
          </a:p>
          <a:p>
            <a:pPr indent="-228579" lvl="0" marL="228579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latin typeface="Tahoma"/>
                <a:ea typeface="Tahoma"/>
                <a:cs typeface="Tahoma"/>
                <a:sym typeface="Tahoma"/>
              </a:rPr>
              <a:t>Matrixcalc e reshape2 (cálculos matriciais e transposição de base com rótulos das questões)</a:t>
            </a:r>
            <a:endParaRPr/>
          </a:p>
          <a:p>
            <a:pPr indent="-228579" lvl="0" marL="228579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latin typeface="Tahoma"/>
                <a:ea typeface="Tahoma"/>
                <a:cs typeface="Tahoma"/>
                <a:sym typeface="Tahoma"/>
              </a:rPr>
              <a:t>rJava e XLConnect (criação e edição de arquivos do Excel no R)</a:t>
            </a:r>
            <a:endParaRPr/>
          </a:p>
          <a:p>
            <a:pPr indent="-50779" lvl="0" marL="228579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897" y="0"/>
            <a:ext cx="10688627" cy="6784106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8"/>
          <p:cNvSpPr/>
          <p:nvPr/>
        </p:nvSpPr>
        <p:spPr>
          <a:xfrm>
            <a:off x="8951988" y="3665770"/>
            <a:ext cx="1631852" cy="10832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8"/>
          <p:cNvSpPr/>
          <p:nvPr/>
        </p:nvSpPr>
        <p:spPr>
          <a:xfrm>
            <a:off x="8703794" y="2153274"/>
            <a:ext cx="1533377" cy="122855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10583840" y="0"/>
            <a:ext cx="1257083" cy="67636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8"/>
          <p:cNvSpPr/>
          <p:nvPr/>
        </p:nvSpPr>
        <p:spPr>
          <a:xfrm>
            <a:off x="0" y="0"/>
            <a:ext cx="1257083" cy="67636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8821" y="1510365"/>
            <a:ext cx="9439896" cy="295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709" y="0"/>
            <a:ext cx="108050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9"/>
          <p:cNvSpPr/>
          <p:nvPr/>
        </p:nvSpPr>
        <p:spPr>
          <a:xfrm>
            <a:off x="8867671" y="3877982"/>
            <a:ext cx="1631852" cy="10832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8996292" y="2203132"/>
            <a:ext cx="1533377" cy="122855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9"/>
          <p:cNvSpPr/>
          <p:nvPr/>
        </p:nvSpPr>
        <p:spPr>
          <a:xfrm>
            <a:off x="1153551" y="6485206"/>
            <a:ext cx="10011506" cy="2576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10678717" y="0"/>
            <a:ext cx="1233266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9"/>
          <p:cNvSpPr/>
          <p:nvPr/>
        </p:nvSpPr>
        <p:spPr>
          <a:xfrm>
            <a:off x="140817" y="0"/>
            <a:ext cx="109800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8821" y="1510365"/>
            <a:ext cx="9439896" cy="295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764177" y="538843"/>
            <a:ext cx="98983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Sumário</a:t>
            </a: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927463" y="1293223"/>
            <a:ext cx="10685417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Problema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Objetivos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Conceitos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Equações Estruturais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Bootstrap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Outliers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Trabalhos/Programas Relacionados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Proposição/Experimentos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Métricas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Setup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Resultados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Discussão dos Resultados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Conclusões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Bibliografia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Conceitos Específicos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74" y="3460"/>
            <a:ext cx="10799600" cy="685454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0"/>
          <p:cNvSpPr/>
          <p:nvPr/>
        </p:nvSpPr>
        <p:spPr>
          <a:xfrm>
            <a:off x="10255594" y="3460"/>
            <a:ext cx="1631852" cy="685454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0"/>
          <p:cNvSpPr/>
          <p:nvPr/>
        </p:nvSpPr>
        <p:spPr>
          <a:xfrm>
            <a:off x="1153551" y="6485206"/>
            <a:ext cx="10011506" cy="2576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0"/>
          <p:cNvSpPr/>
          <p:nvPr/>
        </p:nvSpPr>
        <p:spPr>
          <a:xfrm>
            <a:off x="8722217" y="1110739"/>
            <a:ext cx="1533377" cy="122855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0"/>
          <p:cNvSpPr/>
          <p:nvPr/>
        </p:nvSpPr>
        <p:spPr>
          <a:xfrm>
            <a:off x="64408" y="3460"/>
            <a:ext cx="761126" cy="68545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393" y="1"/>
            <a:ext cx="10793129" cy="685043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1"/>
          <p:cNvSpPr/>
          <p:nvPr/>
        </p:nvSpPr>
        <p:spPr>
          <a:xfrm>
            <a:off x="9953030" y="118600"/>
            <a:ext cx="1631852" cy="66225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1"/>
          <p:cNvSpPr/>
          <p:nvPr/>
        </p:nvSpPr>
        <p:spPr>
          <a:xfrm>
            <a:off x="942127" y="6409623"/>
            <a:ext cx="10011506" cy="2576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1"/>
          <p:cNvSpPr/>
          <p:nvPr/>
        </p:nvSpPr>
        <p:spPr>
          <a:xfrm>
            <a:off x="8561795" y="1143969"/>
            <a:ext cx="1533377" cy="122855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1"/>
          <p:cNvSpPr/>
          <p:nvPr/>
        </p:nvSpPr>
        <p:spPr>
          <a:xfrm>
            <a:off x="128337" y="115139"/>
            <a:ext cx="813790" cy="66225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73" y="0"/>
            <a:ext cx="108050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2"/>
          <p:cNvSpPr/>
          <p:nvPr/>
        </p:nvSpPr>
        <p:spPr>
          <a:xfrm>
            <a:off x="137401" y="0"/>
            <a:ext cx="884575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2"/>
          <p:cNvSpPr/>
          <p:nvPr/>
        </p:nvSpPr>
        <p:spPr>
          <a:xfrm>
            <a:off x="10641568" y="0"/>
            <a:ext cx="90788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2"/>
          <p:cNvSpPr txBox="1"/>
          <p:nvPr>
            <p:ph type="title"/>
          </p:nvPr>
        </p:nvSpPr>
        <p:spPr>
          <a:xfrm>
            <a:off x="658167" y="14842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Discussão dos Resultados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2" name="Google Shape;272;p22"/>
          <p:cNvSpPr txBox="1"/>
          <p:nvPr/>
        </p:nvSpPr>
        <p:spPr>
          <a:xfrm>
            <a:off x="5886645" y="1473984"/>
            <a:ext cx="52871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“Ajuste do modelo”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Leva em consideração a complexidade do modelo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73" y="0"/>
            <a:ext cx="108050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3"/>
          <p:cNvSpPr/>
          <p:nvPr/>
        </p:nvSpPr>
        <p:spPr>
          <a:xfrm>
            <a:off x="137401" y="0"/>
            <a:ext cx="884575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3"/>
          <p:cNvSpPr/>
          <p:nvPr/>
        </p:nvSpPr>
        <p:spPr>
          <a:xfrm>
            <a:off x="10641568" y="0"/>
            <a:ext cx="90788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3"/>
          <p:cNvSpPr txBox="1"/>
          <p:nvPr>
            <p:ph type="title"/>
          </p:nvPr>
        </p:nvSpPr>
        <p:spPr>
          <a:xfrm>
            <a:off x="658167" y="14842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Discussão dos Resultados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1" name="Google Shape;281;p23"/>
          <p:cNvSpPr/>
          <p:nvPr/>
        </p:nvSpPr>
        <p:spPr>
          <a:xfrm>
            <a:off x="1902234" y="2335426"/>
            <a:ext cx="1668161" cy="4423719"/>
          </a:xfrm>
          <a:prstGeom prst="roundRect">
            <a:avLst>
              <a:gd fmla="val 16667" name="adj"/>
            </a:avLst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3"/>
          <p:cNvSpPr/>
          <p:nvPr/>
        </p:nvSpPr>
        <p:spPr>
          <a:xfrm>
            <a:off x="5329646" y="2335425"/>
            <a:ext cx="1645920" cy="4423719"/>
          </a:xfrm>
          <a:prstGeom prst="roundRect">
            <a:avLst>
              <a:gd fmla="val 16667" name="adj"/>
            </a:avLst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051" y="0"/>
            <a:ext cx="10710475" cy="679797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4"/>
          <p:cNvSpPr/>
          <p:nvPr/>
        </p:nvSpPr>
        <p:spPr>
          <a:xfrm>
            <a:off x="137401" y="0"/>
            <a:ext cx="884575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4"/>
          <p:cNvSpPr/>
          <p:nvPr/>
        </p:nvSpPr>
        <p:spPr>
          <a:xfrm>
            <a:off x="10641568" y="0"/>
            <a:ext cx="90788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4"/>
          <p:cNvSpPr txBox="1"/>
          <p:nvPr>
            <p:ph type="title"/>
          </p:nvPr>
        </p:nvSpPr>
        <p:spPr>
          <a:xfrm>
            <a:off x="658167" y="14842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Discussão dos Resultados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91" name="Google Shape;29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0499" y="4132361"/>
            <a:ext cx="2176276" cy="2642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6571" y="4122175"/>
            <a:ext cx="2176276" cy="2642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88381" y="4143856"/>
            <a:ext cx="2176276" cy="2642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967" y="0"/>
            <a:ext cx="108311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5"/>
          <p:cNvSpPr/>
          <p:nvPr/>
        </p:nvSpPr>
        <p:spPr>
          <a:xfrm>
            <a:off x="254410" y="0"/>
            <a:ext cx="884575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5"/>
          <p:cNvSpPr/>
          <p:nvPr/>
        </p:nvSpPr>
        <p:spPr>
          <a:xfrm>
            <a:off x="10704260" y="0"/>
            <a:ext cx="90788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5"/>
          <p:cNvSpPr txBox="1"/>
          <p:nvPr>
            <p:ph type="title"/>
          </p:nvPr>
        </p:nvSpPr>
        <p:spPr>
          <a:xfrm>
            <a:off x="780967" y="2596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Discussão dos Resultados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2" name="Google Shape;302;p25"/>
          <p:cNvSpPr txBox="1"/>
          <p:nvPr/>
        </p:nvSpPr>
        <p:spPr>
          <a:xfrm>
            <a:off x="6740434" y="1332411"/>
            <a:ext cx="48717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-”Quão bem o modelo se ajusta á população”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967" y="0"/>
            <a:ext cx="108311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6"/>
          <p:cNvSpPr/>
          <p:nvPr/>
        </p:nvSpPr>
        <p:spPr>
          <a:xfrm>
            <a:off x="254410" y="0"/>
            <a:ext cx="884575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6"/>
          <p:cNvSpPr/>
          <p:nvPr/>
        </p:nvSpPr>
        <p:spPr>
          <a:xfrm>
            <a:off x="10704260" y="0"/>
            <a:ext cx="90788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6"/>
          <p:cNvSpPr txBox="1"/>
          <p:nvPr>
            <p:ph type="title"/>
          </p:nvPr>
        </p:nvSpPr>
        <p:spPr>
          <a:xfrm>
            <a:off x="780967" y="2596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Discussão dos Resultados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1" name="Google Shape;311;p26"/>
          <p:cNvSpPr/>
          <p:nvPr/>
        </p:nvSpPr>
        <p:spPr>
          <a:xfrm>
            <a:off x="2194560" y="2309301"/>
            <a:ext cx="1554480" cy="4423719"/>
          </a:xfrm>
          <a:prstGeom prst="roundRect">
            <a:avLst>
              <a:gd fmla="val 16667" name="adj"/>
            </a:avLst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6"/>
          <p:cNvSpPr/>
          <p:nvPr/>
        </p:nvSpPr>
        <p:spPr>
          <a:xfrm>
            <a:off x="5447211" y="2309301"/>
            <a:ext cx="1645920" cy="4423719"/>
          </a:xfrm>
          <a:prstGeom prst="roundRect">
            <a:avLst>
              <a:gd fmla="val 16667" name="adj"/>
            </a:avLst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3" name="Google Shape;313;p26"/>
          <p:cNvCxnSpPr/>
          <p:nvPr/>
        </p:nvCxnSpPr>
        <p:spPr>
          <a:xfrm flipH="1" rot="10800000">
            <a:off x="10149840" y="1972491"/>
            <a:ext cx="313509" cy="90133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314" name="Google Shape;314;p26"/>
          <p:cNvSpPr txBox="1"/>
          <p:nvPr/>
        </p:nvSpPr>
        <p:spPr>
          <a:xfrm>
            <a:off x="9522823" y="1356875"/>
            <a:ext cx="18810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Recomendado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5" name="Google Shape;315;p26"/>
          <p:cNvCxnSpPr/>
          <p:nvPr/>
        </p:nvCxnSpPr>
        <p:spPr>
          <a:xfrm flipH="1" rot="10800000">
            <a:off x="10113541" y="3288235"/>
            <a:ext cx="313509" cy="90133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316" name="Google Shape;316;p26"/>
          <p:cNvSpPr txBox="1"/>
          <p:nvPr/>
        </p:nvSpPr>
        <p:spPr>
          <a:xfrm>
            <a:off x="10270295" y="2968087"/>
            <a:ext cx="15376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Ponto Ótimo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73" y="0"/>
            <a:ext cx="108050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7"/>
          <p:cNvSpPr/>
          <p:nvPr/>
        </p:nvSpPr>
        <p:spPr>
          <a:xfrm>
            <a:off x="137401" y="0"/>
            <a:ext cx="88121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7"/>
          <p:cNvSpPr/>
          <p:nvPr/>
        </p:nvSpPr>
        <p:spPr>
          <a:xfrm>
            <a:off x="10320240" y="0"/>
            <a:ext cx="1233266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7"/>
          <p:cNvSpPr txBox="1"/>
          <p:nvPr>
            <p:ph type="title"/>
          </p:nvPr>
        </p:nvSpPr>
        <p:spPr>
          <a:xfrm>
            <a:off x="638492" y="-391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Discussão dos Resultados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25" name="Google Shape;325;p27"/>
          <p:cNvCxnSpPr/>
          <p:nvPr/>
        </p:nvCxnSpPr>
        <p:spPr>
          <a:xfrm flipH="1" rot="10800000">
            <a:off x="4167051" y="2416629"/>
            <a:ext cx="444138" cy="43107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26" name="Google Shape;326;p27"/>
          <p:cNvSpPr txBox="1"/>
          <p:nvPr/>
        </p:nvSpPr>
        <p:spPr>
          <a:xfrm>
            <a:off x="4388829" y="2096869"/>
            <a:ext cx="14499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1x Executado (53 min)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7" name="Google Shape;327;p27"/>
          <p:cNvCxnSpPr/>
          <p:nvPr/>
        </p:nvCxnSpPr>
        <p:spPr>
          <a:xfrm flipH="1" rot="10800000">
            <a:off x="9810206" y="2233749"/>
            <a:ext cx="352697" cy="50945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28" name="Google Shape;328;p27"/>
          <p:cNvSpPr txBox="1"/>
          <p:nvPr/>
        </p:nvSpPr>
        <p:spPr>
          <a:xfrm>
            <a:off x="8987246" y="1587418"/>
            <a:ext cx="23513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 8 e 11 minutos por execução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73" y="0"/>
            <a:ext cx="108050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8"/>
          <p:cNvSpPr/>
          <p:nvPr/>
        </p:nvSpPr>
        <p:spPr>
          <a:xfrm>
            <a:off x="137401" y="0"/>
            <a:ext cx="1002183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8"/>
          <p:cNvSpPr/>
          <p:nvPr/>
        </p:nvSpPr>
        <p:spPr>
          <a:xfrm>
            <a:off x="10320240" y="0"/>
            <a:ext cx="1233266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8"/>
          <p:cNvSpPr txBox="1"/>
          <p:nvPr>
            <p:ph type="title"/>
          </p:nvPr>
        </p:nvSpPr>
        <p:spPr>
          <a:xfrm>
            <a:off x="638492" y="-391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Discussão dos Resultados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7" name="Google Shape;33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5875" y="3044639"/>
            <a:ext cx="7096125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20050" y="4747190"/>
            <a:ext cx="1433456" cy="115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85" y="2114469"/>
            <a:ext cx="4448796" cy="2419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250" y="237201"/>
            <a:ext cx="10431331" cy="6620799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9"/>
          <p:cNvSpPr/>
          <p:nvPr/>
        </p:nvSpPr>
        <p:spPr>
          <a:xfrm>
            <a:off x="1567541" y="2821577"/>
            <a:ext cx="7315201" cy="36576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9"/>
          <p:cNvSpPr/>
          <p:nvPr/>
        </p:nvSpPr>
        <p:spPr>
          <a:xfrm>
            <a:off x="8666298" y="1854926"/>
            <a:ext cx="1533377" cy="7043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9"/>
          <p:cNvSpPr/>
          <p:nvPr/>
        </p:nvSpPr>
        <p:spPr>
          <a:xfrm>
            <a:off x="1124675" y="997409"/>
            <a:ext cx="4949554" cy="7268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9"/>
          <p:cNvSpPr/>
          <p:nvPr/>
        </p:nvSpPr>
        <p:spPr>
          <a:xfrm>
            <a:off x="-1" y="237202"/>
            <a:ext cx="1124675" cy="66207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9"/>
          <p:cNvSpPr txBox="1"/>
          <p:nvPr>
            <p:ph type="title"/>
          </p:nvPr>
        </p:nvSpPr>
        <p:spPr>
          <a:xfrm>
            <a:off x="638492" y="-391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Discussão dos Resultados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0" name="Google Shape;350;p29"/>
          <p:cNvSpPr/>
          <p:nvPr/>
        </p:nvSpPr>
        <p:spPr>
          <a:xfrm>
            <a:off x="10311867" y="237200"/>
            <a:ext cx="1124675" cy="66207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9"/>
          <p:cNvSpPr txBox="1"/>
          <p:nvPr>
            <p:ph idx="1" type="body"/>
          </p:nvPr>
        </p:nvSpPr>
        <p:spPr>
          <a:xfrm>
            <a:off x="775981" y="123374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79" lvl="0" marL="22857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latin typeface="Tahoma"/>
                <a:ea typeface="Tahoma"/>
                <a:cs typeface="Tahoma"/>
                <a:sym typeface="Tahoma"/>
              </a:rPr>
              <a:t>Não há diferenças significativas estatisticamente entre os resultados de um n mínimo (400) e o total;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50779" lvl="0" marL="228579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7293936" y="1318437"/>
            <a:ext cx="4065713" cy="12759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6293289" y="1509823"/>
            <a:ext cx="1085666" cy="4207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9018" y="140977"/>
            <a:ext cx="1825128" cy="2737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8904" y="1640163"/>
            <a:ext cx="285750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83373" y="140976"/>
            <a:ext cx="2176276" cy="2642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33656" y="1134109"/>
            <a:ext cx="3048425" cy="2457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1201" y="2999932"/>
            <a:ext cx="3342026" cy="266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21114" y="3234071"/>
            <a:ext cx="2160477" cy="17418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tempo Ã© dinheiro" id="104" name="Google Shape;10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79753" y="4654410"/>
            <a:ext cx="3878489" cy="2029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837868" y="4971641"/>
            <a:ext cx="2311392" cy="186356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777240" y="568234"/>
            <a:ext cx="98983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Problema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0"/>
          <p:cNvSpPr txBox="1"/>
          <p:nvPr>
            <p:ph type="title"/>
          </p:nvPr>
        </p:nvSpPr>
        <p:spPr>
          <a:xfrm>
            <a:off x="638492" y="-391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Conclusão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7" name="Google Shape;357;p30"/>
          <p:cNvSpPr txBox="1"/>
          <p:nvPr>
            <p:ph idx="1" type="body"/>
          </p:nvPr>
        </p:nvSpPr>
        <p:spPr>
          <a:xfrm>
            <a:off x="775981" y="123374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79" lvl="0" marL="228579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pt-BR" sz="2590">
                <a:latin typeface="Tahoma"/>
                <a:ea typeface="Tahoma"/>
                <a:cs typeface="Tahoma"/>
                <a:sym typeface="Tahoma"/>
              </a:rPr>
              <a:t>Vimos, portanto, que a utilização do </a:t>
            </a:r>
            <a:r>
              <a:rPr i="1" lang="pt-BR" sz="2590">
                <a:latin typeface="Tahoma"/>
                <a:ea typeface="Tahoma"/>
                <a:cs typeface="Tahoma"/>
                <a:sym typeface="Tahoma"/>
              </a:rPr>
              <a:t>bootstrap</a:t>
            </a:r>
            <a:r>
              <a:rPr lang="pt-BR" sz="2590">
                <a:latin typeface="Tahoma"/>
                <a:ea typeface="Tahoma"/>
                <a:cs typeface="Tahoma"/>
                <a:sym typeface="Tahoma"/>
              </a:rPr>
              <a:t> não altera significativamente os coeficientes de regressão, além de nos fornecer resultados confiáveis;</a:t>
            </a:r>
            <a:endParaRPr/>
          </a:p>
          <a:p>
            <a:pPr indent="-64114" lvl="0" marL="228579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>
              <a:latin typeface="Tahoma"/>
              <a:ea typeface="Tahoma"/>
              <a:cs typeface="Tahoma"/>
              <a:sym typeface="Tahoma"/>
            </a:endParaRPr>
          </a:p>
          <a:p>
            <a:pPr indent="-228579" lvl="0" marL="228579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pt-BR" sz="2590">
                <a:latin typeface="Tahoma"/>
                <a:ea typeface="Tahoma"/>
                <a:cs typeface="Tahoma"/>
                <a:sym typeface="Tahoma"/>
              </a:rPr>
              <a:t>Embora diminua o custo computacional, ainda se dispende de uma quantidade alta de memória RAM para o processo, mesmo com tempo diminuído;</a:t>
            </a:r>
            <a:endParaRPr/>
          </a:p>
          <a:p>
            <a:pPr indent="-64114" lvl="0" marL="228579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>
              <a:latin typeface="Tahoma"/>
              <a:ea typeface="Tahoma"/>
              <a:cs typeface="Tahoma"/>
              <a:sym typeface="Tahoma"/>
            </a:endParaRPr>
          </a:p>
          <a:p>
            <a:pPr indent="-228579" lvl="0" marL="228579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pt-BR" sz="2590">
                <a:latin typeface="Tahoma"/>
                <a:ea typeface="Tahoma"/>
                <a:cs typeface="Tahoma"/>
                <a:sym typeface="Tahoma"/>
              </a:rPr>
              <a:t>Concluímos, portanto, que a técnica de bootstrap pode ser utilizada, comprovadamente, junto com equações estruturais, sem afetar os resultados de forma significativa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"/>
          <p:cNvSpPr txBox="1"/>
          <p:nvPr>
            <p:ph type="title"/>
          </p:nvPr>
        </p:nvSpPr>
        <p:spPr>
          <a:xfrm>
            <a:off x="638492" y="-391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Conclusão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3" name="Google Shape;363;p31"/>
          <p:cNvSpPr txBox="1"/>
          <p:nvPr>
            <p:ph idx="1" type="body"/>
          </p:nvPr>
        </p:nvSpPr>
        <p:spPr>
          <a:xfrm>
            <a:off x="775981" y="123374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79" lvl="0" marL="228579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Os próximos passos giram em torno da análise da retirada de outliers juntamente com o bootstrap em diferentes nichos de mercado, para comprovar a eficiência da técnica;</a:t>
            </a:r>
            <a:endParaRPr/>
          </a:p>
          <a:p>
            <a:pPr indent="-50779" lvl="0" marL="228579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228579" lvl="0" marL="228579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Uma análise da utilização do bootstrap com uma base de dados pequena e um modelo grande também será realizada;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779" lvl="0" marL="228579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50779" lvl="0" marL="228579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2"/>
          <p:cNvSpPr txBox="1"/>
          <p:nvPr>
            <p:ph type="title"/>
          </p:nvPr>
        </p:nvSpPr>
        <p:spPr>
          <a:xfrm>
            <a:off x="638492" y="-391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Bibliografia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9" name="Google Shape;369;p32"/>
          <p:cNvSpPr txBox="1"/>
          <p:nvPr>
            <p:ph idx="1" type="body"/>
          </p:nvPr>
        </p:nvSpPr>
        <p:spPr>
          <a:xfrm>
            <a:off x="775981" y="123374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79" lvl="0" marL="228579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pt-BR" sz="2380">
                <a:latin typeface="Tahoma"/>
                <a:ea typeface="Tahoma"/>
                <a:cs typeface="Tahoma"/>
                <a:sym typeface="Tahoma"/>
              </a:rPr>
              <a:t>Clogg, C. C., Petkova, E., &amp; Haritou, A. (1995). Statistical methods for comparing regression coefficients between models. </a:t>
            </a:r>
            <a:r>
              <a:rPr i="1" lang="pt-BR" sz="2380">
                <a:latin typeface="Tahoma"/>
                <a:ea typeface="Tahoma"/>
                <a:cs typeface="Tahoma"/>
                <a:sym typeface="Tahoma"/>
              </a:rPr>
              <a:t>American Journal of Sociology, 100</a:t>
            </a:r>
            <a:r>
              <a:rPr lang="pt-BR" sz="2380">
                <a:latin typeface="Tahoma"/>
                <a:ea typeface="Tahoma"/>
                <a:cs typeface="Tahoma"/>
                <a:sym typeface="Tahoma"/>
              </a:rPr>
              <a:t>(5), 1261-1293. </a:t>
            </a:r>
            <a:r>
              <a:rPr lang="pt-BR" sz="238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3"/>
              </a:rPr>
              <a:t>http://dx.doi.org/10.1086/230638</a:t>
            </a:r>
            <a:r>
              <a:rPr lang="pt-BR" sz="2380"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228579" lvl="0" marL="228579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pt-BR" sz="2380">
                <a:latin typeface="Tahoma"/>
                <a:ea typeface="Tahoma"/>
                <a:cs typeface="Tahoma"/>
                <a:sym typeface="Tahoma"/>
              </a:rPr>
              <a:t>A. S. da Silva Filho. Inferência em amostras pequenas: método bootstrap. Revista de Ciências exatas e tecnologia, 5(5):115–126, 2015.</a:t>
            </a:r>
            <a:endParaRPr/>
          </a:p>
          <a:p>
            <a:pPr indent="-228579" lvl="0" marL="228579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pt-BR" sz="2380">
                <a:latin typeface="Tahoma"/>
                <a:ea typeface="Tahoma"/>
                <a:cs typeface="Tahoma"/>
                <a:sym typeface="Tahoma"/>
              </a:rPr>
              <a:t>A. P. Fernandes Neto. Modelagem de equações estruturais na análise de dados de serviços em comunicações móveis. 2013.</a:t>
            </a:r>
            <a:endParaRPr/>
          </a:p>
          <a:p>
            <a:pPr indent="-228579" lvl="0" marL="228579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pt-BR" sz="2380">
                <a:latin typeface="Tahoma"/>
                <a:ea typeface="Tahoma"/>
                <a:cs typeface="Tahoma"/>
                <a:sym typeface="Tahoma"/>
              </a:rPr>
              <a:t>L. G. Giordani. Um modelo de equações estruturais aplicado a dados de satisfação de alunos do ensino superior privado. 2015.</a:t>
            </a:r>
            <a:endParaRPr/>
          </a:p>
          <a:p>
            <a:pPr indent="-228579" lvl="0" marL="228579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pt-BR" sz="2380">
                <a:latin typeface="Tahoma"/>
                <a:ea typeface="Tahoma"/>
                <a:cs typeface="Tahoma"/>
                <a:sym typeface="Tahoma"/>
              </a:rPr>
              <a:t>J. F. Hair, W. C. Black, B. J. Babin, and R. E. Anderson. Multivariate data analysis: Pearson new international edition. Essex: Pearson Education Limited, 2014.</a:t>
            </a:r>
            <a:endParaRPr sz="2380">
              <a:latin typeface="Tahoma"/>
              <a:ea typeface="Tahoma"/>
              <a:cs typeface="Tahoma"/>
              <a:sym typeface="Tahoma"/>
            </a:endParaRPr>
          </a:p>
          <a:p>
            <a:pPr indent="-77449" lvl="0" marL="228579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3"/>
          <p:cNvSpPr txBox="1"/>
          <p:nvPr>
            <p:ph type="title"/>
          </p:nvPr>
        </p:nvSpPr>
        <p:spPr>
          <a:xfrm>
            <a:off x="638492" y="-391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Bibliografia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5" name="Google Shape;375;p33"/>
          <p:cNvSpPr txBox="1"/>
          <p:nvPr>
            <p:ph idx="1" type="body"/>
          </p:nvPr>
        </p:nvSpPr>
        <p:spPr>
          <a:xfrm>
            <a:off x="775981" y="123374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79" lvl="0" marL="228579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pt-BR" sz="2590">
                <a:latin typeface="Tahoma"/>
                <a:ea typeface="Tahoma"/>
                <a:cs typeface="Tahoma"/>
                <a:sym typeface="Tahoma"/>
              </a:rPr>
              <a:t>J. Marôco. Análise de equações estruturais: Fundamentos teóricos, software &amp; aplicações. ReportNumber, Lda, 2010</a:t>
            </a:r>
            <a:endParaRPr/>
          </a:p>
          <a:p>
            <a:pPr indent="-228579" lvl="0" marL="228579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pt-BR" sz="2590">
                <a:latin typeface="Tahoma"/>
                <a:ea typeface="Tahoma"/>
                <a:cs typeface="Tahoma"/>
                <a:sym typeface="Tahoma"/>
              </a:rPr>
              <a:t>S. d. S. Pereira. Modelagem de equações estruturais no software r. 2013.</a:t>
            </a:r>
            <a:endParaRPr/>
          </a:p>
          <a:p>
            <a:pPr indent="-228579" lvl="0" marL="228579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pt-BR" sz="2590">
                <a:latin typeface="Tahoma"/>
                <a:ea typeface="Tahoma"/>
                <a:cs typeface="Tahoma"/>
                <a:sym typeface="Tahoma"/>
              </a:rPr>
              <a:t>K. M. Vieira, F. T. Milach, and D. Huppes. Equações estruturais aplicadas á satisfação dos alunos: um estudo no curso de ciências contábeis da universidade federal de santa maria. Revista Contabilidade &amp; Finanças, 19(48):65–76, 2008.</a:t>
            </a:r>
            <a:endParaRPr/>
          </a:p>
          <a:p>
            <a:pPr indent="-228579" lvl="0" marL="228579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pt-BR" sz="2590">
                <a:latin typeface="Tahoma"/>
                <a:ea typeface="Tahoma"/>
                <a:cs typeface="Tahoma"/>
                <a:sym typeface="Tahoma"/>
              </a:rPr>
              <a:t>R. Warren, R. F. Smith, and A. K. Cybenko. Use of mahalanobis distance for detecting outliers and outlier clusters in markedly non-normal data: a vehicular traffic example. Technical report, SRA INTERNATIONAL INC DAYTON OH, 2011.</a:t>
            </a:r>
            <a:endParaRPr sz="259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4"/>
          <p:cNvSpPr txBox="1"/>
          <p:nvPr>
            <p:ph type="title"/>
          </p:nvPr>
        </p:nvSpPr>
        <p:spPr>
          <a:xfrm>
            <a:off x="638492" y="-391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Bibliografia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1" name="Google Shape;381;p34"/>
          <p:cNvSpPr txBox="1"/>
          <p:nvPr>
            <p:ph idx="1" type="body"/>
          </p:nvPr>
        </p:nvSpPr>
        <p:spPr>
          <a:xfrm>
            <a:off x="775981" y="123374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79" lvl="0" marL="228579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pt-BR" sz="2170">
                <a:latin typeface="Tahoma"/>
                <a:ea typeface="Tahoma"/>
                <a:cs typeface="Tahoma"/>
                <a:sym typeface="Tahoma"/>
              </a:rPr>
              <a:t>E. J. Wolf, K. M. Harrington, S. L. Clark, and M. W. Miller. Sample size requirements for structural equation models: An evaluation of power, bias, and solution propriety. Educational and psychological measurement, 73(6):913–934, 2013.</a:t>
            </a:r>
            <a:endParaRPr/>
          </a:p>
          <a:p>
            <a:pPr indent="-228579" lvl="0" marL="228579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pt-BR" sz="2170">
                <a:latin typeface="Tahoma"/>
                <a:ea typeface="Tahoma"/>
                <a:cs typeface="Tahoma"/>
                <a:sym typeface="Tahoma"/>
              </a:rPr>
              <a:t>Rosseel, Y. lavaan: An R Package for Structural Equation Modeling. Journal of Statistical Software, 48(2), 1-36, 2012. URL </a:t>
            </a:r>
            <a:r>
              <a:rPr lang="pt-BR" sz="217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3"/>
              </a:rPr>
              <a:t>http://www.jstatsoft.org/v48/i02/</a:t>
            </a:r>
            <a:r>
              <a:rPr lang="pt-BR" sz="2170"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228579" lvl="0" marL="228579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pt-BR" sz="2170">
                <a:latin typeface="Tahoma"/>
                <a:ea typeface="Tahoma"/>
                <a:cs typeface="Tahoma"/>
                <a:sym typeface="Tahoma"/>
              </a:rPr>
              <a:t>Hooper, D., Coughlan, J., &amp; Mullen, M. Structural equation modelling: Guidelines for determining model fit. </a:t>
            </a:r>
            <a:r>
              <a:rPr i="1" lang="pt-BR" sz="2170">
                <a:latin typeface="Tahoma"/>
                <a:ea typeface="Tahoma"/>
                <a:cs typeface="Tahoma"/>
                <a:sym typeface="Tahoma"/>
              </a:rPr>
              <a:t>Articles</a:t>
            </a:r>
            <a:r>
              <a:rPr lang="pt-BR" sz="2170">
                <a:latin typeface="Tahoma"/>
                <a:ea typeface="Tahoma"/>
                <a:cs typeface="Tahoma"/>
                <a:sym typeface="Tahoma"/>
              </a:rPr>
              <a:t>, 2, 2008</a:t>
            </a:r>
            <a:endParaRPr/>
          </a:p>
          <a:p>
            <a:pPr indent="-228579" lvl="0" marL="228579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pt-BR" sz="2170">
                <a:latin typeface="Tahoma"/>
                <a:ea typeface="Tahoma"/>
                <a:cs typeface="Tahoma"/>
                <a:sym typeface="Tahoma"/>
              </a:rPr>
              <a:t>Kline, Rex B. Principles and practice of structural equation modeling. </a:t>
            </a:r>
            <a:r>
              <a:rPr i="1" lang="pt-BR" sz="2170">
                <a:latin typeface="Tahoma"/>
                <a:ea typeface="Tahoma"/>
                <a:cs typeface="Tahoma"/>
                <a:sym typeface="Tahoma"/>
              </a:rPr>
              <a:t>Guilford publications</a:t>
            </a:r>
            <a:r>
              <a:rPr lang="pt-BR" sz="2170">
                <a:latin typeface="Tahoma"/>
                <a:ea typeface="Tahoma"/>
                <a:cs typeface="Tahoma"/>
                <a:sym typeface="Tahoma"/>
              </a:rPr>
              <a:t>, 2015.</a:t>
            </a:r>
            <a:endParaRPr/>
          </a:p>
          <a:p>
            <a:pPr indent="-228579" lvl="0" marL="228579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pt-BR" sz="2170"/>
              <a:t> J. Fox, M. Friendly and G. Monette (2018). heplots: Visualizing Tests in Multivariate Linear Models. R package version 1.3-5. URL </a:t>
            </a:r>
            <a:r>
              <a:rPr lang="pt-BR" sz="2170" u="sng">
                <a:solidFill>
                  <a:schemeClr val="hlink"/>
                </a:solidFill>
                <a:hlinkClick r:id="rId4"/>
              </a:rPr>
              <a:t>https://CRAN.R-project.org/package=heplots</a:t>
            </a:r>
            <a:endParaRPr sz="2170"/>
          </a:p>
          <a:p>
            <a:pPr indent="-228579" lvl="0" marL="228579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pt-BR" sz="2170"/>
              <a:t>Friendly, M. (2007). HE plots for Multivariate General Linear Models. Journal of Computational and Graphical Statistics, 2007, 16, 421-444</a:t>
            </a:r>
            <a:endParaRPr sz="217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5"/>
          <p:cNvSpPr txBox="1"/>
          <p:nvPr>
            <p:ph type="title"/>
          </p:nvPr>
        </p:nvSpPr>
        <p:spPr>
          <a:xfrm>
            <a:off x="638492" y="-391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Bibliografia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7" name="Google Shape;387;p35"/>
          <p:cNvSpPr txBox="1"/>
          <p:nvPr>
            <p:ph idx="1" type="body"/>
          </p:nvPr>
        </p:nvSpPr>
        <p:spPr>
          <a:xfrm>
            <a:off x="775981" y="123374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79" lvl="0" marL="22857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R. Arambewela and J. Hall. An empirical model of international student satisfaction. Asia Pacific journal of marketing and logistics, 21(4):555–569, 2009.</a:t>
            </a:r>
            <a:endParaRPr/>
          </a:p>
          <a:p>
            <a:pPr indent="-228579" lvl="0" marL="228579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H. Camgoz-Akdag and S. Zaim. Education: a comparative structural equation modeling study. Procedia-Social and Behavioral Sciences, 47:874–880, 2012.</a:t>
            </a:r>
            <a:endParaRPr/>
          </a:p>
          <a:p>
            <a:pPr indent="-228579" lvl="0" marL="228579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MILAN, Gabriel Sperandio. A prática do marketing de relacionamento e a retenção de clientes: um estudo aplicado em um ambiente de serviços. 2006.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6"/>
          <p:cNvSpPr/>
          <p:nvPr/>
        </p:nvSpPr>
        <p:spPr>
          <a:xfrm>
            <a:off x="522982" y="200977"/>
            <a:ext cx="1169358" cy="385983"/>
          </a:xfrm>
          <a:prstGeom prst="flowChartAlternateProcess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  <a:endParaRPr/>
          </a:p>
        </p:txBody>
      </p:sp>
      <p:cxnSp>
        <p:nvCxnSpPr>
          <p:cNvPr id="393" name="Google Shape;393;p36"/>
          <p:cNvCxnSpPr>
            <a:stCxn id="392" idx="2"/>
            <a:endCxn id="394" idx="1"/>
          </p:cNvCxnSpPr>
          <p:nvPr/>
        </p:nvCxnSpPr>
        <p:spPr>
          <a:xfrm>
            <a:off x="1107661" y="586960"/>
            <a:ext cx="13800" cy="324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395" name="Google Shape;395;p36"/>
          <p:cNvSpPr/>
          <p:nvPr/>
        </p:nvSpPr>
        <p:spPr>
          <a:xfrm>
            <a:off x="4767510" y="1409299"/>
            <a:ext cx="2726476" cy="44595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Separação do modelo em níveis: Mensuração e Estrutural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6"/>
          <p:cNvSpPr/>
          <p:nvPr/>
        </p:nvSpPr>
        <p:spPr>
          <a:xfrm>
            <a:off x="35289" y="911337"/>
            <a:ext cx="2172572" cy="1247809"/>
          </a:xfrm>
          <a:prstGeom prst="flowChartInputOutpu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Input: </a:t>
            </a:r>
            <a:endParaRPr/>
          </a:p>
          <a:p>
            <a:pPr indent="-7620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pt-B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Banco de dados (separado na quebra específica)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pt-B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 completo</a:t>
            </a:r>
            <a:endParaRPr/>
          </a:p>
        </p:txBody>
      </p:sp>
      <p:sp>
        <p:nvSpPr>
          <p:cNvPr id="396" name="Google Shape;396;p36"/>
          <p:cNvSpPr/>
          <p:nvPr/>
        </p:nvSpPr>
        <p:spPr>
          <a:xfrm>
            <a:off x="1572266" y="2124878"/>
            <a:ext cx="2032170" cy="876280"/>
          </a:xfrm>
          <a:prstGeom prst="flowChartInputOutpu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 de Mensuração</a:t>
            </a:r>
            <a:endParaRPr/>
          </a:p>
        </p:txBody>
      </p:sp>
      <p:sp>
        <p:nvSpPr>
          <p:cNvPr id="397" name="Google Shape;397;p36"/>
          <p:cNvSpPr/>
          <p:nvPr/>
        </p:nvSpPr>
        <p:spPr>
          <a:xfrm>
            <a:off x="9126361" y="1865104"/>
            <a:ext cx="1695491" cy="833747"/>
          </a:xfrm>
          <a:prstGeom prst="flowChartInputOutpu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 Estrutural</a:t>
            </a:r>
            <a:endParaRPr/>
          </a:p>
        </p:txBody>
      </p:sp>
      <p:cxnSp>
        <p:nvCxnSpPr>
          <p:cNvPr id="398" name="Google Shape;398;p36"/>
          <p:cNvCxnSpPr>
            <a:stCxn id="396" idx="4"/>
            <a:endCxn id="399" idx="0"/>
          </p:cNvCxnSpPr>
          <p:nvPr/>
        </p:nvCxnSpPr>
        <p:spPr>
          <a:xfrm>
            <a:off x="2588351" y="3001158"/>
            <a:ext cx="0" cy="40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399" name="Google Shape;399;p36"/>
          <p:cNvSpPr/>
          <p:nvPr/>
        </p:nvSpPr>
        <p:spPr>
          <a:xfrm>
            <a:off x="1825779" y="3405045"/>
            <a:ext cx="1525143" cy="114386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Fatorial Confirmatória</a:t>
            </a:r>
            <a:endParaRPr/>
          </a:p>
        </p:txBody>
      </p:sp>
      <p:cxnSp>
        <p:nvCxnSpPr>
          <p:cNvPr id="400" name="Google Shape;400;p36"/>
          <p:cNvCxnSpPr>
            <a:stCxn id="399" idx="2"/>
            <a:endCxn id="401" idx="0"/>
          </p:cNvCxnSpPr>
          <p:nvPr/>
        </p:nvCxnSpPr>
        <p:spPr>
          <a:xfrm flipH="1">
            <a:off x="2580250" y="4548906"/>
            <a:ext cx="8100" cy="383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401" name="Google Shape;401;p36"/>
          <p:cNvSpPr/>
          <p:nvPr/>
        </p:nvSpPr>
        <p:spPr>
          <a:xfrm>
            <a:off x="1477927" y="4932496"/>
            <a:ext cx="2204672" cy="929828"/>
          </a:xfrm>
          <a:prstGeom prst="flowChartDecision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7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7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Verificações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6"/>
              <a:buFont typeface="Arial"/>
              <a:buNone/>
            </a:pPr>
            <a:r>
              <a:t/>
            </a:r>
            <a:endParaRPr sz="47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6"/>
              <a:buFont typeface="Arial"/>
              <a:buNone/>
            </a:pPr>
            <a:r>
              <a:t/>
            </a:r>
            <a:endParaRPr sz="47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6"/>
          <p:cNvSpPr/>
          <p:nvPr/>
        </p:nvSpPr>
        <p:spPr>
          <a:xfrm>
            <a:off x="3682598" y="5657604"/>
            <a:ext cx="1367867" cy="86808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Fatorial Confirmatória</a:t>
            </a:r>
            <a:endParaRPr/>
          </a:p>
        </p:txBody>
      </p:sp>
      <p:cxnSp>
        <p:nvCxnSpPr>
          <p:cNvPr id="403" name="Google Shape;403;p36"/>
          <p:cNvCxnSpPr>
            <a:stCxn id="402" idx="2"/>
            <a:endCxn id="401" idx="1"/>
          </p:cNvCxnSpPr>
          <p:nvPr/>
        </p:nvCxnSpPr>
        <p:spPr>
          <a:xfrm flipH="1" rot="5400000">
            <a:off x="2358032" y="4517189"/>
            <a:ext cx="1128300" cy="2888700"/>
          </a:xfrm>
          <a:prstGeom prst="bentConnector4">
            <a:avLst>
              <a:gd fmla="val -20261" name="adj1"/>
              <a:gd fmla="val 10791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404" name="Google Shape;404;p36"/>
          <p:cNvSpPr/>
          <p:nvPr/>
        </p:nvSpPr>
        <p:spPr>
          <a:xfrm>
            <a:off x="5883166" y="2827600"/>
            <a:ext cx="1771678" cy="1009833"/>
          </a:xfrm>
          <a:prstGeom prst="flowChartInputOutput">
            <a:avLst/>
          </a:prstGeom>
          <a:solidFill>
            <a:srgbClr val="DDEAF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 de Mensuração com melhor CFI</a:t>
            </a:r>
            <a:endParaRPr/>
          </a:p>
        </p:txBody>
      </p:sp>
      <p:cxnSp>
        <p:nvCxnSpPr>
          <p:cNvPr id="405" name="Google Shape;405;p36"/>
          <p:cNvCxnSpPr>
            <a:stCxn id="397" idx="4"/>
            <a:endCxn id="406" idx="0"/>
          </p:cNvCxnSpPr>
          <p:nvPr/>
        </p:nvCxnSpPr>
        <p:spPr>
          <a:xfrm flipH="1">
            <a:off x="9970506" y="2698851"/>
            <a:ext cx="3600" cy="302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406" name="Google Shape;406;p36"/>
          <p:cNvSpPr/>
          <p:nvPr/>
        </p:nvSpPr>
        <p:spPr>
          <a:xfrm>
            <a:off x="9379122" y="3001158"/>
            <a:ext cx="1182968" cy="67368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Adicionar as duas partes</a:t>
            </a:r>
            <a:endParaRPr/>
          </a:p>
        </p:txBody>
      </p:sp>
      <p:cxnSp>
        <p:nvCxnSpPr>
          <p:cNvPr id="407" name="Google Shape;407;p36"/>
          <p:cNvCxnSpPr>
            <a:stCxn id="404" idx="5"/>
            <a:endCxn id="406" idx="1"/>
          </p:cNvCxnSpPr>
          <p:nvPr/>
        </p:nvCxnSpPr>
        <p:spPr>
          <a:xfrm>
            <a:off x="7477676" y="3332517"/>
            <a:ext cx="1901400" cy="5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408" name="Google Shape;408;p36"/>
          <p:cNvCxnSpPr>
            <a:stCxn id="406" idx="2"/>
            <a:endCxn id="409" idx="0"/>
          </p:cNvCxnSpPr>
          <p:nvPr/>
        </p:nvCxnSpPr>
        <p:spPr>
          <a:xfrm>
            <a:off x="9970606" y="3674841"/>
            <a:ext cx="3600" cy="192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410" name="Google Shape;410;p36"/>
          <p:cNvCxnSpPr>
            <a:stCxn id="401" idx="3"/>
            <a:endCxn id="404" idx="2"/>
          </p:cNvCxnSpPr>
          <p:nvPr/>
        </p:nvCxnSpPr>
        <p:spPr>
          <a:xfrm flipH="1" rot="10800000">
            <a:off x="3682599" y="3332510"/>
            <a:ext cx="2377800" cy="20649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411" name="Google Shape;411;p36"/>
          <p:cNvSpPr/>
          <p:nvPr/>
        </p:nvSpPr>
        <p:spPr>
          <a:xfrm>
            <a:off x="6080160" y="4631496"/>
            <a:ext cx="1748183" cy="1529480"/>
          </a:xfrm>
          <a:prstGeom prst="flowChartMultidocument">
            <a:avLst/>
          </a:prstGeom>
          <a:solidFill>
            <a:srgbClr val="DDEAF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Diagnóstico das Estatísticas do modelo de Mensuração</a:t>
            </a:r>
            <a:endParaRPr/>
          </a:p>
        </p:txBody>
      </p:sp>
      <p:cxnSp>
        <p:nvCxnSpPr>
          <p:cNvPr id="412" name="Google Shape;412;p36"/>
          <p:cNvCxnSpPr>
            <a:stCxn id="401" idx="3"/>
            <a:endCxn id="411" idx="1"/>
          </p:cNvCxnSpPr>
          <p:nvPr/>
        </p:nvCxnSpPr>
        <p:spPr>
          <a:xfrm flipH="1" rot="10800000">
            <a:off x="3682599" y="5396210"/>
            <a:ext cx="2397600" cy="12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409" name="Google Shape;409;p36"/>
          <p:cNvSpPr/>
          <p:nvPr/>
        </p:nvSpPr>
        <p:spPr>
          <a:xfrm>
            <a:off x="9350299" y="3867393"/>
            <a:ext cx="1247617" cy="77453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Aplicação do Modelo de Equações Estruturais</a:t>
            </a:r>
            <a:endParaRPr/>
          </a:p>
        </p:txBody>
      </p:sp>
      <p:sp>
        <p:nvSpPr>
          <p:cNvPr id="413" name="Google Shape;413;p36"/>
          <p:cNvSpPr/>
          <p:nvPr/>
        </p:nvSpPr>
        <p:spPr>
          <a:xfrm>
            <a:off x="7792844" y="629333"/>
            <a:ext cx="2959055" cy="455578"/>
          </a:xfrm>
          <a:prstGeom prst="rect">
            <a:avLst/>
          </a:prstGeom>
          <a:solidFill>
            <a:srgbClr val="FEE59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Preencher os dados vazios com as médias das verticais de cada variável</a:t>
            </a:r>
            <a:endParaRPr/>
          </a:p>
        </p:txBody>
      </p:sp>
      <p:cxnSp>
        <p:nvCxnSpPr>
          <p:cNvPr id="414" name="Google Shape;414;p36"/>
          <p:cNvCxnSpPr>
            <a:stCxn id="409" idx="2"/>
            <a:endCxn id="415" idx="0"/>
          </p:cNvCxnSpPr>
          <p:nvPr/>
        </p:nvCxnSpPr>
        <p:spPr>
          <a:xfrm flipH="1">
            <a:off x="9973508" y="4641929"/>
            <a:ext cx="600" cy="277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416" name="Google Shape;416;p36"/>
          <p:cNvCxnSpPr>
            <a:stCxn id="415" idx="2"/>
            <a:endCxn id="417" idx="0"/>
          </p:cNvCxnSpPr>
          <p:nvPr/>
        </p:nvCxnSpPr>
        <p:spPr>
          <a:xfrm flipH="1">
            <a:off x="9970487" y="5905789"/>
            <a:ext cx="3000" cy="2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415" name="Google Shape;415;p36"/>
          <p:cNvSpPr/>
          <p:nvPr/>
        </p:nvSpPr>
        <p:spPr>
          <a:xfrm>
            <a:off x="9101765" y="4919328"/>
            <a:ext cx="1743444" cy="986461"/>
          </a:xfrm>
          <a:prstGeom prst="diamond">
            <a:avLst/>
          </a:prstGeom>
          <a:solidFill>
            <a:srgbClr val="FEE5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 da Regressão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8" name="Google Shape;418;p36"/>
          <p:cNvCxnSpPr>
            <a:stCxn id="415" idx="1"/>
            <a:endCxn id="409" idx="1"/>
          </p:cNvCxnSpPr>
          <p:nvPr/>
        </p:nvCxnSpPr>
        <p:spPr>
          <a:xfrm flipH="1" rot="10800000">
            <a:off x="9101765" y="4254559"/>
            <a:ext cx="248400" cy="1158000"/>
          </a:xfrm>
          <a:prstGeom prst="bentConnector3">
            <a:avLst>
              <a:gd fmla="val -92029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419" name="Google Shape;419;p36"/>
          <p:cNvSpPr/>
          <p:nvPr/>
        </p:nvSpPr>
        <p:spPr>
          <a:xfrm>
            <a:off x="4767510" y="570802"/>
            <a:ext cx="2349084" cy="572641"/>
          </a:xfrm>
          <a:prstGeom prst="rect">
            <a:avLst/>
          </a:prstGeom>
          <a:solidFill>
            <a:srgbClr val="FEE59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Seleção aleatória de n casos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(n=400/500/x10/x15/x20)</a:t>
            </a:r>
            <a:endParaRPr/>
          </a:p>
        </p:txBody>
      </p:sp>
      <p:cxnSp>
        <p:nvCxnSpPr>
          <p:cNvPr id="420" name="Google Shape;420;p36"/>
          <p:cNvCxnSpPr>
            <a:stCxn id="394" idx="5"/>
            <a:endCxn id="421" idx="2"/>
          </p:cNvCxnSpPr>
          <p:nvPr/>
        </p:nvCxnSpPr>
        <p:spPr>
          <a:xfrm flipH="1" rot="10800000">
            <a:off x="1990604" y="857241"/>
            <a:ext cx="540000" cy="678000"/>
          </a:xfrm>
          <a:prstGeom prst="bentConnector3">
            <a:avLst>
              <a:gd fmla="val 49987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2" name="Google Shape;422;p36"/>
          <p:cNvCxnSpPr>
            <a:stCxn id="419" idx="3"/>
            <a:endCxn id="413" idx="1"/>
          </p:cNvCxnSpPr>
          <p:nvPr/>
        </p:nvCxnSpPr>
        <p:spPr>
          <a:xfrm>
            <a:off x="7116594" y="857122"/>
            <a:ext cx="676200" cy="6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423" name="Google Shape;423;p36"/>
          <p:cNvGrpSpPr/>
          <p:nvPr/>
        </p:nvGrpSpPr>
        <p:grpSpPr>
          <a:xfrm>
            <a:off x="2530466" y="197750"/>
            <a:ext cx="1824840" cy="1318744"/>
            <a:chOff x="1897001" y="411197"/>
            <a:chExt cx="659971" cy="493524"/>
          </a:xfrm>
        </p:grpSpPr>
        <p:sp>
          <p:nvSpPr>
            <p:cNvPr id="421" name="Google Shape;421;p36"/>
            <p:cNvSpPr/>
            <p:nvPr/>
          </p:nvSpPr>
          <p:spPr>
            <a:xfrm>
              <a:off x="1897001" y="411197"/>
              <a:ext cx="659971" cy="493524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7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2034772" y="508931"/>
              <a:ext cx="356828" cy="270052"/>
            </a:xfrm>
            <a:prstGeom prst="rect">
              <a:avLst/>
            </a:prstGeom>
            <a:solidFill>
              <a:srgbClr val="FEE5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Remoção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outliers</a:t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25" name="Google Shape;425;p36"/>
          <p:cNvCxnSpPr>
            <a:stCxn id="421" idx="6"/>
            <a:endCxn id="419" idx="1"/>
          </p:cNvCxnSpPr>
          <p:nvPr/>
        </p:nvCxnSpPr>
        <p:spPr>
          <a:xfrm>
            <a:off x="4355306" y="857122"/>
            <a:ext cx="4122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7" name="Google Shape;417;p36"/>
          <p:cNvSpPr/>
          <p:nvPr/>
        </p:nvSpPr>
        <p:spPr>
          <a:xfrm>
            <a:off x="9673473" y="6106884"/>
            <a:ext cx="522389" cy="676032"/>
          </a:xfrm>
          <a:prstGeom prst="flowChartMultidocument">
            <a:avLst/>
          </a:prstGeom>
          <a:solidFill>
            <a:srgbClr val="DDEAF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36"/>
          <p:cNvSpPr txBox="1"/>
          <p:nvPr/>
        </p:nvSpPr>
        <p:spPr>
          <a:xfrm>
            <a:off x="10195862" y="6240355"/>
            <a:ext cx="151473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Saídas em excel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27" name="Google Shape;427;p36"/>
          <p:cNvCxnSpPr>
            <a:stCxn id="413" idx="2"/>
            <a:endCxn id="395" idx="3"/>
          </p:cNvCxnSpPr>
          <p:nvPr/>
        </p:nvCxnSpPr>
        <p:spPr>
          <a:xfrm rot="5400000">
            <a:off x="8109421" y="469461"/>
            <a:ext cx="547500" cy="17784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8" name="Google Shape;428;p36"/>
          <p:cNvCxnSpPr>
            <a:stCxn id="395" idx="2"/>
            <a:endCxn id="397" idx="2"/>
          </p:cNvCxnSpPr>
          <p:nvPr/>
        </p:nvCxnSpPr>
        <p:spPr>
          <a:xfrm flipH="1" rot="-5400000">
            <a:off x="7500098" y="485902"/>
            <a:ext cx="426600" cy="31653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9" name="Google Shape;429;p36"/>
          <p:cNvCxnSpPr>
            <a:stCxn id="395" idx="2"/>
            <a:endCxn id="396" idx="5"/>
          </p:cNvCxnSpPr>
          <p:nvPr/>
        </p:nvCxnSpPr>
        <p:spPr>
          <a:xfrm rot="5400000">
            <a:off x="4412198" y="844402"/>
            <a:ext cx="707700" cy="27294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0" name="Google Shape;430;p36"/>
          <p:cNvCxnSpPr>
            <a:stCxn id="401" idx="2"/>
            <a:endCxn id="402" idx="1"/>
          </p:cNvCxnSpPr>
          <p:nvPr/>
        </p:nvCxnSpPr>
        <p:spPr>
          <a:xfrm flipH="1" rot="-5400000">
            <a:off x="3016763" y="5425824"/>
            <a:ext cx="229200" cy="1102200"/>
          </a:xfrm>
          <a:prstGeom prst="bentConnector2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7"/>
          <p:cNvSpPr txBox="1"/>
          <p:nvPr/>
        </p:nvSpPr>
        <p:spPr>
          <a:xfrm>
            <a:off x="151982" y="197346"/>
            <a:ext cx="11355081" cy="6463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classroom=~INF_02_03+INF_02_04+INF_02_05+INF_02_06+INF_02_07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it_labs=~INF_03_01+INF_03_02+INF_03_03+INF_03_04+INF_03_06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specific_labs=~INF_04_01+INF_04_02+INF_04_03+INF_04_06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library=~INF_05_02+INF_05_04+INF_05_10+INF_05_09+INF_05_07+INF_05_21+INF_05_20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blackboard=~INF_06_01+INF_06_02+INF_06_04+INF_06_07+INF_06_08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program=~PROG_02_01+PROG_02_03+PROG_02_04+PROG_02_05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faculty=~PROF_02_01+PROF_02_02+PROF_02_03+PROF_02_04+PROF_02_05+PROF_02_06+PROF_02_07+PROF_02_08+PROF_02_15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coord=~COORD_02_01+COORD_02_02+COORD_02_03+COORD_02_04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financial_serv=~FSERV_01_01+FSERV_01_02+FSERV_01_03+FSERV_01_04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std_services=~SSERV_01_01+SSERV_01_02+SSERV_01_03+SSERV_01_04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image=~IMG_01_01+IMG_01_02+IMG_01_03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campus=~INF_01_01+INF_01_02+INF_01_04+INF_01_06+INF_01_09+INF_01_11+INF_01_13+INF_01_15+INF_01_12+INF_01_08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call=~CALL_01_01+CALL_01_02+CALL_01_03+CALL_01_04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employ=~EMPL_02_01+EMPL_02_02+EMPL_02_03+EMPL_02_04+EMPL_02_05+EMPL_02_06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inter=~INTL_01_01+INTL_01_02+INTL_01_03+INTL_01_04+INTL_01_05+INTL_01_07+INTL_01_06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infra=~campus+classroom+it_labs+specific_labs+library+blackboard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services=~financial_serv+std_services+call+employ+inter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SAT_00_02~infra+faculty+coord+program+services+image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SAT_00_01~infra+faculty+coord+program+services+image+SAT_00_02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NPS_01_01~SAT_00_01+image</a:t>
            </a:r>
            <a:endParaRPr/>
          </a:p>
        </p:txBody>
      </p:sp>
      <p:sp>
        <p:nvSpPr>
          <p:cNvPr id="436" name="Google Shape;436;p37"/>
          <p:cNvSpPr txBox="1"/>
          <p:nvPr/>
        </p:nvSpPr>
        <p:spPr>
          <a:xfrm>
            <a:off x="2293620" y="6211669"/>
            <a:ext cx="98983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Proposição / Experimento</a:t>
            </a:r>
            <a:endParaRPr/>
          </a:p>
        </p:txBody>
      </p:sp>
      <p:sp>
        <p:nvSpPr>
          <p:cNvPr id="437" name="Google Shape;437;p37"/>
          <p:cNvSpPr/>
          <p:nvPr/>
        </p:nvSpPr>
        <p:spPr>
          <a:xfrm>
            <a:off x="8850323" y="2118916"/>
            <a:ext cx="1548319" cy="8794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8"/>
          <p:cNvSpPr/>
          <p:nvPr/>
        </p:nvSpPr>
        <p:spPr>
          <a:xfrm>
            <a:off x="1153551" y="6485206"/>
            <a:ext cx="10011506" cy="2576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38"/>
          <p:cNvSpPr/>
          <p:nvPr/>
        </p:nvSpPr>
        <p:spPr>
          <a:xfrm>
            <a:off x="8561795" y="1143969"/>
            <a:ext cx="1533377" cy="122855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8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ahoma"/>
              <a:buNone/>
            </a:pPr>
            <a:r>
              <a:rPr lang="pt-BR" sz="6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Conceitos</a:t>
            </a:r>
            <a:endParaRPr sz="6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45" name="Google Shape;44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527" y="1801828"/>
            <a:ext cx="203835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38"/>
          <p:cNvSpPr txBox="1"/>
          <p:nvPr/>
        </p:nvSpPr>
        <p:spPr>
          <a:xfrm>
            <a:off x="2971967" y="1668775"/>
            <a:ext cx="332433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Cálculo do z-score, onde β é o coeficiente da regressão e SE o erro-padrão da estimativa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2525015" y="1980217"/>
            <a:ext cx="446952" cy="30044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8" name="Google Shape;44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640" y="3244984"/>
            <a:ext cx="22383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38"/>
          <p:cNvSpPr/>
          <p:nvPr/>
        </p:nvSpPr>
        <p:spPr>
          <a:xfrm>
            <a:off x="2615631" y="3375748"/>
            <a:ext cx="446952" cy="30044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38"/>
          <p:cNvSpPr txBox="1"/>
          <p:nvPr/>
        </p:nvSpPr>
        <p:spPr>
          <a:xfrm>
            <a:off x="3062583" y="3064306"/>
            <a:ext cx="5055806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Distância de Mahalanobis, calculada por todas as linhas da matriz x, onde o vetor µ representa os pontos centrais das colunas, e ∑ a matriz de covariância dos dados.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distância de Mahalanobis é independente da escala das medições, pois transforma os dados em dados normalizados não correlacionados e calcula a distância euclidiana (aquela medida com uma régua), sendo similar ao Z-score. Em função disso, pode ser comparada com a distribuição do qui-quadrado.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9"/>
          <p:cNvSpPr/>
          <p:nvPr/>
        </p:nvSpPr>
        <p:spPr>
          <a:xfrm>
            <a:off x="1153551" y="6485206"/>
            <a:ext cx="10011506" cy="2576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39"/>
          <p:cNvSpPr/>
          <p:nvPr/>
        </p:nvSpPr>
        <p:spPr>
          <a:xfrm>
            <a:off x="8561795" y="1143969"/>
            <a:ext cx="1533377" cy="122855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7" name="Google Shape;45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916" y="0"/>
            <a:ext cx="108050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9"/>
          <p:cNvSpPr/>
          <p:nvPr/>
        </p:nvSpPr>
        <p:spPr>
          <a:xfrm>
            <a:off x="69209" y="0"/>
            <a:ext cx="1124675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39"/>
          <p:cNvSpPr/>
          <p:nvPr/>
        </p:nvSpPr>
        <p:spPr>
          <a:xfrm>
            <a:off x="10602719" y="0"/>
            <a:ext cx="1124675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39"/>
          <p:cNvSpPr/>
          <p:nvPr/>
        </p:nvSpPr>
        <p:spPr>
          <a:xfrm>
            <a:off x="1909591" y="287383"/>
            <a:ext cx="8185581" cy="5418092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1" name="Google Shape;461;p39"/>
          <p:cNvCxnSpPr/>
          <p:nvPr/>
        </p:nvCxnSpPr>
        <p:spPr>
          <a:xfrm rot="10800000">
            <a:off x="5257800" y="2372527"/>
            <a:ext cx="1804738" cy="115272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462" name="Google Shape;46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0366" y="449796"/>
            <a:ext cx="1933575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39"/>
          <p:cNvSpPr/>
          <p:nvPr/>
        </p:nvSpPr>
        <p:spPr>
          <a:xfrm>
            <a:off x="6270366" y="1195388"/>
            <a:ext cx="1933575" cy="397408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39"/>
          <p:cNvSpPr/>
          <p:nvPr/>
        </p:nvSpPr>
        <p:spPr>
          <a:xfrm rot="10800000">
            <a:off x="6792685" y="1233417"/>
            <a:ext cx="365759" cy="321345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39"/>
          <p:cNvSpPr txBox="1"/>
          <p:nvPr/>
        </p:nvSpPr>
        <p:spPr>
          <a:xfrm>
            <a:off x="6740432" y="1294061"/>
            <a:ext cx="47026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0,0142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/>
        </p:nvSpPr>
        <p:spPr>
          <a:xfrm>
            <a:off x="777240" y="525780"/>
            <a:ext cx="98983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Objetivo</a:t>
            </a:r>
            <a:endParaRPr/>
          </a:p>
        </p:txBody>
      </p:sp>
      <p:sp>
        <p:nvSpPr>
          <p:cNvPr id="112" name="Google Shape;112;p4"/>
          <p:cNvSpPr txBox="1"/>
          <p:nvPr/>
        </p:nvSpPr>
        <p:spPr>
          <a:xfrm>
            <a:off x="777240" y="1315802"/>
            <a:ext cx="989838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69" lvl="0" marL="34286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Verificar o impacto da utilização do método de </a:t>
            </a:r>
            <a:r>
              <a:rPr i="1" lang="pt-BR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Bootstrap</a:t>
            </a:r>
            <a:r>
              <a:rPr lang="pt-BR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 a detecção de </a:t>
            </a:r>
            <a:r>
              <a:rPr i="1" lang="pt-BR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Outliers</a:t>
            </a:r>
            <a:r>
              <a:rPr lang="pt-BR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identificando vantagens e desvantagens ao comparar com a maneira utilizada atualmente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0"/>
          <p:cNvSpPr/>
          <p:nvPr/>
        </p:nvSpPr>
        <p:spPr>
          <a:xfrm>
            <a:off x="1153551" y="6485206"/>
            <a:ext cx="10011506" cy="2576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40"/>
          <p:cNvSpPr/>
          <p:nvPr/>
        </p:nvSpPr>
        <p:spPr>
          <a:xfrm>
            <a:off x="8561795" y="1143969"/>
            <a:ext cx="1533377" cy="122855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2" name="Google Shape;47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916" y="0"/>
            <a:ext cx="108050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40"/>
          <p:cNvSpPr/>
          <p:nvPr/>
        </p:nvSpPr>
        <p:spPr>
          <a:xfrm>
            <a:off x="69209" y="0"/>
            <a:ext cx="1124675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40"/>
          <p:cNvSpPr/>
          <p:nvPr/>
        </p:nvSpPr>
        <p:spPr>
          <a:xfrm>
            <a:off x="10602719" y="0"/>
            <a:ext cx="1124675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40"/>
          <p:cNvSpPr/>
          <p:nvPr/>
        </p:nvSpPr>
        <p:spPr>
          <a:xfrm>
            <a:off x="1909591" y="287383"/>
            <a:ext cx="8185581" cy="5418092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6" name="Google Shape;476;p40"/>
          <p:cNvCxnSpPr/>
          <p:nvPr/>
        </p:nvCxnSpPr>
        <p:spPr>
          <a:xfrm rot="10800000">
            <a:off x="4615543" y="1785257"/>
            <a:ext cx="2316481" cy="149787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477" name="Google Shape;47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0366" y="449796"/>
            <a:ext cx="1933575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40"/>
          <p:cNvSpPr/>
          <p:nvPr/>
        </p:nvSpPr>
        <p:spPr>
          <a:xfrm>
            <a:off x="6270365" y="1975119"/>
            <a:ext cx="1933575" cy="397408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/>
        </p:nvSpPr>
        <p:spPr>
          <a:xfrm>
            <a:off x="692180" y="334395"/>
            <a:ext cx="98983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Conceitos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340" y="1"/>
            <a:ext cx="109727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"/>
          <p:cNvSpPr/>
          <p:nvPr/>
        </p:nvSpPr>
        <p:spPr>
          <a:xfrm>
            <a:off x="62651" y="0"/>
            <a:ext cx="1085666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10716472" y="0"/>
            <a:ext cx="1085666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8317" y="1807536"/>
            <a:ext cx="3573155" cy="205456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6"/>
          <p:cNvSpPr txBox="1"/>
          <p:nvPr/>
        </p:nvSpPr>
        <p:spPr>
          <a:xfrm>
            <a:off x="1308868" y="5756999"/>
            <a:ext cx="98983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Conceitos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333" y="0"/>
            <a:ext cx="108050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7"/>
          <p:cNvSpPr/>
          <p:nvPr/>
        </p:nvSpPr>
        <p:spPr>
          <a:xfrm>
            <a:off x="62651" y="0"/>
            <a:ext cx="1085666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7"/>
          <p:cNvSpPr txBox="1"/>
          <p:nvPr/>
        </p:nvSpPr>
        <p:spPr>
          <a:xfrm>
            <a:off x="692180" y="334395"/>
            <a:ext cx="98983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Conceitos</a:t>
            </a:r>
            <a:endParaRPr/>
          </a:p>
        </p:txBody>
      </p:sp>
      <p:sp>
        <p:nvSpPr>
          <p:cNvPr id="134" name="Google Shape;134;p7"/>
          <p:cNvSpPr/>
          <p:nvPr/>
        </p:nvSpPr>
        <p:spPr>
          <a:xfrm>
            <a:off x="10778713" y="0"/>
            <a:ext cx="1085666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7"/>
          <p:cNvSpPr/>
          <p:nvPr/>
        </p:nvSpPr>
        <p:spPr>
          <a:xfrm>
            <a:off x="6940625" y="3215200"/>
            <a:ext cx="297600" cy="336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7"/>
          <p:cNvSpPr/>
          <p:nvPr/>
        </p:nvSpPr>
        <p:spPr>
          <a:xfrm>
            <a:off x="9968425" y="3215200"/>
            <a:ext cx="297600" cy="336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7"/>
          <p:cNvSpPr/>
          <p:nvPr/>
        </p:nvSpPr>
        <p:spPr>
          <a:xfrm>
            <a:off x="7245425" y="3596200"/>
            <a:ext cx="2835000" cy="191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"/>
          <p:cNvSpPr/>
          <p:nvPr/>
        </p:nvSpPr>
        <p:spPr>
          <a:xfrm>
            <a:off x="7245425" y="6385900"/>
            <a:ext cx="2835000" cy="191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333" y="334395"/>
            <a:ext cx="10805051" cy="652360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8"/>
          <p:cNvSpPr/>
          <p:nvPr/>
        </p:nvSpPr>
        <p:spPr>
          <a:xfrm>
            <a:off x="527248" y="0"/>
            <a:ext cx="6603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692180" y="334395"/>
            <a:ext cx="98983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Conceitos</a:t>
            </a:r>
            <a:endParaRPr/>
          </a:p>
        </p:txBody>
      </p:sp>
      <p:sp>
        <p:nvSpPr>
          <p:cNvPr id="146" name="Google Shape;146;p8"/>
          <p:cNvSpPr/>
          <p:nvPr/>
        </p:nvSpPr>
        <p:spPr>
          <a:xfrm>
            <a:off x="10778713" y="0"/>
            <a:ext cx="109482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8"/>
          <p:cNvSpPr/>
          <p:nvPr/>
        </p:nvSpPr>
        <p:spPr>
          <a:xfrm>
            <a:off x="8850323" y="2118916"/>
            <a:ext cx="1548319" cy="8794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/>
          <p:nvPr/>
        </p:nvSpPr>
        <p:spPr>
          <a:xfrm>
            <a:off x="361998" y="0"/>
            <a:ext cx="660363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692180" y="334395"/>
            <a:ext cx="98983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Trabalhos/Programas relacionados</a:t>
            </a:r>
            <a:endParaRPr/>
          </a:p>
        </p:txBody>
      </p:sp>
      <p:sp>
        <p:nvSpPr>
          <p:cNvPr id="154" name="Google Shape;154;p9"/>
          <p:cNvSpPr/>
          <p:nvPr/>
        </p:nvSpPr>
        <p:spPr>
          <a:xfrm>
            <a:off x="10778713" y="0"/>
            <a:ext cx="109482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"/>
          <p:cNvSpPr/>
          <p:nvPr/>
        </p:nvSpPr>
        <p:spPr>
          <a:xfrm>
            <a:off x="8850323" y="2118916"/>
            <a:ext cx="1548319" cy="8794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998" y="1078237"/>
            <a:ext cx="7278116" cy="2734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5087" y="3314144"/>
            <a:ext cx="1045845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2019-06-06T00:29:31Z</dcterms:created>
  <dc:creator>Gabriel T. Pehls</dc:creator>
</cp:coreProperties>
</file>