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sldIdLst>
    <p:sldId id="256" r:id="rId2"/>
    <p:sldId id="257" r:id="rId3"/>
    <p:sldId id="258" r:id="rId4"/>
    <p:sldId id="259" r:id="rId5"/>
    <p:sldId id="260" r:id="rId6"/>
    <p:sldId id="262" r:id="rId7"/>
    <p:sldId id="263" r:id="rId8"/>
    <p:sldId id="264" r:id="rId9"/>
    <p:sldId id="261" r:id="rId10"/>
    <p:sldId id="265" r:id="rId11"/>
    <p:sldId id="268" r:id="rId12"/>
    <p:sldId id="269"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452B73-E240-4888-88D8-E9276BDF9FFA}" type="datetimeFigureOut">
              <a:rPr lang="en-SG" smtClean="0"/>
              <a:t>18/8/2023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421D0-DFEF-474C-9CF8-57A84ECF6E91}" type="slidenum">
              <a:rPr lang="en-SG" smtClean="0"/>
              <a:t>‹#›</a:t>
            </a:fld>
            <a:endParaRPr lang="en-SG"/>
          </a:p>
        </p:txBody>
      </p:sp>
    </p:spTree>
    <p:extLst>
      <p:ext uri="{BB962C8B-B14F-4D97-AF65-F5344CB8AC3E}">
        <p14:creationId xmlns:p14="http://schemas.microsoft.com/office/powerpoint/2010/main" val="2990542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7A4D89-89A8-4C25-8A62-2D1EFF476DB8}"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E24F08-BDC1-4C0E-832C-DD0ED8C9DCC2}"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7927B6-47F7-482D-A502-4A9EDFDF3824}"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A73433-B7A3-49F7-B1B1-E5C182D40878}"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EAA161-A614-4E51-8B60-E243ADAA6F33}"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43AE37-8B8F-4ABD-A7CB-FF9BD212301F}"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8DACB-7E2E-4631-AF0F-BD1BEA0D78C3}"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3C23D-1DD6-452E-9C7A-29B39BCD6188}"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BAF5A-0213-4B01-9A6F-3862AED1F00A}"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DC8C87-82E7-4BAC-A582-22340ED18B44}"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1D1163-122B-4121-B4E8-630463E3D51D}" type="datetime1">
              <a:rPr lang="en-US" smtClean="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17615D-A0B7-4483-A5FB-8739013F6277}" type="datetime1">
              <a:rPr lang="en-US" smtClean="0"/>
              <a:t>8/18/2023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9FDC17-A44F-4E86-A533-6E3AB4C6BE3C}" type="datetime1">
              <a:rPr lang="en-US" smtClean="0"/>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36B60-752D-4D40-AEEA-FC7A592BDAC7}" type="datetime1">
              <a:rPr lang="en-US" smtClean="0"/>
              <a:t>8/18/2023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0FCC3B-A128-41AC-B4F4-561C29963D7D}" type="datetime1">
              <a:rPr lang="en-US" smtClean="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B5B7DA4-DD38-458B-8016-D8FE3A684FE3}" type="datetime1">
              <a:rPr lang="en-US" smtClean="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264757-6BFE-411F-9A52-2AB95563E8FA}" type="datetime1">
              <a:rPr lang="en-US" smtClean="0"/>
              <a:t>8/18/2023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amir.m@nus.edu.sg" TargetMode="External"/><Relationship Id="rId2" Type="http://schemas.openxmlformats.org/officeDocument/2006/relationships/hyperlink" Target="mailto:gni@nus.edu.s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9800-01C1-4D2B-9EED-355F5C10B89D}"/>
              </a:ext>
            </a:extLst>
          </p:cNvPr>
          <p:cNvSpPr>
            <a:spLocks noGrp="1"/>
          </p:cNvSpPr>
          <p:nvPr>
            <p:ph type="ctrTitle"/>
          </p:nvPr>
        </p:nvSpPr>
        <p:spPr/>
        <p:txBody>
          <a:bodyPr/>
          <a:lstStyle/>
          <a:p>
            <a:r>
              <a:rPr lang="en-US" b="1" dirty="0"/>
              <a:t>TIC4902S Capstone Computing Project</a:t>
            </a:r>
            <a:endParaRPr lang="en-SG" b="1" dirty="0"/>
          </a:p>
        </p:txBody>
      </p:sp>
      <p:sp>
        <p:nvSpPr>
          <p:cNvPr id="3" name="Subtitle 2">
            <a:extLst>
              <a:ext uri="{FF2B5EF4-FFF2-40B4-BE49-F238E27FC236}">
                <a16:creationId xmlns:a16="http://schemas.microsoft.com/office/drawing/2014/main" id="{EA7D4D14-FA72-4998-8ED5-4A5C59ADA98A}"/>
              </a:ext>
            </a:extLst>
          </p:cNvPr>
          <p:cNvSpPr>
            <a:spLocks noGrp="1"/>
          </p:cNvSpPr>
          <p:nvPr>
            <p:ph type="subTitle" idx="1"/>
          </p:nvPr>
        </p:nvSpPr>
        <p:spPr/>
        <p:txBody>
          <a:bodyPr>
            <a:normAutofit/>
          </a:bodyPr>
          <a:lstStyle/>
          <a:p>
            <a:r>
              <a:rPr lang="en-US" sz="2400" dirty="0"/>
              <a:t>(Software Engineering) , (2023)</a:t>
            </a:r>
            <a:endParaRPr lang="en-SG" sz="2400" dirty="0"/>
          </a:p>
        </p:txBody>
      </p:sp>
    </p:spTree>
    <p:extLst>
      <p:ext uri="{BB962C8B-B14F-4D97-AF65-F5344CB8AC3E}">
        <p14:creationId xmlns:p14="http://schemas.microsoft.com/office/powerpoint/2010/main" val="85907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ED5A-0245-43DE-B095-10F5A628CADF}"/>
              </a:ext>
            </a:extLst>
          </p:cNvPr>
          <p:cNvSpPr>
            <a:spLocks noGrp="1"/>
          </p:cNvSpPr>
          <p:nvPr>
            <p:ph type="title"/>
          </p:nvPr>
        </p:nvSpPr>
        <p:spPr/>
        <p:txBody>
          <a:bodyPr/>
          <a:lstStyle/>
          <a:p>
            <a:r>
              <a:rPr lang="en-US" dirty="0"/>
              <a:t>Suggested Timeline</a:t>
            </a:r>
            <a:endParaRPr lang="en-SG" dirty="0"/>
          </a:p>
        </p:txBody>
      </p:sp>
      <p:graphicFrame>
        <p:nvGraphicFramePr>
          <p:cNvPr id="4" name="Content Placeholder 3">
            <a:extLst>
              <a:ext uri="{FF2B5EF4-FFF2-40B4-BE49-F238E27FC236}">
                <a16:creationId xmlns:a16="http://schemas.microsoft.com/office/drawing/2014/main" id="{D1191B37-5489-4D49-A32F-18A858345801}"/>
              </a:ext>
            </a:extLst>
          </p:cNvPr>
          <p:cNvGraphicFramePr>
            <a:graphicFrameLocks noGrp="1"/>
          </p:cNvGraphicFramePr>
          <p:nvPr>
            <p:ph idx="1"/>
            <p:extLst>
              <p:ext uri="{D42A27DB-BD31-4B8C-83A1-F6EECF244321}">
                <p14:modId xmlns:p14="http://schemas.microsoft.com/office/powerpoint/2010/main" val="2969788085"/>
              </p:ext>
            </p:extLst>
          </p:nvPr>
        </p:nvGraphicFramePr>
        <p:xfrm>
          <a:off x="677334" y="2211607"/>
          <a:ext cx="7934005" cy="2449169"/>
        </p:xfrm>
        <a:graphic>
          <a:graphicData uri="http://schemas.openxmlformats.org/drawingml/2006/table">
            <a:tbl>
              <a:tblPr firstRow="1" firstCol="1" lastRow="1" lastCol="1" bandRow="1" bandCol="1">
                <a:tableStyleId>{5C22544A-7EE6-4342-B048-85BDC9FD1C3A}</a:tableStyleId>
              </a:tblPr>
              <a:tblGrid>
                <a:gridCol w="610308">
                  <a:extLst>
                    <a:ext uri="{9D8B030D-6E8A-4147-A177-3AD203B41FA5}">
                      <a16:colId xmlns:a16="http://schemas.microsoft.com/office/drawing/2014/main" val="706289725"/>
                    </a:ext>
                  </a:extLst>
                </a:gridCol>
                <a:gridCol w="4907047">
                  <a:extLst>
                    <a:ext uri="{9D8B030D-6E8A-4147-A177-3AD203B41FA5}">
                      <a16:colId xmlns:a16="http://schemas.microsoft.com/office/drawing/2014/main" val="2972194547"/>
                    </a:ext>
                  </a:extLst>
                </a:gridCol>
                <a:gridCol w="1094316">
                  <a:extLst>
                    <a:ext uri="{9D8B030D-6E8A-4147-A177-3AD203B41FA5}">
                      <a16:colId xmlns:a16="http://schemas.microsoft.com/office/drawing/2014/main" val="1448955167"/>
                    </a:ext>
                  </a:extLst>
                </a:gridCol>
                <a:gridCol w="1322334">
                  <a:extLst>
                    <a:ext uri="{9D8B030D-6E8A-4147-A177-3AD203B41FA5}">
                      <a16:colId xmlns:a16="http://schemas.microsoft.com/office/drawing/2014/main" val="845299335"/>
                    </a:ext>
                  </a:extLst>
                </a:gridCol>
              </a:tblGrid>
              <a:tr h="554039">
                <a:tc>
                  <a:txBody>
                    <a:bodyPr/>
                    <a:lstStyle/>
                    <a:p>
                      <a:pPr marL="63500" marR="0">
                        <a:spcBef>
                          <a:spcPts val="500"/>
                        </a:spcBef>
                        <a:spcAft>
                          <a:spcPts val="0"/>
                        </a:spcAft>
                      </a:pPr>
                      <a:r>
                        <a:rPr lang="en-US" sz="1600" dirty="0">
                          <a:effectLst/>
                        </a:rPr>
                        <a:t>No.</a:t>
                      </a:r>
                      <a:endParaRPr lang="en-SG" sz="1600" dirty="0">
                        <a:effectLst/>
                        <a:latin typeface="Arial MT"/>
                        <a:ea typeface="Arial MT"/>
                        <a:cs typeface="Arial MT"/>
                      </a:endParaRPr>
                    </a:p>
                  </a:txBody>
                  <a:tcPr marL="0" marR="0" marT="0" marB="0">
                    <a:solidFill>
                      <a:schemeClr val="accent2">
                        <a:lumMod val="75000"/>
                      </a:schemeClr>
                    </a:solidFill>
                  </a:tcPr>
                </a:tc>
                <a:tc>
                  <a:txBody>
                    <a:bodyPr/>
                    <a:lstStyle/>
                    <a:p>
                      <a:pPr marL="63500" marR="0">
                        <a:spcBef>
                          <a:spcPts val="500"/>
                        </a:spcBef>
                        <a:spcAft>
                          <a:spcPts val="0"/>
                        </a:spcAft>
                      </a:pPr>
                      <a:r>
                        <a:rPr lang="en-US" sz="1600" dirty="0">
                          <a:effectLst/>
                        </a:rPr>
                        <a:t>Deliverables/Activities</a:t>
                      </a:r>
                      <a:endParaRPr lang="en-SG" sz="1600" dirty="0">
                        <a:effectLst/>
                        <a:latin typeface="Arial MT"/>
                        <a:ea typeface="Arial MT"/>
                        <a:cs typeface="Arial MT"/>
                      </a:endParaRPr>
                    </a:p>
                  </a:txBody>
                  <a:tcPr marL="0" marR="0" marT="0" marB="0">
                    <a:solidFill>
                      <a:schemeClr val="accent2">
                        <a:lumMod val="75000"/>
                      </a:schemeClr>
                    </a:solidFill>
                  </a:tcPr>
                </a:tc>
                <a:tc>
                  <a:txBody>
                    <a:bodyPr/>
                    <a:lstStyle/>
                    <a:p>
                      <a:pPr marL="110490" marR="0">
                        <a:spcBef>
                          <a:spcPts val="500"/>
                        </a:spcBef>
                        <a:spcAft>
                          <a:spcPts val="0"/>
                        </a:spcAft>
                      </a:pPr>
                      <a:r>
                        <a:rPr lang="en-US" sz="1600" dirty="0">
                          <a:effectLst/>
                        </a:rPr>
                        <a:t>Semester</a:t>
                      </a:r>
                      <a:endParaRPr lang="en-SG" sz="1600" dirty="0">
                        <a:effectLst/>
                        <a:latin typeface="Arial MT"/>
                        <a:ea typeface="Arial MT"/>
                        <a:cs typeface="Arial MT"/>
                      </a:endParaRPr>
                    </a:p>
                  </a:txBody>
                  <a:tcPr marL="0" marR="0" marT="0" marB="0">
                    <a:solidFill>
                      <a:schemeClr val="accent2">
                        <a:lumMod val="75000"/>
                      </a:schemeClr>
                    </a:solidFill>
                  </a:tcPr>
                </a:tc>
                <a:tc>
                  <a:txBody>
                    <a:bodyPr/>
                    <a:lstStyle/>
                    <a:p>
                      <a:pPr marL="148590" marR="135255" algn="ctr">
                        <a:spcBef>
                          <a:spcPts val="500"/>
                        </a:spcBef>
                        <a:spcAft>
                          <a:spcPts val="0"/>
                        </a:spcAft>
                      </a:pPr>
                      <a:r>
                        <a:rPr lang="en-US" sz="1600" dirty="0">
                          <a:effectLst/>
                        </a:rPr>
                        <a:t>Week</a:t>
                      </a:r>
                      <a:endParaRPr lang="en-SG" sz="1600" dirty="0">
                        <a:effectLst/>
                        <a:latin typeface="Arial MT"/>
                        <a:ea typeface="Arial MT"/>
                        <a:cs typeface="Arial MT"/>
                      </a:endParaRPr>
                    </a:p>
                  </a:txBody>
                  <a:tcPr marL="0" marR="0" marT="0" marB="0">
                    <a:solidFill>
                      <a:schemeClr val="accent2">
                        <a:lumMod val="75000"/>
                      </a:schemeClr>
                    </a:solidFill>
                  </a:tcPr>
                </a:tc>
                <a:extLst>
                  <a:ext uri="{0D108BD9-81ED-4DB2-BD59-A6C34878D82A}">
                    <a16:rowId xmlns:a16="http://schemas.microsoft.com/office/drawing/2014/main" val="790665210"/>
                  </a:ext>
                </a:extLst>
              </a:tr>
              <a:tr h="445828">
                <a:tc>
                  <a:txBody>
                    <a:bodyPr/>
                    <a:lstStyle/>
                    <a:p>
                      <a:pPr marL="63500" marR="0">
                        <a:spcBef>
                          <a:spcPts val="475"/>
                        </a:spcBef>
                        <a:spcAft>
                          <a:spcPts val="0"/>
                        </a:spcAft>
                      </a:pPr>
                      <a:r>
                        <a:rPr lang="en-US" sz="1600">
                          <a:effectLst/>
                        </a:rPr>
                        <a:t>1</a:t>
                      </a:r>
                      <a:endParaRPr lang="en-SG" sz="1600">
                        <a:effectLst/>
                        <a:latin typeface="Arial MT"/>
                        <a:ea typeface="Arial MT"/>
                        <a:cs typeface="Arial MT"/>
                      </a:endParaRPr>
                    </a:p>
                  </a:txBody>
                  <a:tcPr marL="0" marR="0" marT="0" marB="0">
                    <a:solidFill>
                      <a:schemeClr val="accent2">
                        <a:lumMod val="75000"/>
                      </a:schemeClr>
                    </a:solidFill>
                  </a:tcPr>
                </a:tc>
                <a:tc>
                  <a:txBody>
                    <a:bodyPr/>
                    <a:lstStyle/>
                    <a:p>
                      <a:pPr marL="63500" marR="0">
                        <a:spcBef>
                          <a:spcPts val="475"/>
                        </a:spcBef>
                        <a:spcAft>
                          <a:spcPts val="0"/>
                        </a:spcAft>
                      </a:pPr>
                      <a:r>
                        <a:rPr lang="en-US" sz="1600" dirty="0">
                          <a:solidFill>
                            <a:schemeClr val="tx1"/>
                          </a:solidFill>
                          <a:effectLst/>
                        </a:rPr>
                        <a:t>Team</a:t>
                      </a:r>
                      <a:r>
                        <a:rPr lang="en-US" sz="1600" spc="-20" dirty="0">
                          <a:solidFill>
                            <a:schemeClr val="tx1"/>
                          </a:solidFill>
                          <a:effectLst/>
                        </a:rPr>
                        <a:t> </a:t>
                      </a:r>
                      <a:r>
                        <a:rPr lang="en-US" sz="1600" dirty="0">
                          <a:solidFill>
                            <a:schemeClr val="tx1"/>
                          </a:solidFill>
                          <a:effectLst/>
                        </a:rPr>
                        <a:t>formation</a:t>
                      </a:r>
                      <a:endParaRPr lang="en-SG" sz="1600" dirty="0">
                        <a:solidFill>
                          <a:schemeClr val="tx1"/>
                        </a:solidFill>
                        <a:effectLst/>
                        <a:latin typeface="Arial MT"/>
                        <a:ea typeface="Arial MT"/>
                        <a:cs typeface="Arial MT"/>
                      </a:endParaRPr>
                    </a:p>
                  </a:txBody>
                  <a:tcPr marL="0" marR="0" marT="0" marB="0">
                    <a:solidFill>
                      <a:schemeClr val="accent2">
                        <a:lumMod val="75000"/>
                      </a:schemeClr>
                    </a:solidFill>
                  </a:tcPr>
                </a:tc>
                <a:tc rowSpan="4">
                  <a:txBody>
                    <a:bodyPr/>
                    <a:lstStyle/>
                    <a:p>
                      <a:pPr marL="12065" marR="0" algn="ctr">
                        <a:spcBef>
                          <a:spcPts val="475"/>
                        </a:spcBef>
                        <a:spcAft>
                          <a:spcPts val="0"/>
                        </a:spcAft>
                      </a:pPr>
                      <a:r>
                        <a:rPr lang="en-US" sz="1600">
                          <a:effectLst/>
                        </a:rPr>
                        <a:t>1</a:t>
                      </a:r>
                      <a:endParaRPr lang="en-SG" sz="1600">
                        <a:effectLst/>
                        <a:latin typeface="Arial MT"/>
                        <a:ea typeface="Arial MT"/>
                        <a:cs typeface="Arial MT"/>
                      </a:endParaRPr>
                    </a:p>
                  </a:txBody>
                  <a:tcPr marL="0" marR="0" marT="0" marB="0">
                    <a:solidFill>
                      <a:schemeClr val="accent2">
                        <a:lumMod val="75000"/>
                      </a:schemeClr>
                    </a:solidFill>
                  </a:tcPr>
                </a:tc>
                <a:tc>
                  <a:txBody>
                    <a:bodyPr/>
                    <a:lstStyle/>
                    <a:p>
                      <a:pPr marL="13335" marR="0" algn="ctr">
                        <a:spcBef>
                          <a:spcPts val="475"/>
                        </a:spcBef>
                        <a:spcAft>
                          <a:spcPts val="0"/>
                        </a:spcAft>
                      </a:pPr>
                      <a:r>
                        <a:rPr lang="en-US" sz="1600">
                          <a:effectLst/>
                        </a:rPr>
                        <a:t>1</a:t>
                      </a:r>
                      <a:endParaRPr lang="en-SG" sz="1600">
                        <a:effectLst/>
                        <a:latin typeface="Arial MT"/>
                        <a:ea typeface="Arial MT"/>
                        <a:cs typeface="Arial MT"/>
                      </a:endParaRPr>
                    </a:p>
                  </a:txBody>
                  <a:tcPr marL="0" marR="0" marT="0" marB="0">
                    <a:solidFill>
                      <a:schemeClr val="accent2">
                        <a:lumMod val="75000"/>
                      </a:schemeClr>
                    </a:solidFill>
                  </a:tcPr>
                </a:tc>
                <a:extLst>
                  <a:ext uri="{0D108BD9-81ED-4DB2-BD59-A6C34878D82A}">
                    <a16:rowId xmlns:a16="http://schemas.microsoft.com/office/drawing/2014/main" val="3305125668"/>
                  </a:ext>
                </a:extLst>
              </a:tr>
              <a:tr h="445828">
                <a:tc>
                  <a:txBody>
                    <a:bodyPr/>
                    <a:lstStyle/>
                    <a:p>
                      <a:pPr marL="63500" marR="0">
                        <a:spcBef>
                          <a:spcPts val="500"/>
                        </a:spcBef>
                        <a:spcAft>
                          <a:spcPts val="0"/>
                        </a:spcAft>
                      </a:pPr>
                      <a:r>
                        <a:rPr lang="en-US" sz="1600">
                          <a:effectLst/>
                        </a:rPr>
                        <a:t>2</a:t>
                      </a:r>
                      <a:endParaRPr lang="en-SG" sz="1600">
                        <a:effectLst/>
                        <a:latin typeface="Arial MT"/>
                        <a:ea typeface="Arial MT"/>
                        <a:cs typeface="Arial MT"/>
                      </a:endParaRPr>
                    </a:p>
                  </a:txBody>
                  <a:tcPr marL="0" marR="0" marT="0" marB="0">
                    <a:solidFill>
                      <a:schemeClr val="accent2">
                        <a:lumMod val="75000"/>
                      </a:schemeClr>
                    </a:solidFill>
                  </a:tcPr>
                </a:tc>
                <a:tc>
                  <a:txBody>
                    <a:bodyPr/>
                    <a:lstStyle/>
                    <a:p>
                      <a:pPr marL="63500" marR="0">
                        <a:spcBef>
                          <a:spcPts val="500"/>
                        </a:spcBef>
                        <a:spcAft>
                          <a:spcPts val="0"/>
                        </a:spcAft>
                      </a:pPr>
                      <a:r>
                        <a:rPr lang="en-US" sz="1600" dirty="0">
                          <a:solidFill>
                            <a:schemeClr val="tx1"/>
                          </a:solidFill>
                          <a:effectLst/>
                        </a:rPr>
                        <a:t>Project</a:t>
                      </a:r>
                      <a:r>
                        <a:rPr lang="en-US" sz="1600" spc="-25" dirty="0">
                          <a:solidFill>
                            <a:schemeClr val="tx1"/>
                          </a:solidFill>
                          <a:effectLst/>
                        </a:rPr>
                        <a:t> </a:t>
                      </a:r>
                      <a:r>
                        <a:rPr lang="en-US" sz="1600" dirty="0">
                          <a:solidFill>
                            <a:schemeClr val="tx1"/>
                          </a:solidFill>
                          <a:effectLst/>
                        </a:rPr>
                        <a:t>briefing</a:t>
                      </a:r>
                      <a:endParaRPr lang="en-SG" sz="1600" dirty="0">
                        <a:solidFill>
                          <a:schemeClr val="tx1"/>
                        </a:solidFill>
                        <a:effectLst/>
                        <a:latin typeface="Arial MT"/>
                        <a:ea typeface="Arial MT"/>
                        <a:cs typeface="Arial MT"/>
                      </a:endParaRPr>
                    </a:p>
                  </a:txBody>
                  <a:tcPr marL="0" marR="0" marT="0" marB="0">
                    <a:solidFill>
                      <a:schemeClr val="accent2">
                        <a:lumMod val="75000"/>
                      </a:schemeClr>
                    </a:solidFill>
                  </a:tcPr>
                </a:tc>
                <a:tc vMerge="1">
                  <a:txBody>
                    <a:bodyPr/>
                    <a:lstStyle/>
                    <a:p>
                      <a:endParaRPr lang="en-SG"/>
                    </a:p>
                  </a:txBody>
                  <a:tcPr/>
                </a:tc>
                <a:tc>
                  <a:txBody>
                    <a:bodyPr/>
                    <a:lstStyle/>
                    <a:p>
                      <a:pPr marL="13335" marR="0" algn="ctr">
                        <a:spcBef>
                          <a:spcPts val="500"/>
                        </a:spcBef>
                        <a:spcAft>
                          <a:spcPts val="0"/>
                        </a:spcAft>
                      </a:pPr>
                      <a:r>
                        <a:rPr lang="en-US" sz="1600" dirty="0">
                          <a:effectLst/>
                        </a:rPr>
                        <a:t>1</a:t>
                      </a:r>
                      <a:endParaRPr lang="en-SG" sz="1600" dirty="0">
                        <a:effectLst/>
                        <a:latin typeface="Arial MT"/>
                        <a:ea typeface="Arial MT"/>
                        <a:cs typeface="Arial MT"/>
                      </a:endParaRPr>
                    </a:p>
                  </a:txBody>
                  <a:tcPr marL="0" marR="0" marT="0" marB="0">
                    <a:solidFill>
                      <a:schemeClr val="accent2">
                        <a:lumMod val="75000"/>
                      </a:schemeClr>
                    </a:solidFill>
                  </a:tcPr>
                </a:tc>
                <a:extLst>
                  <a:ext uri="{0D108BD9-81ED-4DB2-BD59-A6C34878D82A}">
                    <a16:rowId xmlns:a16="http://schemas.microsoft.com/office/drawing/2014/main" val="2887730068"/>
                  </a:ext>
                </a:extLst>
              </a:tr>
              <a:tr h="449435">
                <a:tc>
                  <a:txBody>
                    <a:bodyPr/>
                    <a:lstStyle/>
                    <a:p>
                      <a:pPr marL="63500" marR="0">
                        <a:spcBef>
                          <a:spcPts val="500"/>
                        </a:spcBef>
                        <a:spcAft>
                          <a:spcPts val="0"/>
                        </a:spcAft>
                      </a:pPr>
                      <a:r>
                        <a:rPr lang="en-US" sz="1600">
                          <a:effectLst/>
                        </a:rPr>
                        <a:t>3</a:t>
                      </a:r>
                      <a:endParaRPr lang="en-SG" sz="1600">
                        <a:effectLst/>
                        <a:latin typeface="Arial MT"/>
                        <a:ea typeface="Arial MT"/>
                        <a:cs typeface="Arial MT"/>
                      </a:endParaRPr>
                    </a:p>
                  </a:txBody>
                  <a:tcPr marL="0" marR="0" marT="0" marB="0">
                    <a:solidFill>
                      <a:schemeClr val="accent2">
                        <a:lumMod val="75000"/>
                      </a:schemeClr>
                    </a:solidFill>
                  </a:tcPr>
                </a:tc>
                <a:tc>
                  <a:txBody>
                    <a:bodyPr/>
                    <a:lstStyle/>
                    <a:p>
                      <a:pPr marL="63500" marR="0">
                        <a:spcBef>
                          <a:spcPts val="500"/>
                        </a:spcBef>
                        <a:spcAft>
                          <a:spcPts val="0"/>
                        </a:spcAft>
                      </a:pPr>
                      <a:r>
                        <a:rPr lang="en-US" sz="1600" kern="1200" spc="-20" dirty="0">
                          <a:solidFill>
                            <a:schemeClr val="tx1"/>
                          </a:solidFill>
                          <a:effectLst/>
                          <a:latin typeface="+mn-lt"/>
                          <a:ea typeface="+mn-ea"/>
                          <a:cs typeface="+mn-cs"/>
                        </a:rPr>
                        <a:t>1st consultation with team advisor</a:t>
                      </a:r>
                      <a:endParaRPr lang="en-SG" sz="1600" kern="1200" spc="-20" dirty="0">
                        <a:solidFill>
                          <a:schemeClr val="tx1"/>
                        </a:solidFill>
                        <a:effectLst/>
                        <a:latin typeface="+mn-lt"/>
                        <a:ea typeface="+mn-ea"/>
                        <a:cs typeface="+mn-cs"/>
                      </a:endParaRPr>
                    </a:p>
                  </a:txBody>
                  <a:tcPr marL="0" marR="0" marT="0" marB="0">
                    <a:solidFill>
                      <a:schemeClr val="accent2">
                        <a:lumMod val="75000"/>
                      </a:schemeClr>
                    </a:solidFill>
                  </a:tcPr>
                </a:tc>
                <a:tc vMerge="1">
                  <a:txBody>
                    <a:bodyPr/>
                    <a:lstStyle/>
                    <a:p>
                      <a:endParaRPr lang="en-SG"/>
                    </a:p>
                  </a:txBody>
                  <a:tcPr/>
                </a:tc>
                <a:tc>
                  <a:txBody>
                    <a:bodyPr/>
                    <a:lstStyle/>
                    <a:p>
                      <a:pPr marL="13335" marR="0" algn="ctr">
                        <a:spcBef>
                          <a:spcPts val="500"/>
                        </a:spcBef>
                        <a:spcAft>
                          <a:spcPts val="0"/>
                        </a:spcAft>
                      </a:pPr>
                      <a:r>
                        <a:rPr lang="en-US" sz="1600">
                          <a:effectLst/>
                        </a:rPr>
                        <a:t>2</a:t>
                      </a:r>
                      <a:endParaRPr lang="en-SG" sz="1600">
                        <a:effectLst/>
                        <a:latin typeface="Arial MT"/>
                        <a:ea typeface="Arial MT"/>
                        <a:cs typeface="Arial MT"/>
                      </a:endParaRPr>
                    </a:p>
                  </a:txBody>
                  <a:tcPr marL="0" marR="0" marT="0" marB="0">
                    <a:solidFill>
                      <a:schemeClr val="accent2">
                        <a:lumMod val="75000"/>
                      </a:schemeClr>
                    </a:solidFill>
                  </a:tcPr>
                </a:tc>
                <a:extLst>
                  <a:ext uri="{0D108BD9-81ED-4DB2-BD59-A6C34878D82A}">
                    <a16:rowId xmlns:a16="http://schemas.microsoft.com/office/drawing/2014/main" val="317067238"/>
                  </a:ext>
                </a:extLst>
              </a:tr>
              <a:tr h="554039">
                <a:tc>
                  <a:txBody>
                    <a:bodyPr/>
                    <a:lstStyle/>
                    <a:p>
                      <a:pPr marL="63500" marR="0">
                        <a:spcBef>
                          <a:spcPts val="475"/>
                        </a:spcBef>
                        <a:spcAft>
                          <a:spcPts val="0"/>
                        </a:spcAft>
                      </a:pPr>
                      <a:r>
                        <a:rPr lang="en-US" sz="1600">
                          <a:effectLst/>
                        </a:rPr>
                        <a:t>4</a:t>
                      </a:r>
                      <a:endParaRPr lang="en-SG" sz="1600">
                        <a:effectLst/>
                        <a:latin typeface="Arial MT"/>
                        <a:ea typeface="Arial MT"/>
                        <a:cs typeface="Arial MT"/>
                      </a:endParaRPr>
                    </a:p>
                  </a:txBody>
                  <a:tcPr marL="0" marR="0" marT="0" marB="0">
                    <a:solidFill>
                      <a:schemeClr val="accent2">
                        <a:lumMod val="75000"/>
                      </a:schemeClr>
                    </a:solidFill>
                  </a:tcPr>
                </a:tc>
                <a:tc>
                  <a:txBody>
                    <a:bodyPr/>
                    <a:lstStyle/>
                    <a:p>
                      <a:pPr marL="63500" marR="0">
                        <a:spcBef>
                          <a:spcPts val="475"/>
                        </a:spcBef>
                        <a:spcAft>
                          <a:spcPts val="0"/>
                        </a:spcAft>
                      </a:pPr>
                      <a:r>
                        <a:rPr lang="en-US" sz="1600" b="0" kern="1200" spc="-20" dirty="0">
                          <a:solidFill>
                            <a:schemeClr val="tx1"/>
                          </a:solidFill>
                          <a:effectLst/>
                          <a:latin typeface="+mn-lt"/>
                          <a:ea typeface="+mn-ea"/>
                          <a:cs typeface="+mn-cs"/>
                        </a:rPr>
                        <a:t>Ad-hoc consultations with team advisor (optional)</a:t>
                      </a:r>
                      <a:endParaRPr lang="en-SG" sz="1600" b="0" kern="1200" spc="-20" dirty="0">
                        <a:solidFill>
                          <a:schemeClr val="tx1"/>
                        </a:solidFill>
                        <a:effectLst/>
                        <a:latin typeface="+mn-lt"/>
                        <a:ea typeface="+mn-ea"/>
                        <a:cs typeface="+mn-cs"/>
                      </a:endParaRPr>
                    </a:p>
                  </a:txBody>
                  <a:tcPr marL="0" marR="0" marT="0" marB="0">
                    <a:solidFill>
                      <a:schemeClr val="accent2">
                        <a:lumMod val="75000"/>
                      </a:schemeClr>
                    </a:solidFill>
                  </a:tcPr>
                </a:tc>
                <a:tc vMerge="1">
                  <a:txBody>
                    <a:bodyPr/>
                    <a:lstStyle/>
                    <a:p>
                      <a:endParaRPr lang="en-SG"/>
                    </a:p>
                  </a:txBody>
                  <a:tcPr/>
                </a:tc>
                <a:tc>
                  <a:txBody>
                    <a:bodyPr/>
                    <a:lstStyle/>
                    <a:p>
                      <a:pPr marL="148590" marR="135255" algn="ctr">
                        <a:spcBef>
                          <a:spcPts val="475"/>
                        </a:spcBef>
                        <a:spcAft>
                          <a:spcPts val="0"/>
                        </a:spcAft>
                      </a:pPr>
                      <a:r>
                        <a:rPr lang="en-US" sz="1600" dirty="0">
                          <a:effectLst/>
                        </a:rPr>
                        <a:t>3,</a:t>
                      </a:r>
                      <a:r>
                        <a:rPr lang="en-US" sz="1600" spc="-5" dirty="0">
                          <a:effectLst/>
                        </a:rPr>
                        <a:t> </a:t>
                      </a:r>
                      <a:r>
                        <a:rPr lang="en-US" sz="1600" dirty="0">
                          <a:effectLst/>
                        </a:rPr>
                        <a:t>4</a:t>
                      </a:r>
                      <a:endParaRPr lang="en-SG" sz="1600" dirty="0">
                        <a:effectLst/>
                        <a:latin typeface="Arial MT"/>
                        <a:ea typeface="Arial MT"/>
                        <a:cs typeface="Arial MT"/>
                      </a:endParaRPr>
                    </a:p>
                  </a:txBody>
                  <a:tcPr marL="0" marR="0" marT="0" marB="0">
                    <a:solidFill>
                      <a:schemeClr val="accent2">
                        <a:lumMod val="75000"/>
                      </a:schemeClr>
                    </a:solidFill>
                  </a:tcPr>
                </a:tc>
                <a:extLst>
                  <a:ext uri="{0D108BD9-81ED-4DB2-BD59-A6C34878D82A}">
                    <a16:rowId xmlns:a16="http://schemas.microsoft.com/office/drawing/2014/main" val="4032379941"/>
                  </a:ext>
                </a:extLst>
              </a:tr>
            </a:tbl>
          </a:graphicData>
        </a:graphic>
      </p:graphicFrame>
      <p:sp>
        <p:nvSpPr>
          <p:cNvPr id="5" name="Date Placeholder 4">
            <a:extLst>
              <a:ext uri="{FF2B5EF4-FFF2-40B4-BE49-F238E27FC236}">
                <a16:creationId xmlns:a16="http://schemas.microsoft.com/office/drawing/2014/main" id="{EA5CD2DE-4A5C-4E6F-8903-B9D59433D9EE}"/>
              </a:ext>
            </a:extLst>
          </p:cNvPr>
          <p:cNvSpPr>
            <a:spLocks noGrp="1"/>
          </p:cNvSpPr>
          <p:nvPr>
            <p:ph type="dt" sz="half" idx="10"/>
          </p:nvPr>
        </p:nvSpPr>
        <p:spPr/>
        <p:txBody>
          <a:bodyPr/>
          <a:lstStyle/>
          <a:p>
            <a:fld id="{FD77F59F-6722-4C80-874A-7E0B3409677C}" type="datetime1">
              <a:rPr lang="en-US" smtClean="0"/>
              <a:t>8/18/2023</a:t>
            </a:fld>
            <a:endParaRPr lang="en-US" dirty="0"/>
          </a:p>
        </p:txBody>
      </p:sp>
      <p:sp>
        <p:nvSpPr>
          <p:cNvPr id="6" name="Slide Number Placeholder 5">
            <a:extLst>
              <a:ext uri="{FF2B5EF4-FFF2-40B4-BE49-F238E27FC236}">
                <a16:creationId xmlns:a16="http://schemas.microsoft.com/office/drawing/2014/main" id="{900E8569-A275-4A22-83AD-1CE3AC45D4AA}"/>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144837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ED5A-0245-43DE-B095-10F5A628CADF}"/>
              </a:ext>
            </a:extLst>
          </p:cNvPr>
          <p:cNvSpPr>
            <a:spLocks noGrp="1"/>
          </p:cNvSpPr>
          <p:nvPr>
            <p:ph type="title"/>
          </p:nvPr>
        </p:nvSpPr>
        <p:spPr>
          <a:xfrm>
            <a:off x="650701" y="106558"/>
            <a:ext cx="8596668" cy="660400"/>
          </a:xfrm>
        </p:spPr>
        <p:txBody>
          <a:bodyPr/>
          <a:lstStyle/>
          <a:p>
            <a:r>
              <a:rPr lang="en-US" dirty="0"/>
              <a:t>Suggested Timeline</a:t>
            </a:r>
            <a:endParaRPr lang="en-SG" dirty="0"/>
          </a:p>
        </p:txBody>
      </p:sp>
      <p:graphicFrame>
        <p:nvGraphicFramePr>
          <p:cNvPr id="6" name="Content Placeholder 5">
            <a:extLst>
              <a:ext uri="{FF2B5EF4-FFF2-40B4-BE49-F238E27FC236}">
                <a16:creationId xmlns:a16="http://schemas.microsoft.com/office/drawing/2014/main" id="{AE4650CB-F739-47D4-8672-D098ACF85D22}"/>
              </a:ext>
            </a:extLst>
          </p:cNvPr>
          <p:cNvGraphicFramePr>
            <a:graphicFrameLocks noGrp="1"/>
          </p:cNvGraphicFramePr>
          <p:nvPr>
            <p:ph idx="1"/>
            <p:extLst>
              <p:ext uri="{D42A27DB-BD31-4B8C-83A1-F6EECF244321}">
                <p14:modId xmlns:p14="http://schemas.microsoft.com/office/powerpoint/2010/main" val="2603062940"/>
              </p:ext>
            </p:extLst>
          </p:nvPr>
        </p:nvGraphicFramePr>
        <p:xfrm>
          <a:off x="650701" y="1289362"/>
          <a:ext cx="10342484" cy="5394071"/>
        </p:xfrm>
        <a:graphic>
          <a:graphicData uri="http://schemas.openxmlformats.org/drawingml/2006/table">
            <a:tbl>
              <a:tblPr firstRow="1" firstCol="1" lastRow="1" lastCol="1" bandRow="1" bandCol="1">
                <a:tableStyleId>{5C22544A-7EE6-4342-B048-85BDC9FD1C3A}</a:tableStyleId>
              </a:tblPr>
              <a:tblGrid>
                <a:gridCol w="795575">
                  <a:extLst>
                    <a:ext uri="{9D8B030D-6E8A-4147-A177-3AD203B41FA5}">
                      <a16:colId xmlns:a16="http://schemas.microsoft.com/office/drawing/2014/main" val="1528520463"/>
                    </a:ext>
                  </a:extLst>
                </a:gridCol>
                <a:gridCol w="6396650">
                  <a:extLst>
                    <a:ext uri="{9D8B030D-6E8A-4147-A177-3AD203B41FA5}">
                      <a16:colId xmlns:a16="http://schemas.microsoft.com/office/drawing/2014/main" val="273505916"/>
                    </a:ext>
                  </a:extLst>
                </a:gridCol>
                <a:gridCol w="1426511">
                  <a:extLst>
                    <a:ext uri="{9D8B030D-6E8A-4147-A177-3AD203B41FA5}">
                      <a16:colId xmlns:a16="http://schemas.microsoft.com/office/drawing/2014/main" val="697376691"/>
                    </a:ext>
                  </a:extLst>
                </a:gridCol>
                <a:gridCol w="1723748">
                  <a:extLst>
                    <a:ext uri="{9D8B030D-6E8A-4147-A177-3AD203B41FA5}">
                      <a16:colId xmlns:a16="http://schemas.microsoft.com/office/drawing/2014/main" val="3323060208"/>
                    </a:ext>
                  </a:extLst>
                </a:gridCol>
              </a:tblGrid>
              <a:tr h="195543">
                <a:tc>
                  <a:txBody>
                    <a:bodyPr/>
                    <a:lstStyle/>
                    <a:p>
                      <a:pPr marL="63500" marR="0" algn="l">
                        <a:spcBef>
                          <a:spcPts val="500"/>
                        </a:spcBef>
                        <a:spcAft>
                          <a:spcPts val="0"/>
                        </a:spcAft>
                      </a:pPr>
                      <a:r>
                        <a:rPr lang="en-US" sz="1400" dirty="0">
                          <a:effectLst/>
                        </a:rPr>
                        <a:t>5</a:t>
                      </a:r>
                      <a:endParaRPr lang="en-SG" sz="1400" dirty="0">
                        <a:effectLst/>
                        <a:latin typeface="Arial MT"/>
                        <a:ea typeface="Arial MT"/>
                        <a:cs typeface="Arial MT"/>
                      </a:endParaRPr>
                    </a:p>
                  </a:txBody>
                  <a:tcPr marL="0" marR="0" marT="0" marB="0">
                    <a:solidFill>
                      <a:schemeClr val="accent2">
                        <a:lumMod val="75000"/>
                      </a:schemeClr>
                    </a:solidFill>
                  </a:tcPr>
                </a:tc>
                <a:tc>
                  <a:txBody>
                    <a:bodyPr/>
                    <a:lstStyle/>
                    <a:p>
                      <a:pPr marL="63500" marR="0" algn="l">
                        <a:spcBef>
                          <a:spcPts val="500"/>
                        </a:spcBef>
                        <a:spcAft>
                          <a:spcPts val="0"/>
                        </a:spcAft>
                      </a:pPr>
                      <a:r>
                        <a:rPr lang="en-US" sz="1400" b="0" kern="1200" spc="-15" dirty="0">
                          <a:solidFill>
                            <a:schemeClr val="tx1"/>
                          </a:solidFill>
                          <a:effectLst/>
                          <a:latin typeface="+mn-lt"/>
                          <a:ea typeface="+mn-ea"/>
                          <a:cs typeface="+mn-cs"/>
                        </a:rPr>
                        <a:t>Submission: Project Proposal</a:t>
                      </a:r>
                      <a:endParaRPr lang="en-SG" sz="1400" b="0" kern="1200" spc="-15" dirty="0">
                        <a:solidFill>
                          <a:schemeClr val="tx1"/>
                        </a:solidFill>
                        <a:effectLst/>
                        <a:latin typeface="+mn-lt"/>
                        <a:ea typeface="+mn-ea"/>
                        <a:cs typeface="+mn-cs"/>
                      </a:endParaRPr>
                    </a:p>
                  </a:txBody>
                  <a:tcPr marL="0" marR="0" marT="0" marB="0">
                    <a:solidFill>
                      <a:schemeClr val="accent2">
                        <a:lumMod val="75000"/>
                      </a:schemeClr>
                    </a:solidFill>
                  </a:tcPr>
                </a:tc>
                <a:tc rowSpan="5">
                  <a:txBody>
                    <a:bodyPr/>
                    <a:lstStyle/>
                    <a:p>
                      <a:pPr marL="0" marR="0" algn="l">
                        <a:spcBef>
                          <a:spcPts val="0"/>
                        </a:spcBef>
                        <a:spcAft>
                          <a:spcPts val="0"/>
                        </a:spcAft>
                      </a:pPr>
                      <a:r>
                        <a:rPr lang="en-US" sz="1400" dirty="0">
                          <a:effectLst/>
                        </a:rPr>
                        <a:t> </a:t>
                      </a:r>
                      <a:r>
                        <a:rPr lang="en-US" sz="1400" dirty="0" smtClean="0">
                          <a:effectLst/>
                        </a:rPr>
                        <a:t>1</a:t>
                      </a:r>
                      <a:endParaRPr lang="en-SG" sz="1400" dirty="0">
                        <a:effectLst/>
                        <a:latin typeface="Arial MT"/>
                        <a:ea typeface="Arial MT"/>
                        <a:cs typeface="Arial MT"/>
                      </a:endParaRPr>
                    </a:p>
                  </a:txBody>
                  <a:tcPr marL="0" marR="0" marT="0" marB="0">
                    <a:solidFill>
                      <a:schemeClr val="accent2">
                        <a:lumMod val="75000"/>
                      </a:schemeClr>
                    </a:solidFill>
                  </a:tcPr>
                </a:tc>
                <a:tc>
                  <a:txBody>
                    <a:bodyPr/>
                    <a:lstStyle/>
                    <a:p>
                      <a:pPr marL="13335" marR="0" algn="l">
                        <a:spcBef>
                          <a:spcPts val="500"/>
                        </a:spcBef>
                        <a:spcAft>
                          <a:spcPts val="0"/>
                        </a:spcAft>
                      </a:pPr>
                      <a:r>
                        <a:rPr lang="en-US" sz="1400">
                          <a:effectLst/>
                        </a:rPr>
                        <a:t>5</a:t>
                      </a:r>
                      <a:endParaRPr lang="en-SG" sz="1400">
                        <a:effectLst/>
                        <a:latin typeface="Arial MT"/>
                        <a:ea typeface="Arial MT"/>
                        <a:cs typeface="Arial MT"/>
                      </a:endParaRPr>
                    </a:p>
                  </a:txBody>
                  <a:tcPr marL="0" marR="0" marT="0" marB="0">
                    <a:solidFill>
                      <a:schemeClr val="accent2">
                        <a:lumMod val="75000"/>
                      </a:schemeClr>
                    </a:solidFill>
                  </a:tcPr>
                </a:tc>
                <a:extLst>
                  <a:ext uri="{0D108BD9-81ED-4DB2-BD59-A6C34878D82A}">
                    <a16:rowId xmlns:a16="http://schemas.microsoft.com/office/drawing/2014/main" val="4098445527"/>
                  </a:ext>
                </a:extLst>
              </a:tr>
              <a:tr h="197125">
                <a:tc>
                  <a:txBody>
                    <a:bodyPr/>
                    <a:lstStyle/>
                    <a:p>
                      <a:pPr marL="63500" marR="0" algn="l">
                        <a:spcBef>
                          <a:spcPts val="500"/>
                        </a:spcBef>
                        <a:spcAft>
                          <a:spcPts val="0"/>
                        </a:spcAft>
                      </a:pPr>
                      <a:r>
                        <a:rPr lang="en-US" sz="1400" dirty="0">
                          <a:effectLst/>
                        </a:rPr>
                        <a:t>6</a:t>
                      </a:r>
                      <a:endParaRPr lang="en-SG" sz="1400" dirty="0">
                        <a:effectLst/>
                        <a:latin typeface="Arial MT"/>
                        <a:ea typeface="Arial MT"/>
                        <a:cs typeface="Arial MT"/>
                      </a:endParaRPr>
                    </a:p>
                  </a:txBody>
                  <a:tcPr marL="0" marR="0" marT="0" marB="0">
                    <a:solidFill>
                      <a:schemeClr val="accent2">
                        <a:lumMod val="75000"/>
                      </a:schemeClr>
                    </a:solidFill>
                  </a:tcPr>
                </a:tc>
                <a:tc>
                  <a:txBody>
                    <a:bodyPr/>
                    <a:lstStyle/>
                    <a:p>
                      <a:pPr marL="63500" marR="0" algn="l">
                        <a:spcBef>
                          <a:spcPts val="500"/>
                        </a:spcBef>
                        <a:spcAft>
                          <a:spcPts val="0"/>
                        </a:spcAft>
                      </a:pPr>
                      <a:r>
                        <a:rPr lang="en-US" sz="1400" b="0" dirty="0">
                          <a:solidFill>
                            <a:schemeClr val="tx1"/>
                          </a:solidFill>
                          <a:effectLst/>
                        </a:rPr>
                        <a:t>Presentation:</a:t>
                      </a:r>
                      <a:r>
                        <a:rPr lang="en-US" sz="1400" b="0" spc="-30" dirty="0">
                          <a:solidFill>
                            <a:schemeClr val="tx1"/>
                          </a:solidFill>
                          <a:effectLst/>
                        </a:rPr>
                        <a:t> </a:t>
                      </a:r>
                      <a:r>
                        <a:rPr lang="en-US" sz="1400" b="0" dirty="0">
                          <a:solidFill>
                            <a:schemeClr val="tx1"/>
                          </a:solidFill>
                          <a:effectLst/>
                        </a:rPr>
                        <a:t>Project</a:t>
                      </a:r>
                      <a:r>
                        <a:rPr lang="en-US" sz="1400" b="0" spc="-25" dirty="0">
                          <a:solidFill>
                            <a:schemeClr val="tx1"/>
                          </a:solidFill>
                          <a:effectLst/>
                        </a:rPr>
                        <a:t> </a:t>
                      </a:r>
                      <a:r>
                        <a:rPr lang="en-US" sz="1400" b="0" dirty="0">
                          <a:solidFill>
                            <a:schemeClr val="tx1"/>
                          </a:solidFill>
                          <a:effectLst/>
                        </a:rPr>
                        <a:t>Proposal</a:t>
                      </a:r>
                      <a:endParaRPr lang="en-SG" sz="1400" b="0" dirty="0">
                        <a:solidFill>
                          <a:schemeClr val="tx1"/>
                        </a:solidFill>
                        <a:effectLst/>
                        <a:latin typeface="Arial MT"/>
                        <a:ea typeface="Arial MT"/>
                        <a:cs typeface="Arial MT"/>
                      </a:endParaRPr>
                    </a:p>
                  </a:txBody>
                  <a:tcPr marL="0" marR="0" marT="0" marB="0">
                    <a:solidFill>
                      <a:schemeClr val="accent2">
                        <a:lumMod val="75000"/>
                      </a:schemeClr>
                    </a:solidFill>
                  </a:tcPr>
                </a:tc>
                <a:tc vMerge="1">
                  <a:txBody>
                    <a:bodyPr/>
                    <a:lstStyle/>
                    <a:p>
                      <a:endParaRPr lang="en-SG"/>
                    </a:p>
                  </a:txBody>
                  <a:tcPr/>
                </a:tc>
                <a:tc>
                  <a:txBody>
                    <a:bodyPr/>
                    <a:lstStyle/>
                    <a:p>
                      <a:pPr marL="13335" marR="0" algn="l">
                        <a:spcBef>
                          <a:spcPts val="500"/>
                        </a:spcBef>
                        <a:spcAft>
                          <a:spcPts val="0"/>
                        </a:spcAft>
                      </a:pPr>
                      <a:r>
                        <a:rPr lang="en-US" sz="1400">
                          <a:effectLst/>
                        </a:rPr>
                        <a:t>6</a:t>
                      </a:r>
                      <a:endParaRPr lang="en-SG" sz="1400">
                        <a:effectLst/>
                        <a:latin typeface="Arial MT"/>
                        <a:ea typeface="Arial MT"/>
                        <a:cs typeface="Arial MT"/>
                      </a:endParaRPr>
                    </a:p>
                  </a:txBody>
                  <a:tcPr marL="0" marR="0" marT="0" marB="0">
                    <a:solidFill>
                      <a:schemeClr val="accent2">
                        <a:lumMod val="75000"/>
                      </a:schemeClr>
                    </a:solidFill>
                  </a:tcPr>
                </a:tc>
                <a:extLst>
                  <a:ext uri="{0D108BD9-81ED-4DB2-BD59-A6C34878D82A}">
                    <a16:rowId xmlns:a16="http://schemas.microsoft.com/office/drawing/2014/main" val="4288043881"/>
                  </a:ext>
                </a:extLst>
              </a:tr>
              <a:tr h="195543">
                <a:tc>
                  <a:txBody>
                    <a:bodyPr/>
                    <a:lstStyle/>
                    <a:p>
                      <a:pPr marL="63500" marR="0" algn="l">
                        <a:spcBef>
                          <a:spcPts val="475"/>
                        </a:spcBef>
                        <a:spcAft>
                          <a:spcPts val="0"/>
                        </a:spcAft>
                      </a:pPr>
                      <a:r>
                        <a:rPr lang="en-US" sz="1400">
                          <a:effectLst/>
                        </a:rPr>
                        <a:t>7</a:t>
                      </a:r>
                      <a:endParaRPr lang="en-SG" sz="1400">
                        <a:effectLst/>
                        <a:latin typeface="Arial MT"/>
                        <a:ea typeface="Arial MT"/>
                        <a:cs typeface="Arial MT"/>
                      </a:endParaRPr>
                    </a:p>
                  </a:txBody>
                  <a:tcPr marL="0" marR="0" marT="0" marB="0">
                    <a:solidFill>
                      <a:schemeClr val="accent2">
                        <a:lumMod val="75000"/>
                      </a:schemeClr>
                    </a:solidFill>
                  </a:tcPr>
                </a:tc>
                <a:tc>
                  <a:txBody>
                    <a:bodyPr/>
                    <a:lstStyle/>
                    <a:p>
                      <a:pPr marL="63500" marR="0" algn="l">
                        <a:spcBef>
                          <a:spcPts val="475"/>
                        </a:spcBef>
                        <a:spcAft>
                          <a:spcPts val="0"/>
                        </a:spcAft>
                      </a:pPr>
                      <a:r>
                        <a:rPr lang="en-US" sz="1400" b="0" dirty="0">
                          <a:solidFill>
                            <a:schemeClr val="tx1"/>
                          </a:solidFill>
                          <a:effectLst/>
                        </a:rPr>
                        <a:t>Ad-hoc</a:t>
                      </a:r>
                      <a:r>
                        <a:rPr lang="en-US" sz="1400" b="0" spc="-25" dirty="0">
                          <a:solidFill>
                            <a:schemeClr val="tx1"/>
                          </a:solidFill>
                          <a:effectLst/>
                        </a:rPr>
                        <a:t> </a:t>
                      </a:r>
                      <a:r>
                        <a:rPr lang="en-US" sz="1400" b="0" dirty="0">
                          <a:solidFill>
                            <a:schemeClr val="tx1"/>
                          </a:solidFill>
                          <a:effectLst/>
                        </a:rPr>
                        <a:t>consultations</a:t>
                      </a:r>
                      <a:r>
                        <a:rPr lang="en-US" sz="1400" b="0" spc="-20" dirty="0">
                          <a:solidFill>
                            <a:schemeClr val="tx1"/>
                          </a:solidFill>
                          <a:effectLst/>
                        </a:rPr>
                        <a:t> </a:t>
                      </a:r>
                      <a:r>
                        <a:rPr lang="en-US" sz="1400" b="0" dirty="0">
                          <a:solidFill>
                            <a:schemeClr val="tx1"/>
                          </a:solidFill>
                          <a:effectLst/>
                        </a:rPr>
                        <a:t>with</a:t>
                      </a:r>
                      <a:r>
                        <a:rPr lang="en-US" sz="1400" b="0" spc="-25" dirty="0">
                          <a:solidFill>
                            <a:schemeClr val="tx1"/>
                          </a:solidFill>
                          <a:effectLst/>
                        </a:rPr>
                        <a:t> </a:t>
                      </a:r>
                      <a:r>
                        <a:rPr lang="en-US" sz="1400" b="0" dirty="0">
                          <a:solidFill>
                            <a:schemeClr val="tx1"/>
                          </a:solidFill>
                          <a:effectLst/>
                        </a:rPr>
                        <a:t>team</a:t>
                      </a:r>
                      <a:r>
                        <a:rPr lang="en-US" sz="1400" b="0" spc="-20" dirty="0">
                          <a:solidFill>
                            <a:schemeClr val="tx1"/>
                          </a:solidFill>
                          <a:effectLst/>
                        </a:rPr>
                        <a:t> </a:t>
                      </a:r>
                      <a:r>
                        <a:rPr lang="en-US" sz="1400" b="0" dirty="0">
                          <a:solidFill>
                            <a:schemeClr val="tx1"/>
                          </a:solidFill>
                          <a:effectLst/>
                        </a:rPr>
                        <a:t>advisor</a:t>
                      </a:r>
                      <a:r>
                        <a:rPr lang="en-US" sz="1400" b="0" spc="-25" dirty="0">
                          <a:solidFill>
                            <a:schemeClr val="tx1"/>
                          </a:solidFill>
                          <a:effectLst/>
                        </a:rPr>
                        <a:t> </a:t>
                      </a:r>
                      <a:r>
                        <a:rPr lang="en-US" sz="1400" b="0" dirty="0">
                          <a:solidFill>
                            <a:schemeClr val="tx1"/>
                          </a:solidFill>
                          <a:effectLst/>
                        </a:rPr>
                        <a:t>(optional)</a:t>
                      </a:r>
                      <a:endParaRPr lang="en-SG" sz="1400" b="0" dirty="0">
                        <a:solidFill>
                          <a:schemeClr val="tx1"/>
                        </a:solidFill>
                        <a:effectLst/>
                        <a:latin typeface="Arial MT"/>
                        <a:ea typeface="Arial MT"/>
                        <a:cs typeface="Arial MT"/>
                      </a:endParaRPr>
                    </a:p>
                  </a:txBody>
                  <a:tcPr marL="0" marR="0" marT="0" marB="0">
                    <a:solidFill>
                      <a:schemeClr val="accent2">
                        <a:lumMod val="75000"/>
                      </a:schemeClr>
                    </a:solidFill>
                  </a:tcPr>
                </a:tc>
                <a:tc vMerge="1">
                  <a:txBody>
                    <a:bodyPr/>
                    <a:lstStyle/>
                    <a:p>
                      <a:endParaRPr lang="en-SG"/>
                    </a:p>
                  </a:txBody>
                  <a:tcPr/>
                </a:tc>
                <a:tc>
                  <a:txBody>
                    <a:bodyPr/>
                    <a:lstStyle/>
                    <a:p>
                      <a:pPr marL="147955" marR="135255" algn="l">
                        <a:spcBef>
                          <a:spcPts val="475"/>
                        </a:spcBef>
                        <a:spcAft>
                          <a:spcPts val="0"/>
                        </a:spcAft>
                      </a:pPr>
                      <a:r>
                        <a:rPr lang="en-US" sz="1400">
                          <a:effectLst/>
                        </a:rPr>
                        <a:t>7-10</a:t>
                      </a:r>
                      <a:endParaRPr lang="en-SG" sz="1400">
                        <a:effectLst/>
                        <a:latin typeface="Arial MT"/>
                        <a:ea typeface="Arial MT"/>
                        <a:cs typeface="Arial MT"/>
                      </a:endParaRPr>
                    </a:p>
                  </a:txBody>
                  <a:tcPr marL="0" marR="0" marT="0" marB="0">
                    <a:solidFill>
                      <a:schemeClr val="accent2">
                        <a:lumMod val="75000"/>
                      </a:schemeClr>
                    </a:solidFill>
                  </a:tcPr>
                </a:tc>
                <a:extLst>
                  <a:ext uri="{0D108BD9-81ED-4DB2-BD59-A6C34878D82A}">
                    <a16:rowId xmlns:a16="http://schemas.microsoft.com/office/drawing/2014/main" val="2957059413"/>
                  </a:ext>
                </a:extLst>
              </a:tr>
              <a:tr h="222755">
                <a:tc>
                  <a:txBody>
                    <a:bodyPr/>
                    <a:lstStyle/>
                    <a:p>
                      <a:pPr marL="63500" marR="0" algn="l">
                        <a:spcBef>
                          <a:spcPts val="500"/>
                        </a:spcBef>
                        <a:spcAft>
                          <a:spcPts val="0"/>
                        </a:spcAft>
                      </a:pPr>
                      <a:r>
                        <a:rPr lang="en-US" sz="1400">
                          <a:effectLst/>
                        </a:rPr>
                        <a:t>8</a:t>
                      </a:r>
                      <a:endParaRPr lang="en-SG" sz="1400">
                        <a:effectLst/>
                        <a:latin typeface="Arial MT"/>
                        <a:ea typeface="Arial MT"/>
                        <a:cs typeface="Arial MT"/>
                      </a:endParaRPr>
                    </a:p>
                  </a:txBody>
                  <a:tcPr marL="0" marR="0" marT="0" marB="0">
                    <a:solidFill>
                      <a:schemeClr val="accent2">
                        <a:lumMod val="75000"/>
                      </a:schemeClr>
                    </a:solidFill>
                  </a:tcPr>
                </a:tc>
                <a:tc>
                  <a:txBody>
                    <a:bodyPr/>
                    <a:lstStyle/>
                    <a:p>
                      <a:pPr marL="63500" marR="0" algn="l">
                        <a:lnSpc>
                          <a:spcPts val="1255"/>
                        </a:lnSpc>
                        <a:spcBef>
                          <a:spcPts val="500"/>
                        </a:spcBef>
                        <a:spcAft>
                          <a:spcPts val="0"/>
                        </a:spcAft>
                      </a:pPr>
                      <a:r>
                        <a:rPr lang="en-US" sz="1400" b="0" dirty="0">
                          <a:solidFill>
                            <a:schemeClr val="tx1"/>
                          </a:solidFill>
                          <a:effectLst/>
                        </a:rPr>
                        <a:t>2nd</a:t>
                      </a:r>
                      <a:r>
                        <a:rPr lang="en-US" sz="1400" b="0" spc="-20" dirty="0">
                          <a:solidFill>
                            <a:schemeClr val="tx1"/>
                          </a:solidFill>
                          <a:effectLst/>
                        </a:rPr>
                        <a:t> </a:t>
                      </a:r>
                      <a:r>
                        <a:rPr lang="en-US" sz="1400" b="0" dirty="0">
                          <a:solidFill>
                            <a:schemeClr val="tx1"/>
                          </a:solidFill>
                          <a:effectLst/>
                        </a:rPr>
                        <a:t>consultation</a:t>
                      </a:r>
                      <a:r>
                        <a:rPr lang="en-US" sz="1400" b="0" spc="-20" dirty="0">
                          <a:solidFill>
                            <a:schemeClr val="tx1"/>
                          </a:solidFill>
                          <a:effectLst/>
                        </a:rPr>
                        <a:t> </a:t>
                      </a:r>
                      <a:r>
                        <a:rPr lang="en-US" sz="1400" b="0" dirty="0">
                          <a:solidFill>
                            <a:schemeClr val="tx1"/>
                          </a:solidFill>
                          <a:effectLst/>
                        </a:rPr>
                        <a:t>with</a:t>
                      </a:r>
                      <a:r>
                        <a:rPr lang="en-US" sz="1400" b="0" spc="-20" dirty="0">
                          <a:solidFill>
                            <a:schemeClr val="tx1"/>
                          </a:solidFill>
                          <a:effectLst/>
                        </a:rPr>
                        <a:t> </a:t>
                      </a:r>
                      <a:r>
                        <a:rPr lang="en-US" sz="1400" b="0" dirty="0">
                          <a:solidFill>
                            <a:schemeClr val="tx1"/>
                          </a:solidFill>
                          <a:effectLst/>
                        </a:rPr>
                        <a:t>team</a:t>
                      </a:r>
                      <a:r>
                        <a:rPr lang="en-US" sz="1400" b="0" spc="-20" dirty="0">
                          <a:solidFill>
                            <a:schemeClr val="tx1"/>
                          </a:solidFill>
                          <a:effectLst/>
                        </a:rPr>
                        <a:t> </a:t>
                      </a:r>
                      <a:r>
                        <a:rPr lang="en-US" sz="1400" b="0" dirty="0">
                          <a:solidFill>
                            <a:schemeClr val="tx1"/>
                          </a:solidFill>
                          <a:effectLst/>
                        </a:rPr>
                        <a:t>advisor</a:t>
                      </a:r>
                      <a:endParaRPr lang="en-SG" sz="1400" b="0" dirty="0">
                        <a:solidFill>
                          <a:schemeClr val="tx1"/>
                        </a:solidFill>
                        <a:effectLst/>
                      </a:endParaRPr>
                    </a:p>
                    <a:p>
                      <a:pPr marL="63500" marR="0" algn="l">
                        <a:lnSpc>
                          <a:spcPts val="1255"/>
                        </a:lnSpc>
                        <a:spcBef>
                          <a:spcPts val="0"/>
                        </a:spcBef>
                        <a:spcAft>
                          <a:spcPts val="0"/>
                        </a:spcAft>
                      </a:pPr>
                      <a:r>
                        <a:rPr lang="en-US" sz="1400" b="0" dirty="0">
                          <a:solidFill>
                            <a:schemeClr val="tx1"/>
                          </a:solidFill>
                          <a:effectLst/>
                        </a:rPr>
                        <a:t>(to</a:t>
                      </a:r>
                      <a:r>
                        <a:rPr lang="en-US" sz="1400" b="0" spc="-15" dirty="0">
                          <a:solidFill>
                            <a:schemeClr val="tx1"/>
                          </a:solidFill>
                          <a:effectLst/>
                        </a:rPr>
                        <a:t> </a:t>
                      </a:r>
                      <a:r>
                        <a:rPr lang="en-US" sz="1400" b="0" dirty="0">
                          <a:solidFill>
                            <a:schemeClr val="tx1"/>
                          </a:solidFill>
                          <a:effectLst/>
                        </a:rPr>
                        <a:t>review</a:t>
                      </a:r>
                      <a:r>
                        <a:rPr lang="en-US" sz="1400" b="0" spc="-15" dirty="0">
                          <a:solidFill>
                            <a:schemeClr val="tx1"/>
                          </a:solidFill>
                          <a:effectLst/>
                        </a:rPr>
                        <a:t> </a:t>
                      </a:r>
                      <a:r>
                        <a:rPr lang="en-US" sz="1400" b="0" dirty="0">
                          <a:solidFill>
                            <a:schemeClr val="tx1"/>
                          </a:solidFill>
                          <a:effectLst/>
                        </a:rPr>
                        <a:t>and</a:t>
                      </a:r>
                      <a:r>
                        <a:rPr lang="en-US" sz="1400" b="0" spc="-15" dirty="0">
                          <a:solidFill>
                            <a:schemeClr val="tx1"/>
                          </a:solidFill>
                          <a:effectLst/>
                        </a:rPr>
                        <a:t> </a:t>
                      </a:r>
                      <a:r>
                        <a:rPr lang="en-US" sz="1400" b="0" dirty="0">
                          <a:solidFill>
                            <a:schemeClr val="tx1"/>
                          </a:solidFill>
                          <a:effectLst/>
                        </a:rPr>
                        <a:t>advise</a:t>
                      </a:r>
                      <a:r>
                        <a:rPr lang="en-US" sz="1400" b="0" spc="-15" dirty="0">
                          <a:solidFill>
                            <a:schemeClr val="tx1"/>
                          </a:solidFill>
                          <a:effectLst/>
                        </a:rPr>
                        <a:t> </a:t>
                      </a:r>
                      <a:r>
                        <a:rPr lang="en-US" sz="1400" b="0" dirty="0">
                          <a:solidFill>
                            <a:schemeClr val="tx1"/>
                          </a:solidFill>
                          <a:effectLst/>
                        </a:rPr>
                        <a:t>on</a:t>
                      </a:r>
                      <a:r>
                        <a:rPr lang="en-US" sz="1400" b="0" spc="-15" dirty="0">
                          <a:solidFill>
                            <a:schemeClr val="tx1"/>
                          </a:solidFill>
                          <a:effectLst/>
                        </a:rPr>
                        <a:t> </a:t>
                      </a:r>
                      <a:r>
                        <a:rPr lang="en-US" sz="1400" b="0" dirty="0">
                          <a:solidFill>
                            <a:schemeClr val="tx1"/>
                          </a:solidFill>
                          <a:effectLst/>
                        </a:rPr>
                        <a:t>the</a:t>
                      </a:r>
                      <a:r>
                        <a:rPr lang="en-US" sz="1400" b="0" spc="-15" dirty="0">
                          <a:solidFill>
                            <a:schemeClr val="tx1"/>
                          </a:solidFill>
                          <a:effectLst/>
                        </a:rPr>
                        <a:t> </a:t>
                      </a:r>
                      <a:r>
                        <a:rPr lang="en-US" sz="1400" b="0" dirty="0">
                          <a:solidFill>
                            <a:schemeClr val="tx1"/>
                          </a:solidFill>
                          <a:effectLst/>
                        </a:rPr>
                        <a:t>project</a:t>
                      </a:r>
                      <a:r>
                        <a:rPr lang="en-US" sz="1400" b="0" spc="-10" dirty="0">
                          <a:solidFill>
                            <a:schemeClr val="tx1"/>
                          </a:solidFill>
                          <a:effectLst/>
                        </a:rPr>
                        <a:t> </a:t>
                      </a:r>
                      <a:r>
                        <a:rPr lang="en-US" sz="1400" b="0" dirty="0">
                          <a:solidFill>
                            <a:schemeClr val="tx1"/>
                          </a:solidFill>
                          <a:effectLst/>
                        </a:rPr>
                        <a:t>progress</a:t>
                      </a:r>
                      <a:r>
                        <a:rPr lang="en-US" sz="1400" b="0" spc="-15" dirty="0">
                          <a:solidFill>
                            <a:schemeClr val="tx1"/>
                          </a:solidFill>
                          <a:effectLst/>
                        </a:rPr>
                        <a:t> </a:t>
                      </a:r>
                      <a:r>
                        <a:rPr lang="en-US" sz="1400" b="0" dirty="0">
                          <a:solidFill>
                            <a:schemeClr val="tx1"/>
                          </a:solidFill>
                          <a:effectLst/>
                        </a:rPr>
                        <a:t>report</a:t>
                      </a:r>
                      <a:r>
                        <a:rPr lang="en-US" sz="1400" b="0" spc="-15" dirty="0">
                          <a:solidFill>
                            <a:schemeClr val="tx1"/>
                          </a:solidFill>
                          <a:effectLst/>
                        </a:rPr>
                        <a:t> </a:t>
                      </a:r>
                      <a:r>
                        <a:rPr lang="en-US" sz="1400" b="0" dirty="0">
                          <a:solidFill>
                            <a:schemeClr val="tx1"/>
                          </a:solidFill>
                          <a:effectLst/>
                        </a:rPr>
                        <a:t>1)</a:t>
                      </a:r>
                      <a:endParaRPr lang="en-SG" sz="1400" b="0" dirty="0">
                        <a:solidFill>
                          <a:schemeClr val="tx1"/>
                        </a:solidFill>
                        <a:effectLst/>
                        <a:latin typeface="Arial MT"/>
                        <a:ea typeface="Arial MT"/>
                        <a:cs typeface="Arial MT"/>
                      </a:endParaRPr>
                    </a:p>
                  </a:txBody>
                  <a:tcPr marL="0" marR="0" marT="0" marB="0">
                    <a:solidFill>
                      <a:schemeClr val="accent2">
                        <a:lumMod val="75000"/>
                      </a:schemeClr>
                    </a:solidFill>
                  </a:tcPr>
                </a:tc>
                <a:tc vMerge="1">
                  <a:txBody>
                    <a:bodyPr/>
                    <a:lstStyle/>
                    <a:p>
                      <a:endParaRPr lang="en-SG"/>
                    </a:p>
                  </a:txBody>
                  <a:tcPr/>
                </a:tc>
                <a:tc>
                  <a:txBody>
                    <a:bodyPr/>
                    <a:lstStyle/>
                    <a:p>
                      <a:pPr marL="147955" marR="135255" algn="l">
                        <a:spcBef>
                          <a:spcPts val="500"/>
                        </a:spcBef>
                        <a:spcAft>
                          <a:spcPts val="0"/>
                        </a:spcAft>
                      </a:pPr>
                      <a:r>
                        <a:rPr lang="en-US" sz="1400" dirty="0">
                          <a:effectLst/>
                        </a:rPr>
                        <a:t>11</a:t>
                      </a:r>
                      <a:endParaRPr lang="en-SG" sz="1400" dirty="0">
                        <a:effectLst/>
                        <a:latin typeface="Arial MT"/>
                        <a:ea typeface="Arial MT"/>
                        <a:cs typeface="Arial MT"/>
                      </a:endParaRPr>
                    </a:p>
                  </a:txBody>
                  <a:tcPr marL="0" marR="0" marT="0" marB="0">
                    <a:solidFill>
                      <a:schemeClr val="accent2">
                        <a:lumMod val="75000"/>
                      </a:schemeClr>
                    </a:solidFill>
                  </a:tcPr>
                </a:tc>
                <a:extLst>
                  <a:ext uri="{0D108BD9-81ED-4DB2-BD59-A6C34878D82A}">
                    <a16:rowId xmlns:a16="http://schemas.microsoft.com/office/drawing/2014/main" val="516684777"/>
                  </a:ext>
                </a:extLst>
              </a:tr>
              <a:tr h="362609">
                <a:tc>
                  <a:txBody>
                    <a:bodyPr/>
                    <a:lstStyle/>
                    <a:p>
                      <a:pPr marL="63500" marR="0" algn="l">
                        <a:spcBef>
                          <a:spcPts val="500"/>
                        </a:spcBef>
                        <a:spcAft>
                          <a:spcPts val="0"/>
                        </a:spcAft>
                      </a:pPr>
                      <a:r>
                        <a:rPr lang="en-US" sz="1400">
                          <a:effectLst/>
                        </a:rPr>
                        <a:t>9</a:t>
                      </a:r>
                      <a:endParaRPr lang="en-SG" sz="1400">
                        <a:effectLst/>
                        <a:latin typeface="Arial MT"/>
                        <a:ea typeface="Arial MT"/>
                        <a:cs typeface="Arial MT"/>
                      </a:endParaRPr>
                    </a:p>
                  </a:txBody>
                  <a:tcPr marL="0" marR="0" marT="0" marB="0">
                    <a:solidFill>
                      <a:schemeClr val="accent2">
                        <a:lumMod val="75000"/>
                      </a:schemeClr>
                    </a:solidFill>
                  </a:tcPr>
                </a:tc>
                <a:tc>
                  <a:txBody>
                    <a:bodyPr/>
                    <a:lstStyle/>
                    <a:p>
                      <a:pPr marL="63500" marR="100965" algn="l">
                        <a:spcBef>
                          <a:spcPts val="500"/>
                        </a:spcBef>
                        <a:spcAft>
                          <a:spcPts val="0"/>
                        </a:spcAft>
                      </a:pPr>
                      <a:r>
                        <a:rPr lang="en-US" sz="1400" b="0" dirty="0">
                          <a:solidFill>
                            <a:schemeClr val="tx1"/>
                          </a:solidFill>
                          <a:effectLst/>
                        </a:rPr>
                        <a:t>Submission/Presentation: Project Progress Report 1</a:t>
                      </a:r>
                      <a:r>
                        <a:rPr lang="en-US" sz="1400" b="0" spc="-295" dirty="0">
                          <a:solidFill>
                            <a:schemeClr val="tx1"/>
                          </a:solidFill>
                          <a:effectLst/>
                        </a:rPr>
                        <a:t> </a:t>
                      </a:r>
                      <a:r>
                        <a:rPr lang="en-US" sz="1400" b="0" dirty="0">
                          <a:solidFill>
                            <a:schemeClr val="tx1"/>
                          </a:solidFill>
                          <a:effectLst/>
                        </a:rPr>
                        <a:t>(if a presentation is needed, the progress report will be due at</a:t>
                      </a:r>
                      <a:r>
                        <a:rPr lang="en-US" sz="1400" b="0" spc="5" dirty="0">
                          <a:solidFill>
                            <a:schemeClr val="tx1"/>
                          </a:solidFill>
                          <a:effectLst/>
                        </a:rPr>
                        <a:t> </a:t>
                      </a:r>
                      <a:r>
                        <a:rPr lang="en-US" sz="1400" b="0" dirty="0">
                          <a:solidFill>
                            <a:schemeClr val="tx1"/>
                          </a:solidFill>
                          <a:effectLst/>
                        </a:rPr>
                        <a:t>the start of week 13 and the presentation will happen by the</a:t>
                      </a:r>
                      <a:r>
                        <a:rPr lang="en-US" sz="1400" b="0" spc="5" dirty="0">
                          <a:solidFill>
                            <a:schemeClr val="tx1"/>
                          </a:solidFill>
                          <a:effectLst/>
                        </a:rPr>
                        <a:t> </a:t>
                      </a:r>
                      <a:r>
                        <a:rPr lang="en-US" sz="1400" b="0" dirty="0">
                          <a:solidFill>
                            <a:schemeClr val="tx1"/>
                          </a:solidFill>
                          <a:effectLst/>
                        </a:rPr>
                        <a:t>end</a:t>
                      </a:r>
                      <a:r>
                        <a:rPr lang="en-US" sz="1400" b="0" spc="-5" dirty="0">
                          <a:solidFill>
                            <a:schemeClr val="tx1"/>
                          </a:solidFill>
                          <a:effectLst/>
                        </a:rPr>
                        <a:t> </a:t>
                      </a:r>
                      <a:r>
                        <a:rPr lang="en-US" sz="1400" b="0" dirty="0">
                          <a:solidFill>
                            <a:schemeClr val="tx1"/>
                          </a:solidFill>
                          <a:effectLst/>
                        </a:rPr>
                        <a:t>of</a:t>
                      </a:r>
                      <a:r>
                        <a:rPr lang="en-US" sz="1400" b="0" spc="-5" dirty="0">
                          <a:solidFill>
                            <a:schemeClr val="tx1"/>
                          </a:solidFill>
                          <a:effectLst/>
                        </a:rPr>
                        <a:t> </a:t>
                      </a:r>
                      <a:r>
                        <a:rPr lang="en-US" sz="1400" b="0" dirty="0">
                          <a:solidFill>
                            <a:schemeClr val="tx1"/>
                          </a:solidFill>
                          <a:effectLst/>
                        </a:rPr>
                        <a:t>week</a:t>
                      </a:r>
                      <a:r>
                        <a:rPr lang="en-US" sz="1400" b="0" spc="-5" dirty="0">
                          <a:solidFill>
                            <a:schemeClr val="tx1"/>
                          </a:solidFill>
                          <a:effectLst/>
                        </a:rPr>
                        <a:t> </a:t>
                      </a:r>
                      <a:r>
                        <a:rPr lang="en-US" sz="1400" b="0" dirty="0">
                          <a:solidFill>
                            <a:schemeClr val="tx1"/>
                          </a:solidFill>
                          <a:effectLst/>
                        </a:rPr>
                        <a:t>13)</a:t>
                      </a:r>
                      <a:endParaRPr lang="en-SG" sz="1400" b="0" dirty="0">
                        <a:solidFill>
                          <a:schemeClr val="tx1"/>
                        </a:solidFill>
                        <a:effectLst/>
                        <a:latin typeface="Arial MT"/>
                        <a:ea typeface="Arial MT"/>
                        <a:cs typeface="Arial MT"/>
                      </a:endParaRPr>
                    </a:p>
                  </a:txBody>
                  <a:tcPr marL="0" marR="0" marT="0" marB="0">
                    <a:solidFill>
                      <a:schemeClr val="accent2">
                        <a:lumMod val="75000"/>
                      </a:schemeClr>
                    </a:solidFill>
                  </a:tcPr>
                </a:tc>
                <a:tc vMerge="1">
                  <a:txBody>
                    <a:bodyPr/>
                    <a:lstStyle/>
                    <a:p>
                      <a:endParaRPr lang="en-SG"/>
                    </a:p>
                  </a:txBody>
                  <a:tcPr/>
                </a:tc>
                <a:tc>
                  <a:txBody>
                    <a:bodyPr/>
                    <a:lstStyle/>
                    <a:p>
                      <a:pPr marL="147955" marR="135255" algn="l">
                        <a:spcBef>
                          <a:spcPts val="500"/>
                        </a:spcBef>
                        <a:spcAft>
                          <a:spcPts val="0"/>
                        </a:spcAft>
                      </a:pPr>
                      <a:r>
                        <a:rPr lang="en-US" sz="1400">
                          <a:effectLst/>
                        </a:rPr>
                        <a:t>13</a:t>
                      </a:r>
                      <a:endParaRPr lang="en-SG" sz="1400">
                        <a:effectLst/>
                        <a:latin typeface="Arial MT"/>
                        <a:ea typeface="Arial MT"/>
                        <a:cs typeface="Arial MT"/>
                      </a:endParaRPr>
                    </a:p>
                  </a:txBody>
                  <a:tcPr marL="0" marR="0" marT="0" marB="0">
                    <a:solidFill>
                      <a:schemeClr val="accent2">
                        <a:lumMod val="75000"/>
                      </a:schemeClr>
                    </a:solidFill>
                  </a:tcPr>
                </a:tc>
                <a:extLst>
                  <a:ext uri="{0D108BD9-81ED-4DB2-BD59-A6C34878D82A}">
                    <a16:rowId xmlns:a16="http://schemas.microsoft.com/office/drawing/2014/main" val="3097232253"/>
                  </a:ext>
                </a:extLst>
              </a:tr>
              <a:tr h="195543">
                <a:tc>
                  <a:txBody>
                    <a:bodyPr/>
                    <a:lstStyle/>
                    <a:p>
                      <a:pPr marL="63500" marR="0" algn="l">
                        <a:spcBef>
                          <a:spcPts val="475"/>
                        </a:spcBef>
                        <a:spcAft>
                          <a:spcPts val="0"/>
                        </a:spcAft>
                      </a:pPr>
                      <a:r>
                        <a:rPr lang="en-US" sz="1400">
                          <a:effectLst/>
                        </a:rPr>
                        <a:t>10</a:t>
                      </a:r>
                      <a:endParaRPr lang="en-SG" sz="1400">
                        <a:effectLst/>
                        <a:latin typeface="Arial MT"/>
                        <a:ea typeface="Arial MT"/>
                        <a:cs typeface="Arial MT"/>
                      </a:endParaRPr>
                    </a:p>
                  </a:txBody>
                  <a:tcPr marL="0" marR="0" marT="0" marB="0">
                    <a:solidFill>
                      <a:schemeClr val="accent5">
                        <a:lumMod val="60000"/>
                        <a:lumOff val="40000"/>
                      </a:schemeClr>
                    </a:solidFill>
                  </a:tcPr>
                </a:tc>
                <a:tc>
                  <a:txBody>
                    <a:bodyPr/>
                    <a:lstStyle/>
                    <a:p>
                      <a:pPr marL="63500" marR="0" algn="l">
                        <a:spcBef>
                          <a:spcPts val="475"/>
                        </a:spcBef>
                        <a:spcAft>
                          <a:spcPts val="0"/>
                        </a:spcAft>
                      </a:pPr>
                      <a:r>
                        <a:rPr lang="en-US" sz="1400" b="0" dirty="0">
                          <a:solidFill>
                            <a:schemeClr val="tx1"/>
                          </a:solidFill>
                          <a:effectLst/>
                        </a:rPr>
                        <a:t>Ad-hoc</a:t>
                      </a:r>
                      <a:r>
                        <a:rPr lang="en-US" sz="1400" b="0" spc="-25" dirty="0">
                          <a:solidFill>
                            <a:schemeClr val="tx1"/>
                          </a:solidFill>
                          <a:effectLst/>
                        </a:rPr>
                        <a:t> </a:t>
                      </a:r>
                      <a:r>
                        <a:rPr lang="en-US" sz="1400" b="0" dirty="0">
                          <a:solidFill>
                            <a:schemeClr val="tx1"/>
                          </a:solidFill>
                          <a:effectLst/>
                        </a:rPr>
                        <a:t>consultations</a:t>
                      </a:r>
                      <a:r>
                        <a:rPr lang="en-US" sz="1400" b="0" spc="-20" dirty="0">
                          <a:solidFill>
                            <a:schemeClr val="tx1"/>
                          </a:solidFill>
                          <a:effectLst/>
                        </a:rPr>
                        <a:t> </a:t>
                      </a:r>
                      <a:r>
                        <a:rPr lang="en-US" sz="1400" b="0" dirty="0">
                          <a:solidFill>
                            <a:schemeClr val="tx1"/>
                          </a:solidFill>
                          <a:effectLst/>
                        </a:rPr>
                        <a:t>with</a:t>
                      </a:r>
                      <a:r>
                        <a:rPr lang="en-US" sz="1400" b="0" spc="-25" dirty="0">
                          <a:solidFill>
                            <a:schemeClr val="tx1"/>
                          </a:solidFill>
                          <a:effectLst/>
                        </a:rPr>
                        <a:t> </a:t>
                      </a:r>
                      <a:r>
                        <a:rPr lang="en-US" sz="1400" b="0" dirty="0">
                          <a:solidFill>
                            <a:schemeClr val="tx1"/>
                          </a:solidFill>
                          <a:effectLst/>
                        </a:rPr>
                        <a:t>team</a:t>
                      </a:r>
                      <a:r>
                        <a:rPr lang="en-US" sz="1400" b="0" spc="-20" dirty="0">
                          <a:solidFill>
                            <a:schemeClr val="tx1"/>
                          </a:solidFill>
                          <a:effectLst/>
                        </a:rPr>
                        <a:t> </a:t>
                      </a:r>
                      <a:r>
                        <a:rPr lang="en-US" sz="1400" b="0" dirty="0">
                          <a:solidFill>
                            <a:schemeClr val="tx1"/>
                          </a:solidFill>
                          <a:effectLst/>
                        </a:rPr>
                        <a:t>advisor</a:t>
                      </a:r>
                      <a:r>
                        <a:rPr lang="en-US" sz="1400" b="0" spc="-25" dirty="0">
                          <a:solidFill>
                            <a:schemeClr val="tx1"/>
                          </a:solidFill>
                          <a:effectLst/>
                        </a:rPr>
                        <a:t> </a:t>
                      </a:r>
                      <a:r>
                        <a:rPr lang="en-US" sz="1400" b="0" dirty="0">
                          <a:solidFill>
                            <a:schemeClr val="tx1"/>
                          </a:solidFill>
                          <a:effectLst/>
                        </a:rPr>
                        <a:t>(optional)</a:t>
                      </a:r>
                      <a:endParaRPr lang="en-SG" sz="1400" b="0" dirty="0">
                        <a:solidFill>
                          <a:schemeClr val="tx1"/>
                        </a:solidFill>
                        <a:effectLst/>
                        <a:latin typeface="Arial MT"/>
                        <a:ea typeface="Arial MT"/>
                        <a:cs typeface="Arial MT"/>
                      </a:endParaRPr>
                    </a:p>
                  </a:txBody>
                  <a:tcPr marL="0" marR="0" marT="0" marB="0">
                    <a:solidFill>
                      <a:schemeClr val="accent5">
                        <a:lumMod val="60000"/>
                        <a:lumOff val="40000"/>
                      </a:schemeClr>
                    </a:solidFill>
                  </a:tcPr>
                </a:tc>
                <a:tc rowSpan="5">
                  <a:txBody>
                    <a:bodyPr/>
                    <a:lstStyle/>
                    <a:p>
                      <a:pPr marL="12065" marR="0" algn="l">
                        <a:spcBef>
                          <a:spcPts val="475"/>
                        </a:spcBef>
                        <a:spcAft>
                          <a:spcPts val="0"/>
                        </a:spcAft>
                      </a:pPr>
                      <a:r>
                        <a:rPr lang="en-US" sz="1400">
                          <a:solidFill>
                            <a:schemeClr val="tx1"/>
                          </a:solidFill>
                          <a:effectLst/>
                        </a:rPr>
                        <a:t>2</a:t>
                      </a:r>
                      <a:endParaRPr lang="en-SG" sz="1400">
                        <a:solidFill>
                          <a:schemeClr val="tx1"/>
                        </a:solidFill>
                        <a:effectLst/>
                        <a:latin typeface="Arial MT"/>
                        <a:ea typeface="Arial MT"/>
                        <a:cs typeface="Arial MT"/>
                      </a:endParaRPr>
                    </a:p>
                  </a:txBody>
                  <a:tcPr marL="0" marR="0" marT="0" marB="0">
                    <a:solidFill>
                      <a:schemeClr val="accent5">
                        <a:lumMod val="60000"/>
                        <a:lumOff val="40000"/>
                      </a:schemeClr>
                    </a:solidFill>
                  </a:tcPr>
                </a:tc>
                <a:tc>
                  <a:txBody>
                    <a:bodyPr/>
                    <a:lstStyle/>
                    <a:p>
                      <a:pPr marL="148590" marR="135255" algn="l">
                        <a:spcBef>
                          <a:spcPts val="475"/>
                        </a:spcBef>
                        <a:spcAft>
                          <a:spcPts val="0"/>
                        </a:spcAft>
                      </a:pPr>
                      <a:r>
                        <a:rPr lang="en-US" sz="1400">
                          <a:effectLst/>
                        </a:rPr>
                        <a:t>1-5</a:t>
                      </a:r>
                      <a:endParaRPr lang="en-SG" sz="1400">
                        <a:effectLst/>
                        <a:latin typeface="Arial MT"/>
                        <a:ea typeface="Arial MT"/>
                        <a:cs typeface="Arial MT"/>
                      </a:endParaRPr>
                    </a:p>
                  </a:txBody>
                  <a:tcPr marL="0" marR="0" marT="0" marB="0">
                    <a:solidFill>
                      <a:schemeClr val="accent5">
                        <a:lumMod val="60000"/>
                        <a:lumOff val="40000"/>
                      </a:schemeClr>
                    </a:solidFill>
                  </a:tcPr>
                </a:tc>
                <a:extLst>
                  <a:ext uri="{0D108BD9-81ED-4DB2-BD59-A6C34878D82A}">
                    <a16:rowId xmlns:a16="http://schemas.microsoft.com/office/drawing/2014/main" val="2467979764"/>
                  </a:ext>
                </a:extLst>
              </a:tr>
              <a:tr h="222755">
                <a:tc>
                  <a:txBody>
                    <a:bodyPr/>
                    <a:lstStyle/>
                    <a:p>
                      <a:pPr marL="63500" marR="0" algn="l">
                        <a:spcBef>
                          <a:spcPts val="500"/>
                        </a:spcBef>
                        <a:spcAft>
                          <a:spcPts val="0"/>
                        </a:spcAft>
                      </a:pPr>
                      <a:r>
                        <a:rPr lang="en-US" sz="1400">
                          <a:effectLst/>
                        </a:rPr>
                        <a:t>11</a:t>
                      </a:r>
                      <a:endParaRPr lang="en-SG" sz="1400">
                        <a:effectLst/>
                        <a:latin typeface="Arial MT"/>
                        <a:ea typeface="Arial MT"/>
                        <a:cs typeface="Arial MT"/>
                      </a:endParaRPr>
                    </a:p>
                  </a:txBody>
                  <a:tcPr marL="0" marR="0" marT="0" marB="0">
                    <a:solidFill>
                      <a:schemeClr val="accent5">
                        <a:lumMod val="60000"/>
                        <a:lumOff val="40000"/>
                      </a:schemeClr>
                    </a:solidFill>
                  </a:tcPr>
                </a:tc>
                <a:tc>
                  <a:txBody>
                    <a:bodyPr/>
                    <a:lstStyle/>
                    <a:p>
                      <a:pPr marL="63500" marR="1474470" algn="l">
                        <a:lnSpc>
                          <a:spcPct val="98000"/>
                        </a:lnSpc>
                        <a:spcBef>
                          <a:spcPts val="510"/>
                        </a:spcBef>
                        <a:spcAft>
                          <a:spcPts val="0"/>
                        </a:spcAft>
                      </a:pPr>
                      <a:r>
                        <a:rPr lang="en-US" sz="1400" b="0" dirty="0">
                          <a:solidFill>
                            <a:schemeClr val="tx1"/>
                          </a:solidFill>
                          <a:effectLst/>
                        </a:rPr>
                        <a:t>3rd consultation with team advisor</a:t>
                      </a:r>
                      <a:r>
                        <a:rPr lang="en-US" sz="1400" b="0" spc="-300" dirty="0">
                          <a:solidFill>
                            <a:schemeClr val="tx1"/>
                          </a:solidFill>
                          <a:effectLst/>
                        </a:rPr>
                        <a:t> </a:t>
                      </a:r>
                      <a:r>
                        <a:rPr lang="en-US" sz="1400" b="0" dirty="0">
                          <a:solidFill>
                            <a:schemeClr val="tx1"/>
                          </a:solidFill>
                          <a:effectLst/>
                        </a:rPr>
                        <a:t>(update</a:t>
                      </a:r>
                      <a:r>
                        <a:rPr lang="en-US" sz="1400" b="0" spc="-15" dirty="0">
                          <a:solidFill>
                            <a:schemeClr val="tx1"/>
                          </a:solidFill>
                          <a:effectLst/>
                        </a:rPr>
                        <a:t> </a:t>
                      </a:r>
                      <a:r>
                        <a:rPr lang="en-US" sz="1400" b="0" dirty="0">
                          <a:solidFill>
                            <a:schemeClr val="tx1"/>
                          </a:solidFill>
                          <a:effectLst/>
                        </a:rPr>
                        <a:t>on</a:t>
                      </a:r>
                      <a:r>
                        <a:rPr lang="en-US" sz="1400" b="0" spc="-15" dirty="0">
                          <a:solidFill>
                            <a:schemeClr val="tx1"/>
                          </a:solidFill>
                          <a:effectLst/>
                        </a:rPr>
                        <a:t> </a:t>
                      </a:r>
                      <a:r>
                        <a:rPr lang="en-US" sz="1400" b="0" dirty="0">
                          <a:solidFill>
                            <a:schemeClr val="tx1"/>
                          </a:solidFill>
                          <a:effectLst/>
                        </a:rPr>
                        <a:t>the</a:t>
                      </a:r>
                      <a:r>
                        <a:rPr lang="en-US" sz="1400" b="0" spc="-10" dirty="0">
                          <a:solidFill>
                            <a:schemeClr val="tx1"/>
                          </a:solidFill>
                          <a:effectLst/>
                        </a:rPr>
                        <a:t> </a:t>
                      </a:r>
                      <a:r>
                        <a:rPr lang="en-US" sz="1400" b="0" dirty="0">
                          <a:solidFill>
                            <a:schemeClr val="tx1"/>
                          </a:solidFill>
                          <a:effectLst/>
                        </a:rPr>
                        <a:t>project</a:t>
                      </a:r>
                      <a:r>
                        <a:rPr lang="en-US" sz="1400" b="0" spc="-15" dirty="0">
                          <a:solidFill>
                            <a:schemeClr val="tx1"/>
                          </a:solidFill>
                          <a:effectLst/>
                        </a:rPr>
                        <a:t> </a:t>
                      </a:r>
                      <a:r>
                        <a:rPr lang="en-US" sz="1400" b="0" dirty="0">
                          <a:solidFill>
                            <a:schemeClr val="tx1"/>
                          </a:solidFill>
                          <a:effectLst/>
                        </a:rPr>
                        <a:t>progress)</a:t>
                      </a:r>
                      <a:endParaRPr lang="en-SG" sz="1400" b="0" dirty="0">
                        <a:solidFill>
                          <a:schemeClr val="tx1"/>
                        </a:solidFill>
                        <a:effectLst/>
                        <a:latin typeface="Arial MT"/>
                        <a:ea typeface="Arial MT"/>
                        <a:cs typeface="Arial MT"/>
                      </a:endParaRPr>
                    </a:p>
                  </a:txBody>
                  <a:tcPr marL="0" marR="0" marT="0" marB="0">
                    <a:solidFill>
                      <a:schemeClr val="accent5">
                        <a:lumMod val="60000"/>
                        <a:lumOff val="40000"/>
                      </a:schemeClr>
                    </a:solidFill>
                  </a:tcPr>
                </a:tc>
                <a:tc vMerge="1">
                  <a:txBody>
                    <a:bodyPr/>
                    <a:lstStyle/>
                    <a:p>
                      <a:endParaRPr lang="en-SG"/>
                    </a:p>
                  </a:txBody>
                  <a:tcPr/>
                </a:tc>
                <a:tc>
                  <a:txBody>
                    <a:bodyPr/>
                    <a:lstStyle/>
                    <a:p>
                      <a:pPr marL="13335" marR="0" algn="l">
                        <a:spcBef>
                          <a:spcPts val="500"/>
                        </a:spcBef>
                        <a:spcAft>
                          <a:spcPts val="0"/>
                        </a:spcAft>
                      </a:pPr>
                      <a:r>
                        <a:rPr lang="en-US" sz="1400">
                          <a:effectLst/>
                        </a:rPr>
                        <a:t>6</a:t>
                      </a:r>
                      <a:endParaRPr lang="en-SG" sz="1400">
                        <a:effectLst/>
                        <a:latin typeface="Arial MT"/>
                        <a:ea typeface="Arial MT"/>
                        <a:cs typeface="Arial MT"/>
                      </a:endParaRPr>
                    </a:p>
                  </a:txBody>
                  <a:tcPr marL="0" marR="0" marT="0" marB="0">
                    <a:solidFill>
                      <a:schemeClr val="accent5">
                        <a:lumMod val="60000"/>
                        <a:lumOff val="40000"/>
                      </a:schemeClr>
                    </a:solidFill>
                  </a:tcPr>
                </a:tc>
                <a:extLst>
                  <a:ext uri="{0D108BD9-81ED-4DB2-BD59-A6C34878D82A}">
                    <a16:rowId xmlns:a16="http://schemas.microsoft.com/office/drawing/2014/main" val="3440668654"/>
                  </a:ext>
                </a:extLst>
              </a:tr>
              <a:tr h="195543">
                <a:tc>
                  <a:txBody>
                    <a:bodyPr/>
                    <a:lstStyle/>
                    <a:p>
                      <a:pPr marL="63500" marR="0" algn="l">
                        <a:spcBef>
                          <a:spcPts val="500"/>
                        </a:spcBef>
                        <a:spcAft>
                          <a:spcPts val="0"/>
                        </a:spcAft>
                      </a:pPr>
                      <a:r>
                        <a:rPr lang="en-US" sz="1400">
                          <a:effectLst/>
                        </a:rPr>
                        <a:t>12</a:t>
                      </a:r>
                      <a:endParaRPr lang="en-SG" sz="1400">
                        <a:effectLst/>
                        <a:latin typeface="Arial MT"/>
                        <a:ea typeface="Arial MT"/>
                        <a:cs typeface="Arial MT"/>
                      </a:endParaRPr>
                    </a:p>
                  </a:txBody>
                  <a:tcPr marL="0" marR="0" marT="0" marB="0">
                    <a:solidFill>
                      <a:schemeClr val="accent5">
                        <a:lumMod val="60000"/>
                        <a:lumOff val="40000"/>
                      </a:schemeClr>
                    </a:solidFill>
                  </a:tcPr>
                </a:tc>
                <a:tc>
                  <a:txBody>
                    <a:bodyPr/>
                    <a:lstStyle/>
                    <a:p>
                      <a:pPr marL="63500" marR="0" algn="l">
                        <a:spcBef>
                          <a:spcPts val="500"/>
                        </a:spcBef>
                        <a:spcAft>
                          <a:spcPts val="0"/>
                        </a:spcAft>
                      </a:pPr>
                      <a:r>
                        <a:rPr lang="en-US" sz="1400" b="0" dirty="0">
                          <a:solidFill>
                            <a:schemeClr val="tx1"/>
                          </a:solidFill>
                          <a:effectLst/>
                        </a:rPr>
                        <a:t>Ad-hoc</a:t>
                      </a:r>
                      <a:r>
                        <a:rPr lang="en-US" sz="1400" b="0" spc="-25" dirty="0">
                          <a:solidFill>
                            <a:schemeClr val="tx1"/>
                          </a:solidFill>
                          <a:effectLst/>
                        </a:rPr>
                        <a:t> </a:t>
                      </a:r>
                      <a:r>
                        <a:rPr lang="en-US" sz="1400" b="0" dirty="0">
                          <a:solidFill>
                            <a:schemeClr val="tx1"/>
                          </a:solidFill>
                          <a:effectLst/>
                        </a:rPr>
                        <a:t>consultations</a:t>
                      </a:r>
                      <a:r>
                        <a:rPr lang="en-US" sz="1400" b="0" spc="-20" dirty="0">
                          <a:solidFill>
                            <a:schemeClr val="tx1"/>
                          </a:solidFill>
                          <a:effectLst/>
                        </a:rPr>
                        <a:t> </a:t>
                      </a:r>
                      <a:r>
                        <a:rPr lang="en-US" sz="1400" b="0" dirty="0">
                          <a:solidFill>
                            <a:schemeClr val="tx1"/>
                          </a:solidFill>
                          <a:effectLst/>
                        </a:rPr>
                        <a:t>with</a:t>
                      </a:r>
                      <a:r>
                        <a:rPr lang="en-US" sz="1400" b="0" spc="-25" dirty="0">
                          <a:solidFill>
                            <a:schemeClr val="tx1"/>
                          </a:solidFill>
                          <a:effectLst/>
                        </a:rPr>
                        <a:t> </a:t>
                      </a:r>
                      <a:r>
                        <a:rPr lang="en-US" sz="1400" b="0" dirty="0">
                          <a:solidFill>
                            <a:schemeClr val="tx1"/>
                          </a:solidFill>
                          <a:effectLst/>
                        </a:rPr>
                        <a:t>team</a:t>
                      </a:r>
                      <a:r>
                        <a:rPr lang="en-US" sz="1400" b="0" spc="-20" dirty="0">
                          <a:solidFill>
                            <a:schemeClr val="tx1"/>
                          </a:solidFill>
                          <a:effectLst/>
                        </a:rPr>
                        <a:t> </a:t>
                      </a:r>
                      <a:r>
                        <a:rPr lang="en-US" sz="1400" b="0" dirty="0">
                          <a:solidFill>
                            <a:schemeClr val="tx1"/>
                          </a:solidFill>
                          <a:effectLst/>
                        </a:rPr>
                        <a:t>advisor</a:t>
                      </a:r>
                      <a:r>
                        <a:rPr lang="en-US" sz="1400" b="0" spc="-25" dirty="0">
                          <a:solidFill>
                            <a:schemeClr val="tx1"/>
                          </a:solidFill>
                          <a:effectLst/>
                        </a:rPr>
                        <a:t> </a:t>
                      </a:r>
                      <a:r>
                        <a:rPr lang="en-US" sz="1400" b="0" dirty="0">
                          <a:solidFill>
                            <a:schemeClr val="tx1"/>
                          </a:solidFill>
                          <a:effectLst/>
                        </a:rPr>
                        <a:t>(optional)</a:t>
                      </a:r>
                      <a:endParaRPr lang="en-SG" sz="1400" b="0" dirty="0">
                        <a:solidFill>
                          <a:schemeClr val="tx1"/>
                        </a:solidFill>
                        <a:effectLst/>
                        <a:latin typeface="Arial MT"/>
                        <a:ea typeface="Arial MT"/>
                        <a:cs typeface="Arial MT"/>
                      </a:endParaRPr>
                    </a:p>
                  </a:txBody>
                  <a:tcPr marL="0" marR="0" marT="0" marB="0">
                    <a:solidFill>
                      <a:schemeClr val="accent5">
                        <a:lumMod val="60000"/>
                        <a:lumOff val="40000"/>
                      </a:schemeClr>
                    </a:solidFill>
                  </a:tcPr>
                </a:tc>
                <a:tc vMerge="1">
                  <a:txBody>
                    <a:bodyPr/>
                    <a:lstStyle/>
                    <a:p>
                      <a:endParaRPr lang="en-SG"/>
                    </a:p>
                  </a:txBody>
                  <a:tcPr/>
                </a:tc>
                <a:tc>
                  <a:txBody>
                    <a:bodyPr/>
                    <a:lstStyle/>
                    <a:p>
                      <a:pPr marL="147955" marR="135255" algn="l">
                        <a:spcBef>
                          <a:spcPts val="500"/>
                        </a:spcBef>
                        <a:spcAft>
                          <a:spcPts val="0"/>
                        </a:spcAft>
                      </a:pPr>
                      <a:r>
                        <a:rPr lang="en-US" sz="1400">
                          <a:effectLst/>
                        </a:rPr>
                        <a:t>7-10</a:t>
                      </a:r>
                      <a:endParaRPr lang="en-SG" sz="1400">
                        <a:effectLst/>
                        <a:latin typeface="Arial MT"/>
                        <a:ea typeface="Arial MT"/>
                        <a:cs typeface="Arial MT"/>
                      </a:endParaRPr>
                    </a:p>
                  </a:txBody>
                  <a:tcPr marL="0" marR="0" marT="0" marB="0">
                    <a:solidFill>
                      <a:schemeClr val="accent5">
                        <a:lumMod val="60000"/>
                        <a:lumOff val="40000"/>
                      </a:schemeClr>
                    </a:solidFill>
                  </a:tcPr>
                </a:tc>
                <a:extLst>
                  <a:ext uri="{0D108BD9-81ED-4DB2-BD59-A6C34878D82A}">
                    <a16:rowId xmlns:a16="http://schemas.microsoft.com/office/drawing/2014/main" val="3110101720"/>
                  </a:ext>
                </a:extLst>
              </a:tr>
              <a:tr h="224337">
                <a:tc>
                  <a:txBody>
                    <a:bodyPr/>
                    <a:lstStyle/>
                    <a:p>
                      <a:pPr marL="63500" marR="0" algn="l">
                        <a:spcBef>
                          <a:spcPts val="500"/>
                        </a:spcBef>
                        <a:spcAft>
                          <a:spcPts val="0"/>
                        </a:spcAft>
                      </a:pPr>
                      <a:r>
                        <a:rPr lang="en-US" sz="1400">
                          <a:effectLst/>
                        </a:rPr>
                        <a:t>13</a:t>
                      </a:r>
                      <a:endParaRPr lang="en-SG" sz="1400">
                        <a:effectLst/>
                        <a:latin typeface="Arial MT"/>
                        <a:ea typeface="Arial MT"/>
                        <a:cs typeface="Arial MT"/>
                      </a:endParaRPr>
                    </a:p>
                  </a:txBody>
                  <a:tcPr marL="0" marR="0" marT="0" marB="0">
                    <a:solidFill>
                      <a:schemeClr val="accent5">
                        <a:lumMod val="60000"/>
                        <a:lumOff val="40000"/>
                      </a:schemeClr>
                    </a:solidFill>
                  </a:tcPr>
                </a:tc>
                <a:tc>
                  <a:txBody>
                    <a:bodyPr/>
                    <a:lstStyle/>
                    <a:p>
                      <a:pPr marL="63500" marR="0" algn="l">
                        <a:spcBef>
                          <a:spcPts val="500"/>
                        </a:spcBef>
                        <a:spcAft>
                          <a:spcPts val="0"/>
                        </a:spcAft>
                      </a:pPr>
                      <a:r>
                        <a:rPr lang="en-US" sz="1400" b="0" dirty="0">
                          <a:solidFill>
                            <a:schemeClr val="tx1"/>
                          </a:solidFill>
                          <a:effectLst/>
                        </a:rPr>
                        <a:t>4th</a:t>
                      </a:r>
                      <a:r>
                        <a:rPr lang="en-US" sz="1400" b="0" spc="-20" dirty="0">
                          <a:solidFill>
                            <a:schemeClr val="tx1"/>
                          </a:solidFill>
                          <a:effectLst/>
                        </a:rPr>
                        <a:t> </a:t>
                      </a:r>
                      <a:r>
                        <a:rPr lang="en-US" sz="1400" b="0" dirty="0">
                          <a:solidFill>
                            <a:schemeClr val="tx1"/>
                          </a:solidFill>
                          <a:effectLst/>
                        </a:rPr>
                        <a:t>consultation</a:t>
                      </a:r>
                      <a:r>
                        <a:rPr lang="en-US" sz="1400" b="0" spc="-20" dirty="0">
                          <a:solidFill>
                            <a:schemeClr val="tx1"/>
                          </a:solidFill>
                          <a:effectLst/>
                        </a:rPr>
                        <a:t> </a:t>
                      </a:r>
                      <a:r>
                        <a:rPr lang="en-US" sz="1400" b="0" dirty="0">
                          <a:solidFill>
                            <a:schemeClr val="tx1"/>
                          </a:solidFill>
                          <a:effectLst/>
                        </a:rPr>
                        <a:t>with</a:t>
                      </a:r>
                      <a:r>
                        <a:rPr lang="en-US" sz="1400" b="0" spc="-20" dirty="0">
                          <a:solidFill>
                            <a:schemeClr val="tx1"/>
                          </a:solidFill>
                          <a:effectLst/>
                        </a:rPr>
                        <a:t> </a:t>
                      </a:r>
                      <a:r>
                        <a:rPr lang="en-US" sz="1400" b="0" dirty="0">
                          <a:solidFill>
                            <a:schemeClr val="tx1"/>
                          </a:solidFill>
                          <a:effectLst/>
                        </a:rPr>
                        <a:t>team</a:t>
                      </a:r>
                      <a:r>
                        <a:rPr lang="en-US" sz="1400" b="0" spc="-20" dirty="0">
                          <a:solidFill>
                            <a:schemeClr val="tx1"/>
                          </a:solidFill>
                          <a:effectLst/>
                        </a:rPr>
                        <a:t> </a:t>
                      </a:r>
                      <a:r>
                        <a:rPr lang="en-US" sz="1400" b="0" dirty="0">
                          <a:solidFill>
                            <a:schemeClr val="tx1"/>
                          </a:solidFill>
                          <a:effectLst/>
                        </a:rPr>
                        <a:t>advisor</a:t>
                      </a:r>
                      <a:endParaRPr lang="en-SG" sz="1400" b="0" dirty="0">
                        <a:solidFill>
                          <a:schemeClr val="tx1"/>
                        </a:solidFill>
                        <a:effectLst/>
                      </a:endParaRPr>
                    </a:p>
                    <a:p>
                      <a:pPr marL="63500" marR="0" algn="l">
                        <a:spcBef>
                          <a:spcPts val="10"/>
                        </a:spcBef>
                        <a:spcAft>
                          <a:spcPts val="0"/>
                        </a:spcAft>
                      </a:pPr>
                      <a:r>
                        <a:rPr lang="en-US" sz="1400" b="0" dirty="0">
                          <a:solidFill>
                            <a:schemeClr val="tx1"/>
                          </a:solidFill>
                          <a:effectLst/>
                        </a:rPr>
                        <a:t>(to</a:t>
                      </a:r>
                      <a:r>
                        <a:rPr lang="en-US" sz="1400" b="0" spc="-15" dirty="0">
                          <a:solidFill>
                            <a:schemeClr val="tx1"/>
                          </a:solidFill>
                          <a:effectLst/>
                        </a:rPr>
                        <a:t> </a:t>
                      </a:r>
                      <a:r>
                        <a:rPr lang="en-US" sz="1400" b="0" dirty="0">
                          <a:solidFill>
                            <a:schemeClr val="tx1"/>
                          </a:solidFill>
                          <a:effectLst/>
                        </a:rPr>
                        <a:t>review</a:t>
                      </a:r>
                      <a:r>
                        <a:rPr lang="en-US" sz="1400" b="0" spc="-15" dirty="0">
                          <a:solidFill>
                            <a:schemeClr val="tx1"/>
                          </a:solidFill>
                          <a:effectLst/>
                        </a:rPr>
                        <a:t> </a:t>
                      </a:r>
                      <a:r>
                        <a:rPr lang="en-US" sz="1400" b="0" dirty="0">
                          <a:solidFill>
                            <a:schemeClr val="tx1"/>
                          </a:solidFill>
                          <a:effectLst/>
                        </a:rPr>
                        <a:t>and</a:t>
                      </a:r>
                      <a:r>
                        <a:rPr lang="en-US" sz="1400" b="0" spc="-15" dirty="0">
                          <a:solidFill>
                            <a:schemeClr val="tx1"/>
                          </a:solidFill>
                          <a:effectLst/>
                        </a:rPr>
                        <a:t> </a:t>
                      </a:r>
                      <a:r>
                        <a:rPr lang="en-US" sz="1400" b="0" dirty="0">
                          <a:solidFill>
                            <a:schemeClr val="tx1"/>
                          </a:solidFill>
                          <a:effectLst/>
                        </a:rPr>
                        <a:t>advise</a:t>
                      </a:r>
                      <a:r>
                        <a:rPr lang="en-US" sz="1400" b="0" spc="-15" dirty="0">
                          <a:solidFill>
                            <a:schemeClr val="tx1"/>
                          </a:solidFill>
                          <a:effectLst/>
                        </a:rPr>
                        <a:t> </a:t>
                      </a:r>
                      <a:r>
                        <a:rPr lang="en-US" sz="1400" b="0" dirty="0">
                          <a:solidFill>
                            <a:schemeClr val="tx1"/>
                          </a:solidFill>
                          <a:effectLst/>
                        </a:rPr>
                        <a:t>on</a:t>
                      </a:r>
                      <a:r>
                        <a:rPr lang="en-US" sz="1400" b="0" spc="-15" dirty="0">
                          <a:solidFill>
                            <a:schemeClr val="tx1"/>
                          </a:solidFill>
                          <a:effectLst/>
                        </a:rPr>
                        <a:t> </a:t>
                      </a:r>
                      <a:r>
                        <a:rPr lang="en-US" sz="1400" b="0" dirty="0">
                          <a:solidFill>
                            <a:schemeClr val="tx1"/>
                          </a:solidFill>
                          <a:effectLst/>
                        </a:rPr>
                        <a:t>the</a:t>
                      </a:r>
                      <a:r>
                        <a:rPr lang="en-US" sz="1400" b="0" spc="-15" dirty="0">
                          <a:solidFill>
                            <a:schemeClr val="tx1"/>
                          </a:solidFill>
                          <a:effectLst/>
                        </a:rPr>
                        <a:t> </a:t>
                      </a:r>
                      <a:r>
                        <a:rPr lang="en-US" sz="1400" b="0" dirty="0">
                          <a:solidFill>
                            <a:schemeClr val="tx1"/>
                          </a:solidFill>
                          <a:effectLst/>
                        </a:rPr>
                        <a:t>project</a:t>
                      </a:r>
                      <a:r>
                        <a:rPr lang="en-US" sz="1400" b="0" spc="-10" dirty="0">
                          <a:solidFill>
                            <a:schemeClr val="tx1"/>
                          </a:solidFill>
                          <a:effectLst/>
                        </a:rPr>
                        <a:t> </a:t>
                      </a:r>
                      <a:r>
                        <a:rPr lang="en-US" sz="1400" b="0" dirty="0">
                          <a:solidFill>
                            <a:schemeClr val="tx1"/>
                          </a:solidFill>
                          <a:effectLst/>
                        </a:rPr>
                        <a:t>progress</a:t>
                      </a:r>
                      <a:r>
                        <a:rPr lang="en-US" sz="1400" b="0" spc="-15" dirty="0">
                          <a:solidFill>
                            <a:schemeClr val="tx1"/>
                          </a:solidFill>
                          <a:effectLst/>
                        </a:rPr>
                        <a:t> </a:t>
                      </a:r>
                      <a:r>
                        <a:rPr lang="en-US" sz="1400" b="0" dirty="0">
                          <a:solidFill>
                            <a:schemeClr val="tx1"/>
                          </a:solidFill>
                          <a:effectLst/>
                        </a:rPr>
                        <a:t>report</a:t>
                      </a:r>
                      <a:r>
                        <a:rPr lang="en-US" sz="1400" b="0" spc="-15" dirty="0">
                          <a:solidFill>
                            <a:schemeClr val="tx1"/>
                          </a:solidFill>
                          <a:effectLst/>
                        </a:rPr>
                        <a:t> </a:t>
                      </a:r>
                      <a:r>
                        <a:rPr lang="en-US" sz="1400" b="0" dirty="0">
                          <a:solidFill>
                            <a:schemeClr val="tx1"/>
                          </a:solidFill>
                          <a:effectLst/>
                        </a:rPr>
                        <a:t>2)</a:t>
                      </a:r>
                      <a:endParaRPr lang="en-SG" sz="1400" b="0" dirty="0">
                        <a:solidFill>
                          <a:schemeClr val="tx1"/>
                        </a:solidFill>
                        <a:effectLst/>
                        <a:latin typeface="Arial MT"/>
                        <a:ea typeface="Arial MT"/>
                        <a:cs typeface="Arial MT"/>
                      </a:endParaRPr>
                    </a:p>
                  </a:txBody>
                  <a:tcPr marL="0" marR="0" marT="0" marB="0">
                    <a:solidFill>
                      <a:schemeClr val="accent5">
                        <a:lumMod val="60000"/>
                        <a:lumOff val="40000"/>
                      </a:schemeClr>
                    </a:solidFill>
                  </a:tcPr>
                </a:tc>
                <a:tc vMerge="1">
                  <a:txBody>
                    <a:bodyPr/>
                    <a:lstStyle/>
                    <a:p>
                      <a:endParaRPr lang="en-SG"/>
                    </a:p>
                  </a:txBody>
                  <a:tcPr/>
                </a:tc>
                <a:tc>
                  <a:txBody>
                    <a:bodyPr/>
                    <a:lstStyle/>
                    <a:p>
                      <a:pPr marL="147955" marR="135255" algn="l">
                        <a:spcBef>
                          <a:spcPts val="500"/>
                        </a:spcBef>
                        <a:spcAft>
                          <a:spcPts val="0"/>
                        </a:spcAft>
                      </a:pPr>
                      <a:r>
                        <a:rPr lang="en-US" sz="1400">
                          <a:effectLst/>
                        </a:rPr>
                        <a:t>11</a:t>
                      </a:r>
                      <a:endParaRPr lang="en-SG" sz="1400">
                        <a:effectLst/>
                        <a:latin typeface="Arial MT"/>
                        <a:ea typeface="Arial MT"/>
                        <a:cs typeface="Arial MT"/>
                      </a:endParaRPr>
                    </a:p>
                  </a:txBody>
                  <a:tcPr marL="0" marR="0" marT="0" marB="0">
                    <a:solidFill>
                      <a:schemeClr val="accent5">
                        <a:lumMod val="60000"/>
                        <a:lumOff val="40000"/>
                      </a:schemeClr>
                    </a:solidFill>
                  </a:tcPr>
                </a:tc>
                <a:extLst>
                  <a:ext uri="{0D108BD9-81ED-4DB2-BD59-A6C34878D82A}">
                    <a16:rowId xmlns:a16="http://schemas.microsoft.com/office/drawing/2014/main" val="2322118764"/>
                  </a:ext>
                </a:extLst>
              </a:tr>
              <a:tr h="361027">
                <a:tc>
                  <a:txBody>
                    <a:bodyPr/>
                    <a:lstStyle/>
                    <a:p>
                      <a:pPr marL="63500" marR="0" algn="l">
                        <a:spcBef>
                          <a:spcPts val="475"/>
                        </a:spcBef>
                        <a:spcAft>
                          <a:spcPts val="0"/>
                        </a:spcAft>
                      </a:pPr>
                      <a:r>
                        <a:rPr lang="en-US" sz="1400">
                          <a:effectLst/>
                        </a:rPr>
                        <a:t>14</a:t>
                      </a:r>
                      <a:endParaRPr lang="en-SG" sz="1400">
                        <a:effectLst/>
                        <a:latin typeface="Arial MT"/>
                        <a:ea typeface="Arial MT"/>
                        <a:cs typeface="Arial MT"/>
                      </a:endParaRPr>
                    </a:p>
                  </a:txBody>
                  <a:tcPr marL="0" marR="0" marT="0" marB="0">
                    <a:solidFill>
                      <a:schemeClr val="accent5">
                        <a:lumMod val="60000"/>
                        <a:lumOff val="40000"/>
                      </a:schemeClr>
                    </a:solidFill>
                  </a:tcPr>
                </a:tc>
                <a:tc>
                  <a:txBody>
                    <a:bodyPr/>
                    <a:lstStyle/>
                    <a:p>
                      <a:pPr marL="63500" marR="100965" algn="l">
                        <a:spcBef>
                          <a:spcPts val="475"/>
                        </a:spcBef>
                        <a:spcAft>
                          <a:spcPts val="0"/>
                        </a:spcAft>
                      </a:pPr>
                      <a:r>
                        <a:rPr lang="en-US" sz="1400" b="0" dirty="0">
                          <a:solidFill>
                            <a:schemeClr val="tx1"/>
                          </a:solidFill>
                          <a:effectLst/>
                        </a:rPr>
                        <a:t>Submission/Presentation: Project Progress Report 2</a:t>
                      </a:r>
                      <a:r>
                        <a:rPr lang="en-US" sz="1400" b="0" spc="-295" dirty="0">
                          <a:solidFill>
                            <a:schemeClr val="tx1"/>
                          </a:solidFill>
                          <a:effectLst/>
                        </a:rPr>
                        <a:t> </a:t>
                      </a:r>
                      <a:r>
                        <a:rPr lang="en-US" sz="1400" b="0" dirty="0">
                          <a:solidFill>
                            <a:schemeClr val="tx1"/>
                          </a:solidFill>
                          <a:effectLst/>
                        </a:rPr>
                        <a:t>(if a presentation is needed, the progress report will be due at</a:t>
                      </a:r>
                      <a:r>
                        <a:rPr lang="en-US" sz="1400" b="0" spc="5" dirty="0">
                          <a:solidFill>
                            <a:schemeClr val="tx1"/>
                          </a:solidFill>
                          <a:effectLst/>
                        </a:rPr>
                        <a:t> </a:t>
                      </a:r>
                      <a:r>
                        <a:rPr lang="en-US" sz="1400" b="0" dirty="0">
                          <a:solidFill>
                            <a:schemeClr val="tx1"/>
                          </a:solidFill>
                          <a:effectLst/>
                        </a:rPr>
                        <a:t>the start of week 13 and the presentation will happen by the</a:t>
                      </a:r>
                      <a:r>
                        <a:rPr lang="en-US" sz="1400" b="0" spc="5" dirty="0">
                          <a:solidFill>
                            <a:schemeClr val="tx1"/>
                          </a:solidFill>
                          <a:effectLst/>
                        </a:rPr>
                        <a:t> </a:t>
                      </a:r>
                      <a:r>
                        <a:rPr lang="en-US" sz="1400" b="0" dirty="0">
                          <a:solidFill>
                            <a:schemeClr val="tx1"/>
                          </a:solidFill>
                          <a:effectLst/>
                        </a:rPr>
                        <a:t>end</a:t>
                      </a:r>
                      <a:r>
                        <a:rPr lang="en-US" sz="1400" b="0" spc="-5" dirty="0">
                          <a:solidFill>
                            <a:schemeClr val="tx1"/>
                          </a:solidFill>
                          <a:effectLst/>
                        </a:rPr>
                        <a:t> </a:t>
                      </a:r>
                      <a:r>
                        <a:rPr lang="en-US" sz="1400" b="0" dirty="0">
                          <a:solidFill>
                            <a:schemeClr val="tx1"/>
                          </a:solidFill>
                          <a:effectLst/>
                        </a:rPr>
                        <a:t>of</a:t>
                      </a:r>
                      <a:r>
                        <a:rPr lang="en-US" sz="1400" b="0" spc="-5" dirty="0">
                          <a:solidFill>
                            <a:schemeClr val="tx1"/>
                          </a:solidFill>
                          <a:effectLst/>
                        </a:rPr>
                        <a:t> </a:t>
                      </a:r>
                      <a:r>
                        <a:rPr lang="en-US" sz="1400" b="0" dirty="0">
                          <a:solidFill>
                            <a:schemeClr val="tx1"/>
                          </a:solidFill>
                          <a:effectLst/>
                        </a:rPr>
                        <a:t>week</a:t>
                      </a:r>
                      <a:r>
                        <a:rPr lang="en-US" sz="1400" b="0" spc="-5" dirty="0">
                          <a:solidFill>
                            <a:schemeClr val="tx1"/>
                          </a:solidFill>
                          <a:effectLst/>
                        </a:rPr>
                        <a:t> </a:t>
                      </a:r>
                      <a:r>
                        <a:rPr lang="en-US" sz="1400" b="0" dirty="0">
                          <a:solidFill>
                            <a:schemeClr val="tx1"/>
                          </a:solidFill>
                          <a:effectLst/>
                        </a:rPr>
                        <a:t>13)</a:t>
                      </a:r>
                      <a:endParaRPr lang="en-SG" sz="1400" b="0" dirty="0">
                        <a:solidFill>
                          <a:schemeClr val="tx1"/>
                        </a:solidFill>
                        <a:effectLst/>
                        <a:latin typeface="Arial MT"/>
                        <a:ea typeface="Arial MT"/>
                        <a:cs typeface="Arial MT"/>
                      </a:endParaRPr>
                    </a:p>
                  </a:txBody>
                  <a:tcPr marL="0" marR="0" marT="0" marB="0">
                    <a:solidFill>
                      <a:schemeClr val="accent5">
                        <a:lumMod val="60000"/>
                        <a:lumOff val="40000"/>
                      </a:schemeClr>
                    </a:solidFill>
                  </a:tcPr>
                </a:tc>
                <a:tc vMerge="1">
                  <a:txBody>
                    <a:bodyPr/>
                    <a:lstStyle/>
                    <a:p>
                      <a:endParaRPr lang="en-SG"/>
                    </a:p>
                  </a:txBody>
                  <a:tcPr/>
                </a:tc>
                <a:tc>
                  <a:txBody>
                    <a:bodyPr/>
                    <a:lstStyle/>
                    <a:p>
                      <a:pPr marL="147955" marR="135255" algn="l">
                        <a:spcBef>
                          <a:spcPts val="475"/>
                        </a:spcBef>
                        <a:spcAft>
                          <a:spcPts val="0"/>
                        </a:spcAft>
                      </a:pPr>
                      <a:r>
                        <a:rPr lang="en-US" sz="1400" dirty="0">
                          <a:effectLst/>
                        </a:rPr>
                        <a:t>13</a:t>
                      </a:r>
                      <a:endParaRPr lang="en-SG" sz="1400" dirty="0">
                        <a:effectLst/>
                        <a:latin typeface="Arial MT"/>
                        <a:ea typeface="Arial MT"/>
                        <a:cs typeface="Arial MT"/>
                      </a:endParaRPr>
                    </a:p>
                  </a:txBody>
                  <a:tcPr marL="0" marR="0" marT="0" marB="0">
                    <a:solidFill>
                      <a:schemeClr val="accent5">
                        <a:lumMod val="60000"/>
                        <a:lumOff val="40000"/>
                      </a:schemeClr>
                    </a:solidFill>
                  </a:tcPr>
                </a:tc>
                <a:extLst>
                  <a:ext uri="{0D108BD9-81ED-4DB2-BD59-A6C34878D82A}">
                    <a16:rowId xmlns:a16="http://schemas.microsoft.com/office/drawing/2014/main" val="3940131955"/>
                  </a:ext>
                </a:extLst>
              </a:tr>
              <a:tr h="195543">
                <a:tc>
                  <a:txBody>
                    <a:bodyPr/>
                    <a:lstStyle/>
                    <a:p>
                      <a:pPr marL="63500" marR="0" algn="l">
                        <a:spcBef>
                          <a:spcPts val="500"/>
                        </a:spcBef>
                        <a:spcAft>
                          <a:spcPts val="0"/>
                        </a:spcAft>
                      </a:pPr>
                      <a:r>
                        <a:rPr lang="en-US" sz="1400" dirty="0">
                          <a:effectLst/>
                        </a:rPr>
                        <a:t>15</a:t>
                      </a:r>
                      <a:endParaRPr lang="en-SG" sz="1400" dirty="0">
                        <a:effectLst/>
                        <a:latin typeface="Arial MT"/>
                        <a:ea typeface="Arial MT"/>
                        <a:cs typeface="Arial MT"/>
                      </a:endParaRPr>
                    </a:p>
                  </a:txBody>
                  <a:tcPr marL="0" marR="0" marT="0" marB="0">
                    <a:solidFill>
                      <a:srgbClr val="0070C0"/>
                    </a:solidFill>
                  </a:tcPr>
                </a:tc>
                <a:tc>
                  <a:txBody>
                    <a:bodyPr/>
                    <a:lstStyle/>
                    <a:p>
                      <a:pPr marL="63500" marR="0" algn="l">
                        <a:spcBef>
                          <a:spcPts val="500"/>
                        </a:spcBef>
                        <a:spcAft>
                          <a:spcPts val="0"/>
                        </a:spcAft>
                      </a:pPr>
                      <a:r>
                        <a:rPr lang="en-US" sz="1400" b="0" dirty="0">
                          <a:solidFill>
                            <a:schemeClr val="tx1"/>
                          </a:solidFill>
                          <a:effectLst/>
                        </a:rPr>
                        <a:t>Ad-hoc</a:t>
                      </a:r>
                      <a:r>
                        <a:rPr lang="en-US" sz="1400" b="0" spc="-25" dirty="0">
                          <a:solidFill>
                            <a:schemeClr val="tx1"/>
                          </a:solidFill>
                          <a:effectLst/>
                        </a:rPr>
                        <a:t> </a:t>
                      </a:r>
                      <a:r>
                        <a:rPr lang="en-US" sz="1400" b="0" dirty="0">
                          <a:solidFill>
                            <a:schemeClr val="tx1"/>
                          </a:solidFill>
                          <a:effectLst/>
                        </a:rPr>
                        <a:t>consultations</a:t>
                      </a:r>
                      <a:r>
                        <a:rPr lang="en-US" sz="1400" b="0" spc="-20" dirty="0">
                          <a:solidFill>
                            <a:schemeClr val="tx1"/>
                          </a:solidFill>
                          <a:effectLst/>
                        </a:rPr>
                        <a:t> </a:t>
                      </a:r>
                      <a:r>
                        <a:rPr lang="en-US" sz="1400" b="0" dirty="0">
                          <a:solidFill>
                            <a:schemeClr val="tx1"/>
                          </a:solidFill>
                          <a:effectLst/>
                        </a:rPr>
                        <a:t>with</a:t>
                      </a:r>
                      <a:r>
                        <a:rPr lang="en-US" sz="1400" b="0" spc="-25" dirty="0">
                          <a:solidFill>
                            <a:schemeClr val="tx1"/>
                          </a:solidFill>
                          <a:effectLst/>
                        </a:rPr>
                        <a:t> </a:t>
                      </a:r>
                      <a:r>
                        <a:rPr lang="en-US" sz="1400" b="0" dirty="0">
                          <a:solidFill>
                            <a:schemeClr val="tx1"/>
                          </a:solidFill>
                          <a:effectLst/>
                        </a:rPr>
                        <a:t>team</a:t>
                      </a:r>
                      <a:r>
                        <a:rPr lang="en-US" sz="1400" b="0" spc="-20" dirty="0">
                          <a:solidFill>
                            <a:schemeClr val="tx1"/>
                          </a:solidFill>
                          <a:effectLst/>
                        </a:rPr>
                        <a:t> </a:t>
                      </a:r>
                      <a:r>
                        <a:rPr lang="en-US" sz="1400" b="0" dirty="0">
                          <a:solidFill>
                            <a:schemeClr val="tx1"/>
                          </a:solidFill>
                          <a:effectLst/>
                        </a:rPr>
                        <a:t>advisor</a:t>
                      </a:r>
                      <a:r>
                        <a:rPr lang="en-US" sz="1400" b="0" spc="-25" dirty="0">
                          <a:solidFill>
                            <a:schemeClr val="tx1"/>
                          </a:solidFill>
                          <a:effectLst/>
                        </a:rPr>
                        <a:t> </a:t>
                      </a:r>
                      <a:r>
                        <a:rPr lang="en-US" sz="1400" b="0" dirty="0">
                          <a:solidFill>
                            <a:schemeClr val="tx1"/>
                          </a:solidFill>
                          <a:effectLst/>
                        </a:rPr>
                        <a:t>(optional)</a:t>
                      </a:r>
                      <a:endParaRPr lang="en-SG" sz="1400" b="0" dirty="0">
                        <a:solidFill>
                          <a:schemeClr val="tx1"/>
                        </a:solidFill>
                        <a:effectLst/>
                        <a:latin typeface="Arial MT"/>
                        <a:ea typeface="Arial MT"/>
                        <a:cs typeface="Arial MT"/>
                      </a:endParaRPr>
                    </a:p>
                  </a:txBody>
                  <a:tcPr marL="0" marR="0" marT="0" marB="0">
                    <a:solidFill>
                      <a:srgbClr val="0070C0"/>
                    </a:solidFill>
                  </a:tcPr>
                </a:tc>
                <a:tc rowSpan="6">
                  <a:txBody>
                    <a:bodyPr/>
                    <a:lstStyle/>
                    <a:p>
                      <a:pPr marL="12065" marR="0" algn="l">
                        <a:spcBef>
                          <a:spcPts val="500"/>
                        </a:spcBef>
                        <a:spcAft>
                          <a:spcPts val="0"/>
                        </a:spcAft>
                      </a:pPr>
                      <a:r>
                        <a:rPr lang="en-US" sz="1400" dirty="0">
                          <a:solidFill>
                            <a:schemeClr val="tx1"/>
                          </a:solidFill>
                          <a:effectLst/>
                        </a:rPr>
                        <a:t>3</a:t>
                      </a:r>
                      <a:endParaRPr lang="en-SG" sz="1400" dirty="0">
                        <a:solidFill>
                          <a:schemeClr val="tx1"/>
                        </a:solidFill>
                        <a:effectLst/>
                        <a:latin typeface="Arial MT"/>
                        <a:ea typeface="Arial MT"/>
                        <a:cs typeface="Arial MT"/>
                      </a:endParaRPr>
                    </a:p>
                  </a:txBody>
                  <a:tcPr marL="0" marR="0" marT="0" marB="0">
                    <a:solidFill>
                      <a:srgbClr val="0070C0"/>
                    </a:solidFill>
                  </a:tcPr>
                </a:tc>
                <a:tc>
                  <a:txBody>
                    <a:bodyPr/>
                    <a:lstStyle/>
                    <a:p>
                      <a:pPr marL="148590" marR="135255" algn="l">
                        <a:spcBef>
                          <a:spcPts val="500"/>
                        </a:spcBef>
                        <a:spcAft>
                          <a:spcPts val="0"/>
                        </a:spcAft>
                      </a:pPr>
                      <a:r>
                        <a:rPr lang="en-US" sz="1400">
                          <a:effectLst/>
                        </a:rPr>
                        <a:t>1-2</a:t>
                      </a:r>
                      <a:endParaRPr lang="en-SG" sz="1400">
                        <a:effectLst/>
                        <a:latin typeface="Arial MT"/>
                        <a:ea typeface="Arial MT"/>
                        <a:cs typeface="Arial MT"/>
                      </a:endParaRPr>
                    </a:p>
                  </a:txBody>
                  <a:tcPr marL="0" marR="0" marT="0" marB="0">
                    <a:solidFill>
                      <a:srgbClr val="0070C0"/>
                    </a:solidFill>
                  </a:tcPr>
                </a:tc>
                <a:extLst>
                  <a:ext uri="{0D108BD9-81ED-4DB2-BD59-A6C34878D82A}">
                    <a16:rowId xmlns:a16="http://schemas.microsoft.com/office/drawing/2014/main" val="3474772598"/>
                  </a:ext>
                </a:extLst>
              </a:tr>
              <a:tr h="224337">
                <a:tc>
                  <a:txBody>
                    <a:bodyPr/>
                    <a:lstStyle/>
                    <a:p>
                      <a:pPr marL="63500" marR="0" algn="l">
                        <a:spcBef>
                          <a:spcPts val="500"/>
                        </a:spcBef>
                        <a:spcAft>
                          <a:spcPts val="0"/>
                        </a:spcAft>
                      </a:pPr>
                      <a:r>
                        <a:rPr lang="en-US" sz="1400" dirty="0">
                          <a:effectLst/>
                        </a:rPr>
                        <a:t>16</a:t>
                      </a:r>
                      <a:endParaRPr lang="en-SG" sz="1400" dirty="0">
                        <a:effectLst/>
                        <a:latin typeface="Arial MT"/>
                        <a:ea typeface="Arial MT"/>
                        <a:cs typeface="Arial MT"/>
                      </a:endParaRPr>
                    </a:p>
                  </a:txBody>
                  <a:tcPr marL="0" marR="0" marT="0" marB="0">
                    <a:solidFill>
                      <a:srgbClr val="0070C0"/>
                    </a:solidFill>
                  </a:tcPr>
                </a:tc>
                <a:tc>
                  <a:txBody>
                    <a:bodyPr/>
                    <a:lstStyle/>
                    <a:p>
                      <a:pPr marL="63500" marR="1482725" algn="l">
                        <a:spcBef>
                          <a:spcPts val="500"/>
                        </a:spcBef>
                        <a:spcAft>
                          <a:spcPts val="0"/>
                        </a:spcAft>
                      </a:pPr>
                      <a:r>
                        <a:rPr lang="en-US" sz="1400" b="0" dirty="0">
                          <a:solidFill>
                            <a:schemeClr val="tx1"/>
                          </a:solidFill>
                          <a:effectLst/>
                        </a:rPr>
                        <a:t>5th consultation with team advisor</a:t>
                      </a:r>
                      <a:r>
                        <a:rPr lang="en-US" sz="1400" b="0" spc="-295" dirty="0">
                          <a:solidFill>
                            <a:schemeClr val="tx1"/>
                          </a:solidFill>
                          <a:effectLst/>
                        </a:rPr>
                        <a:t> </a:t>
                      </a:r>
                      <a:r>
                        <a:rPr lang="en-US" sz="1400" b="0" dirty="0">
                          <a:solidFill>
                            <a:schemeClr val="tx1"/>
                          </a:solidFill>
                          <a:effectLst/>
                        </a:rPr>
                        <a:t>(update</a:t>
                      </a:r>
                      <a:r>
                        <a:rPr lang="en-US" sz="1400" b="0" spc="-15" dirty="0">
                          <a:solidFill>
                            <a:schemeClr val="tx1"/>
                          </a:solidFill>
                          <a:effectLst/>
                        </a:rPr>
                        <a:t> </a:t>
                      </a:r>
                      <a:r>
                        <a:rPr lang="en-US" sz="1400" b="0" dirty="0">
                          <a:solidFill>
                            <a:schemeClr val="tx1"/>
                          </a:solidFill>
                          <a:effectLst/>
                        </a:rPr>
                        <a:t>on</a:t>
                      </a:r>
                      <a:r>
                        <a:rPr lang="en-US" sz="1400" b="0" spc="-15" dirty="0">
                          <a:solidFill>
                            <a:schemeClr val="tx1"/>
                          </a:solidFill>
                          <a:effectLst/>
                        </a:rPr>
                        <a:t> </a:t>
                      </a:r>
                      <a:r>
                        <a:rPr lang="en-US" sz="1400" b="0" dirty="0">
                          <a:solidFill>
                            <a:schemeClr val="tx1"/>
                          </a:solidFill>
                          <a:effectLst/>
                        </a:rPr>
                        <a:t>the</a:t>
                      </a:r>
                      <a:r>
                        <a:rPr lang="en-US" sz="1400" b="0" spc="-15" dirty="0">
                          <a:solidFill>
                            <a:schemeClr val="tx1"/>
                          </a:solidFill>
                          <a:effectLst/>
                        </a:rPr>
                        <a:t> </a:t>
                      </a:r>
                      <a:r>
                        <a:rPr lang="en-US" sz="1400" b="0" dirty="0">
                          <a:solidFill>
                            <a:schemeClr val="tx1"/>
                          </a:solidFill>
                          <a:effectLst/>
                        </a:rPr>
                        <a:t>project</a:t>
                      </a:r>
                      <a:r>
                        <a:rPr lang="en-US" sz="1400" b="0" spc="-10" dirty="0">
                          <a:solidFill>
                            <a:schemeClr val="tx1"/>
                          </a:solidFill>
                          <a:effectLst/>
                        </a:rPr>
                        <a:t> </a:t>
                      </a:r>
                      <a:r>
                        <a:rPr lang="en-US" sz="1400" b="0" dirty="0">
                          <a:solidFill>
                            <a:schemeClr val="tx1"/>
                          </a:solidFill>
                          <a:effectLst/>
                        </a:rPr>
                        <a:t>progress)</a:t>
                      </a:r>
                      <a:endParaRPr lang="en-SG" sz="1400" b="0" dirty="0">
                        <a:solidFill>
                          <a:schemeClr val="tx1"/>
                        </a:solidFill>
                        <a:effectLst/>
                        <a:latin typeface="Arial MT"/>
                        <a:ea typeface="Arial MT"/>
                        <a:cs typeface="Arial MT"/>
                      </a:endParaRPr>
                    </a:p>
                  </a:txBody>
                  <a:tcPr marL="0" marR="0" marT="0" marB="0">
                    <a:solidFill>
                      <a:srgbClr val="0070C0"/>
                    </a:solidFill>
                  </a:tcPr>
                </a:tc>
                <a:tc vMerge="1">
                  <a:txBody>
                    <a:bodyPr/>
                    <a:lstStyle/>
                    <a:p>
                      <a:endParaRPr lang="en-SG"/>
                    </a:p>
                  </a:txBody>
                  <a:tcPr/>
                </a:tc>
                <a:tc>
                  <a:txBody>
                    <a:bodyPr/>
                    <a:lstStyle/>
                    <a:p>
                      <a:pPr marL="13335" marR="0" algn="l">
                        <a:spcBef>
                          <a:spcPts val="500"/>
                        </a:spcBef>
                        <a:spcAft>
                          <a:spcPts val="0"/>
                        </a:spcAft>
                      </a:pPr>
                      <a:r>
                        <a:rPr lang="en-US" sz="1400">
                          <a:effectLst/>
                        </a:rPr>
                        <a:t>3</a:t>
                      </a:r>
                      <a:endParaRPr lang="en-SG" sz="1400">
                        <a:effectLst/>
                        <a:latin typeface="Arial MT"/>
                        <a:ea typeface="Arial MT"/>
                        <a:cs typeface="Arial MT"/>
                      </a:endParaRPr>
                    </a:p>
                  </a:txBody>
                  <a:tcPr marL="0" marR="0" marT="0" marB="0">
                    <a:solidFill>
                      <a:srgbClr val="0070C0"/>
                    </a:solidFill>
                  </a:tcPr>
                </a:tc>
                <a:extLst>
                  <a:ext uri="{0D108BD9-81ED-4DB2-BD59-A6C34878D82A}">
                    <a16:rowId xmlns:a16="http://schemas.microsoft.com/office/drawing/2014/main" val="1003382687"/>
                  </a:ext>
                </a:extLst>
              </a:tr>
              <a:tr h="195543">
                <a:tc>
                  <a:txBody>
                    <a:bodyPr/>
                    <a:lstStyle/>
                    <a:p>
                      <a:pPr marL="63500" marR="0" algn="l">
                        <a:spcBef>
                          <a:spcPts val="475"/>
                        </a:spcBef>
                        <a:spcAft>
                          <a:spcPts val="0"/>
                        </a:spcAft>
                      </a:pPr>
                      <a:r>
                        <a:rPr lang="en-US" sz="1400">
                          <a:effectLst/>
                        </a:rPr>
                        <a:t>17</a:t>
                      </a:r>
                      <a:endParaRPr lang="en-SG" sz="1400">
                        <a:effectLst/>
                        <a:latin typeface="Arial MT"/>
                        <a:ea typeface="Arial MT"/>
                        <a:cs typeface="Arial MT"/>
                      </a:endParaRPr>
                    </a:p>
                  </a:txBody>
                  <a:tcPr marL="0" marR="0" marT="0" marB="0">
                    <a:solidFill>
                      <a:srgbClr val="0070C0"/>
                    </a:solidFill>
                  </a:tcPr>
                </a:tc>
                <a:tc>
                  <a:txBody>
                    <a:bodyPr/>
                    <a:lstStyle/>
                    <a:p>
                      <a:pPr marL="63500" marR="0" algn="l">
                        <a:spcBef>
                          <a:spcPts val="475"/>
                        </a:spcBef>
                        <a:spcAft>
                          <a:spcPts val="0"/>
                        </a:spcAft>
                      </a:pPr>
                      <a:r>
                        <a:rPr lang="en-US" sz="1400" b="0" dirty="0">
                          <a:solidFill>
                            <a:schemeClr val="tx1"/>
                          </a:solidFill>
                          <a:effectLst/>
                        </a:rPr>
                        <a:t>Ad-hoc</a:t>
                      </a:r>
                      <a:r>
                        <a:rPr lang="en-US" sz="1400" b="0" spc="-25" dirty="0">
                          <a:solidFill>
                            <a:schemeClr val="tx1"/>
                          </a:solidFill>
                          <a:effectLst/>
                        </a:rPr>
                        <a:t> </a:t>
                      </a:r>
                      <a:r>
                        <a:rPr lang="en-US" sz="1400" b="0" dirty="0">
                          <a:solidFill>
                            <a:schemeClr val="tx1"/>
                          </a:solidFill>
                          <a:effectLst/>
                        </a:rPr>
                        <a:t>consultations</a:t>
                      </a:r>
                      <a:r>
                        <a:rPr lang="en-US" sz="1400" b="0" spc="-20" dirty="0">
                          <a:solidFill>
                            <a:schemeClr val="tx1"/>
                          </a:solidFill>
                          <a:effectLst/>
                        </a:rPr>
                        <a:t> </a:t>
                      </a:r>
                      <a:r>
                        <a:rPr lang="en-US" sz="1400" b="0" dirty="0">
                          <a:solidFill>
                            <a:schemeClr val="tx1"/>
                          </a:solidFill>
                          <a:effectLst/>
                        </a:rPr>
                        <a:t>with</a:t>
                      </a:r>
                      <a:r>
                        <a:rPr lang="en-US" sz="1400" b="0" spc="-25" dirty="0">
                          <a:solidFill>
                            <a:schemeClr val="tx1"/>
                          </a:solidFill>
                          <a:effectLst/>
                        </a:rPr>
                        <a:t> </a:t>
                      </a:r>
                      <a:r>
                        <a:rPr lang="en-US" sz="1400" b="0" dirty="0">
                          <a:solidFill>
                            <a:schemeClr val="tx1"/>
                          </a:solidFill>
                          <a:effectLst/>
                        </a:rPr>
                        <a:t>team</a:t>
                      </a:r>
                      <a:r>
                        <a:rPr lang="en-US" sz="1400" b="0" spc="-20" dirty="0">
                          <a:solidFill>
                            <a:schemeClr val="tx1"/>
                          </a:solidFill>
                          <a:effectLst/>
                        </a:rPr>
                        <a:t> </a:t>
                      </a:r>
                      <a:r>
                        <a:rPr lang="en-US" sz="1400" b="0" dirty="0">
                          <a:solidFill>
                            <a:schemeClr val="tx1"/>
                          </a:solidFill>
                          <a:effectLst/>
                        </a:rPr>
                        <a:t>advisor</a:t>
                      </a:r>
                      <a:r>
                        <a:rPr lang="en-US" sz="1400" b="0" spc="-25" dirty="0">
                          <a:solidFill>
                            <a:schemeClr val="tx1"/>
                          </a:solidFill>
                          <a:effectLst/>
                        </a:rPr>
                        <a:t> </a:t>
                      </a:r>
                      <a:r>
                        <a:rPr lang="en-US" sz="1400" b="0" dirty="0">
                          <a:solidFill>
                            <a:schemeClr val="tx1"/>
                          </a:solidFill>
                          <a:effectLst/>
                        </a:rPr>
                        <a:t>(optional)</a:t>
                      </a:r>
                      <a:endParaRPr lang="en-SG" sz="1400" b="0" dirty="0">
                        <a:solidFill>
                          <a:schemeClr val="tx1"/>
                        </a:solidFill>
                        <a:effectLst/>
                        <a:latin typeface="Arial MT"/>
                        <a:ea typeface="Arial MT"/>
                        <a:cs typeface="Arial MT"/>
                      </a:endParaRPr>
                    </a:p>
                  </a:txBody>
                  <a:tcPr marL="0" marR="0" marT="0" marB="0">
                    <a:solidFill>
                      <a:srgbClr val="0070C0"/>
                    </a:solidFill>
                  </a:tcPr>
                </a:tc>
                <a:tc vMerge="1">
                  <a:txBody>
                    <a:bodyPr/>
                    <a:lstStyle/>
                    <a:p>
                      <a:endParaRPr lang="en-SG"/>
                    </a:p>
                  </a:txBody>
                  <a:tcPr/>
                </a:tc>
                <a:tc>
                  <a:txBody>
                    <a:bodyPr/>
                    <a:lstStyle/>
                    <a:p>
                      <a:pPr marL="147955" marR="135255" algn="l">
                        <a:spcBef>
                          <a:spcPts val="475"/>
                        </a:spcBef>
                        <a:spcAft>
                          <a:spcPts val="0"/>
                        </a:spcAft>
                      </a:pPr>
                      <a:r>
                        <a:rPr lang="en-US" sz="1400">
                          <a:effectLst/>
                        </a:rPr>
                        <a:t>4-5</a:t>
                      </a:r>
                      <a:endParaRPr lang="en-SG" sz="1400">
                        <a:effectLst/>
                        <a:latin typeface="Arial MT"/>
                        <a:ea typeface="Arial MT"/>
                        <a:cs typeface="Arial MT"/>
                      </a:endParaRPr>
                    </a:p>
                  </a:txBody>
                  <a:tcPr marL="0" marR="0" marT="0" marB="0">
                    <a:solidFill>
                      <a:srgbClr val="0070C0"/>
                    </a:solidFill>
                  </a:tcPr>
                </a:tc>
                <a:extLst>
                  <a:ext uri="{0D108BD9-81ED-4DB2-BD59-A6C34878D82A}">
                    <a16:rowId xmlns:a16="http://schemas.microsoft.com/office/drawing/2014/main" val="1412823483"/>
                  </a:ext>
                </a:extLst>
              </a:tr>
              <a:tr h="303440">
                <a:tc>
                  <a:txBody>
                    <a:bodyPr/>
                    <a:lstStyle/>
                    <a:p>
                      <a:pPr marL="63500" marR="0" algn="l">
                        <a:spcBef>
                          <a:spcPts val="500"/>
                        </a:spcBef>
                        <a:spcAft>
                          <a:spcPts val="0"/>
                        </a:spcAft>
                      </a:pPr>
                      <a:r>
                        <a:rPr lang="en-US" sz="1400">
                          <a:effectLst/>
                        </a:rPr>
                        <a:t>18</a:t>
                      </a:r>
                      <a:endParaRPr lang="en-SG" sz="1400">
                        <a:effectLst/>
                        <a:latin typeface="Arial MT"/>
                        <a:ea typeface="Arial MT"/>
                        <a:cs typeface="Arial MT"/>
                      </a:endParaRPr>
                    </a:p>
                  </a:txBody>
                  <a:tcPr marL="0" marR="0" marT="0" marB="0">
                    <a:solidFill>
                      <a:srgbClr val="0070C0"/>
                    </a:solidFill>
                  </a:tcPr>
                </a:tc>
                <a:tc>
                  <a:txBody>
                    <a:bodyPr/>
                    <a:lstStyle/>
                    <a:p>
                      <a:pPr marL="63500" marR="0" algn="l">
                        <a:lnSpc>
                          <a:spcPts val="1255"/>
                        </a:lnSpc>
                        <a:spcBef>
                          <a:spcPts val="500"/>
                        </a:spcBef>
                        <a:spcAft>
                          <a:spcPts val="0"/>
                        </a:spcAft>
                      </a:pPr>
                      <a:r>
                        <a:rPr lang="en-US" sz="1400" b="0" dirty="0">
                          <a:solidFill>
                            <a:schemeClr val="tx1"/>
                          </a:solidFill>
                          <a:effectLst/>
                        </a:rPr>
                        <a:t>6th</a:t>
                      </a:r>
                      <a:r>
                        <a:rPr lang="en-US" sz="1400" b="0" spc="-20" dirty="0">
                          <a:solidFill>
                            <a:schemeClr val="tx1"/>
                          </a:solidFill>
                          <a:effectLst/>
                        </a:rPr>
                        <a:t> </a:t>
                      </a:r>
                      <a:r>
                        <a:rPr lang="en-US" sz="1400" b="0" dirty="0">
                          <a:solidFill>
                            <a:schemeClr val="tx1"/>
                          </a:solidFill>
                          <a:effectLst/>
                        </a:rPr>
                        <a:t>consultation</a:t>
                      </a:r>
                      <a:r>
                        <a:rPr lang="en-US" sz="1400" b="0" spc="-20" dirty="0">
                          <a:solidFill>
                            <a:schemeClr val="tx1"/>
                          </a:solidFill>
                          <a:effectLst/>
                        </a:rPr>
                        <a:t> </a:t>
                      </a:r>
                      <a:r>
                        <a:rPr lang="en-US" sz="1400" b="0" dirty="0">
                          <a:solidFill>
                            <a:schemeClr val="tx1"/>
                          </a:solidFill>
                          <a:effectLst/>
                        </a:rPr>
                        <a:t>with</a:t>
                      </a:r>
                      <a:r>
                        <a:rPr lang="en-US" sz="1400" b="0" spc="-20" dirty="0">
                          <a:solidFill>
                            <a:schemeClr val="tx1"/>
                          </a:solidFill>
                          <a:effectLst/>
                        </a:rPr>
                        <a:t> </a:t>
                      </a:r>
                      <a:r>
                        <a:rPr lang="en-US" sz="1400" b="0" dirty="0">
                          <a:solidFill>
                            <a:schemeClr val="tx1"/>
                          </a:solidFill>
                          <a:effectLst/>
                        </a:rPr>
                        <a:t>team</a:t>
                      </a:r>
                      <a:r>
                        <a:rPr lang="en-US" sz="1400" b="0" spc="-20" dirty="0">
                          <a:solidFill>
                            <a:schemeClr val="tx1"/>
                          </a:solidFill>
                          <a:effectLst/>
                        </a:rPr>
                        <a:t> </a:t>
                      </a:r>
                      <a:r>
                        <a:rPr lang="en-US" sz="1400" b="0" dirty="0">
                          <a:solidFill>
                            <a:schemeClr val="tx1"/>
                          </a:solidFill>
                          <a:effectLst/>
                        </a:rPr>
                        <a:t>advisor</a:t>
                      </a:r>
                      <a:endParaRPr lang="en-SG" sz="1400" b="0" dirty="0">
                        <a:solidFill>
                          <a:schemeClr val="tx1"/>
                        </a:solidFill>
                        <a:effectLst/>
                      </a:endParaRPr>
                    </a:p>
                    <a:p>
                      <a:pPr marL="63500" marR="100965" algn="l">
                        <a:spcBef>
                          <a:spcPts val="0"/>
                        </a:spcBef>
                        <a:spcAft>
                          <a:spcPts val="0"/>
                        </a:spcAft>
                      </a:pPr>
                      <a:r>
                        <a:rPr lang="en-US" sz="1400" b="0" dirty="0">
                          <a:solidFill>
                            <a:schemeClr val="tx1"/>
                          </a:solidFill>
                          <a:effectLst/>
                        </a:rPr>
                        <a:t>(to</a:t>
                      </a:r>
                      <a:r>
                        <a:rPr lang="en-US" sz="1400" b="0" spc="-15" dirty="0">
                          <a:solidFill>
                            <a:schemeClr val="tx1"/>
                          </a:solidFill>
                          <a:effectLst/>
                        </a:rPr>
                        <a:t> </a:t>
                      </a:r>
                      <a:r>
                        <a:rPr lang="en-US" sz="1400" b="0" dirty="0">
                          <a:solidFill>
                            <a:schemeClr val="tx1"/>
                          </a:solidFill>
                          <a:effectLst/>
                        </a:rPr>
                        <a:t>review</a:t>
                      </a:r>
                      <a:r>
                        <a:rPr lang="en-US" sz="1400" b="0" spc="-15" dirty="0">
                          <a:solidFill>
                            <a:schemeClr val="tx1"/>
                          </a:solidFill>
                          <a:effectLst/>
                        </a:rPr>
                        <a:t> </a:t>
                      </a:r>
                      <a:r>
                        <a:rPr lang="en-US" sz="1400" b="0" dirty="0">
                          <a:solidFill>
                            <a:schemeClr val="tx1"/>
                          </a:solidFill>
                          <a:effectLst/>
                        </a:rPr>
                        <a:t>and</a:t>
                      </a:r>
                      <a:r>
                        <a:rPr lang="en-US" sz="1400" b="0" spc="-10" dirty="0">
                          <a:solidFill>
                            <a:schemeClr val="tx1"/>
                          </a:solidFill>
                          <a:effectLst/>
                        </a:rPr>
                        <a:t> </a:t>
                      </a:r>
                      <a:r>
                        <a:rPr lang="en-US" sz="1400" b="0" dirty="0">
                          <a:solidFill>
                            <a:schemeClr val="tx1"/>
                          </a:solidFill>
                          <a:effectLst/>
                        </a:rPr>
                        <a:t>advise</a:t>
                      </a:r>
                      <a:r>
                        <a:rPr lang="en-US" sz="1400" b="0" spc="-15" dirty="0">
                          <a:solidFill>
                            <a:schemeClr val="tx1"/>
                          </a:solidFill>
                          <a:effectLst/>
                        </a:rPr>
                        <a:t> </a:t>
                      </a:r>
                      <a:r>
                        <a:rPr lang="en-US" sz="1400" b="0" dirty="0">
                          <a:solidFill>
                            <a:schemeClr val="tx1"/>
                          </a:solidFill>
                          <a:effectLst/>
                        </a:rPr>
                        <a:t>on</a:t>
                      </a:r>
                      <a:r>
                        <a:rPr lang="en-US" sz="1400" b="0" spc="-10" dirty="0">
                          <a:solidFill>
                            <a:schemeClr val="tx1"/>
                          </a:solidFill>
                          <a:effectLst/>
                        </a:rPr>
                        <a:t> </a:t>
                      </a:r>
                      <a:r>
                        <a:rPr lang="en-US" sz="1400" b="0" dirty="0">
                          <a:solidFill>
                            <a:schemeClr val="tx1"/>
                          </a:solidFill>
                          <a:effectLst/>
                        </a:rPr>
                        <a:t>the</a:t>
                      </a:r>
                      <a:r>
                        <a:rPr lang="en-US" sz="1400" b="0" spc="-15" dirty="0">
                          <a:solidFill>
                            <a:schemeClr val="tx1"/>
                          </a:solidFill>
                          <a:effectLst/>
                        </a:rPr>
                        <a:t> </a:t>
                      </a:r>
                      <a:r>
                        <a:rPr lang="en-US" sz="1400" b="0" dirty="0">
                          <a:solidFill>
                            <a:schemeClr val="tx1"/>
                          </a:solidFill>
                          <a:effectLst/>
                        </a:rPr>
                        <a:t>final</a:t>
                      </a:r>
                      <a:r>
                        <a:rPr lang="en-US" sz="1400" b="0" spc="-15" dirty="0">
                          <a:solidFill>
                            <a:schemeClr val="tx1"/>
                          </a:solidFill>
                          <a:effectLst/>
                        </a:rPr>
                        <a:t> </a:t>
                      </a:r>
                      <a:r>
                        <a:rPr lang="en-US" sz="1400" b="0" dirty="0">
                          <a:solidFill>
                            <a:schemeClr val="tx1"/>
                          </a:solidFill>
                          <a:effectLst/>
                        </a:rPr>
                        <a:t>report</a:t>
                      </a:r>
                      <a:r>
                        <a:rPr lang="en-US" sz="1400" b="0" spc="-10" dirty="0">
                          <a:solidFill>
                            <a:schemeClr val="tx1"/>
                          </a:solidFill>
                          <a:effectLst/>
                        </a:rPr>
                        <a:t> </a:t>
                      </a:r>
                      <a:r>
                        <a:rPr lang="en-US" sz="1400" b="0" dirty="0">
                          <a:solidFill>
                            <a:schemeClr val="tx1"/>
                          </a:solidFill>
                          <a:effectLst/>
                        </a:rPr>
                        <a:t>and</a:t>
                      </a:r>
                      <a:r>
                        <a:rPr lang="en-US" sz="1400" b="0" spc="-290" dirty="0">
                          <a:solidFill>
                            <a:schemeClr val="tx1"/>
                          </a:solidFill>
                          <a:effectLst/>
                        </a:rPr>
                        <a:t> </a:t>
                      </a:r>
                      <a:r>
                        <a:rPr lang="en-US" sz="1400" b="0" dirty="0">
                          <a:solidFill>
                            <a:schemeClr val="tx1"/>
                          </a:solidFill>
                          <a:effectLst/>
                        </a:rPr>
                        <a:t>presentation)</a:t>
                      </a:r>
                      <a:endParaRPr lang="en-SG" sz="1400" b="0" dirty="0">
                        <a:solidFill>
                          <a:schemeClr val="tx1"/>
                        </a:solidFill>
                        <a:effectLst/>
                        <a:latin typeface="Arial MT"/>
                        <a:ea typeface="Arial MT"/>
                        <a:cs typeface="Arial MT"/>
                      </a:endParaRPr>
                    </a:p>
                  </a:txBody>
                  <a:tcPr marL="0" marR="0" marT="0" marB="0">
                    <a:solidFill>
                      <a:srgbClr val="0070C0"/>
                    </a:solidFill>
                  </a:tcPr>
                </a:tc>
                <a:tc vMerge="1">
                  <a:txBody>
                    <a:bodyPr/>
                    <a:lstStyle/>
                    <a:p>
                      <a:endParaRPr lang="en-SG"/>
                    </a:p>
                  </a:txBody>
                  <a:tcPr/>
                </a:tc>
                <a:tc>
                  <a:txBody>
                    <a:bodyPr/>
                    <a:lstStyle/>
                    <a:p>
                      <a:pPr marL="147955" marR="135255" algn="l">
                        <a:spcBef>
                          <a:spcPts val="500"/>
                        </a:spcBef>
                        <a:spcAft>
                          <a:spcPts val="0"/>
                        </a:spcAft>
                      </a:pPr>
                      <a:r>
                        <a:rPr lang="en-US" sz="1400">
                          <a:effectLst/>
                        </a:rPr>
                        <a:t>6</a:t>
                      </a:r>
                      <a:endParaRPr lang="en-SG" sz="1400">
                        <a:effectLst/>
                        <a:latin typeface="Arial MT"/>
                        <a:ea typeface="Arial MT"/>
                        <a:cs typeface="Arial MT"/>
                      </a:endParaRPr>
                    </a:p>
                  </a:txBody>
                  <a:tcPr marL="0" marR="0" marT="0" marB="0">
                    <a:solidFill>
                      <a:srgbClr val="0070C0"/>
                    </a:solidFill>
                  </a:tcPr>
                </a:tc>
                <a:extLst>
                  <a:ext uri="{0D108BD9-81ED-4DB2-BD59-A6C34878D82A}">
                    <a16:rowId xmlns:a16="http://schemas.microsoft.com/office/drawing/2014/main" val="936327714"/>
                  </a:ext>
                </a:extLst>
              </a:tr>
              <a:tr h="195543">
                <a:tc>
                  <a:txBody>
                    <a:bodyPr/>
                    <a:lstStyle/>
                    <a:p>
                      <a:pPr marL="63500" marR="0" algn="l">
                        <a:spcBef>
                          <a:spcPts val="475"/>
                        </a:spcBef>
                        <a:spcAft>
                          <a:spcPts val="0"/>
                        </a:spcAft>
                      </a:pPr>
                      <a:r>
                        <a:rPr lang="en-US" sz="1400">
                          <a:effectLst/>
                        </a:rPr>
                        <a:t>19</a:t>
                      </a:r>
                      <a:endParaRPr lang="en-SG" sz="1400">
                        <a:effectLst/>
                        <a:latin typeface="Arial MT"/>
                        <a:ea typeface="Arial MT"/>
                        <a:cs typeface="Arial MT"/>
                      </a:endParaRPr>
                    </a:p>
                  </a:txBody>
                  <a:tcPr marL="0" marR="0" marT="0" marB="0">
                    <a:solidFill>
                      <a:srgbClr val="0070C0"/>
                    </a:solidFill>
                  </a:tcPr>
                </a:tc>
                <a:tc>
                  <a:txBody>
                    <a:bodyPr/>
                    <a:lstStyle/>
                    <a:p>
                      <a:pPr marL="63500" marR="0" algn="l">
                        <a:spcBef>
                          <a:spcPts val="475"/>
                        </a:spcBef>
                        <a:spcAft>
                          <a:spcPts val="0"/>
                        </a:spcAft>
                      </a:pPr>
                      <a:r>
                        <a:rPr lang="en-US" sz="1400" b="0" dirty="0">
                          <a:solidFill>
                            <a:schemeClr val="tx1"/>
                          </a:solidFill>
                          <a:effectLst/>
                        </a:rPr>
                        <a:t>Submission:</a:t>
                      </a:r>
                      <a:r>
                        <a:rPr lang="en-US" sz="1400" b="0" spc="-25" dirty="0">
                          <a:solidFill>
                            <a:schemeClr val="tx1"/>
                          </a:solidFill>
                          <a:effectLst/>
                        </a:rPr>
                        <a:t> </a:t>
                      </a:r>
                      <a:r>
                        <a:rPr lang="en-US" sz="1400" b="0" kern="1200" dirty="0">
                          <a:solidFill>
                            <a:schemeClr val="tx1"/>
                          </a:solidFill>
                          <a:effectLst/>
                          <a:latin typeface="+mn-lt"/>
                          <a:ea typeface="+mn-ea"/>
                          <a:cs typeface="+mn-cs"/>
                        </a:rPr>
                        <a:t>Final</a:t>
                      </a:r>
                      <a:r>
                        <a:rPr lang="en-US" sz="1400" b="0" spc="-20" dirty="0">
                          <a:solidFill>
                            <a:schemeClr val="tx1"/>
                          </a:solidFill>
                          <a:effectLst/>
                        </a:rPr>
                        <a:t> </a:t>
                      </a:r>
                      <a:r>
                        <a:rPr lang="en-US" sz="1400" b="0" dirty="0">
                          <a:solidFill>
                            <a:schemeClr val="tx1"/>
                          </a:solidFill>
                          <a:effectLst/>
                        </a:rPr>
                        <a:t>Report</a:t>
                      </a:r>
                      <a:endParaRPr lang="en-SG" sz="1400" b="0" dirty="0">
                        <a:solidFill>
                          <a:schemeClr val="tx1"/>
                        </a:solidFill>
                        <a:effectLst/>
                        <a:latin typeface="Arial MT"/>
                        <a:ea typeface="Arial MT"/>
                        <a:cs typeface="Arial MT"/>
                      </a:endParaRPr>
                    </a:p>
                  </a:txBody>
                  <a:tcPr marL="0" marR="0" marT="0" marB="0">
                    <a:solidFill>
                      <a:srgbClr val="0070C0"/>
                    </a:solidFill>
                  </a:tcPr>
                </a:tc>
                <a:tc vMerge="1">
                  <a:txBody>
                    <a:bodyPr/>
                    <a:lstStyle/>
                    <a:p>
                      <a:endParaRPr lang="en-SG"/>
                    </a:p>
                  </a:txBody>
                  <a:tcPr/>
                </a:tc>
                <a:tc>
                  <a:txBody>
                    <a:bodyPr/>
                    <a:lstStyle/>
                    <a:p>
                      <a:pPr marL="147955" marR="135255" algn="l">
                        <a:spcBef>
                          <a:spcPts val="475"/>
                        </a:spcBef>
                        <a:spcAft>
                          <a:spcPts val="0"/>
                        </a:spcAft>
                      </a:pPr>
                      <a:r>
                        <a:rPr lang="en-US" sz="1400">
                          <a:effectLst/>
                        </a:rPr>
                        <a:t>7</a:t>
                      </a:r>
                      <a:endParaRPr lang="en-SG" sz="1400">
                        <a:effectLst/>
                        <a:latin typeface="Arial MT"/>
                        <a:ea typeface="Arial MT"/>
                        <a:cs typeface="Arial MT"/>
                      </a:endParaRPr>
                    </a:p>
                  </a:txBody>
                  <a:tcPr marL="0" marR="0" marT="0" marB="0">
                    <a:solidFill>
                      <a:srgbClr val="0070C0"/>
                    </a:solidFill>
                  </a:tcPr>
                </a:tc>
                <a:extLst>
                  <a:ext uri="{0D108BD9-81ED-4DB2-BD59-A6C34878D82A}">
                    <a16:rowId xmlns:a16="http://schemas.microsoft.com/office/drawing/2014/main" val="425389000"/>
                  </a:ext>
                </a:extLst>
              </a:tr>
              <a:tr h="197125">
                <a:tc>
                  <a:txBody>
                    <a:bodyPr/>
                    <a:lstStyle/>
                    <a:p>
                      <a:pPr marL="63500" marR="0" algn="l">
                        <a:spcBef>
                          <a:spcPts val="500"/>
                        </a:spcBef>
                        <a:spcAft>
                          <a:spcPts val="0"/>
                        </a:spcAft>
                      </a:pPr>
                      <a:r>
                        <a:rPr lang="en-US" sz="1400">
                          <a:effectLst/>
                        </a:rPr>
                        <a:t>20</a:t>
                      </a:r>
                      <a:endParaRPr lang="en-SG" sz="1400">
                        <a:effectLst/>
                        <a:latin typeface="Arial MT"/>
                        <a:ea typeface="Arial MT"/>
                        <a:cs typeface="Arial MT"/>
                      </a:endParaRPr>
                    </a:p>
                  </a:txBody>
                  <a:tcPr marL="0" marR="0" marT="0" marB="0">
                    <a:solidFill>
                      <a:srgbClr val="0070C0"/>
                    </a:solidFill>
                  </a:tcPr>
                </a:tc>
                <a:tc>
                  <a:txBody>
                    <a:bodyPr/>
                    <a:lstStyle/>
                    <a:p>
                      <a:pPr marL="63500" marR="0" algn="l">
                        <a:spcBef>
                          <a:spcPts val="500"/>
                        </a:spcBef>
                        <a:spcAft>
                          <a:spcPts val="0"/>
                        </a:spcAft>
                      </a:pPr>
                      <a:r>
                        <a:rPr lang="en-US" sz="1400" b="0" dirty="0">
                          <a:solidFill>
                            <a:schemeClr val="tx1"/>
                          </a:solidFill>
                          <a:effectLst/>
                        </a:rPr>
                        <a:t>Presentation:</a:t>
                      </a:r>
                      <a:r>
                        <a:rPr lang="en-US" sz="1400" b="0" spc="-35" dirty="0">
                          <a:solidFill>
                            <a:schemeClr val="tx1"/>
                          </a:solidFill>
                          <a:effectLst/>
                        </a:rPr>
                        <a:t> </a:t>
                      </a:r>
                      <a:r>
                        <a:rPr lang="en-US" sz="1400" b="0" dirty="0">
                          <a:solidFill>
                            <a:schemeClr val="tx1"/>
                          </a:solidFill>
                          <a:effectLst/>
                        </a:rPr>
                        <a:t>Final</a:t>
                      </a:r>
                      <a:r>
                        <a:rPr lang="en-US" sz="1400" b="0" spc="-30" dirty="0">
                          <a:solidFill>
                            <a:schemeClr val="tx1"/>
                          </a:solidFill>
                          <a:effectLst/>
                        </a:rPr>
                        <a:t> </a:t>
                      </a:r>
                      <a:r>
                        <a:rPr lang="en-US" sz="1400" b="0" dirty="0">
                          <a:solidFill>
                            <a:schemeClr val="tx1"/>
                          </a:solidFill>
                          <a:effectLst/>
                        </a:rPr>
                        <a:t>Presentation</a:t>
                      </a:r>
                      <a:endParaRPr lang="en-SG" sz="1400" b="0" dirty="0">
                        <a:solidFill>
                          <a:schemeClr val="tx1"/>
                        </a:solidFill>
                        <a:effectLst/>
                        <a:latin typeface="Arial MT"/>
                        <a:ea typeface="Arial MT"/>
                        <a:cs typeface="Arial MT"/>
                      </a:endParaRPr>
                    </a:p>
                  </a:txBody>
                  <a:tcPr marL="0" marR="0" marT="0" marB="0">
                    <a:solidFill>
                      <a:srgbClr val="0070C0"/>
                    </a:solidFill>
                  </a:tcPr>
                </a:tc>
                <a:tc vMerge="1">
                  <a:txBody>
                    <a:bodyPr/>
                    <a:lstStyle/>
                    <a:p>
                      <a:endParaRPr lang="en-SG"/>
                    </a:p>
                  </a:txBody>
                  <a:tcPr/>
                </a:tc>
                <a:tc>
                  <a:txBody>
                    <a:bodyPr/>
                    <a:lstStyle/>
                    <a:p>
                      <a:pPr marL="147955" marR="135255" algn="l">
                        <a:spcBef>
                          <a:spcPts val="500"/>
                        </a:spcBef>
                        <a:spcAft>
                          <a:spcPts val="0"/>
                        </a:spcAft>
                      </a:pPr>
                      <a:r>
                        <a:rPr lang="en-US" sz="1400" dirty="0">
                          <a:effectLst/>
                        </a:rPr>
                        <a:t>8</a:t>
                      </a:r>
                      <a:endParaRPr lang="en-SG" sz="1400" dirty="0">
                        <a:effectLst/>
                        <a:latin typeface="Arial MT"/>
                        <a:ea typeface="Arial MT"/>
                        <a:cs typeface="Arial MT"/>
                      </a:endParaRPr>
                    </a:p>
                  </a:txBody>
                  <a:tcPr marL="0" marR="0" marT="0" marB="0">
                    <a:solidFill>
                      <a:srgbClr val="0070C0"/>
                    </a:solidFill>
                  </a:tcPr>
                </a:tc>
                <a:extLst>
                  <a:ext uri="{0D108BD9-81ED-4DB2-BD59-A6C34878D82A}">
                    <a16:rowId xmlns:a16="http://schemas.microsoft.com/office/drawing/2014/main" val="4212205933"/>
                  </a:ext>
                </a:extLst>
              </a:tr>
              <a:tr h="197125">
                <a:tc>
                  <a:txBody>
                    <a:bodyPr/>
                    <a:lstStyle/>
                    <a:p>
                      <a:pPr marL="63500" marR="0" algn="l">
                        <a:spcBef>
                          <a:spcPts val="500"/>
                        </a:spcBef>
                        <a:spcAft>
                          <a:spcPts val="0"/>
                        </a:spcAft>
                      </a:pPr>
                      <a:r>
                        <a:rPr lang="en-US" sz="1400">
                          <a:effectLst/>
                        </a:rPr>
                        <a:t>21</a:t>
                      </a:r>
                      <a:endParaRPr lang="en-SG" sz="1400">
                        <a:effectLst/>
                        <a:latin typeface="Arial MT"/>
                        <a:ea typeface="Arial MT"/>
                        <a:cs typeface="Arial MT"/>
                      </a:endParaRPr>
                    </a:p>
                  </a:txBody>
                  <a:tcPr marL="0" marR="0" marT="0" marB="0">
                    <a:solidFill>
                      <a:srgbClr val="0070C0"/>
                    </a:solidFill>
                  </a:tcPr>
                </a:tc>
                <a:tc>
                  <a:txBody>
                    <a:bodyPr/>
                    <a:lstStyle/>
                    <a:p>
                      <a:pPr marL="63500" marR="0" algn="l">
                        <a:spcBef>
                          <a:spcPts val="500"/>
                        </a:spcBef>
                        <a:spcAft>
                          <a:spcPts val="0"/>
                        </a:spcAft>
                      </a:pPr>
                      <a:r>
                        <a:rPr lang="en-US" sz="1400" b="0" kern="1200" dirty="0">
                          <a:solidFill>
                            <a:schemeClr val="tx1"/>
                          </a:solidFill>
                          <a:effectLst/>
                          <a:latin typeface="+mn-lt"/>
                          <a:ea typeface="+mn-ea"/>
                          <a:cs typeface="+mn-cs"/>
                        </a:rPr>
                        <a:t>Feedback to the students (Optional)</a:t>
                      </a:r>
                      <a:endParaRPr lang="en-SG" sz="1400" b="0" kern="1200" dirty="0">
                        <a:solidFill>
                          <a:schemeClr val="tx1"/>
                        </a:solidFill>
                        <a:effectLst/>
                        <a:latin typeface="+mn-lt"/>
                        <a:ea typeface="+mn-ea"/>
                        <a:cs typeface="+mn-cs"/>
                      </a:endParaRPr>
                    </a:p>
                  </a:txBody>
                  <a:tcPr marL="0" marR="0" marT="0" marB="0">
                    <a:solidFill>
                      <a:srgbClr val="0070C0"/>
                    </a:solidFill>
                  </a:tcPr>
                </a:tc>
                <a:tc>
                  <a:txBody>
                    <a:bodyPr/>
                    <a:lstStyle/>
                    <a:p>
                      <a:pPr marL="0" marR="0" algn="l">
                        <a:spcBef>
                          <a:spcPts val="0"/>
                        </a:spcBef>
                        <a:spcAft>
                          <a:spcPts val="0"/>
                        </a:spcAft>
                      </a:pPr>
                      <a:r>
                        <a:rPr lang="en-US" sz="1400" dirty="0">
                          <a:effectLst/>
                        </a:rPr>
                        <a:t> </a:t>
                      </a:r>
                      <a:endParaRPr lang="en-SG" sz="1400" dirty="0">
                        <a:effectLst/>
                        <a:latin typeface="Arial MT"/>
                        <a:ea typeface="Arial MT"/>
                        <a:cs typeface="Arial MT"/>
                      </a:endParaRPr>
                    </a:p>
                  </a:txBody>
                  <a:tcPr marL="0" marR="0" marT="0" marB="0">
                    <a:solidFill>
                      <a:srgbClr val="0070C0"/>
                    </a:solidFill>
                  </a:tcPr>
                </a:tc>
                <a:tc>
                  <a:txBody>
                    <a:bodyPr/>
                    <a:lstStyle/>
                    <a:p>
                      <a:pPr marL="147955" marR="135255" algn="l">
                        <a:spcBef>
                          <a:spcPts val="500"/>
                        </a:spcBef>
                        <a:spcAft>
                          <a:spcPts val="0"/>
                        </a:spcAft>
                      </a:pPr>
                      <a:r>
                        <a:rPr lang="en-US" sz="1400" dirty="0">
                          <a:effectLst/>
                        </a:rPr>
                        <a:t>9-10</a:t>
                      </a:r>
                      <a:endParaRPr lang="en-SG" sz="1400" dirty="0">
                        <a:effectLst/>
                        <a:latin typeface="Arial MT"/>
                        <a:ea typeface="Arial MT"/>
                        <a:cs typeface="Arial MT"/>
                      </a:endParaRPr>
                    </a:p>
                  </a:txBody>
                  <a:tcPr marL="0" marR="0" marT="0" marB="0">
                    <a:solidFill>
                      <a:srgbClr val="0070C0"/>
                    </a:solidFill>
                  </a:tcPr>
                </a:tc>
                <a:extLst>
                  <a:ext uri="{0D108BD9-81ED-4DB2-BD59-A6C34878D82A}">
                    <a16:rowId xmlns:a16="http://schemas.microsoft.com/office/drawing/2014/main" val="3610617352"/>
                  </a:ext>
                </a:extLst>
              </a:tr>
            </a:tbl>
          </a:graphicData>
        </a:graphic>
      </p:graphicFrame>
      <p:sp>
        <p:nvSpPr>
          <p:cNvPr id="7" name="Date Placeholder 6">
            <a:extLst>
              <a:ext uri="{FF2B5EF4-FFF2-40B4-BE49-F238E27FC236}">
                <a16:creationId xmlns:a16="http://schemas.microsoft.com/office/drawing/2014/main" id="{7BACCAC5-7EF0-4FB3-B911-00DB95145A8E}"/>
              </a:ext>
            </a:extLst>
          </p:cNvPr>
          <p:cNvSpPr>
            <a:spLocks noGrp="1"/>
          </p:cNvSpPr>
          <p:nvPr>
            <p:ph type="dt" sz="half" idx="10"/>
          </p:nvPr>
        </p:nvSpPr>
        <p:spPr>
          <a:xfrm>
            <a:off x="6376673" y="6496173"/>
            <a:ext cx="911939" cy="365125"/>
          </a:xfrm>
        </p:spPr>
        <p:txBody>
          <a:bodyPr/>
          <a:lstStyle/>
          <a:p>
            <a:fld id="{DF4FF35F-C60B-4D42-B414-F43235826631}" type="datetime1">
              <a:rPr lang="en-US" smtClean="0"/>
              <a:t>8/18/2023</a:t>
            </a:fld>
            <a:endParaRPr lang="en-US" dirty="0"/>
          </a:p>
        </p:txBody>
      </p:sp>
      <p:sp>
        <p:nvSpPr>
          <p:cNvPr id="8" name="Slide Number Placeholder 7">
            <a:extLst>
              <a:ext uri="{FF2B5EF4-FFF2-40B4-BE49-F238E27FC236}">
                <a16:creationId xmlns:a16="http://schemas.microsoft.com/office/drawing/2014/main" id="{0A553AD9-0E17-40EF-BEC1-CCAF6811AB72}"/>
              </a:ext>
            </a:extLst>
          </p:cNvPr>
          <p:cNvSpPr>
            <a:spLocks noGrp="1"/>
          </p:cNvSpPr>
          <p:nvPr>
            <p:ph type="sldNum" sz="quarter" idx="12"/>
          </p:nvPr>
        </p:nvSpPr>
        <p:spPr>
          <a:xfrm>
            <a:off x="7738407" y="6492875"/>
            <a:ext cx="683339" cy="365125"/>
          </a:xfrm>
        </p:spPr>
        <p:txBody>
          <a:bodyPr/>
          <a:lstStyle/>
          <a:p>
            <a:fld id="{D57F1E4F-1CFF-5643-939E-217C01CDF565}" type="slidenum">
              <a:rPr lang="en-US" smtClean="0"/>
              <a:pPr/>
              <a:t>11</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521751459"/>
              </p:ext>
            </p:extLst>
          </p:nvPr>
        </p:nvGraphicFramePr>
        <p:xfrm>
          <a:off x="650701" y="1040485"/>
          <a:ext cx="10342484" cy="245579"/>
        </p:xfrm>
        <a:graphic>
          <a:graphicData uri="http://schemas.openxmlformats.org/drawingml/2006/table">
            <a:tbl>
              <a:tblPr firstRow="1" firstCol="1" lastRow="1" lastCol="1" bandRow="1" bandCol="1">
                <a:tableStyleId>{5C22544A-7EE6-4342-B048-85BDC9FD1C3A}</a:tableStyleId>
              </a:tblPr>
              <a:tblGrid>
                <a:gridCol w="796138">
                  <a:extLst>
                    <a:ext uri="{9D8B030D-6E8A-4147-A177-3AD203B41FA5}">
                      <a16:colId xmlns:a16="http://schemas.microsoft.com/office/drawing/2014/main" val="900380732"/>
                    </a:ext>
                  </a:extLst>
                </a:gridCol>
                <a:gridCol w="6396088">
                  <a:extLst>
                    <a:ext uri="{9D8B030D-6E8A-4147-A177-3AD203B41FA5}">
                      <a16:colId xmlns:a16="http://schemas.microsoft.com/office/drawing/2014/main" val="2562393093"/>
                    </a:ext>
                  </a:extLst>
                </a:gridCol>
                <a:gridCol w="1426511">
                  <a:extLst>
                    <a:ext uri="{9D8B030D-6E8A-4147-A177-3AD203B41FA5}">
                      <a16:colId xmlns:a16="http://schemas.microsoft.com/office/drawing/2014/main" val="2526310045"/>
                    </a:ext>
                  </a:extLst>
                </a:gridCol>
                <a:gridCol w="1723747">
                  <a:extLst>
                    <a:ext uri="{9D8B030D-6E8A-4147-A177-3AD203B41FA5}">
                      <a16:colId xmlns:a16="http://schemas.microsoft.com/office/drawing/2014/main" val="3586173131"/>
                    </a:ext>
                  </a:extLst>
                </a:gridCol>
              </a:tblGrid>
              <a:tr h="245579">
                <a:tc>
                  <a:txBody>
                    <a:bodyPr/>
                    <a:lstStyle/>
                    <a:p>
                      <a:pPr marL="63500" marR="0">
                        <a:spcBef>
                          <a:spcPts val="500"/>
                        </a:spcBef>
                        <a:spcAft>
                          <a:spcPts val="0"/>
                        </a:spcAft>
                      </a:pPr>
                      <a:r>
                        <a:rPr lang="en-US" sz="1600" dirty="0">
                          <a:effectLst/>
                        </a:rPr>
                        <a:t>No.</a:t>
                      </a:r>
                      <a:endParaRPr lang="en-SG" sz="1600" dirty="0">
                        <a:effectLst/>
                        <a:latin typeface="Arial MT"/>
                        <a:ea typeface="Arial MT"/>
                        <a:cs typeface="Arial MT"/>
                      </a:endParaRPr>
                    </a:p>
                  </a:txBody>
                  <a:tcPr marL="0" marR="0" marT="0" marB="0">
                    <a:solidFill>
                      <a:schemeClr val="accent2">
                        <a:lumMod val="75000"/>
                      </a:schemeClr>
                    </a:solidFill>
                  </a:tcPr>
                </a:tc>
                <a:tc>
                  <a:txBody>
                    <a:bodyPr/>
                    <a:lstStyle/>
                    <a:p>
                      <a:pPr marL="63500" marR="0">
                        <a:spcBef>
                          <a:spcPts val="500"/>
                        </a:spcBef>
                        <a:spcAft>
                          <a:spcPts val="0"/>
                        </a:spcAft>
                      </a:pPr>
                      <a:r>
                        <a:rPr lang="en-US" sz="1600" dirty="0">
                          <a:effectLst/>
                        </a:rPr>
                        <a:t>Deliverables/Activities</a:t>
                      </a:r>
                      <a:endParaRPr lang="en-SG" sz="1600" dirty="0">
                        <a:effectLst/>
                        <a:latin typeface="Arial MT"/>
                        <a:ea typeface="Arial MT"/>
                        <a:cs typeface="Arial MT"/>
                      </a:endParaRPr>
                    </a:p>
                  </a:txBody>
                  <a:tcPr marL="0" marR="0" marT="0" marB="0">
                    <a:solidFill>
                      <a:schemeClr val="accent2">
                        <a:lumMod val="75000"/>
                      </a:schemeClr>
                    </a:solidFill>
                  </a:tcPr>
                </a:tc>
                <a:tc>
                  <a:txBody>
                    <a:bodyPr/>
                    <a:lstStyle/>
                    <a:p>
                      <a:pPr marL="110490" marR="0">
                        <a:spcBef>
                          <a:spcPts val="500"/>
                        </a:spcBef>
                        <a:spcAft>
                          <a:spcPts val="0"/>
                        </a:spcAft>
                      </a:pPr>
                      <a:r>
                        <a:rPr lang="en-US" sz="1600" dirty="0">
                          <a:effectLst/>
                        </a:rPr>
                        <a:t>Semester</a:t>
                      </a:r>
                      <a:endParaRPr lang="en-SG" sz="1600" dirty="0">
                        <a:effectLst/>
                        <a:latin typeface="Arial MT"/>
                        <a:ea typeface="Arial MT"/>
                        <a:cs typeface="Arial MT"/>
                      </a:endParaRPr>
                    </a:p>
                  </a:txBody>
                  <a:tcPr marL="0" marR="0" marT="0" marB="0">
                    <a:solidFill>
                      <a:schemeClr val="accent2">
                        <a:lumMod val="75000"/>
                      </a:schemeClr>
                    </a:solidFill>
                  </a:tcPr>
                </a:tc>
                <a:tc>
                  <a:txBody>
                    <a:bodyPr/>
                    <a:lstStyle/>
                    <a:p>
                      <a:pPr marL="148590" marR="135255" algn="ctr">
                        <a:spcBef>
                          <a:spcPts val="500"/>
                        </a:spcBef>
                        <a:spcAft>
                          <a:spcPts val="0"/>
                        </a:spcAft>
                      </a:pPr>
                      <a:r>
                        <a:rPr lang="en-US" sz="1600" dirty="0">
                          <a:effectLst/>
                        </a:rPr>
                        <a:t>Week</a:t>
                      </a:r>
                      <a:endParaRPr lang="en-SG" sz="1600" dirty="0">
                        <a:effectLst/>
                        <a:latin typeface="Arial MT"/>
                        <a:ea typeface="Arial MT"/>
                        <a:cs typeface="Arial MT"/>
                      </a:endParaRPr>
                    </a:p>
                  </a:txBody>
                  <a:tcPr marL="0" marR="0" marT="0" marB="0">
                    <a:solidFill>
                      <a:schemeClr val="accent2">
                        <a:lumMod val="75000"/>
                      </a:schemeClr>
                    </a:solidFill>
                  </a:tcPr>
                </a:tc>
                <a:extLst>
                  <a:ext uri="{0D108BD9-81ED-4DB2-BD59-A6C34878D82A}">
                    <a16:rowId xmlns:a16="http://schemas.microsoft.com/office/drawing/2014/main" val="2303495559"/>
                  </a:ext>
                </a:extLst>
              </a:tr>
            </a:tbl>
          </a:graphicData>
        </a:graphic>
      </p:graphicFrame>
    </p:spTree>
    <p:extLst>
      <p:ext uri="{BB962C8B-B14F-4D97-AF65-F5344CB8AC3E}">
        <p14:creationId xmlns:p14="http://schemas.microsoft.com/office/powerpoint/2010/main" val="2479061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Form Teams</a:t>
            </a:r>
          </a:p>
          <a:p>
            <a:r>
              <a:rPr lang="en-US" dirty="0" smtClean="0"/>
              <a:t>Choose type of project</a:t>
            </a:r>
          </a:p>
          <a:p>
            <a:r>
              <a:rPr lang="en-US" dirty="0" smtClean="0"/>
              <a:t>If you have any questions/clarifications/suggestions</a:t>
            </a:r>
          </a:p>
          <a:p>
            <a:pPr lvl="1"/>
            <a:r>
              <a:rPr lang="en-US" dirty="0" smtClean="0">
                <a:hlinkClick r:id="rId2"/>
              </a:rPr>
              <a:t>gni@nus.edu.sg</a:t>
            </a:r>
            <a:r>
              <a:rPr lang="en-US" dirty="0" smtClean="0"/>
              <a:t> </a:t>
            </a:r>
          </a:p>
          <a:p>
            <a:pPr lvl="1"/>
            <a:r>
              <a:rPr lang="en-US" dirty="0">
                <a:hlinkClick r:id="rId3"/>
              </a:rPr>
              <a:t>a</a:t>
            </a:r>
            <a:r>
              <a:rPr lang="en-US" dirty="0" smtClean="0">
                <a:hlinkClick r:id="rId3"/>
              </a:rPr>
              <a:t>mir.m@nus.edu.sg</a:t>
            </a:r>
            <a:r>
              <a:rPr lang="en-US" dirty="0" smtClean="0"/>
              <a:t> </a:t>
            </a:r>
          </a:p>
          <a:p>
            <a:r>
              <a:rPr lang="en-US" dirty="0" smtClean="0"/>
              <a:t>Work on project proposal</a:t>
            </a:r>
          </a:p>
          <a:p>
            <a:endParaRPr lang="en-US" dirty="0"/>
          </a:p>
        </p:txBody>
      </p:sp>
      <p:sp>
        <p:nvSpPr>
          <p:cNvPr id="4" name="Date Placeholder 3"/>
          <p:cNvSpPr>
            <a:spLocks noGrp="1"/>
          </p:cNvSpPr>
          <p:nvPr>
            <p:ph type="dt" sz="half" idx="10"/>
          </p:nvPr>
        </p:nvSpPr>
        <p:spPr/>
        <p:txBody>
          <a:bodyPr/>
          <a:lstStyle/>
          <a:p>
            <a:fld id="{D27BAF5A-0213-4B01-9A6F-3862AED1F00A}" type="datetime1">
              <a:rPr lang="en-US" smtClean="0"/>
              <a:t>8/18/2023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669795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5FB4B2-4C17-4346-96EB-1367FE2D13AE}"/>
              </a:ext>
            </a:extLst>
          </p:cNvPr>
          <p:cNvSpPr txBox="1"/>
          <p:nvPr/>
        </p:nvSpPr>
        <p:spPr>
          <a:xfrm>
            <a:off x="3266983" y="2982897"/>
            <a:ext cx="2916183" cy="769441"/>
          </a:xfrm>
          <a:prstGeom prst="rect">
            <a:avLst/>
          </a:prstGeom>
          <a:noFill/>
        </p:spPr>
        <p:txBody>
          <a:bodyPr wrap="none" rtlCol="0">
            <a:spAutoFit/>
          </a:bodyPr>
          <a:lstStyle/>
          <a:p>
            <a:r>
              <a:rPr lang="en-US" sz="4400" dirty="0">
                <a:latin typeface="Bauhaus 93" panose="04030905020B02020C02" pitchFamily="82" charset="0"/>
              </a:rPr>
              <a:t>The End …</a:t>
            </a:r>
            <a:endParaRPr lang="en-SG" sz="4400" dirty="0">
              <a:latin typeface="Bauhaus 93" panose="04030905020B02020C02" pitchFamily="82" charset="0"/>
            </a:endParaRPr>
          </a:p>
        </p:txBody>
      </p:sp>
      <p:sp>
        <p:nvSpPr>
          <p:cNvPr id="5" name="Date Placeholder 4">
            <a:extLst>
              <a:ext uri="{FF2B5EF4-FFF2-40B4-BE49-F238E27FC236}">
                <a16:creationId xmlns:a16="http://schemas.microsoft.com/office/drawing/2014/main" id="{878B48F4-E7C6-4E44-B1F1-7ED4E0481065}"/>
              </a:ext>
            </a:extLst>
          </p:cNvPr>
          <p:cNvSpPr>
            <a:spLocks noGrp="1"/>
          </p:cNvSpPr>
          <p:nvPr>
            <p:ph type="dt" sz="half" idx="10"/>
          </p:nvPr>
        </p:nvSpPr>
        <p:spPr/>
        <p:txBody>
          <a:bodyPr/>
          <a:lstStyle/>
          <a:p>
            <a:fld id="{56CDE361-644D-4229-896E-0FA0963A392D}" type="datetime1">
              <a:rPr lang="en-US" smtClean="0"/>
              <a:t>8/18/2023</a:t>
            </a:fld>
            <a:endParaRPr lang="en-US" dirty="0"/>
          </a:p>
        </p:txBody>
      </p:sp>
      <p:sp>
        <p:nvSpPr>
          <p:cNvPr id="6" name="Slide Number Placeholder 5">
            <a:extLst>
              <a:ext uri="{FF2B5EF4-FFF2-40B4-BE49-F238E27FC236}">
                <a16:creationId xmlns:a16="http://schemas.microsoft.com/office/drawing/2014/main" id="{5C88A5E4-42EB-49B2-BB82-2F9704CD8D3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12347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FB38-FC1A-490A-97F5-30CE457042B1}"/>
              </a:ext>
            </a:extLst>
          </p:cNvPr>
          <p:cNvSpPr>
            <a:spLocks noGrp="1"/>
          </p:cNvSpPr>
          <p:nvPr>
            <p:ph type="title"/>
          </p:nvPr>
        </p:nvSpPr>
        <p:spPr/>
        <p:txBody>
          <a:bodyPr/>
          <a:lstStyle/>
          <a:p>
            <a:r>
              <a:rPr lang="en-US" b="1" dirty="0"/>
              <a:t>Learning Outcomes</a:t>
            </a:r>
            <a:endParaRPr lang="en-SG" dirty="0"/>
          </a:p>
        </p:txBody>
      </p:sp>
      <p:sp>
        <p:nvSpPr>
          <p:cNvPr id="3" name="Content Placeholder 2">
            <a:extLst>
              <a:ext uri="{FF2B5EF4-FFF2-40B4-BE49-F238E27FC236}">
                <a16:creationId xmlns:a16="http://schemas.microsoft.com/office/drawing/2014/main" id="{5025EE5A-B5B1-4749-8AB6-659EDD8F4E1C}"/>
              </a:ext>
            </a:extLst>
          </p:cNvPr>
          <p:cNvSpPr>
            <a:spLocks noGrp="1"/>
          </p:cNvSpPr>
          <p:nvPr>
            <p:ph idx="1"/>
          </p:nvPr>
        </p:nvSpPr>
        <p:spPr/>
        <p:txBody>
          <a:bodyPr/>
          <a:lstStyle/>
          <a:p>
            <a:r>
              <a:rPr lang="en-US" sz="2000" dirty="0"/>
              <a:t>Students should:</a:t>
            </a:r>
            <a:endParaRPr lang="en-SG" sz="2000" dirty="0"/>
          </a:p>
          <a:p>
            <a:pPr lvl="1"/>
            <a:r>
              <a:rPr lang="en-US" sz="1800" dirty="0"/>
              <a:t>be able to work independently in a self-directed manner</a:t>
            </a:r>
            <a:endParaRPr lang="en-SG" sz="1800" dirty="0"/>
          </a:p>
          <a:p>
            <a:pPr lvl="1"/>
            <a:r>
              <a:rPr lang="en-US" sz="1800" dirty="0"/>
              <a:t>work and communicate effectively in a team</a:t>
            </a:r>
            <a:endParaRPr lang="en-SG" sz="1800" dirty="0"/>
          </a:p>
          <a:p>
            <a:pPr lvl="1"/>
            <a:r>
              <a:rPr lang="en-US" sz="1800" dirty="0"/>
              <a:t>apply knowledge and skills gained in modules taken in the BTech program</a:t>
            </a:r>
            <a:endParaRPr lang="en-SG" sz="1800" dirty="0"/>
          </a:p>
          <a:p>
            <a:pPr lvl="1"/>
            <a:r>
              <a:rPr lang="en-US" sz="1800" dirty="0"/>
              <a:t>analyze and formulate the problem</a:t>
            </a:r>
            <a:endParaRPr lang="en-SG" sz="1800" dirty="0"/>
          </a:p>
          <a:p>
            <a:pPr lvl="1"/>
            <a:r>
              <a:rPr lang="en-US" sz="1800" dirty="0"/>
              <a:t>research and learn necessary knowledge/skills to tackle the problem</a:t>
            </a:r>
            <a:endParaRPr lang="en-SG" sz="1800" dirty="0"/>
          </a:p>
          <a:p>
            <a:pPr lvl="1"/>
            <a:r>
              <a:rPr lang="en-US" sz="1800" dirty="0"/>
              <a:t>communicate clearly in both oral and written forms</a:t>
            </a:r>
            <a:endParaRPr lang="en-SG" sz="1800" dirty="0"/>
          </a:p>
          <a:p>
            <a:pPr lvl="1"/>
            <a:r>
              <a:rPr lang="en-US" sz="1800" dirty="0"/>
              <a:t>plan and execute a typical software engineering project lifecycle</a:t>
            </a:r>
            <a:endParaRPr lang="en-SG" sz="1800" dirty="0"/>
          </a:p>
          <a:p>
            <a:pPr marL="0" indent="0">
              <a:buNone/>
            </a:pPr>
            <a:endParaRPr lang="en-SG" sz="1600" dirty="0"/>
          </a:p>
        </p:txBody>
      </p:sp>
      <p:sp>
        <p:nvSpPr>
          <p:cNvPr id="4" name="Date Placeholder 3">
            <a:extLst>
              <a:ext uri="{FF2B5EF4-FFF2-40B4-BE49-F238E27FC236}">
                <a16:creationId xmlns:a16="http://schemas.microsoft.com/office/drawing/2014/main" id="{33B52ED1-4776-4DA2-B473-531CDB294FDF}"/>
              </a:ext>
            </a:extLst>
          </p:cNvPr>
          <p:cNvSpPr>
            <a:spLocks noGrp="1"/>
          </p:cNvSpPr>
          <p:nvPr>
            <p:ph type="dt" sz="half" idx="10"/>
          </p:nvPr>
        </p:nvSpPr>
        <p:spPr/>
        <p:txBody>
          <a:bodyPr/>
          <a:lstStyle/>
          <a:p>
            <a:fld id="{FB9DA344-D41C-4C9D-800A-3A67ADBF5F9C}" type="datetime1">
              <a:rPr lang="en-US" smtClean="0"/>
              <a:t>8/18/2023</a:t>
            </a:fld>
            <a:endParaRPr lang="en-US" dirty="0"/>
          </a:p>
        </p:txBody>
      </p:sp>
      <p:sp>
        <p:nvSpPr>
          <p:cNvPr id="5" name="Slide Number Placeholder 4">
            <a:extLst>
              <a:ext uri="{FF2B5EF4-FFF2-40B4-BE49-F238E27FC236}">
                <a16:creationId xmlns:a16="http://schemas.microsoft.com/office/drawing/2014/main" id="{6EB60BDF-1F6E-433A-B9C0-AE9E6BA360C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076691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94F0-CA93-4CB6-924D-9FF3B19690DF}"/>
              </a:ext>
            </a:extLst>
          </p:cNvPr>
          <p:cNvSpPr>
            <a:spLocks noGrp="1"/>
          </p:cNvSpPr>
          <p:nvPr>
            <p:ph type="title"/>
          </p:nvPr>
        </p:nvSpPr>
        <p:spPr/>
        <p:txBody>
          <a:bodyPr/>
          <a:lstStyle/>
          <a:p>
            <a:r>
              <a:rPr lang="en-US" b="1" dirty="0"/>
              <a:t>Project Tracks</a:t>
            </a:r>
            <a:r>
              <a:rPr lang="en-SG" b="1" dirty="0"/>
              <a:t/>
            </a:r>
            <a:br>
              <a:rPr lang="en-SG" b="1" dirty="0"/>
            </a:br>
            <a:endParaRPr lang="en-SG" dirty="0"/>
          </a:p>
        </p:txBody>
      </p:sp>
      <p:sp>
        <p:nvSpPr>
          <p:cNvPr id="3" name="Content Placeholder 2">
            <a:extLst>
              <a:ext uri="{FF2B5EF4-FFF2-40B4-BE49-F238E27FC236}">
                <a16:creationId xmlns:a16="http://schemas.microsoft.com/office/drawing/2014/main" id="{9A745580-9554-41EF-8507-5C0ABA775F1B}"/>
              </a:ext>
            </a:extLst>
          </p:cNvPr>
          <p:cNvSpPr>
            <a:spLocks noGrp="1"/>
          </p:cNvSpPr>
          <p:nvPr>
            <p:ph idx="1"/>
          </p:nvPr>
        </p:nvSpPr>
        <p:spPr/>
        <p:txBody>
          <a:bodyPr>
            <a:normAutofit/>
          </a:bodyPr>
          <a:lstStyle/>
          <a:p>
            <a:r>
              <a:rPr lang="en-US" sz="2000" dirty="0"/>
              <a:t>Here is a list of possible project tracks. Each team would have to select one of the following tracks.</a:t>
            </a:r>
            <a:endParaRPr lang="en-SG" sz="2000" dirty="0"/>
          </a:p>
          <a:p>
            <a:pPr marL="800100" lvl="1" indent="-342900">
              <a:buFont typeface="+mj-lt"/>
              <a:buAutoNum type="arabicPeriod"/>
            </a:pPr>
            <a:r>
              <a:rPr lang="en-US" sz="1800" dirty="0"/>
              <a:t>Software Development Track</a:t>
            </a:r>
            <a:endParaRPr lang="en-SG" sz="1800" dirty="0"/>
          </a:p>
          <a:p>
            <a:pPr marL="800100" lvl="1" indent="-342900">
              <a:buFont typeface="+mj-lt"/>
              <a:buAutoNum type="arabicPeriod"/>
            </a:pPr>
            <a:r>
              <a:rPr lang="en-US" sz="1800" dirty="0"/>
              <a:t>Software Deployment </a:t>
            </a:r>
            <a:r>
              <a:rPr lang="en-US" sz="1800" dirty="0" smtClean="0"/>
              <a:t>Track</a:t>
            </a:r>
          </a:p>
          <a:p>
            <a:pPr marL="800100" lvl="1" indent="-342900">
              <a:buFont typeface="+mj-lt"/>
              <a:buAutoNum type="arabicPeriod"/>
            </a:pPr>
            <a:r>
              <a:rPr lang="en-US" sz="1800" dirty="0" smtClean="0"/>
              <a:t>Software Development and Deployment Track </a:t>
            </a:r>
            <a:endParaRPr lang="en-SG" sz="1800" dirty="0"/>
          </a:p>
          <a:p>
            <a:pPr marL="800100" lvl="1" indent="-342900">
              <a:buFont typeface="+mj-lt"/>
              <a:buAutoNum type="arabicPeriod"/>
            </a:pPr>
            <a:r>
              <a:rPr lang="en-US" sz="1800" dirty="0"/>
              <a:t>Industry Track</a:t>
            </a:r>
            <a:endParaRPr lang="en-SG" sz="1800" dirty="0"/>
          </a:p>
          <a:p>
            <a:pPr marL="800100" lvl="1" indent="-342900">
              <a:buFont typeface="+mj-lt"/>
              <a:buAutoNum type="arabicPeriod"/>
            </a:pPr>
            <a:r>
              <a:rPr lang="en-US" sz="1800" dirty="0"/>
              <a:t>Self-Proposed </a:t>
            </a:r>
            <a:r>
              <a:rPr lang="en-US" sz="1800" dirty="0" smtClean="0"/>
              <a:t>Track (Research)</a:t>
            </a:r>
            <a:endParaRPr lang="en-SG" sz="1800" dirty="0"/>
          </a:p>
        </p:txBody>
      </p:sp>
      <p:sp>
        <p:nvSpPr>
          <p:cNvPr id="4" name="Date Placeholder 3">
            <a:extLst>
              <a:ext uri="{FF2B5EF4-FFF2-40B4-BE49-F238E27FC236}">
                <a16:creationId xmlns:a16="http://schemas.microsoft.com/office/drawing/2014/main" id="{676678C0-5324-4EAC-AB39-72AD8408ABDF}"/>
              </a:ext>
            </a:extLst>
          </p:cNvPr>
          <p:cNvSpPr>
            <a:spLocks noGrp="1"/>
          </p:cNvSpPr>
          <p:nvPr>
            <p:ph type="dt" sz="half" idx="10"/>
          </p:nvPr>
        </p:nvSpPr>
        <p:spPr/>
        <p:txBody>
          <a:bodyPr/>
          <a:lstStyle/>
          <a:p>
            <a:fld id="{E0F59E96-9A0B-4F30-8E0B-B6B17129A9A2}" type="datetime1">
              <a:rPr lang="en-US" smtClean="0"/>
              <a:t>8/18/2023</a:t>
            </a:fld>
            <a:endParaRPr lang="en-US" dirty="0"/>
          </a:p>
        </p:txBody>
      </p:sp>
      <p:sp>
        <p:nvSpPr>
          <p:cNvPr id="5" name="Slide Number Placeholder 4">
            <a:extLst>
              <a:ext uri="{FF2B5EF4-FFF2-40B4-BE49-F238E27FC236}">
                <a16:creationId xmlns:a16="http://schemas.microsoft.com/office/drawing/2014/main" id="{770DFA47-0E95-4130-B389-805A69457E77}"/>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450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226D-04A4-4A42-BB1D-FB050B5AC5B1}"/>
              </a:ext>
            </a:extLst>
          </p:cNvPr>
          <p:cNvSpPr>
            <a:spLocks noGrp="1"/>
          </p:cNvSpPr>
          <p:nvPr>
            <p:ph type="title"/>
          </p:nvPr>
        </p:nvSpPr>
        <p:spPr/>
        <p:txBody>
          <a:bodyPr/>
          <a:lstStyle/>
          <a:p>
            <a:r>
              <a:rPr lang="en-US" b="1" dirty="0"/>
              <a:t>Software Development Track</a:t>
            </a:r>
            <a:r>
              <a:rPr lang="en-SG" b="1" dirty="0"/>
              <a:t/>
            </a:r>
            <a:br>
              <a:rPr lang="en-SG" b="1" dirty="0"/>
            </a:br>
            <a:endParaRPr lang="en-SG" dirty="0"/>
          </a:p>
        </p:txBody>
      </p:sp>
      <p:sp>
        <p:nvSpPr>
          <p:cNvPr id="3" name="Content Placeholder 2">
            <a:extLst>
              <a:ext uri="{FF2B5EF4-FFF2-40B4-BE49-F238E27FC236}">
                <a16:creationId xmlns:a16="http://schemas.microsoft.com/office/drawing/2014/main" id="{20175EBE-2CF7-472F-8EED-E3944674C0A5}"/>
              </a:ext>
            </a:extLst>
          </p:cNvPr>
          <p:cNvSpPr>
            <a:spLocks noGrp="1"/>
          </p:cNvSpPr>
          <p:nvPr>
            <p:ph idx="1"/>
          </p:nvPr>
        </p:nvSpPr>
        <p:spPr/>
        <p:txBody>
          <a:bodyPr/>
          <a:lstStyle/>
          <a:p>
            <a:r>
              <a:rPr lang="en-US" sz="2000" dirty="0"/>
              <a:t>This track is suitable for teams that are interested in software development projects  which can be (but not limited to):</a:t>
            </a:r>
            <a:endParaRPr lang="en-SG" sz="2000" dirty="0"/>
          </a:p>
          <a:p>
            <a:pPr lvl="2"/>
            <a:r>
              <a:rPr lang="en-US" sz="1600" dirty="0"/>
              <a:t>Design and develop useful full stack web applications for public, people in  organizations</a:t>
            </a:r>
            <a:r>
              <a:rPr lang="en-US" sz="1600" baseline="30000" dirty="0"/>
              <a:t>1</a:t>
            </a:r>
            <a:endParaRPr lang="en-SG" sz="1600" dirty="0"/>
          </a:p>
          <a:p>
            <a:pPr lvl="2"/>
            <a:r>
              <a:rPr lang="en-US" sz="1600" dirty="0"/>
              <a:t>Design and develop mobile applications with backend API and Database useful for public.</a:t>
            </a:r>
            <a:endParaRPr lang="en-SG" sz="1600" dirty="0"/>
          </a:p>
          <a:p>
            <a:pPr lvl="2"/>
            <a:r>
              <a:rPr lang="en-US" sz="1600" dirty="0"/>
              <a:t>Design and develop a full stack web application useful for solving some current day problems in some specific industry domain(s</a:t>
            </a:r>
            <a:r>
              <a:rPr lang="en-US" sz="1600" dirty="0" smtClean="0"/>
              <a:t>).</a:t>
            </a:r>
          </a:p>
          <a:p>
            <a:r>
              <a:rPr lang="en-US" sz="2000" dirty="0" smtClean="0"/>
              <a:t>Need to use right practices</a:t>
            </a:r>
          </a:p>
          <a:p>
            <a:pPr lvl="1"/>
            <a:r>
              <a:rPr lang="en-US" sz="1800" dirty="0" smtClean="0"/>
              <a:t>SE principles (SOLID, DRY </a:t>
            </a:r>
            <a:r>
              <a:rPr lang="en-US" sz="1800" dirty="0" err="1" smtClean="0"/>
              <a:t>etc</a:t>
            </a:r>
            <a:r>
              <a:rPr lang="en-US" sz="1800" dirty="0" smtClean="0"/>
              <a:t>), Design Patterns </a:t>
            </a:r>
            <a:r>
              <a:rPr lang="en-US" sz="1800" dirty="0" err="1" smtClean="0"/>
              <a:t>etc</a:t>
            </a:r>
            <a:r>
              <a:rPr lang="en-US" sz="1800" dirty="0" smtClean="0"/>
              <a:t> for design/coding</a:t>
            </a:r>
          </a:p>
          <a:p>
            <a:pPr lvl="1"/>
            <a:r>
              <a:rPr lang="en-US" sz="1800" dirty="0" smtClean="0"/>
              <a:t>UML Diagrams</a:t>
            </a:r>
          </a:p>
          <a:p>
            <a:pPr lvl="1"/>
            <a:endParaRPr lang="en-SG" sz="1800" dirty="0"/>
          </a:p>
          <a:p>
            <a:endParaRPr lang="en-SG" dirty="0"/>
          </a:p>
        </p:txBody>
      </p:sp>
      <p:sp>
        <p:nvSpPr>
          <p:cNvPr id="4" name="Date Placeholder 3">
            <a:extLst>
              <a:ext uri="{FF2B5EF4-FFF2-40B4-BE49-F238E27FC236}">
                <a16:creationId xmlns:a16="http://schemas.microsoft.com/office/drawing/2014/main" id="{BEB1A821-19AE-4179-AC44-9721E3B3E0A8}"/>
              </a:ext>
            </a:extLst>
          </p:cNvPr>
          <p:cNvSpPr>
            <a:spLocks noGrp="1"/>
          </p:cNvSpPr>
          <p:nvPr>
            <p:ph type="dt" sz="half" idx="10"/>
          </p:nvPr>
        </p:nvSpPr>
        <p:spPr/>
        <p:txBody>
          <a:bodyPr/>
          <a:lstStyle/>
          <a:p>
            <a:fld id="{EC127201-7D26-4FE4-8DB3-89F79557D38A}" type="datetime1">
              <a:rPr lang="en-US" smtClean="0"/>
              <a:t>8/18/2023</a:t>
            </a:fld>
            <a:endParaRPr lang="en-US" dirty="0"/>
          </a:p>
        </p:txBody>
      </p:sp>
      <p:sp>
        <p:nvSpPr>
          <p:cNvPr id="5" name="Slide Number Placeholder 4">
            <a:extLst>
              <a:ext uri="{FF2B5EF4-FFF2-40B4-BE49-F238E27FC236}">
                <a16:creationId xmlns:a16="http://schemas.microsoft.com/office/drawing/2014/main" id="{6AB790F4-2BCD-4A28-A26B-DB9CB49B5F8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82282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BC93-85C2-4AF1-B069-D4357EB0F16F}"/>
              </a:ext>
            </a:extLst>
          </p:cNvPr>
          <p:cNvSpPr>
            <a:spLocks noGrp="1"/>
          </p:cNvSpPr>
          <p:nvPr>
            <p:ph type="title"/>
          </p:nvPr>
        </p:nvSpPr>
        <p:spPr/>
        <p:txBody>
          <a:bodyPr/>
          <a:lstStyle/>
          <a:p>
            <a:r>
              <a:rPr lang="en-US" b="1" dirty="0"/>
              <a:t>Software Deployment Track</a:t>
            </a:r>
            <a:endParaRPr lang="en-SG" dirty="0"/>
          </a:p>
        </p:txBody>
      </p:sp>
      <p:sp>
        <p:nvSpPr>
          <p:cNvPr id="3" name="Content Placeholder 2">
            <a:extLst>
              <a:ext uri="{FF2B5EF4-FFF2-40B4-BE49-F238E27FC236}">
                <a16:creationId xmlns:a16="http://schemas.microsoft.com/office/drawing/2014/main" id="{CF1B7822-7599-41C2-B08C-64ABD4621A3F}"/>
              </a:ext>
            </a:extLst>
          </p:cNvPr>
          <p:cNvSpPr>
            <a:spLocks noGrp="1"/>
          </p:cNvSpPr>
          <p:nvPr>
            <p:ph idx="1"/>
          </p:nvPr>
        </p:nvSpPr>
        <p:spPr/>
        <p:txBody>
          <a:bodyPr/>
          <a:lstStyle/>
          <a:p>
            <a:r>
              <a:rPr lang="en-US" sz="2000" dirty="0"/>
              <a:t>This track is suitable for teams who wish to analyze and apply appropriate deployment strategies for deploying and managing an existing project. Focus of this track would be:</a:t>
            </a:r>
            <a:endParaRPr lang="en-SG" sz="2000" dirty="0"/>
          </a:p>
          <a:p>
            <a:pPr lvl="1"/>
            <a:r>
              <a:rPr lang="en-US" sz="1800" dirty="0"/>
              <a:t>Design and implement appropriate deployment strategies for deploying and managing a web or full stack software project on-premise using continuous integration and continuous delivery principles </a:t>
            </a:r>
            <a:endParaRPr lang="en-SG" sz="1800" dirty="0"/>
          </a:p>
          <a:p>
            <a:pPr lvl="1"/>
            <a:r>
              <a:rPr lang="en-US" sz="1800" dirty="0"/>
              <a:t>Design and implement cloud-based deployment strategies using modern deployment principles such as continuous integration, container orchestration principles such as Kubernetes </a:t>
            </a:r>
            <a:r>
              <a:rPr lang="en-US" sz="1800" dirty="0" err="1"/>
              <a:t>etc</a:t>
            </a:r>
            <a:endParaRPr lang="en-SG" sz="1800" dirty="0"/>
          </a:p>
          <a:p>
            <a:pPr lvl="1"/>
            <a:r>
              <a:rPr lang="en-US" sz="1800" dirty="0"/>
              <a:t>Infrastructure as Code (</a:t>
            </a:r>
            <a:r>
              <a:rPr lang="en-US" sz="1800" dirty="0" err="1"/>
              <a:t>IaC</a:t>
            </a:r>
            <a:r>
              <a:rPr lang="en-US" sz="1800" dirty="0"/>
              <a:t>) à Terraform </a:t>
            </a:r>
            <a:endParaRPr lang="en-US" sz="1800" dirty="0" smtClean="0"/>
          </a:p>
          <a:p>
            <a:r>
              <a:rPr lang="en-US" sz="2000" dirty="0" smtClean="0"/>
              <a:t>Showcase characteristics such as scalability, portability </a:t>
            </a:r>
            <a:r>
              <a:rPr lang="en-US" sz="2000" dirty="0" err="1" smtClean="0"/>
              <a:t>etc</a:t>
            </a:r>
            <a:endParaRPr lang="en-SG" sz="2000" dirty="0"/>
          </a:p>
          <a:p>
            <a:endParaRPr lang="en-SG" dirty="0"/>
          </a:p>
        </p:txBody>
      </p:sp>
      <p:sp>
        <p:nvSpPr>
          <p:cNvPr id="4" name="Date Placeholder 3">
            <a:extLst>
              <a:ext uri="{FF2B5EF4-FFF2-40B4-BE49-F238E27FC236}">
                <a16:creationId xmlns:a16="http://schemas.microsoft.com/office/drawing/2014/main" id="{BAC8D534-4699-4EE8-821F-3DE0FAE98E7B}"/>
              </a:ext>
            </a:extLst>
          </p:cNvPr>
          <p:cNvSpPr>
            <a:spLocks noGrp="1"/>
          </p:cNvSpPr>
          <p:nvPr>
            <p:ph type="dt" sz="half" idx="10"/>
          </p:nvPr>
        </p:nvSpPr>
        <p:spPr/>
        <p:txBody>
          <a:bodyPr/>
          <a:lstStyle/>
          <a:p>
            <a:fld id="{1CFBA608-4F0D-4DE8-8B7A-5B8EA252B384}" type="datetime1">
              <a:rPr lang="en-US" smtClean="0"/>
              <a:t>8/18/2023</a:t>
            </a:fld>
            <a:endParaRPr lang="en-US" dirty="0"/>
          </a:p>
        </p:txBody>
      </p:sp>
      <p:sp>
        <p:nvSpPr>
          <p:cNvPr id="5" name="Slide Number Placeholder 4">
            <a:extLst>
              <a:ext uri="{FF2B5EF4-FFF2-40B4-BE49-F238E27FC236}">
                <a16:creationId xmlns:a16="http://schemas.microsoft.com/office/drawing/2014/main" id="{8F7B4C7F-2362-4AF9-9B54-A5E4FE9D5270}"/>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08682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B20E-772C-484D-9DE3-8F92C8206268}"/>
              </a:ext>
            </a:extLst>
          </p:cNvPr>
          <p:cNvSpPr>
            <a:spLocks noGrp="1"/>
          </p:cNvSpPr>
          <p:nvPr>
            <p:ph type="title"/>
          </p:nvPr>
        </p:nvSpPr>
        <p:spPr/>
        <p:txBody>
          <a:bodyPr/>
          <a:lstStyle/>
          <a:p>
            <a:r>
              <a:rPr lang="en-US" dirty="0"/>
              <a:t>Industry Track</a:t>
            </a:r>
            <a:endParaRPr lang="en-SG" dirty="0"/>
          </a:p>
        </p:txBody>
      </p:sp>
      <p:sp>
        <p:nvSpPr>
          <p:cNvPr id="3" name="Content Placeholder 2">
            <a:extLst>
              <a:ext uri="{FF2B5EF4-FFF2-40B4-BE49-F238E27FC236}">
                <a16:creationId xmlns:a16="http://schemas.microsoft.com/office/drawing/2014/main" id="{C94F849E-745D-4D36-A8CA-833362F2DBA8}"/>
              </a:ext>
            </a:extLst>
          </p:cNvPr>
          <p:cNvSpPr>
            <a:spLocks noGrp="1"/>
          </p:cNvSpPr>
          <p:nvPr>
            <p:ph idx="1"/>
          </p:nvPr>
        </p:nvSpPr>
        <p:spPr/>
        <p:txBody>
          <a:bodyPr>
            <a:normAutofit/>
          </a:bodyPr>
          <a:lstStyle/>
          <a:p>
            <a:r>
              <a:rPr lang="en-US" dirty="0"/>
              <a:t>Teams that are interested in working with an actual organization can self-source a company and work with the company on an industry-focused project. Industry projects can take on any form. </a:t>
            </a:r>
          </a:p>
          <a:p>
            <a:r>
              <a:rPr lang="en-US" dirty="0"/>
              <a:t>The teams would have to submit a project proposal form to the module coordinators before commencing on the project. The module coordinators would assess the suitability of the industry project and suggest potential refinements to make the project more suited for this capstone project. </a:t>
            </a:r>
          </a:p>
          <a:p>
            <a:r>
              <a:rPr lang="en-US" dirty="0"/>
              <a:t>If eventually, the project turns out unsuitable after this process, the team will be asked to select another track.</a:t>
            </a:r>
          </a:p>
          <a:p>
            <a:endParaRPr lang="en-SG" dirty="0"/>
          </a:p>
        </p:txBody>
      </p:sp>
      <p:sp>
        <p:nvSpPr>
          <p:cNvPr id="7" name="Date Placeholder 6">
            <a:extLst>
              <a:ext uri="{FF2B5EF4-FFF2-40B4-BE49-F238E27FC236}">
                <a16:creationId xmlns:a16="http://schemas.microsoft.com/office/drawing/2014/main" id="{44A2844E-87E0-469F-9062-25FC83BD9A3C}"/>
              </a:ext>
            </a:extLst>
          </p:cNvPr>
          <p:cNvSpPr>
            <a:spLocks noGrp="1"/>
          </p:cNvSpPr>
          <p:nvPr>
            <p:ph type="dt" sz="half" idx="10"/>
          </p:nvPr>
        </p:nvSpPr>
        <p:spPr/>
        <p:txBody>
          <a:bodyPr/>
          <a:lstStyle/>
          <a:p>
            <a:fld id="{75C32AEA-E684-411D-9A25-D980C2E1F9FB}" type="datetime1">
              <a:rPr lang="en-US" smtClean="0"/>
              <a:t>8/18/2023</a:t>
            </a:fld>
            <a:endParaRPr lang="en-US" dirty="0"/>
          </a:p>
        </p:txBody>
      </p:sp>
      <p:sp>
        <p:nvSpPr>
          <p:cNvPr id="8" name="Slide Number Placeholder 7">
            <a:extLst>
              <a:ext uri="{FF2B5EF4-FFF2-40B4-BE49-F238E27FC236}">
                <a16:creationId xmlns:a16="http://schemas.microsoft.com/office/drawing/2014/main" id="{2CB536E3-66E1-4D2B-93D4-9B9990BFF7A7}"/>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09393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4528-C98C-43A7-B219-DC1543F4448F}"/>
              </a:ext>
            </a:extLst>
          </p:cNvPr>
          <p:cNvSpPr>
            <a:spLocks noGrp="1"/>
          </p:cNvSpPr>
          <p:nvPr>
            <p:ph type="title"/>
          </p:nvPr>
        </p:nvSpPr>
        <p:spPr/>
        <p:txBody>
          <a:bodyPr/>
          <a:lstStyle/>
          <a:p>
            <a:r>
              <a:rPr lang="en-US" b="1" dirty="0"/>
              <a:t>Self-Proposed Track</a:t>
            </a:r>
            <a:endParaRPr lang="en-SG" dirty="0"/>
          </a:p>
        </p:txBody>
      </p:sp>
      <p:sp>
        <p:nvSpPr>
          <p:cNvPr id="3" name="Content Placeholder 2">
            <a:extLst>
              <a:ext uri="{FF2B5EF4-FFF2-40B4-BE49-F238E27FC236}">
                <a16:creationId xmlns:a16="http://schemas.microsoft.com/office/drawing/2014/main" id="{79A950B1-AB18-4C03-84F0-FE46D86F0702}"/>
              </a:ext>
            </a:extLst>
          </p:cNvPr>
          <p:cNvSpPr>
            <a:spLocks noGrp="1"/>
          </p:cNvSpPr>
          <p:nvPr>
            <p:ph idx="1"/>
          </p:nvPr>
        </p:nvSpPr>
        <p:spPr/>
        <p:txBody>
          <a:bodyPr>
            <a:normAutofit/>
          </a:bodyPr>
          <a:lstStyle/>
          <a:p>
            <a:r>
              <a:rPr lang="en-US" dirty="0"/>
              <a:t>There might be other suitable project ideas that are not discussed above. For example, some teams may want to adopt a more </a:t>
            </a:r>
            <a:r>
              <a:rPr lang="en-US" b="1" dirty="0"/>
              <a:t>research-oriented approach </a:t>
            </a:r>
            <a:r>
              <a:rPr lang="en-US" dirty="0"/>
              <a:t>toward fulfilling this capstone project. </a:t>
            </a:r>
          </a:p>
          <a:p>
            <a:r>
              <a:rPr lang="en-US" dirty="0"/>
              <a:t>The teams are free to propose any project ideas spanning 3 semesters and projects that can be graded.</a:t>
            </a:r>
            <a:endParaRPr lang="en-SG" dirty="0"/>
          </a:p>
          <a:p>
            <a:pPr marL="0" indent="0">
              <a:buNone/>
            </a:pPr>
            <a:endParaRPr lang="en-SG" dirty="0"/>
          </a:p>
        </p:txBody>
      </p:sp>
      <p:sp>
        <p:nvSpPr>
          <p:cNvPr id="4" name="Date Placeholder 3">
            <a:extLst>
              <a:ext uri="{FF2B5EF4-FFF2-40B4-BE49-F238E27FC236}">
                <a16:creationId xmlns:a16="http://schemas.microsoft.com/office/drawing/2014/main" id="{D90AA0EB-5009-4C07-B935-44E2F124699B}"/>
              </a:ext>
            </a:extLst>
          </p:cNvPr>
          <p:cNvSpPr>
            <a:spLocks noGrp="1"/>
          </p:cNvSpPr>
          <p:nvPr>
            <p:ph type="dt" sz="half" idx="10"/>
          </p:nvPr>
        </p:nvSpPr>
        <p:spPr/>
        <p:txBody>
          <a:bodyPr/>
          <a:lstStyle/>
          <a:p>
            <a:fld id="{9DC8B20B-9ABE-48EA-9257-DED696C1DCFB}" type="datetime1">
              <a:rPr lang="en-US" smtClean="0"/>
              <a:t>8/18/2023</a:t>
            </a:fld>
            <a:endParaRPr lang="en-US" dirty="0"/>
          </a:p>
        </p:txBody>
      </p:sp>
      <p:sp>
        <p:nvSpPr>
          <p:cNvPr id="5" name="Slide Number Placeholder 4">
            <a:extLst>
              <a:ext uri="{FF2B5EF4-FFF2-40B4-BE49-F238E27FC236}">
                <a16:creationId xmlns:a16="http://schemas.microsoft.com/office/drawing/2014/main" id="{D2E8AB42-CD2C-4936-A339-489D37E4A185}"/>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60580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4528-C98C-43A7-B219-DC1543F4448F}"/>
              </a:ext>
            </a:extLst>
          </p:cNvPr>
          <p:cNvSpPr>
            <a:spLocks noGrp="1"/>
          </p:cNvSpPr>
          <p:nvPr>
            <p:ph type="title"/>
          </p:nvPr>
        </p:nvSpPr>
        <p:spPr/>
        <p:txBody>
          <a:bodyPr/>
          <a:lstStyle/>
          <a:p>
            <a:r>
              <a:rPr lang="en-US" b="1" dirty="0"/>
              <a:t>Deliverables</a:t>
            </a:r>
            <a:endParaRPr lang="en-SG" dirty="0"/>
          </a:p>
        </p:txBody>
      </p:sp>
      <p:sp>
        <p:nvSpPr>
          <p:cNvPr id="3" name="Content Placeholder 2">
            <a:extLst>
              <a:ext uri="{FF2B5EF4-FFF2-40B4-BE49-F238E27FC236}">
                <a16:creationId xmlns:a16="http://schemas.microsoft.com/office/drawing/2014/main" id="{79A950B1-AB18-4C03-84F0-FE46D86F0702}"/>
              </a:ext>
            </a:extLst>
          </p:cNvPr>
          <p:cNvSpPr>
            <a:spLocks noGrp="1"/>
          </p:cNvSpPr>
          <p:nvPr>
            <p:ph idx="1"/>
          </p:nvPr>
        </p:nvSpPr>
        <p:spPr/>
        <p:txBody>
          <a:bodyPr>
            <a:normAutofit/>
          </a:bodyPr>
          <a:lstStyle/>
          <a:p>
            <a:pPr lvl="0">
              <a:buFont typeface="+mj-lt"/>
              <a:buAutoNum type="arabicPeriod"/>
            </a:pPr>
            <a:r>
              <a:rPr lang="en-US" dirty="0"/>
              <a:t>Project Proposal (Group)</a:t>
            </a:r>
            <a:endParaRPr lang="en-SG" dirty="0"/>
          </a:p>
          <a:p>
            <a:pPr lvl="0">
              <a:buFont typeface="+mj-lt"/>
              <a:buAutoNum type="arabicPeriod"/>
            </a:pPr>
            <a:r>
              <a:rPr lang="en-US" dirty="0"/>
              <a:t>Project Proposal Presentation (Group)</a:t>
            </a:r>
            <a:endParaRPr lang="en-SG" dirty="0"/>
          </a:p>
          <a:p>
            <a:pPr lvl="0">
              <a:buFont typeface="+mj-lt"/>
              <a:buAutoNum type="arabicPeriod"/>
            </a:pPr>
            <a:r>
              <a:rPr lang="en-US" dirty="0"/>
              <a:t>Project Progress Report 1 (at the end of semester 1) (Group)</a:t>
            </a:r>
            <a:endParaRPr lang="en-SG" dirty="0"/>
          </a:p>
          <a:p>
            <a:pPr lvl="0">
              <a:buFont typeface="+mj-lt"/>
              <a:buAutoNum type="arabicPeriod"/>
            </a:pPr>
            <a:r>
              <a:rPr lang="en-US" dirty="0"/>
              <a:t>Project Progress Report 2 (at the end of semester 2) (Group)</a:t>
            </a:r>
            <a:endParaRPr lang="en-SG" dirty="0"/>
          </a:p>
          <a:p>
            <a:pPr lvl="0">
              <a:buFont typeface="+mj-lt"/>
              <a:buAutoNum type="arabicPeriod"/>
            </a:pPr>
            <a:r>
              <a:rPr lang="en-US" dirty="0"/>
              <a:t>Final Report (Group)</a:t>
            </a:r>
            <a:endParaRPr lang="en-SG" dirty="0"/>
          </a:p>
          <a:p>
            <a:pPr lvl="0">
              <a:buFont typeface="+mj-lt"/>
              <a:buAutoNum type="arabicPeriod"/>
            </a:pPr>
            <a:r>
              <a:rPr lang="en-US" dirty="0"/>
              <a:t>Final Presentation (Group)</a:t>
            </a:r>
            <a:endParaRPr lang="en-SG" dirty="0"/>
          </a:p>
          <a:p>
            <a:pPr lvl="0">
              <a:buFont typeface="+mj-lt"/>
              <a:buAutoNum type="arabicPeriod"/>
            </a:pPr>
            <a:r>
              <a:rPr lang="en-US" dirty="0"/>
              <a:t>Project Logs (Individual)</a:t>
            </a:r>
            <a:endParaRPr lang="en-SG" dirty="0"/>
          </a:p>
          <a:p>
            <a:pPr>
              <a:buFont typeface="+mj-lt"/>
              <a:buAutoNum type="arabicPeriod"/>
            </a:pPr>
            <a:r>
              <a:rPr lang="en-US" dirty="0"/>
              <a:t>Peer Reviews (Individual</a:t>
            </a:r>
            <a:endParaRPr lang="en-SG" dirty="0"/>
          </a:p>
        </p:txBody>
      </p:sp>
      <p:sp>
        <p:nvSpPr>
          <p:cNvPr id="4" name="Date Placeholder 3">
            <a:extLst>
              <a:ext uri="{FF2B5EF4-FFF2-40B4-BE49-F238E27FC236}">
                <a16:creationId xmlns:a16="http://schemas.microsoft.com/office/drawing/2014/main" id="{0ADB5C90-D19A-469C-B1F0-96893A46FF5F}"/>
              </a:ext>
            </a:extLst>
          </p:cNvPr>
          <p:cNvSpPr>
            <a:spLocks noGrp="1"/>
          </p:cNvSpPr>
          <p:nvPr>
            <p:ph type="dt" sz="half" idx="10"/>
          </p:nvPr>
        </p:nvSpPr>
        <p:spPr/>
        <p:txBody>
          <a:bodyPr/>
          <a:lstStyle/>
          <a:p>
            <a:fld id="{673E9945-75FE-4A65-9463-3FB24AF0FE3A}" type="datetime1">
              <a:rPr lang="en-US" smtClean="0"/>
              <a:t>8/18/2023</a:t>
            </a:fld>
            <a:endParaRPr lang="en-US" dirty="0"/>
          </a:p>
        </p:txBody>
      </p:sp>
      <p:sp>
        <p:nvSpPr>
          <p:cNvPr id="5" name="Slide Number Placeholder 4">
            <a:extLst>
              <a:ext uri="{FF2B5EF4-FFF2-40B4-BE49-F238E27FC236}">
                <a16:creationId xmlns:a16="http://schemas.microsoft.com/office/drawing/2014/main" id="{45903ACA-A2A1-437B-B368-EEF62169443C}"/>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60185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149FD-CE3B-4D15-A820-B966979B8444}"/>
              </a:ext>
            </a:extLst>
          </p:cNvPr>
          <p:cNvSpPr>
            <a:spLocks noGrp="1"/>
          </p:cNvSpPr>
          <p:nvPr>
            <p:ph type="title"/>
          </p:nvPr>
        </p:nvSpPr>
        <p:spPr/>
        <p:txBody>
          <a:bodyPr/>
          <a:lstStyle/>
          <a:p>
            <a:r>
              <a:rPr lang="en-US" b="1" dirty="0"/>
              <a:t>Grading Criteria</a:t>
            </a:r>
            <a:endParaRPr lang="en-SG" dirty="0"/>
          </a:p>
        </p:txBody>
      </p:sp>
      <p:graphicFrame>
        <p:nvGraphicFramePr>
          <p:cNvPr id="4" name="Content Placeholder 3">
            <a:extLst>
              <a:ext uri="{FF2B5EF4-FFF2-40B4-BE49-F238E27FC236}">
                <a16:creationId xmlns:a16="http://schemas.microsoft.com/office/drawing/2014/main" id="{6C2C7936-1630-46DB-84AC-8FF67CCCA1AC}"/>
              </a:ext>
            </a:extLst>
          </p:cNvPr>
          <p:cNvGraphicFramePr>
            <a:graphicFrameLocks noGrp="1"/>
          </p:cNvGraphicFramePr>
          <p:nvPr>
            <p:ph idx="1"/>
            <p:extLst>
              <p:ext uri="{D42A27DB-BD31-4B8C-83A1-F6EECF244321}">
                <p14:modId xmlns:p14="http://schemas.microsoft.com/office/powerpoint/2010/main" val="1889523"/>
              </p:ext>
            </p:extLst>
          </p:nvPr>
        </p:nvGraphicFramePr>
        <p:xfrm>
          <a:off x="1143904" y="2126238"/>
          <a:ext cx="8213158" cy="3838956"/>
        </p:xfrm>
        <a:graphic>
          <a:graphicData uri="http://schemas.openxmlformats.org/drawingml/2006/table">
            <a:tbl>
              <a:tblPr firstRow="1" firstCol="1" lastRow="1" lastCol="1" bandRow="1" bandCol="1">
                <a:tableStyleId>{5C22544A-7EE6-4342-B048-85BDC9FD1C3A}</a:tableStyleId>
              </a:tblPr>
              <a:tblGrid>
                <a:gridCol w="1187612">
                  <a:extLst>
                    <a:ext uri="{9D8B030D-6E8A-4147-A177-3AD203B41FA5}">
                      <a16:colId xmlns:a16="http://schemas.microsoft.com/office/drawing/2014/main" val="2168181644"/>
                    </a:ext>
                  </a:extLst>
                </a:gridCol>
                <a:gridCol w="3503577">
                  <a:extLst>
                    <a:ext uri="{9D8B030D-6E8A-4147-A177-3AD203B41FA5}">
                      <a16:colId xmlns:a16="http://schemas.microsoft.com/office/drawing/2014/main" val="1273110022"/>
                    </a:ext>
                  </a:extLst>
                </a:gridCol>
                <a:gridCol w="1857539">
                  <a:extLst>
                    <a:ext uri="{9D8B030D-6E8A-4147-A177-3AD203B41FA5}">
                      <a16:colId xmlns:a16="http://schemas.microsoft.com/office/drawing/2014/main" val="1906148902"/>
                    </a:ext>
                  </a:extLst>
                </a:gridCol>
                <a:gridCol w="1664430">
                  <a:extLst>
                    <a:ext uri="{9D8B030D-6E8A-4147-A177-3AD203B41FA5}">
                      <a16:colId xmlns:a16="http://schemas.microsoft.com/office/drawing/2014/main" val="2348368242"/>
                    </a:ext>
                  </a:extLst>
                </a:gridCol>
              </a:tblGrid>
              <a:tr h="447040">
                <a:tc>
                  <a:txBody>
                    <a:bodyPr/>
                    <a:lstStyle/>
                    <a:p>
                      <a:pPr marL="63500" marR="0">
                        <a:spcBef>
                          <a:spcPts val="500"/>
                        </a:spcBef>
                        <a:spcAft>
                          <a:spcPts val="0"/>
                        </a:spcAft>
                      </a:pPr>
                      <a:r>
                        <a:rPr lang="en-US" sz="1600" dirty="0">
                          <a:effectLst/>
                        </a:rPr>
                        <a:t>Type</a:t>
                      </a:r>
                      <a:endParaRPr lang="en-SG" sz="1600" dirty="0">
                        <a:effectLst/>
                        <a:latin typeface="Arial MT"/>
                        <a:ea typeface="Arial MT"/>
                        <a:cs typeface="Arial MT"/>
                      </a:endParaRPr>
                    </a:p>
                  </a:txBody>
                  <a:tcPr marL="0" marR="0" marT="0" marB="0">
                    <a:solidFill>
                      <a:schemeClr val="accent2">
                        <a:lumMod val="75000"/>
                      </a:schemeClr>
                    </a:solidFill>
                  </a:tcPr>
                </a:tc>
                <a:tc>
                  <a:txBody>
                    <a:bodyPr/>
                    <a:lstStyle/>
                    <a:p>
                      <a:pPr marL="63500" marR="0">
                        <a:spcBef>
                          <a:spcPts val="500"/>
                        </a:spcBef>
                        <a:spcAft>
                          <a:spcPts val="0"/>
                        </a:spcAft>
                      </a:pPr>
                      <a:r>
                        <a:rPr lang="en-US" sz="1600" dirty="0">
                          <a:effectLst/>
                        </a:rPr>
                        <a:t>Component</a:t>
                      </a:r>
                      <a:endParaRPr lang="en-SG" sz="1600" dirty="0">
                        <a:effectLst/>
                        <a:latin typeface="Arial MT"/>
                        <a:ea typeface="Arial MT"/>
                        <a:cs typeface="Arial MT"/>
                      </a:endParaRPr>
                    </a:p>
                  </a:txBody>
                  <a:tcPr marL="0" marR="0" marT="0" marB="0">
                    <a:solidFill>
                      <a:schemeClr val="accent2">
                        <a:lumMod val="75000"/>
                      </a:schemeClr>
                    </a:solidFill>
                  </a:tcPr>
                </a:tc>
                <a:tc>
                  <a:txBody>
                    <a:bodyPr/>
                    <a:lstStyle/>
                    <a:p>
                      <a:pPr marL="148590" marR="135255" algn="ctr">
                        <a:spcBef>
                          <a:spcPts val="500"/>
                        </a:spcBef>
                        <a:spcAft>
                          <a:spcPts val="0"/>
                        </a:spcAft>
                      </a:pPr>
                      <a:r>
                        <a:rPr lang="en-US" sz="1600">
                          <a:effectLst/>
                        </a:rPr>
                        <a:t>Weightage</a:t>
                      </a:r>
                      <a:endParaRPr lang="en-SG" sz="1600">
                        <a:effectLst/>
                        <a:latin typeface="Arial MT"/>
                        <a:ea typeface="Arial MT"/>
                        <a:cs typeface="Arial MT"/>
                      </a:endParaRPr>
                    </a:p>
                  </a:txBody>
                  <a:tcPr marL="0" marR="0" marT="0" marB="0">
                    <a:solidFill>
                      <a:schemeClr val="accent2">
                        <a:lumMod val="75000"/>
                      </a:schemeClr>
                    </a:solidFill>
                  </a:tcPr>
                </a:tc>
                <a:tc>
                  <a:txBody>
                    <a:bodyPr/>
                    <a:lstStyle/>
                    <a:p>
                      <a:pPr marL="161290" marR="135890" indent="77470">
                        <a:lnSpc>
                          <a:spcPct val="98000"/>
                        </a:lnSpc>
                        <a:spcBef>
                          <a:spcPts val="510"/>
                        </a:spcBef>
                        <a:spcAft>
                          <a:spcPts val="0"/>
                        </a:spcAft>
                      </a:pPr>
                      <a:r>
                        <a:rPr lang="en-US" sz="1600">
                          <a:effectLst/>
                        </a:rPr>
                        <a:t>Subtotal</a:t>
                      </a:r>
                      <a:r>
                        <a:rPr lang="en-US" sz="1600" spc="5">
                          <a:effectLst/>
                        </a:rPr>
                        <a:t> </a:t>
                      </a:r>
                      <a:r>
                        <a:rPr lang="en-US" sz="1600">
                          <a:effectLst/>
                        </a:rPr>
                        <a:t>Weightage</a:t>
                      </a:r>
                      <a:endParaRPr lang="en-SG" sz="1600">
                        <a:effectLst/>
                        <a:latin typeface="Arial MT"/>
                        <a:ea typeface="Arial MT"/>
                        <a:cs typeface="Arial MT"/>
                      </a:endParaRPr>
                    </a:p>
                  </a:txBody>
                  <a:tcPr marL="0" marR="0" marT="0" marB="0">
                    <a:solidFill>
                      <a:schemeClr val="accent2">
                        <a:lumMod val="75000"/>
                      </a:schemeClr>
                    </a:solidFill>
                  </a:tcPr>
                </a:tc>
                <a:extLst>
                  <a:ext uri="{0D108BD9-81ED-4DB2-BD59-A6C34878D82A}">
                    <a16:rowId xmlns:a16="http://schemas.microsoft.com/office/drawing/2014/main" val="1614545131"/>
                  </a:ext>
                </a:extLst>
              </a:tr>
              <a:tr h="419735">
                <a:tc rowSpan="5">
                  <a:txBody>
                    <a:bodyPr/>
                    <a:lstStyle/>
                    <a:p>
                      <a:pPr marL="63500" marR="0">
                        <a:spcBef>
                          <a:spcPts val="500"/>
                        </a:spcBef>
                        <a:spcAft>
                          <a:spcPts val="0"/>
                        </a:spcAft>
                      </a:pPr>
                      <a:r>
                        <a:rPr lang="en-US" sz="1600" dirty="0">
                          <a:effectLst/>
                        </a:rPr>
                        <a:t>Group</a:t>
                      </a:r>
                      <a:endParaRPr lang="en-SG" sz="1600" dirty="0">
                        <a:effectLst/>
                        <a:latin typeface="Arial MT"/>
                        <a:ea typeface="Arial MT"/>
                        <a:cs typeface="Arial MT"/>
                      </a:endParaRPr>
                    </a:p>
                  </a:txBody>
                  <a:tcPr marL="0" marR="0" marT="0" marB="0">
                    <a:solidFill>
                      <a:schemeClr val="accent2">
                        <a:lumMod val="75000"/>
                      </a:schemeClr>
                    </a:solidFill>
                  </a:tcPr>
                </a:tc>
                <a:tc>
                  <a:txBody>
                    <a:bodyPr/>
                    <a:lstStyle/>
                    <a:p>
                      <a:pPr marL="63500" marR="0">
                        <a:spcBef>
                          <a:spcPts val="500"/>
                        </a:spcBef>
                        <a:spcAft>
                          <a:spcPts val="0"/>
                        </a:spcAft>
                      </a:pPr>
                      <a:r>
                        <a:rPr lang="en-US" sz="1600" dirty="0">
                          <a:solidFill>
                            <a:schemeClr val="tx1"/>
                          </a:solidFill>
                          <a:effectLst/>
                        </a:rPr>
                        <a:t>Project</a:t>
                      </a:r>
                      <a:r>
                        <a:rPr lang="en-US" sz="1600" spc="-25" dirty="0">
                          <a:solidFill>
                            <a:schemeClr val="tx1"/>
                          </a:solidFill>
                          <a:effectLst/>
                        </a:rPr>
                        <a:t> </a:t>
                      </a:r>
                      <a:r>
                        <a:rPr lang="en-US" sz="1600" dirty="0">
                          <a:solidFill>
                            <a:schemeClr val="tx1"/>
                          </a:solidFill>
                          <a:effectLst/>
                        </a:rPr>
                        <a:t>Proposal</a:t>
                      </a:r>
                      <a:r>
                        <a:rPr lang="en-US" sz="1600" spc="-20" dirty="0">
                          <a:solidFill>
                            <a:schemeClr val="tx1"/>
                          </a:solidFill>
                          <a:effectLst/>
                        </a:rPr>
                        <a:t> </a:t>
                      </a:r>
                      <a:r>
                        <a:rPr lang="en-US" sz="1600" dirty="0">
                          <a:solidFill>
                            <a:schemeClr val="tx1"/>
                          </a:solidFill>
                          <a:effectLst/>
                        </a:rPr>
                        <a:t>&amp;</a:t>
                      </a:r>
                      <a:r>
                        <a:rPr lang="en-US" sz="1600" spc="-20" dirty="0">
                          <a:solidFill>
                            <a:schemeClr val="tx1"/>
                          </a:solidFill>
                          <a:effectLst/>
                        </a:rPr>
                        <a:t> </a:t>
                      </a:r>
                      <a:r>
                        <a:rPr lang="en-US" sz="1600" dirty="0">
                          <a:solidFill>
                            <a:schemeClr val="tx1"/>
                          </a:solidFill>
                          <a:effectLst/>
                        </a:rPr>
                        <a:t>Presentation</a:t>
                      </a:r>
                      <a:endParaRPr lang="en-SG" sz="1600" dirty="0">
                        <a:solidFill>
                          <a:schemeClr val="tx1"/>
                        </a:solidFill>
                        <a:effectLst/>
                        <a:latin typeface="Arial MT"/>
                        <a:ea typeface="Arial MT"/>
                        <a:cs typeface="Arial MT"/>
                      </a:endParaRPr>
                    </a:p>
                  </a:txBody>
                  <a:tcPr marL="0" marR="0" marT="0" marB="0">
                    <a:solidFill>
                      <a:schemeClr val="accent2">
                        <a:lumMod val="75000"/>
                      </a:schemeClr>
                    </a:solidFill>
                  </a:tcPr>
                </a:tc>
                <a:tc>
                  <a:txBody>
                    <a:bodyPr/>
                    <a:lstStyle/>
                    <a:p>
                      <a:pPr marL="148590" marR="135255" algn="ctr">
                        <a:spcBef>
                          <a:spcPts val="500"/>
                        </a:spcBef>
                        <a:spcAft>
                          <a:spcPts val="0"/>
                        </a:spcAft>
                      </a:pPr>
                      <a:r>
                        <a:rPr lang="en-US" sz="1600">
                          <a:solidFill>
                            <a:schemeClr val="tx1"/>
                          </a:solidFill>
                          <a:effectLst/>
                        </a:rPr>
                        <a:t>10%</a:t>
                      </a:r>
                      <a:endParaRPr lang="en-SG" sz="1600">
                        <a:solidFill>
                          <a:schemeClr val="tx1"/>
                        </a:solidFill>
                        <a:effectLst/>
                        <a:latin typeface="Arial MT"/>
                        <a:ea typeface="Arial MT"/>
                        <a:cs typeface="Arial MT"/>
                      </a:endParaRPr>
                    </a:p>
                  </a:txBody>
                  <a:tcPr marL="0" marR="0" marT="0" marB="0">
                    <a:solidFill>
                      <a:schemeClr val="accent2">
                        <a:lumMod val="75000"/>
                      </a:schemeClr>
                    </a:solidFill>
                  </a:tcPr>
                </a:tc>
                <a:tc rowSpan="5">
                  <a:txBody>
                    <a:bodyPr/>
                    <a:lstStyle/>
                    <a:p>
                      <a:pPr marL="148590" marR="135255" algn="ctr">
                        <a:spcBef>
                          <a:spcPts val="500"/>
                        </a:spcBef>
                        <a:spcAft>
                          <a:spcPts val="0"/>
                        </a:spcAft>
                      </a:pPr>
                      <a:r>
                        <a:rPr lang="en-US" sz="1600" dirty="0">
                          <a:effectLst/>
                        </a:rPr>
                        <a:t>70%</a:t>
                      </a:r>
                      <a:endParaRPr lang="en-SG" sz="1600" dirty="0">
                        <a:effectLst/>
                        <a:latin typeface="Arial MT"/>
                        <a:ea typeface="Arial MT"/>
                        <a:cs typeface="Arial MT"/>
                      </a:endParaRPr>
                    </a:p>
                  </a:txBody>
                  <a:tcPr marL="0" marR="0" marT="0" marB="0">
                    <a:solidFill>
                      <a:schemeClr val="accent2">
                        <a:lumMod val="75000"/>
                      </a:schemeClr>
                    </a:solidFill>
                  </a:tcPr>
                </a:tc>
                <a:extLst>
                  <a:ext uri="{0D108BD9-81ED-4DB2-BD59-A6C34878D82A}">
                    <a16:rowId xmlns:a16="http://schemas.microsoft.com/office/drawing/2014/main" val="1358763273"/>
                  </a:ext>
                </a:extLst>
              </a:tr>
              <a:tr h="419735">
                <a:tc vMerge="1">
                  <a:txBody>
                    <a:bodyPr/>
                    <a:lstStyle/>
                    <a:p>
                      <a:endParaRPr lang="en-SG"/>
                    </a:p>
                  </a:txBody>
                  <a:tcPr/>
                </a:tc>
                <a:tc>
                  <a:txBody>
                    <a:bodyPr/>
                    <a:lstStyle/>
                    <a:p>
                      <a:pPr marL="63500" marR="0">
                        <a:spcBef>
                          <a:spcPts val="500"/>
                        </a:spcBef>
                        <a:spcAft>
                          <a:spcPts val="0"/>
                        </a:spcAft>
                      </a:pPr>
                      <a:r>
                        <a:rPr lang="en-US" sz="1600" dirty="0">
                          <a:solidFill>
                            <a:schemeClr val="tx1"/>
                          </a:solidFill>
                          <a:effectLst/>
                        </a:rPr>
                        <a:t>Project</a:t>
                      </a:r>
                      <a:r>
                        <a:rPr lang="en-US" sz="1600" spc="-20" dirty="0">
                          <a:solidFill>
                            <a:schemeClr val="tx1"/>
                          </a:solidFill>
                          <a:effectLst/>
                        </a:rPr>
                        <a:t> </a:t>
                      </a:r>
                      <a:r>
                        <a:rPr lang="en-US" sz="1600" dirty="0">
                          <a:solidFill>
                            <a:schemeClr val="tx1"/>
                          </a:solidFill>
                          <a:effectLst/>
                        </a:rPr>
                        <a:t>Progress</a:t>
                      </a:r>
                      <a:r>
                        <a:rPr lang="en-US" sz="1600" spc="-15" dirty="0">
                          <a:solidFill>
                            <a:schemeClr val="tx1"/>
                          </a:solidFill>
                          <a:effectLst/>
                        </a:rPr>
                        <a:t> </a:t>
                      </a:r>
                      <a:r>
                        <a:rPr lang="en-US" sz="1600" dirty="0">
                          <a:solidFill>
                            <a:schemeClr val="tx1"/>
                          </a:solidFill>
                          <a:effectLst/>
                        </a:rPr>
                        <a:t>Report</a:t>
                      </a:r>
                      <a:r>
                        <a:rPr lang="en-US" sz="1600" spc="-15" dirty="0">
                          <a:solidFill>
                            <a:schemeClr val="tx1"/>
                          </a:solidFill>
                          <a:effectLst/>
                        </a:rPr>
                        <a:t> </a:t>
                      </a:r>
                      <a:r>
                        <a:rPr lang="en-US" sz="1600" dirty="0">
                          <a:solidFill>
                            <a:schemeClr val="tx1"/>
                          </a:solidFill>
                          <a:effectLst/>
                        </a:rPr>
                        <a:t>1</a:t>
                      </a:r>
                      <a:endParaRPr lang="en-SG" sz="1600" dirty="0">
                        <a:solidFill>
                          <a:schemeClr val="tx1"/>
                        </a:solidFill>
                        <a:effectLst/>
                        <a:latin typeface="Arial MT"/>
                        <a:ea typeface="Arial MT"/>
                        <a:cs typeface="Arial MT"/>
                      </a:endParaRPr>
                    </a:p>
                  </a:txBody>
                  <a:tcPr marL="0" marR="0" marT="0" marB="0">
                    <a:solidFill>
                      <a:schemeClr val="accent2">
                        <a:lumMod val="75000"/>
                      </a:schemeClr>
                    </a:solidFill>
                  </a:tcPr>
                </a:tc>
                <a:tc>
                  <a:txBody>
                    <a:bodyPr/>
                    <a:lstStyle/>
                    <a:p>
                      <a:pPr marL="148590" marR="135255" algn="ctr">
                        <a:spcBef>
                          <a:spcPts val="500"/>
                        </a:spcBef>
                        <a:spcAft>
                          <a:spcPts val="0"/>
                        </a:spcAft>
                      </a:pPr>
                      <a:r>
                        <a:rPr lang="en-US" sz="1600">
                          <a:solidFill>
                            <a:schemeClr val="tx1"/>
                          </a:solidFill>
                          <a:effectLst/>
                        </a:rPr>
                        <a:t>10%</a:t>
                      </a:r>
                      <a:endParaRPr lang="en-SG" sz="1600">
                        <a:solidFill>
                          <a:schemeClr val="tx1"/>
                        </a:solidFill>
                        <a:effectLst/>
                        <a:latin typeface="Arial MT"/>
                        <a:ea typeface="Arial MT"/>
                        <a:cs typeface="Arial MT"/>
                      </a:endParaRPr>
                    </a:p>
                  </a:txBody>
                  <a:tcPr marL="0" marR="0" marT="0" marB="0">
                    <a:solidFill>
                      <a:schemeClr val="accent2">
                        <a:lumMod val="75000"/>
                      </a:schemeClr>
                    </a:solidFill>
                  </a:tcPr>
                </a:tc>
                <a:tc vMerge="1">
                  <a:txBody>
                    <a:bodyPr/>
                    <a:lstStyle/>
                    <a:p>
                      <a:endParaRPr lang="en-SG"/>
                    </a:p>
                  </a:txBody>
                  <a:tcPr/>
                </a:tc>
                <a:extLst>
                  <a:ext uri="{0D108BD9-81ED-4DB2-BD59-A6C34878D82A}">
                    <a16:rowId xmlns:a16="http://schemas.microsoft.com/office/drawing/2014/main" val="687058633"/>
                  </a:ext>
                </a:extLst>
              </a:tr>
              <a:tr h="422910">
                <a:tc vMerge="1">
                  <a:txBody>
                    <a:bodyPr/>
                    <a:lstStyle/>
                    <a:p>
                      <a:endParaRPr lang="en-SG"/>
                    </a:p>
                  </a:txBody>
                  <a:tcPr/>
                </a:tc>
                <a:tc>
                  <a:txBody>
                    <a:bodyPr/>
                    <a:lstStyle/>
                    <a:p>
                      <a:pPr marL="63500" marR="0">
                        <a:spcBef>
                          <a:spcPts val="500"/>
                        </a:spcBef>
                        <a:spcAft>
                          <a:spcPts val="0"/>
                        </a:spcAft>
                      </a:pPr>
                      <a:r>
                        <a:rPr lang="en-US" sz="1600" dirty="0">
                          <a:solidFill>
                            <a:schemeClr val="tx1"/>
                          </a:solidFill>
                          <a:effectLst/>
                        </a:rPr>
                        <a:t>Project</a:t>
                      </a:r>
                      <a:r>
                        <a:rPr lang="en-US" sz="1600" spc="-20" dirty="0">
                          <a:solidFill>
                            <a:schemeClr val="tx1"/>
                          </a:solidFill>
                          <a:effectLst/>
                        </a:rPr>
                        <a:t> </a:t>
                      </a:r>
                      <a:r>
                        <a:rPr lang="en-US" sz="1600" dirty="0">
                          <a:solidFill>
                            <a:schemeClr val="tx1"/>
                          </a:solidFill>
                          <a:effectLst/>
                        </a:rPr>
                        <a:t>Progress</a:t>
                      </a:r>
                      <a:r>
                        <a:rPr lang="en-US" sz="1600" spc="-15" dirty="0">
                          <a:solidFill>
                            <a:schemeClr val="tx1"/>
                          </a:solidFill>
                          <a:effectLst/>
                        </a:rPr>
                        <a:t> </a:t>
                      </a:r>
                      <a:r>
                        <a:rPr lang="en-US" sz="1600" dirty="0">
                          <a:solidFill>
                            <a:schemeClr val="tx1"/>
                          </a:solidFill>
                          <a:effectLst/>
                        </a:rPr>
                        <a:t>Report</a:t>
                      </a:r>
                      <a:r>
                        <a:rPr lang="en-US" sz="1600" spc="-15" dirty="0">
                          <a:solidFill>
                            <a:schemeClr val="tx1"/>
                          </a:solidFill>
                          <a:effectLst/>
                        </a:rPr>
                        <a:t> </a:t>
                      </a:r>
                      <a:r>
                        <a:rPr lang="en-US" sz="1600" dirty="0">
                          <a:solidFill>
                            <a:schemeClr val="tx1"/>
                          </a:solidFill>
                          <a:effectLst/>
                        </a:rPr>
                        <a:t>2</a:t>
                      </a:r>
                      <a:endParaRPr lang="en-SG" sz="1600" dirty="0">
                        <a:solidFill>
                          <a:schemeClr val="tx1"/>
                        </a:solidFill>
                        <a:effectLst/>
                        <a:latin typeface="Arial MT"/>
                        <a:ea typeface="Arial MT"/>
                        <a:cs typeface="Arial MT"/>
                      </a:endParaRPr>
                    </a:p>
                  </a:txBody>
                  <a:tcPr marL="0" marR="0" marT="0" marB="0">
                    <a:solidFill>
                      <a:schemeClr val="accent2">
                        <a:lumMod val="75000"/>
                      </a:schemeClr>
                    </a:solidFill>
                  </a:tcPr>
                </a:tc>
                <a:tc>
                  <a:txBody>
                    <a:bodyPr/>
                    <a:lstStyle/>
                    <a:p>
                      <a:pPr marL="148590" marR="135255" algn="ctr">
                        <a:spcBef>
                          <a:spcPts val="500"/>
                        </a:spcBef>
                        <a:spcAft>
                          <a:spcPts val="0"/>
                        </a:spcAft>
                      </a:pPr>
                      <a:r>
                        <a:rPr lang="en-US" sz="1600">
                          <a:solidFill>
                            <a:schemeClr val="tx1"/>
                          </a:solidFill>
                          <a:effectLst/>
                        </a:rPr>
                        <a:t>10%</a:t>
                      </a:r>
                      <a:endParaRPr lang="en-SG" sz="1600">
                        <a:solidFill>
                          <a:schemeClr val="tx1"/>
                        </a:solidFill>
                        <a:effectLst/>
                        <a:latin typeface="Arial MT"/>
                        <a:ea typeface="Arial MT"/>
                        <a:cs typeface="Arial MT"/>
                      </a:endParaRPr>
                    </a:p>
                  </a:txBody>
                  <a:tcPr marL="0" marR="0" marT="0" marB="0">
                    <a:solidFill>
                      <a:schemeClr val="accent2">
                        <a:lumMod val="75000"/>
                      </a:schemeClr>
                    </a:solidFill>
                  </a:tcPr>
                </a:tc>
                <a:tc vMerge="1">
                  <a:txBody>
                    <a:bodyPr/>
                    <a:lstStyle/>
                    <a:p>
                      <a:endParaRPr lang="en-SG"/>
                    </a:p>
                  </a:txBody>
                  <a:tcPr/>
                </a:tc>
                <a:extLst>
                  <a:ext uri="{0D108BD9-81ED-4DB2-BD59-A6C34878D82A}">
                    <a16:rowId xmlns:a16="http://schemas.microsoft.com/office/drawing/2014/main" val="1188179257"/>
                  </a:ext>
                </a:extLst>
              </a:tr>
              <a:tr h="419735">
                <a:tc vMerge="1">
                  <a:txBody>
                    <a:bodyPr/>
                    <a:lstStyle/>
                    <a:p>
                      <a:endParaRPr lang="en-SG"/>
                    </a:p>
                  </a:txBody>
                  <a:tcPr/>
                </a:tc>
                <a:tc>
                  <a:txBody>
                    <a:bodyPr/>
                    <a:lstStyle/>
                    <a:p>
                      <a:pPr marL="63500" marR="0">
                        <a:spcBef>
                          <a:spcPts val="475"/>
                        </a:spcBef>
                        <a:spcAft>
                          <a:spcPts val="0"/>
                        </a:spcAft>
                      </a:pPr>
                      <a:r>
                        <a:rPr lang="en-US" sz="1600" dirty="0">
                          <a:solidFill>
                            <a:schemeClr val="tx1"/>
                          </a:solidFill>
                          <a:effectLst/>
                        </a:rPr>
                        <a:t>Final</a:t>
                      </a:r>
                      <a:r>
                        <a:rPr lang="en-US" sz="1600" spc="-20" dirty="0">
                          <a:solidFill>
                            <a:schemeClr val="tx1"/>
                          </a:solidFill>
                          <a:effectLst/>
                        </a:rPr>
                        <a:t> </a:t>
                      </a:r>
                      <a:r>
                        <a:rPr lang="en-US" sz="1600" dirty="0">
                          <a:solidFill>
                            <a:schemeClr val="tx1"/>
                          </a:solidFill>
                          <a:effectLst/>
                        </a:rPr>
                        <a:t>Report</a:t>
                      </a:r>
                      <a:endParaRPr lang="en-SG" sz="1600" dirty="0">
                        <a:solidFill>
                          <a:schemeClr val="tx1"/>
                        </a:solidFill>
                        <a:effectLst/>
                        <a:latin typeface="Arial MT"/>
                        <a:ea typeface="Arial MT"/>
                        <a:cs typeface="Arial MT"/>
                      </a:endParaRPr>
                    </a:p>
                  </a:txBody>
                  <a:tcPr marL="0" marR="0" marT="0" marB="0">
                    <a:solidFill>
                      <a:schemeClr val="accent2">
                        <a:lumMod val="75000"/>
                      </a:schemeClr>
                    </a:solidFill>
                  </a:tcPr>
                </a:tc>
                <a:tc>
                  <a:txBody>
                    <a:bodyPr/>
                    <a:lstStyle/>
                    <a:p>
                      <a:pPr marL="148590" marR="135255" algn="ctr">
                        <a:spcBef>
                          <a:spcPts val="475"/>
                        </a:spcBef>
                        <a:spcAft>
                          <a:spcPts val="0"/>
                        </a:spcAft>
                      </a:pPr>
                      <a:r>
                        <a:rPr lang="en-US" sz="1600">
                          <a:solidFill>
                            <a:schemeClr val="tx1"/>
                          </a:solidFill>
                          <a:effectLst/>
                        </a:rPr>
                        <a:t>30%</a:t>
                      </a:r>
                      <a:endParaRPr lang="en-SG" sz="1600">
                        <a:solidFill>
                          <a:schemeClr val="tx1"/>
                        </a:solidFill>
                        <a:effectLst/>
                        <a:latin typeface="Arial MT"/>
                        <a:ea typeface="Arial MT"/>
                        <a:cs typeface="Arial MT"/>
                      </a:endParaRPr>
                    </a:p>
                  </a:txBody>
                  <a:tcPr marL="0" marR="0" marT="0" marB="0">
                    <a:solidFill>
                      <a:schemeClr val="accent2">
                        <a:lumMod val="75000"/>
                      </a:schemeClr>
                    </a:solidFill>
                  </a:tcPr>
                </a:tc>
                <a:tc vMerge="1">
                  <a:txBody>
                    <a:bodyPr/>
                    <a:lstStyle/>
                    <a:p>
                      <a:endParaRPr lang="en-SG"/>
                    </a:p>
                  </a:txBody>
                  <a:tcPr/>
                </a:tc>
                <a:extLst>
                  <a:ext uri="{0D108BD9-81ED-4DB2-BD59-A6C34878D82A}">
                    <a16:rowId xmlns:a16="http://schemas.microsoft.com/office/drawing/2014/main" val="1078417573"/>
                  </a:ext>
                </a:extLst>
              </a:tr>
              <a:tr h="419735">
                <a:tc vMerge="1">
                  <a:txBody>
                    <a:bodyPr/>
                    <a:lstStyle/>
                    <a:p>
                      <a:endParaRPr lang="en-SG"/>
                    </a:p>
                  </a:txBody>
                  <a:tcPr/>
                </a:tc>
                <a:tc>
                  <a:txBody>
                    <a:bodyPr/>
                    <a:lstStyle/>
                    <a:p>
                      <a:pPr marL="63500" marR="0">
                        <a:spcBef>
                          <a:spcPts val="475"/>
                        </a:spcBef>
                        <a:spcAft>
                          <a:spcPts val="0"/>
                        </a:spcAft>
                      </a:pPr>
                      <a:r>
                        <a:rPr lang="en-US" sz="1600" dirty="0">
                          <a:solidFill>
                            <a:schemeClr val="tx1"/>
                          </a:solidFill>
                          <a:effectLst/>
                        </a:rPr>
                        <a:t>Final</a:t>
                      </a:r>
                      <a:r>
                        <a:rPr lang="en-US" sz="1600" spc="-30" dirty="0">
                          <a:solidFill>
                            <a:schemeClr val="tx1"/>
                          </a:solidFill>
                          <a:effectLst/>
                        </a:rPr>
                        <a:t> </a:t>
                      </a:r>
                      <a:r>
                        <a:rPr lang="en-US" sz="1600" dirty="0">
                          <a:solidFill>
                            <a:schemeClr val="tx1"/>
                          </a:solidFill>
                          <a:effectLst/>
                        </a:rPr>
                        <a:t>Presentation</a:t>
                      </a:r>
                      <a:endParaRPr lang="en-SG" sz="1600" dirty="0">
                        <a:solidFill>
                          <a:schemeClr val="tx1"/>
                        </a:solidFill>
                        <a:effectLst/>
                        <a:latin typeface="Arial MT"/>
                        <a:ea typeface="Arial MT"/>
                        <a:cs typeface="Arial MT"/>
                      </a:endParaRPr>
                    </a:p>
                  </a:txBody>
                  <a:tcPr marL="0" marR="0" marT="0" marB="0">
                    <a:solidFill>
                      <a:schemeClr val="accent2">
                        <a:lumMod val="75000"/>
                      </a:schemeClr>
                    </a:solidFill>
                  </a:tcPr>
                </a:tc>
                <a:tc>
                  <a:txBody>
                    <a:bodyPr/>
                    <a:lstStyle/>
                    <a:p>
                      <a:pPr marL="148590" marR="135255" algn="ctr">
                        <a:spcBef>
                          <a:spcPts val="475"/>
                        </a:spcBef>
                        <a:spcAft>
                          <a:spcPts val="0"/>
                        </a:spcAft>
                      </a:pPr>
                      <a:r>
                        <a:rPr lang="en-US" sz="1600">
                          <a:solidFill>
                            <a:schemeClr val="tx1"/>
                          </a:solidFill>
                          <a:effectLst/>
                        </a:rPr>
                        <a:t>10%</a:t>
                      </a:r>
                      <a:endParaRPr lang="en-SG" sz="1600">
                        <a:solidFill>
                          <a:schemeClr val="tx1"/>
                        </a:solidFill>
                        <a:effectLst/>
                        <a:latin typeface="Arial MT"/>
                        <a:ea typeface="Arial MT"/>
                        <a:cs typeface="Arial MT"/>
                      </a:endParaRPr>
                    </a:p>
                  </a:txBody>
                  <a:tcPr marL="0" marR="0" marT="0" marB="0">
                    <a:solidFill>
                      <a:schemeClr val="accent2">
                        <a:lumMod val="75000"/>
                      </a:schemeClr>
                    </a:solidFill>
                  </a:tcPr>
                </a:tc>
                <a:tc vMerge="1">
                  <a:txBody>
                    <a:bodyPr/>
                    <a:lstStyle/>
                    <a:p>
                      <a:endParaRPr lang="en-SG"/>
                    </a:p>
                  </a:txBody>
                  <a:tcPr/>
                </a:tc>
                <a:extLst>
                  <a:ext uri="{0D108BD9-81ED-4DB2-BD59-A6C34878D82A}">
                    <a16:rowId xmlns:a16="http://schemas.microsoft.com/office/drawing/2014/main" val="515710339"/>
                  </a:ext>
                </a:extLst>
              </a:tr>
              <a:tr h="419735">
                <a:tc rowSpan="3">
                  <a:txBody>
                    <a:bodyPr/>
                    <a:lstStyle/>
                    <a:p>
                      <a:pPr marL="63500" marR="0">
                        <a:spcBef>
                          <a:spcPts val="475"/>
                        </a:spcBef>
                        <a:spcAft>
                          <a:spcPts val="0"/>
                        </a:spcAft>
                      </a:pPr>
                      <a:r>
                        <a:rPr lang="en-US" sz="1600" dirty="0">
                          <a:effectLst/>
                        </a:rPr>
                        <a:t>Individual</a:t>
                      </a:r>
                      <a:endParaRPr lang="en-SG" sz="1600" dirty="0">
                        <a:effectLst/>
                        <a:latin typeface="Arial MT"/>
                        <a:ea typeface="Arial MT"/>
                        <a:cs typeface="Arial MT"/>
                      </a:endParaRPr>
                    </a:p>
                  </a:txBody>
                  <a:tcPr marL="0" marR="0" marT="0" marB="0">
                    <a:solidFill>
                      <a:schemeClr val="accent2">
                        <a:lumMod val="75000"/>
                      </a:schemeClr>
                    </a:solidFill>
                  </a:tcPr>
                </a:tc>
                <a:tc>
                  <a:txBody>
                    <a:bodyPr/>
                    <a:lstStyle/>
                    <a:p>
                      <a:pPr marL="63500" marR="0">
                        <a:spcBef>
                          <a:spcPts val="475"/>
                        </a:spcBef>
                        <a:spcAft>
                          <a:spcPts val="0"/>
                        </a:spcAft>
                      </a:pPr>
                      <a:r>
                        <a:rPr lang="en-US" sz="1600" dirty="0">
                          <a:solidFill>
                            <a:schemeClr val="tx1"/>
                          </a:solidFill>
                          <a:effectLst/>
                        </a:rPr>
                        <a:t>Peer</a:t>
                      </a:r>
                      <a:r>
                        <a:rPr lang="en-US" sz="1600" spc="-15" dirty="0">
                          <a:solidFill>
                            <a:schemeClr val="tx1"/>
                          </a:solidFill>
                          <a:effectLst/>
                        </a:rPr>
                        <a:t> </a:t>
                      </a:r>
                      <a:r>
                        <a:rPr lang="en-US" sz="1600" dirty="0">
                          <a:solidFill>
                            <a:schemeClr val="tx1"/>
                          </a:solidFill>
                          <a:effectLst/>
                        </a:rPr>
                        <a:t>Reviews</a:t>
                      </a:r>
                      <a:endParaRPr lang="en-SG" sz="1600" dirty="0">
                        <a:solidFill>
                          <a:schemeClr val="tx1"/>
                        </a:solidFill>
                        <a:effectLst/>
                        <a:latin typeface="Arial MT"/>
                        <a:ea typeface="Arial MT"/>
                        <a:cs typeface="Arial MT"/>
                      </a:endParaRPr>
                    </a:p>
                  </a:txBody>
                  <a:tcPr marL="0" marR="0" marT="0" marB="0">
                    <a:solidFill>
                      <a:schemeClr val="accent2">
                        <a:lumMod val="75000"/>
                      </a:schemeClr>
                    </a:solidFill>
                  </a:tcPr>
                </a:tc>
                <a:tc>
                  <a:txBody>
                    <a:bodyPr/>
                    <a:lstStyle/>
                    <a:p>
                      <a:pPr marL="148590" marR="135255" algn="ctr">
                        <a:spcBef>
                          <a:spcPts val="475"/>
                        </a:spcBef>
                        <a:spcAft>
                          <a:spcPts val="0"/>
                        </a:spcAft>
                      </a:pPr>
                      <a:r>
                        <a:rPr lang="en-US" sz="1600">
                          <a:solidFill>
                            <a:schemeClr val="tx1"/>
                          </a:solidFill>
                          <a:effectLst/>
                        </a:rPr>
                        <a:t>5%</a:t>
                      </a:r>
                      <a:endParaRPr lang="en-SG" sz="1600">
                        <a:solidFill>
                          <a:schemeClr val="tx1"/>
                        </a:solidFill>
                        <a:effectLst/>
                        <a:latin typeface="Arial MT"/>
                        <a:ea typeface="Arial MT"/>
                        <a:cs typeface="Arial MT"/>
                      </a:endParaRPr>
                    </a:p>
                  </a:txBody>
                  <a:tcPr marL="0" marR="0" marT="0" marB="0">
                    <a:solidFill>
                      <a:schemeClr val="accent2">
                        <a:lumMod val="75000"/>
                      </a:schemeClr>
                    </a:solidFill>
                  </a:tcPr>
                </a:tc>
                <a:tc rowSpan="3">
                  <a:txBody>
                    <a:bodyPr/>
                    <a:lstStyle/>
                    <a:p>
                      <a:pPr marL="148590" marR="135255" algn="ctr">
                        <a:spcBef>
                          <a:spcPts val="475"/>
                        </a:spcBef>
                        <a:spcAft>
                          <a:spcPts val="0"/>
                        </a:spcAft>
                      </a:pPr>
                      <a:r>
                        <a:rPr lang="en-US" sz="1600" dirty="0">
                          <a:effectLst/>
                        </a:rPr>
                        <a:t>30%</a:t>
                      </a:r>
                      <a:endParaRPr lang="en-SG" sz="1600" dirty="0">
                        <a:effectLst/>
                        <a:latin typeface="Arial MT"/>
                        <a:ea typeface="Arial MT"/>
                        <a:cs typeface="Arial MT"/>
                      </a:endParaRPr>
                    </a:p>
                  </a:txBody>
                  <a:tcPr marL="0" marR="0" marT="0" marB="0">
                    <a:solidFill>
                      <a:schemeClr val="accent2">
                        <a:lumMod val="75000"/>
                      </a:schemeClr>
                    </a:solidFill>
                  </a:tcPr>
                </a:tc>
                <a:extLst>
                  <a:ext uri="{0D108BD9-81ED-4DB2-BD59-A6C34878D82A}">
                    <a16:rowId xmlns:a16="http://schemas.microsoft.com/office/drawing/2014/main" val="4175311229"/>
                  </a:ext>
                </a:extLst>
              </a:tr>
              <a:tr h="419735">
                <a:tc vMerge="1">
                  <a:txBody>
                    <a:bodyPr/>
                    <a:lstStyle/>
                    <a:p>
                      <a:endParaRPr lang="en-SG"/>
                    </a:p>
                  </a:txBody>
                  <a:tcPr/>
                </a:tc>
                <a:tc>
                  <a:txBody>
                    <a:bodyPr/>
                    <a:lstStyle/>
                    <a:p>
                      <a:pPr marL="63500" marR="0">
                        <a:spcBef>
                          <a:spcPts val="500"/>
                        </a:spcBef>
                        <a:spcAft>
                          <a:spcPts val="0"/>
                        </a:spcAft>
                      </a:pPr>
                      <a:r>
                        <a:rPr lang="en-US" sz="1600" dirty="0">
                          <a:solidFill>
                            <a:schemeClr val="tx1"/>
                          </a:solidFill>
                          <a:effectLst/>
                        </a:rPr>
                        <a:t>Project</a:t>
                      </a:r>
                      <a:r>
                        <a:rPr lang="en-US" sz="1600" spc="-20" dirty="0">
                          <a:solidFill>
                            <a:schemeClr val="tx1"/>
                          </a:solidFill>
                          <a:effectLst/>
                        </a:rPr>
                        <a:t> </a:t>
                      </a:r>
                      <a:r>
                        <a:rPr lang="en-US" sz="1600" dirty="0">
                          <a:solidFill>
                            <a:schemeClr val="tx1"/>
                          </a:solidFill>
                          <a:effectLst/>
                        </a:rPr>
                        <a:t>Logs</a:t>
                      </a:r>
                      <a:endParaRPr lang="en-SG" sz="1600" dirty="0">
                        <a:solidFill>
                          <a:schemeClr val="tx1"/>
                        </a:solidFill>
                        <a:effectLst/>
                        <a:latin typeface="Arial MT"/>
                        <a:ea typeface="Arial MT"/>
                        <a:cs typeface="Arial MT"/>
                      </a:endParaRPr>
                    </a:p>
                  </a:txBody>
                  <a:tcPr marL="0" marR="0" marT="0" marB="0">
                    <a:solidFill>
                      <a:schemeClr val="accent2">
                        <a:lumMod val="75000"/>
                      </a:schemeClr>
                    </a:solidFill>
                  </a:tcPr>
                </a:tc>
                <a:tc>
                  <a:txBody>
                    <a:bodyPr/>
                    <a:lstStyle/>
                    <a:p>
                      <a:pPr marL="148590" marR="135255" algn="ctr">
                        <a:spcBef>
                          <a:spcPts val="500"/>
                        </a:spcBef>
                        <a:spcAft>
                          <a:spcPts val="0"/>
                        </a:spcAft>
                      </a:pPr>
                      <a:r>
                        <a:rPr lang="en-US" sz="1600">
                          <a:solidFill>
                            <a:schemeClr val="tx1"/>
                          </a:solidFill>
                          <a:effectLst/>
                        </a:rPr>
                        <a:t>10%</a:t>
                      </a:r>
                      <a:endParaRPr lang="en-SG" sz="1600">
                        <a:solidFill>
                          <a:schemeClr val="tx1"/>
                        </a:solidFill>
                        <a:effectLst/>
                        <a:latin typeface="Arial MT"/>
                        <a:ea typeface="Arial MT"/>
                        <a:cs typeface="Arial MT"/>
                      </a:endParaRPr>
                    </a:p>
                  </a:txBody>
                  <a:tcPr marL="0" marR="0" marT="0" marB="0">
                    <a:solidFill>
                      <a:schemeClr val="accent2">
                        <a:lumMod val="75000"/>
                      </a:schemeClr>
                    </a:solidFill>
                  </a:tcPr>
                </a:tc>
                <a:tc vMerge="1">
                  <a:txBody>
                    <a:bodyPr/>
                    <a:lstStyle/>
                    <a:p>
                      <a:endParaRPr lang="en-SG"/>
                    </a:p>
                  </a:txBody>
                  <a:tcPr/>
                </a:tc>
                <a:extLst>
                  <a:ext uri="{0D108BD9-81ED-4DB2-BD59-A6C34878D82A}">
                    <a16:rowId xmlns:a16="http://schemas.microsoft.com/office/drawing/2014/main" val="3948849805"/>
                  </a:ext>
                </a:extLst>
              </a:tr>
              <a:tr h="419735">
                <a:tc vMerge="1">
                  <a:txBody>
                    <a:bodyPr/>
                    <a:lstStyle/>
                    <a:p>
                      <a:endParaRPr lang="en-SG"/>
                    </a:p>
                  </a:txBody>
                  <a:tcPr/>
                </a:tc>
                <a:tc>
                  <a:txBody>
                    <a:bodyPr/>
                    <a:lstStyle/>
                    <a:p>
                      <a:pPr marL="63500" marR="0">
                        <a:spcBef>
                          <a:spcPts val="500"/>
                        </a:spcBef>
                        <a:spcAft>
                          <a:spcPts val="0"/>
                        </a:spcAft>
                      </a:pPr>
                      <a:r>
                        <a:rPr lang="en-US" sz="1600" kern="1200" dirty="0">
                          <a:solidFill>
                            <a:schemeClr val="tx1"/>
                          </a:solidFill>
                          <a:effectLst/>
                          <a:latin typeface="+mn-lt"/>
                          <a:ea typeface="+mn-ea"/>
                          <a:cs typeface="+mn-cs"/>
                        </a:rPr>
                        <a:t>Continuous </a:t>
                      </a:r>
                      <a:r>
                        <a:rPr lang="en-US" sz="1600" kern="1200" dirty="0" smtClean="0">
                          <a:solidFill>
                            <a:schemeClr val="tx1"/>
                          </a:solidFill>
                          <a:effectLst/>
                          <a:latin typeface="+mn-lt"/>
                          <a:ea typeface="+mn-ea"/>
                          <a:cs typeface="+mn-cs"/>
                        </a:rPr>
                        <a:t>Progress</a:t>
                      </a:r>
                      <a:endParaRPr lang="en-SG" sz="1600" kern="1200" dirty="0">
                        <a:solidFill>
                          <a:schemeClr val="tx1"/>
                        </a:solidFill>
                        <a:effectLst/>
                        <a:latin typeface="+mn-lt"/>
                        <a:ea typeface="+mn-ea"/>
                        <a:cs typeface="+mn-cs"/>
                      </a:endParaRPr>
                    </a:p>
                  </a:txBody>
                  <a:tcPr marL="0" marR="0" marT="0" marB="0">
                    <a:solidFill>
                      <a:schemeClr val="accent2">
                        <a:lumMod val="75000"/>
                      </a:schemeClr>
                    </a:solidFill>
                  </a:tcPr>
                </a:tc>
                <a:tc>
                  <a:txBody>
                    <a:bodyPr/>
                    <a:lstStyle/>
                    <a:p>
                      <a:pPr marL="148590" marR="135255" algn="ctr">
                        <a:spcBef>
                          <a:spcPts val="500"/>
                        </a:spcBef>
                        <a:spcAft>
                          <a:spcPts val="0"/>
                        </a:spcAft>
                      </a:pPr>
                      <a:r>
                        <a:rPr lang="en-US" sz="1600" kern="1200" dirty="0">
                          <a:solidFill>
                            <a:schemeClr val="tx1"/>
                          </a:solidFill>
                          <a:effectLst/>
                          <a:latin typeface="+mn-lt"/>
                          <a:ea typeface="+mn-ea"/>
                          <a:cs typeface="+mn-cs"/>
                        </a:rPr>
                        <a:t>15%</a:t>
                      </a:r>
                      <a:endParaRPr lang="en-SG" sz="1600" kern="1200" dirty="0">
                        <a:solidFill>
                          <a:schemeClr val="tx1"/>
                        </a:solidFill>
                        <a:effectLst/>
                        <a:latin typeface="+mn-lt"/>
                        <a:ea typeface="+mn-ea"/>
                        <a:cs typeface="+mn-cs"/>
                      </a:endParaRPr>
                    </a:p>
                  </a:txBody>
                  <a:tcPr marL="0" marR="0" marT="0" marB="0">
                    <a:solidFill>
                      <a:schemeClr val="accent2">
                        <a:lumMod val="75000"/>
                      </a:schemeClr>
                    </a:solidFill>
                  </a:tcPr>
                </a:tc>
                <a:tc vMerge="1">
                  <a:txBody>
                    <a:bodyPr/>
                    <a:lstStyle/>
                    <a:p>
                      <a:endParaRPr lang="en-SG"/>
                    </a:p>
                  </a:txBody>
                  <a:tcPr/>
                </a:tc>
                <a:extLst>
                  <a:ext uri="{0D108BD9-81ED-4DB2-BD59-A6C34878D82A}">
                    <a16:rowId xmlns:a16="http://schemas.microsoft.com/office/drawing/2014/main" val="1301882516"/>
                  </a:ext>
                </a:extLst>
              </a:tr>
            </a:tbl>
          </a:graphicData>
        </a:graphic>
      </p:graphicFrame>
      <p:sp>
        <p:nvSpPr>
          <p:cNvPr id="5" name="Date Placeholder 4">
            <a:extLst>
              <a:ext uri="{FF2B5EF4-FFF2-40B4-BE49-F238E27FC236}">
                <a16:creationId xmlns:a16="http://schemas.microsoft.com/office/drawing/2014/main" id="{B2DE2158-B6DB-417A-AA19-20272A1083BF}"/>
              </a:ext>
            </a:extLst>
          </p:cNvPr>
          <p:cNvSpPr>
            <a:spLocks noGrp="1"/>
          </p:cNvSpPr>
          <p:nvPr>
            <p:ph type="dt" sz="half" idx="10"/>
          </p:nvPr>
        </p:nvSpPr>
        <p:spPr/>
        <p:txBody>
          <a:bodyPr/>
          <a:lstStyle/>
          <a:p>
            <a:fld id="{8D343323-ED7C-4CE7-893F-64401D153D9B}" type="datetime1">
              <a:rPr lang="en-US" smtClean="0"/>
              <a:t>8/18/2023</a:t>
            </a:fld>
            <a:endParaRPr lang="en-US" dirty="0"/>
          </a:p>
        </p:txBody>
      </p:sp>
      <p:sp>
        <p:nvSpPr>
          <p:cNvPr id="6" name="Slide Number Placeholder 5">
            <a:extLst>
              <a:ext uri="{FF2B5EF4-FFF2-40B4-BE49-F238E27FC236}">
                <a16:creationId xmlns:a16="http://schemas.microsoft.com/office/drawing/2014/main" id="{990DFDBF-0A19-43A5-8B3F-01E1AC821D8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445097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59</TotalTime>
  <Words>915</Words>
  <Application>Microsoft Office PowerPoint</Application>
  <PresentationFormat>Widescreen</PresentationFormat>
  <Paragraphs>186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MT</vt:lpstr>
      <vt:lpstr>Arial</vt:lpstr>
      <vt:lpstr>Bauhaus 93</vt:lpstr>
      <vt:lpstr>Calibri</vt:lpstr>
      <vt:lpstr>Trebuchet MS</vt:lpstr>
      <vt:lpstr>Wingdings 3</vt:lpstr>
      <vt:lpstr>Facet</vt:lpstr>
      <vt:lpstr>TIC4902S Capstone Computing Project</vt:lpstr>
      <vt:lpstr>Learning Outcomes</vt:lpstr>
      <vt:lpstr>Project Tracks </vt:lpstr>
      <vt:lpstr>Software Development Track </vt:lpstr>
      <vt:lpstr>Software Deployment Track</vt:lpstr>
      <vt:lpstr>Industry Track</vt:lpstr>
      <vt:lpstr>Self-Proposed Track</vt:lpstr>
      <vt:lpstr>Deliverables</vt:lpstr>
      <vt:lpstr>Grading Criteria</vt:lpstr>
      <vt:lpstr>Suggested Timeline</vt:lpstr>
      <vt:lpstr>Suggested Timeline</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Amirhassan Monajemi</dc:creator>
  <cp:lastModifiedBy>admin</cp:lastModifiedBy>
  <cp:revision>7</cp:revision>
  <dcterms:created xsi:type="dcterms:W3CDTF">2023-08-17T02:52:09Z</dcterms:created>
  <dcterms:modified xsi:type="dcterms:W3CDTF">2023-08-18T10:17:12Z</dcterms:modified>
</cp:coreProperties>
</file>