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Montserrat Ultra-Bold" charset="1" panose="00000900000000000000"/>
      <p:regular r:id="rId14"/>
    </p:embeddedFont>
    <p:embeddedFont>
      <p:font typeface="Montserrat Bold" charset="1" panose="00000800000000000000"/>
      <p:regular r:id="rId15"/>
    </p:embeddedFont>
    <p:embeddedFont>
      <p:font typeface="Montserrat" charset="1" panose="000005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9.png" Type="http://schemas.openxmlformats.org/officeDocument/2006/relationships/image"/><Relationship Id="rId5" Target="https://www.kaggle.com/datasets/arashnic/the-depression-dataset/data"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57C1D4"/>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6799708" y="1055075"/>
            <a:ext cx="844062" cy="211015"/>
          </a:xfrm>
          <a:custGeom>
            <a:avLst/>
            <a:gdLst/>
            <a:ahLst/>
            <a:cxnLst/>
            <a:rect r="r" b="b" t="t" l="l"/>
            <a:pathLst>
              <a:path h="211015" w="844062">
                <a:moveTo>
                  <a:pt x="0" y="0"/>
                </a:moveTo>
                <a:lnTo>
                  <a:pt x="844061" y="0"/>
                </a:lnTo>
                <a:lnTo>
                  <a:pt x="844061" y="211015"/>
                </a:lnTo>
                <a:lnTo>
                  <a:pt x="0" y="2110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5400000">
            <a:off x="16007685" y="3237459"/>
            <a:ext cx="2456682" cy="0"/>
          </a:xfrm>
          <a:prstGeom prst="line">
            <a:avLst/>
          </a:prstGeom>
          <a:ln cap="rnd" w="28575">
            <a:solidFill>
              <a:srgbClr val="FFFFFF"/>
            </a:solidFill>
            <a:prstDash val="solid"/>
            <a:headEnd type="none" len="sm" w="sm"/>
            <a:tailEnd type="none" len="sm" w="sm"/>
          </a:ln>
        </p:spPr>
      </p:sp>
      <p:sp>
        <p:nvSpPr>
          <p:cNvPr name="AutoShape 4" id="4"/>
          <p:cNvSpPr/>
          <p:nvPr/>
        </p:nvSpPr>
        <p:spPr>
          <a:xfrm rot="0">
            <a:off x="-282420" y="9096375"/>
            <a:ext cx="18852841" cy="0"/>
          </a:xfrm>
          <a:prstGeom prst="line">
            <a:avLst/>
          </a:prstGeom>
          <a:ln cap="rnd" w="28575">
            <a:solidFill>
              <a:srgbClr val="FFFFFF"/>
            </a:solidFill>
            <a:prstDash val="solid"/>
            <a:headEnd type="none" len="sm" w="sm"/>
            <a:tailEnd type="none" len="sm" w="sm"/>
          </a:ln>
        </p:spPr>
      </p:sp>
      <p:sp>
        <p:nvSpPr>
          <p:cNvPr name="AutoShape 5" id="5"/>
          <p:cNvSpPr/>
          <p:nvPr/>
        </p:nvSpPr>
        <p:spPr>
          <a:xfrm rot="0">
            <a:off x="1028700" y="4896894"/>
            <a:ext cx="2261045" cy="0"/>
          </a:xfrm>
          <a:prstGeom prst="line">
            <a:avLst/>
          </a:prstGeom>
          <a:ln cap="rnd" w="104775">
            <a:solidFill>
              <a:srgbClr val="FFFFFF"/>
            </a:solidFill>
            <a:prstDash val="solid"/>
            <a:headEnd type="none" len="sm" w="sm"/>
            <a:tailEnd type="none" len="sm" w="sm"/>
          </a:ln>
        </p:spPr>
      </p:sp>
      <p:sp>
        <p:nvSpPr>
          <p:cNvPr name="Freeform 6" id="6"/>
          <p:cNvSpPr/>
          <p:nvPr/>
        </p:nvSpPr>
        <p:spPr>
          <a:xfrm flipH="false" flipV="false" rot="0">
            <a:off x="12362398" y="0"/>
            <a:ext cx="5925602" cy="11632965"/>
          </a:xfrm>
          <a:custGeom>
            <a:avLst/>
            <a:gdLst/>
            <a:ahLst/>
            <a:cxnLst/>
            <a:rect r="r" b="b" t="t" l="l"/>
            <a:pathLst>
              <a:path h="11632965" w="5925602">
                <a:moveTo>
                  <a:pt x="0" y="0"/>
                </a:moveTo>
                <a:lnTo>
                  <a:pt x="5925602" y="0"/>
                </a:lnTo>
                <a:lnTo>
                  <a:pt x="5925602" y="11632965"/>
                </a:lnTo>
                <a:lnTo>
                  <a:pt x="0" y="11632965"/>
                </a:lnTo>
                <a:lnTo>
                  <a:pt x="0" y="0"/>
                </a:lnTo>
                <a:close/>
              </a:path>
            </a:pathLst>
          </a:custGeom>
          <a:blipFill>
            <a:blip r:embed="rId4"/>
            <a:stretch>
              <a:fillRect l="-6814" t="-3593" r="-4149" b="-8333"/>
            </a:stretch>
          </a:blipFill>
        </p:spPr>
      </p:sp>
      <p:sp>
        <p:nvSpPr>
          <p:cNvPr name="TextBox 7" id="7"/>
          <p:cNvSpPr txBox="true"/>
          <p:nvPr/>
        </p:nvSpPr>
        <p:spPr>
          <a:xfrm rot="0">
            <a:off x="1028700" y="2362200"/>
            <a:ext cx="10198751" cy="2525169"/>
          </a:xfrm>
          <a:prstGeom prst="rect">
            <a:avLst/>
          </a:prstGeom>
        </p:spPr>
        <p:txBody>
          <a:bodyPr anchor="t" rtlCol="false" tIns="0" lIns="0" bIns="0" rIns="0">
            <a:spAutoFit/>
          </a:bodyPr>
          <a:lstStyle/>
          <a:p>
            <a:pPr algn="l">
              <a:lnSpc>
                <a:spcPts val="9637"/>
              </a:lnSpc>
            </a:pPr>
            <a:r>
              <a:rPr lang="en-US" sz="10475" b="true">
                <a:solidFill>
                  <a:srgbClr val="000000"/>
                </a:solidFill>
                <a:latin typeface="Montserrat Ultra-Bold"/>
                <a:ea typeface="Montserrat Ultra-Bold"/>
                <a:cs typeface="Montserrat Ultra-Bold"/>
                <a:sym typeface="Montserrat Ultra-Bold"/>
              </a:rPr>
              <a:t>Depression Diagnosis</a:t>
            </a:r>
          </a:p>
        </p:txBody>
      </p:sp>
      <p:sp>
        <p:nvSpPr>
          <p:cNvPr name="TextBox 8" id="8"/>
          <p:cNvSpPr txBox="true"/>
          <p:nvPr/>
        </p:nvSpPr>
        <p:spPr>
          <a:xfrm rot="0">
            <a:off x="1028700" y="5556410"/>
            <a:ext cx="5099376" cy="528335"/>
          </a:xfrm>
          <a:prstGeom prst="rect">
            <a:avLst/>
          </a:prstGeom>
        </p:spPr>
        <p:txBody>
          <a:bodyPr anchor="t" rtlCol="false" tIns="0" lIns="0" bIns="0" rIns="0">
            <a:spAutoFit/>
          </a:bodyPr>
          <a:lstStyle/>
          <a:p>
            <a:pPr algn="ctr">
              <a:lnSpc>
                <a:spcPts val="2050"/>
              </a:lnSpc>
              <a:spcBef>
                <a:spcPct val="0"/>
              </a:spcBef>
            </a:pPr>
            <a:r>
              <a:rPr lang="en-US" b="true" sz="2050">
                <a:solidFill>
                  <a:srgbClr val="000000"/>
                </a:solidFill>
                <a:latin typeface="Montserrat Bold"/>
                <a:ea typeface="Montserrat Bold"/>
                <a:cs typeface="Montserrat Bold"/>
                <a:sym typeface="Montserrat Bold"/>
              </a:rPr>
              <a:t>A Data-Driven Approach to Mental Health Prediction</a:t>
            </a:r>
          </a:p>
        </p:txBody>
      </p:sp>
      <p:sp>
        <p:nvSpPr>
          <p:cNvPr name="TextBox 9" id="9"/>
          <p:cNvSpPr txBox="true"/>
          <p:nvPr/>
        </p:nvSpPr>
        <p:spPr>
          <a:xfrm rot="0">
            <a:off x="1388848" y="6761020"/>
            <a:ext cx="4379119" cy="959332"/>
          </a:xfrm>
          <a:prstGeom prst="rect">
            <a:avLst/>
          </a:prstGeom>
        </p:spPr>
        <p:txBody>
          <a:bodyPr anchor="t" rtlCol="false" tIns="0" lIns="0" bIns="0" rIns="0">
            <a:spAutoFit/>
          </a:bodyPr>
          <a:lstStyle/>
          <a:p>
            <a:pPr algn="ctr">
              <a:lnSpc>
                <a:spcPts val="2518"/>
              </a:lnSpc>
            </a:pPr>
            <a:r>
              <a:rPr lang="en-US" sz="2518" b="true">
                <a:solidFill>
                  <a:srgbClr val="000000"/>
                </a:solidFill>
                <a:latin typeface="Montserrat Bold"/>
                <a:ea typeface="Montserrat Bold"/>
                <a:cs typeface="Montserrat Bold"/>
                <a:sym typeface="Montserrat Bold"/>
              </a:rPr>
              <a:t>Submitted  By: </a:t>
            </a:r>
          </a:p>
          <a:p>
            <a:pPr algn="ctr">
              <a:lnSpc>
                <a:spcPts val="2518"/>
              </a:lnSpc>
            </a:pPr>
            <a:r>
              <a:rPr lang="en-US" sz="2518" b="true">
                <a:solidFill>
                  <a:srgbClr val="000000"/>
                </a:solidFill>
                <a:latin typeface="Montserrat Bold"/>
                <a:ea typeface="Montserrat Bold"/>
                <a:cs typeface="Montserrat Bold"/>
                <a:sym typeface="Montserrat Bold"/>
              </a:rPr>
              <a:t>Anahit Sandhu, 102203625</a:t>
            </a:r>
          </a:p>
          <a:p>
            <a:pPr algn="ctr">
              <a:lnSpc>
                <a:spcPts val="2518"/>
              </a:lnSpc>
              <a:spcBef>
                <a:spcPct val="0"/>
              </a:spcBef>
            </a:pPr>
            <a:r>
              <a:rPr lang="en-US" b="true" sz="2518">
                <a:solidFill>
                  <a:srgbClr val="000000"/>
                </a:solidFill>
                <a:latin typeface="Montserrat Bold"/>
                <a:ea typeface="Montserrat Bold"/>
                <a:cs typeface="Montserrat Bold"/>
                <a:sym typeface="Montserrat Bold"/>
              </a:rPr>
              <a:t>Pehu Bhatia, 102203977</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82420" y="9096375"/>
            <a:ext cx="18852841" cy="0"/>
          </a:xfrm>
          <a:prstGeom prst="line">
            <a:avLst/>
          </a:prstGeom>
          <a:ln cap="rnd" w="28575">
            <a:solidFill>
              <a:srgbClr val="D9D9D9"/>
            </a:solidFill>
            <a:prstDash val="solid"/>
            <a:headEnd type="none" len="sm" w="sm"/>
            <a:tailEnd type="none" len="sm" w="sm"/>
          </a:ln>
        </p:spPr>
      </p:sp>
      <p:sp>
        <p:nvSpPr>
          <p:cNvPr name="AutoShape 3" id="3"/>
          <p:cNvSpPr/>
          <p:nvPr/>
        </p:nvSpPr>
        <p:spPr>
          <a:xfrm rot="0">
            <a:off x="-5640384" y="6884421"/>
            <a:ext cx="16256977" cy="8229600"/>
          </a:xfrm>
          <a:prstGeom prst="rect">
            <a:avLst/>
          </a:prstGeom>
          <a:solidFill>
            <a:srgbClr val="19598D"/>
          </a:solidFill>
        </p:spPr>
      </p:sp>
      <p:sp>
        <p:nvSpPr>
          <p:cNvPr name="AutoShape 4" id="4"/>
          <p:cNvSpPr/>
          <p:nvPr/>
        </p:nvSpPr>
        <p:spPr>
          <a:xfrm rot="0">
            <a:off x="9144000" y="6270361"/>
            <a:ext cx="9952845" cy="2397208"/>
          </a:xfrm>
          <a:prstGeom prst="rect">
            <a:avLst/>
          </a:prstGeom>
          <a:solidFill>
            <a:srgbClr val="57C1D4"/>
          </a:solidFill>
        </p:spPr>
      </p:sp>
      <p:sp>
        <p:nvSpPr>
          <p:cNvPr name="Freeform 5" id="5"/>
          <p:cNvSpPr/>
          <p:nvPr/>
        </p:nvSpPr>
        <p:spPr>
          <a:xfrm flipH="false" flipV="false" rot="-5400000">
            <a:off x="16731762" y="1410919"/>
            <a:ext cx="844062" cy="211015"/>
          </a:xfrm>
          <a:custGeom>
            <a:avLst/>
            <a:gdLst/>
            <a:ahLst/>
            <a:cxnLst/>
            <a:rect r="r" b="b" t="t" l="l"/>
            <a:pathLst>
              <a:path h="211015" w="844062">
                <a:moveTo>
                  <a:pt x="0" y="0"/>
                </a:moveTo>
                <a:lnTo>
                  <a:pt x="844061" y="0"/>
                </a:lnTo>
                <a:lnTo>
                  <a:pt x="844061" y="211015"/>
                </a:lnTo>
                <a:lnTo>
                  <a:pt x="0" y="2110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6" id="6"/>
          <p:cNvSpPr/>
          <p:nvPr/>
        </p:nvSpPr>
        <p:spPr>
          <a:xfrm rot="-5400000">
            <a:off x="15939739" y="3593303"/>
            <a:ext cx="2456682" cy="0"/>
          </a:xfrm>
          <a:prstGeom prst="line">
            <a:avLst/>
          </a:prstGeom>
          <a:ln cap="rnd" w="28575">
            <a:solidFill>
              <a:srgbClr val="D9D9D9"/>
            </a:solidFill>
            <a:prstDash val="solid"/>
            <a:headEnd type="none" len="sm" w="sm"/>
            <a:tailEnd type="none" len="sm" w="sm"/>
          </a:ln>
        </p:spPr>
      </p:sp>
      <p:sp>
        <p:nvSpPr>
          <p:cNvPr name="Freeform 7" id="7"/>
          <p:cNvSpPr/>
          <p:nvPr/>
        </p:nvSpPr>
        <p:spPr>
          <a:xfrm flipH="false" flipV="false" rot="0">
            <a:off x="0" y="1516427"/>
            <a:ext cx="9212133" cy="5952538"/>
          </a:xfrm>
          <a:custGeom>
            <a:avLst/>
            <a:gdLst/>
            <a:ahLst/>
            <a:cxnLst/>
            <a:rect r="r" b="b" t="t" l="l"/>
            <a:pathLst>
              <a:path h="5952538" w="9212133">
                <a:moveTo>
                  <a:pt x="0" y="0"/>
                </a:moveTo>
                <a:lnTo>
                  <a:pt x="9212133" y="0"/>
                </a:lnTo>
                <a:lnTo>
                  <a:pt x="9212133" y="5952538"/>
                </a:lnTo>
                <a:lnTo>
                  <a:pt x="0" y="5952538"/>
                </a:lnTo>
                <a:lnTo>
                  <a:pt x="0" y="0"/>
                </a:lnTo>
                <a:close/>
              </a:path>
            </a:pathLst>
          </a:custGeom>
          <a:blipFill>
            <a:blip r:embed="rId4"/>
            <a:stretch>
              <a:fillRect l="-9010" t="0" r="-9010" b="0"/>
            </a:stretch>
          </a:blipFill>
        </p:spPr>
      </p:sp>
      <p:sp>
        <p:nvSpPr>
          <p:cNvPr name="TextBox 8" id="8"/>
          <p:cNvSpPr txBox="true"/>
          <p:nvPr/>
        </p:nvSpPr>
        <p:spPr>
          <a:xfrm rot="0">
            <a:off x="9144000" y="48888"/>
            <a:ext cx="6787591" cy="3087478"/>
          </a:xfrm>
          <a:prstGeom prst="rect">
            <a:avLst/>
          </a:prstGeom>
        </p:spPr>
        <p:txBody>
          <a:bodyPr anchor="t" rtlCol="false" tIns="0" lIns="0" bIns="0" rIns="0">
            <a:spAutoFit/>
          </a:bodyPr>
          <a:lstStyle/>
          <a:p>
            <a:pPr algn="l">
              <a:lnSpc>
                <a:spcPts val="8057"/>
              </a:lnSpc>
              <a:spcBef>
                <a:spcPct val="0"/>
              </a:spcBef>
            </a:pPr>
            <a:r>
              <a:rPr lang="en-US" b="true" sz="8057">
                <a:solidFill>
                  <a:srgbClr val="19598D"/>
                </a:solidFill>
                <a:latin typeface="Montserrat Ultra-Bold"/>
                <a:ea typeface="Montserrat Ultra-Bold"/>
                <a:cs typeface="Montserrat Ultra-Bold"/>
                <a:sym typeface="Montserrat Ultra-Bold"/>
              </a:rPr>
              <a:t>Why Depression Diagnosis?</a:t>
            </a:r>
          </a:p>
        </p:txBody>
      </p:sp>
      <p:sp>
        <p:nvSpPr>
          <p:cNvPr name="TextBox 9" id="9"/>
          <p:cNvSpPr txBox="true"/>
          <p:nvPr/>
        </p:nvSpPr>
        <p:spPr>
          <a:xfrm rot="0">
            <a:off x="9212133" y="3382563"/>
            <a:ext cx="6787591" cy="2603500"/>
          </a:xfrm>
          <a:prstGeom prst="rect">
            <a:avLst/>
          </a:prstGeom>
        </p:spPr>
        <p:txBody>
          <a:bodyPr anchor="t" rtlCol="false" tIns="0" lIns="0" bIns="0" rIns="0">
            <a:spAutoFit/>
          </a:bodyPr>
          <a:lstStyle/>
          <a:p>
            <a:pPr algn="just">
              <a:lnSpc>
                <a:spcPts val="3499"/>
              </a:lnSpc>
            </a:pPr>
            <a:r>
              <a:rPr lang="en-US" sz="2499">
                <a:solidFill>
                  <a:srgbClr val="000000"/>
                </a:solidFill>
                <a:latin typeface="Montserrat"/>
                <a:ea typeface="Montserrat"/>
                <a:cs typeface="Montserrat"/>
                <a:sym typeface="Montserrat"/>
              </a:rPr>
              <a:t>In today’s world, depression has become an uprising problem. It is not the problem itself but the taboo around it that makes it more dangerous. People tend to shy away from going to a psychologist and end up living their whole lives without a diagnosis</a:t>
            </a:r>
          </a:p>
        </p:txBody>
      </p:sp>
      <p:sp>
        <p:nvSpPr>
          <p:cNvPr name="TextBox 10" id="10"/>
          <p:cNvSpPr txBox="true"/>
          <p:nvPr/>
        </p:nvSpPr>
        <p:spPr>
          <a:xfrm rot="0">
            <a:off x="10212341" y="6367240"/>
            <a:ext cx="5412565" cy="2165350"/>
          </a:xfrm>
          <a:prstGeom prst="rect">
            <a:avLst/>
          </a:prstGeom>
        </p:spPr>
        <p:txBody>
          <a:bodyPr anchor="t" rtlCol="false" tIns="0" lIns="0" bIns="0" rIns="0">
            <a:spAutoFit/>
          </a:bodyPr>
          <a:lstStyle/>
          <a:p>
            <a:pPr algn="just">
              <a:lnSpc>
                <a:spcPts val="3499"/>
              </a:lnSpc>
            </a:pPr>
            <a:r>
              <a:rPr lang="en-US" sz="2499">
                <a:solidFill>
                  <a:srgbClr val="FFFFFF"/>
                </a:solidFill>
                <a:latin typeface="Montserrat"/>
                <a:ea typeface="Montserrat"/>
                <a:cs typeface="Montserrat"/>
                <a:sym typeface="Montserrat"/>
              </a:rPr>
              <a:t>This calls for a way to diagnose these problems without any “shame”. Our model does exactly that using machine learning to predict depression .</a:t>
            </a:r>
          </a:p>
        </p:txBody>
      </p:sp>
      <p:sp>
        <p:nvSpPr>
          <p:cNvPr name="TextBox 11" id="11"/>
          <p:cNvSpPr txBox="true"/>
          <p:nvPr/>
        </p:nvSpPr>
        <p:spPr>
          <a:xfrm rot="0">
            <a:off x="0" y="8232530"/>
            <a:ext cx="8739311" cy="271524"/>
          </a:xfrm>
          <a:prstGeom prst="rect">
            <a:avLst/>
          </a:prstGeom>
        </p:spPr>
        <p:txBody>
          <a:bodyPr anchor="t" rtlCol="false" tIns="0" lIns="0" bIns="0" rIns="0">
            <a:spAutoFit/>
          </a:bodyPr>
          <a:lstStyle/>
          <a:p>
            <a:pPr algn="ctr">
              <a:lnSpc>
                <a:spcPts val="2064"/>
              </a:lnSpc>
              <a:spcBef>
                <a:spcPct val="0"/>
              </a:spcBef>
            </a:pPr>
            <a:r>
              <a:rPr lang="en-US" sz="2064">
                <a:solidFill>
                  <a:srgbClr val="FFFFFF"/>
                </a:solidFill>
                <a:latin typeface="Montserrat"/>
                <a:ea typeface="Montserrat"/>
                <a:cs typeface="Montserrat"/>
                <a:sym typeface="Montserrat"/>
              </a:rPr>
              <a:t>Fig:  perceived discomfort speaking about anxiety or deperssion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82420" y="9096375"/>
            <a:ext cx="18852841" cy="0"/>
          </a:xfrm>
          <a:prstGeom prst="line">
            <a:avLst/>
          </a:prstGeom>
          <a:ln cap="rnd" w="28575">
            <a:solidFill>
              <a:srgbClr val="D9D9D9"/>
            </a:solidFill>
            <a:prstDash val="solid"/>
            <a:headEnd type="none" len="sm" w="sm"/>
            <a:tailEnd type="none" len="sm" w="sm"/>
          </a:ln>
        </p:spPr>
      </p:sp>
      <p:sp>
        <p:nvSpPr>
          <p:cNvPr name="Freeform 3" id="3"/>
          <p:cNvSpPr/>
          <p:nvPr/>
        </p:nvSpPr>
        <p:spPr>
          <a:xfrm flipH="false" flipV="false" rot="-5400000">
            <a:off x="215412" y="1249973"/>
            <a:ext cx="844062" cy="211015"/>
          </a:xfrm>
          <a:custGeom>
            <a:avLst/>
            <a:gdLst/>
            <a:ahLst/>
            <a:cxnLst/>
            <a:rect r="r" b="b" t="t" l="l"/>
            <a:pathLst>
              <a:path h="211015" w="844062">
                <a:moveTo>
                  <a:pt x="0" y="0"/>
                </a:moveTo>
                <a:lnTo>
                  <a:pt x="844061" y="0"/>
                </a:lnTo>
                <a:lnTo>
                  <a:pt x="844061" y="211015"/>
                </a:lnTo>
                <a:lnTo>
                  <a:pt x="0" y="211015"/>
                </a:lnTo>
                <a:lnTo>
                  <a:pt x="0"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rot="-5376337">
            <a:off x="-400441" y="3241875"/>
            <a:ext cx="2075766" cy="0"/>
          </a:xfrm>
          <a:prstGeom prst="line">
            <a:avLst/>
          </a:prstGeom>
          <a:ln cap="rnd" w="28575">
            <a:solidFill>
              <a:srgbClr val="D9D9D9">
                <a:alpha val="74902"/>
              </a:srgbClr>
            </a:solidFill>
            <a:prstDash val="solid"/>
            <a:headEnd type="none" len="sm" w="sm"/>
            <a:tailEnd type="none" len="sm" w="sm"/>
          </a:ln>
        </p:spPr>
      </p:sp>
      <p:grpSp>
        <p:nvGrpSpPr>
          <p:cNvPr name="Group 5" id="5"/>
          <p:cNvGrpSpPr/>
          <p:nvPr/>
        </p:nvGrpSpPr>
        <p:grpSpPr>
          <a:xfrm rot="0">
            <a:off x="1302841" y="3792539"/>
            <a:ext cx="577806" cy="577806"/>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9598D"/>
            </a:solidFill>
          </p:spPr>
        </p:sp>
      </p:grpSp>
      <p:grpSp>
        <p:nvGrpSpPr>
          <p:cNvPr name="Group 7" id="7"/>
          <p:cNvGrpSpPr/>
          <p:nvPr/>
        </p:nvGrpSpPr>
        <p:grpSpPr>
          <a:xfrm rot="0">
            <a:off x="1302841" y="5520797"/>
            <a:ext cx="577806" cy="577806"/>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9598D"/>
            </a:solidFill>
          </p:spPr>
        </p:sp>
      </p:grpSp>
      <p:grpSp>
        <p:nvGrpSpPr>
          <p:cNvPr name="Group 9" id="9"/>
          <p:cNvGrpSpPr/>
          <p:nvPr/>
        </p:nvGrpSpPr>
        <p:grpSpPr>
          <a:xfrm rot="0">
            <a:off x="1302841" y="7249054"/>
            <a:ext cx="577806" cy="577806"/>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19598D"/>
            </a:solidFill>
          </p:spPr>
        </p:sp>
      </p:grpSp>
      <p:sp>
        <p:nvSpPr>
          <p:cNvPr name="Freeform 11" id="11"/>
          <p:cNvSpPr/>
          <p:nvPr/>
        </p:nvSpPr>
        <p:spPr>
          <a:xfrm flipH="false" flipV="false" rot="0">
            <a:off x="7337524" y="0"/>
            <a:ext cx="10950476" cy="10287000"/>
          </a:xfrm>
          <a:custGeom>
            <a:avLst/>
            <a:gdLst/>
            <a:ahLst/>
            <a:cxnLst/>
            <a:rect r="r" b="b" t="t" l="l"/>
            <a:pathLst>
              <a:path h="10287000" w="10950476">
                <a:moveTo>
                  <a:pt x="0" y="0"/>
                </a:moveTo>
                <a:lnTo>
                  <a:pt x="10950476" y="0"/>
                </a:lnTo>
                <a:lnTo>
                  <a:pt x="10950476" y="10287000"/>
                </a:lnTo>
                <a:lnTo>
                  <a:pt x="0" y="10287000"/>
                </a:lnTo>
                <a:lnTo>
                  <a:pt x="0" y="0"/>
                </a:lnTo>
                <a:close/>
              </a:path>
            </a:pathLst>
          </a:custGeom>
          <a:blipFill>
            <a:blip r:embed="rId4"/>
            <a:stretch>
              <a:fillRect l="-25777" t="0" r="-15222" b="0"/>
            </a:stretch>
          </a:blipFill>
        </p:spPr>
      </p:sp>
      <p:sp>
        <p:nvSpPr>
          <p:cNvPr name="TextBox 12" id="12"/>
          <p:cNvSpPr txBox="true"/>
          <p:nvPr/>
        </p:nvSpPr>
        <p:spPr>
          <a:xfrm rot="0">
            <a:off x="1028700" y="1095375"/>
            <a:ext cx="7593062" cy="905021"/>
          </a:xfrm>
          <a:prstGeom prst="rect">
            <a:avLst/>
          </a:prstGeom>
        </p:spPr>
        <p:txBody>
          <a:bodyPr anchor="t" rtlCol="false" tIns="0" lIns="0" bIns="0" rIns="0">
            <a:spAutoFit/>
          </a:bodyPr>
          <a:lstStyle/>
          <a:p>
            <a:pPr algn="l">
              <a:lnSpc>
                <a:spcPts val="3497"/>
              </a:lnSpc>
              <a:spcBef>
                <a:spcPct val="0"/>
              </a:spcBef>
            </a:pPr>
            <a:r>
              <a:rPr lang="en-US" b="true" sz="3497">
                <a:solidFill>
                  <a:srgbClr val="19598D"/>
                </a:solidFill>
                <a:latin typeface="Montserrat Ultra-Bold"/>
                <a:ea typeface="Montserrat Ultra-Bold"/>
                <a:cs typeface="Montserrat Ultra-Bold"/>
                <a:sym typeface="Montserrat Ultra-Bold"/>
              </a:rPr>
              <a:t>Diagnosing depression severity is complex and subjective</a:t>
            </a:r>
          </a:p>
        </p:txBody>
      </p:sp>
      <p:sp>
        <p:nvSpPr>
          <p:cNvPr name="TextBox 13" id="13"/>
          <p:cNvSpPr txBox="true"/>
          <p:nvPr/>
        </p:nvSpPr>
        <p:spPr>
          <a:xfrm rot="0">
            <a:off x="1028700" y="2432379"/>
            <a:ext cx="6308824" cy="850900"/>
          </a:xfrm>
          <a:prstGeom prst="rect">
            <a:avLst/>
          </a:prstGeom>
        </p:spPr>
        <p:txBody>
          <a:bodyPr anchor="t" rtlCol="false" tIns="0" lIns="0" bIns="0" rIns="0">
            <a:spAutoFit/>
          </a:bodyPr>
          <a:lstStyle/>
          <a:p>
            <a:pPr algn="just">
              <a:lnSpc>
                <a:spcPts val="3499"/>
              </a:lnSpc>
            </a:pPr>
            <a:r>
              <a:rPr lang="en-US" sz="2499">
                <a:solidFill>
                  <a:srgbClr val="000000"/>
                </a:solidFill>
                <a:latin typeface="Montserrat"/>
                <a:ea typeface="Montserrat"/>
                <a:cs typeface="Montserrat"/>
                <a:sym typeface="Montserrat"/>
              </a:rPr>
              <a:t>To combat this problem, the following needs to be done:</a:t>
            </a:r>
          </a:p>
        </p:txBody>
      </p:sp>
      <p:sp>
        <p:nvSpPr>
          <p:cNvPr name="TextBox 14" id="14"/>
          <p:cNvSpPr txBox="true"/>
          <p:nvPr/>
        </p:nvSpPr>
        <p:spPr>
          <a:xfrm rot="0">
            <a:off x="2129726" y="3744914"/>
            <a:ext cx="6330313" cy="1207947"/>
          </a:xfrm>
          <a:prstGeom prst="rect">
            <a:avLst/>
          </a:prstGeom>
        </p:spPr>
        <p:txBody>
          <a:bodyPr anchor="t" rtlCol="false" tIns="0" lIns="0" bIns="0" rIns="0">
            <a:spAutoFit/>
          </a:bodyPr>
          <a:lstStyle/>
          <a:p>
            <a:pPr algn="l">
              <a:lnSpc>
                <a:spcPts val="3246"/>
              </a:lnSpc>
            </a:pPr>
            <a:r>
              <a:rPr lang="en-US" sz="2318" b="true">
                <a:solidFill>
                  <a:srgbClr val="000000"/>
                </a:solidFill>
                <a:latin typeface="Montserrat Bold"/>
                <a:ea typeface="Montserrat Bold"/>
                <a:cs typeface="Montserrat Bold"/>
                <a:sym typeface="Montserrat Bold"/>
              </a:rPr>
              <a:t>Create a reliable ML model</a:t>
            </a:r>
          </a:p>
          <a:p>
            <a:pPr algn="l">
              <a:lnSpc>
                <a:spcPts val="3246"/>
              </a:lnSpc>
            </a:pPr>
            <a:r>
              <a:rPr lang="en-US" sz="2318">
                <a:solidFill>
                  <a:srgbClr val="000000"/>
                </a:solidFill>
                <a:latin typeface="Montserrat"/>
                <a:ea typeface="Montserrat"/>
                <a:cs typeface="Montserrat"/>
                <a:sym typeface="Montserrat"/>
              </a:rPr>
              <a:t>A reliable ML model ensures correct predictions at a high accuracy</a:t>
            </a:r>
          </a:p>
        </p:txBody>
      </p:sp>
      <p:sp>
        <p:nvSpPr>
          <p:cNvPr name="TextBox 15" id="15"/>
          <p:cNvSpPr txBox="true"/>
          <p:nvPr/>
        </p:nvSpPr>
        <p:spPr>
          <a:xfrm rot="0">
            <a:off x="2129726" y="5482697"/>
            <a:ext cx="7076670" cy="1977619"/>
          </a:xfrm>
          <a:prstGeom prst="rect">
            <a:avLst/>
          </a:prstGeom>
        </p:spPr>
        <p:txBody>
          <a:bodyPr anchor="t" rtlCol="false" tIns="0" lIns="0" bIns="0" rIns="0">
            <a:spAutoFit/>
          </a:bodyPr>
          <a:lstStyle/>
          <a:p>
            <a:pPr algn="l">
              <a:lnSpc>
                <a:spcPts val="3191"/>
              </a:lnSpc>
            </a:pPr>
            <a:r>
              <a:rPr lang="en-US" sz="2279" b="true">
                <a:solidFill>
                  <a:srgbClr val="000000"/>
                </a:solidFill>
                <a:latin typeface="Montserrat Bold"/>
                <a:ea typeface="Montserrat Bold"/>
                <a:cs typeface="Montserrat Bold"/>
                <a:sym typeface="Montserrat Bold"/>
              </a:rPr>
              <a:t>Categorize depression into severity levels.</a:t>
            </a:r>
          </a:p>
          <a:p>
            <a:pPr algn="l">
              <a:lnSpc>
                <a:spcPts val="3191"/>
              </a:lnSpc>
            </a:pPr>
            <a:r>
              <a:rPr lang="en-US" sz="2279">
                <a:solidFill>
                  <a:srgbClr val="000000"/>
                </a:solidFill>
                <a:latin typeface="Montserrat"/>
                <a:ea typeface="Montserrat"/>
                <a:cs typeface="Montserrat"/>
                <a:sym typeface="Montserrat"/>
              </a:rPr>
              <a:t>Our model divides depression into 4 categories:</a:t>
            </a:r>
          </a:p>
          <a:p>
            <a:pPr algn="l">
              <a:lnSpc>
                <a:spcPts val="3191"/>
              </a:lnSpc>
            </a:pPr>
            <a:r>
              <a:rPr lang="en-US" sz="2279">
                <a:solidFill>
                  <a:srgbClr val="000000"/>
                </a:solidFill>
                <a:latin typeface="Montserrat"/>
                <a:ea typeface="Montserrat"/>
                <a:cs typeface="Montserrat"/>
                <a:sym typeface="Montserrat"/>
              </a:rPr>
              <a:t>no depression, mild depression, moderate depression and severe depression</a:t>
            </a:r>
          </a:p>
          <a:p>
            <a:pPr algn="l">
              <a:lnSpc>
                <a:spcPts val="3191"/>
              </a:lnSpc>
            </a:pPr>
          </a:p>
        </p:txBody>
      </p:sp>
      <p:sp>
        <p:nvSpPr>
          <p:cNvPr name="TextBox 16" id="16"/>
          <p:cNvSpPr txBox="true"/>
          <p:nvPr/>
        </p:nvSpPr>
        <p:spPr>
          <a:xfrm rot="0">
            <a:off x="2129726" y="7210954"/>
            <a:ext cx="6753224" cy="1727200"/>
          </a:xfrm>
          <a:prstGeom prst="rect">
            <a:avLst/>
          </a:prstGeom>
        </p:spPr>
        <p:txBody>
          <a:bodyPr anchor="t" rtlCol="false" tIns="0" lIns="0" bIns="0" rIns="0">
            <a:spAutoFit/>
          </a:bodyPr>
          <a:lstStyle/>
          <a:p>
            <a:pPr algn="l">
              <a:lnSpc>
                <a:spcPts val="3499"/>
              </a:lnSpc>
            </a:pPr>
            <a:r>
              <a:rPr lang="en-US" sz="2499" b="true">
                <a:solidFill>
                  <a:srgbClr val="000000"/>
                </a:solidFill>
                <a:latin typeface="Montserrat Bold"/>
                <a:ea typeface="Montserrat Bold"/>
                <a:cs typeface="Montserrat Bold"/>
                <a:sym typeface="Montserrat Bold"/>
              </a:rPr>
              <a:t>Identify significant predictors</a:t>
            </a:r>
          </a:p>
          <a:p>
            <a:pPr algn="l">
              <a:lnSpc>
                <a:spcPts val="3499"/>
              </a:lnSpc>
            </a:pPr>
            <a:r>
              <a:rPr lang="en-US" sz="2499">
                <a:solidFill>
                  <a:srgbClr val="000000"/>
                </a:solidFill>
                <a:latin typeface="Montserrat"/>
                <a:ea typeface="Montserrat"/>
                <a:cs typeface="Montserrat"/>
                <a:sym typeface="Montserrat"/>
              </a:rPr>
              <a:t>Selecting the important features that predict the outcome is important for maximum efficiency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82420" y="9286875"/>
            <a:ext cx="18852841" cy="0"/>
          </a:xfrm>
          <a:prstGeom prst="line">
            <a:avLst/>
          </a:prstGeom>
          <a:ln cap="rnd" w="28575">
            <a:solidFill>
              <a:srgbClr val="D9D9D9"/>
            </a:solidFill>
            <a:prstDash val="solid"/>
            <a:headEnd type="none" len="sm" w="sm"/>
            <a:tailEnd type="none" len="sm" w="sm"/>
          </a:ln>
        </p:spPr>
      </p:sp>
      <p:sp>
        <p:nvSpPr>
          <p:cNvPr name="AutoShape 3" id="3"/>
          <p:cNvSpPr/>
          <p:nvPr/>
        </p:nvSpPr>
        <p:spPr>
          <a:xfrm rot="-5376337">
            <a:off x="-400441" y="3241875"/>
            <a:ext cx="2075766" cy="0"/>
          </a:xfrm>
          <a:prstGeom prst="line">
            <a:avLst/>
          </a:prstGeom>
          <a:ln cap="rnd" w="28575">
            <a:solidFill>
              <a:srgbClr val="D9D9D9">
                <a:alpha val="74902"/>
              </a:srgbClr>
            </a:solidFill>
            <a:prstDash val="solid"/>
            <a:headEnd type="none" len="sm" w="sm"/>
            <a:tailEnd type="none" len="sm" w="sm"/>
          </a:ln>
        </p:spPr>
      </p:sp>
      <p:sp>
        <p:nvSpPr>
          <p:cNvPr name="Freeform 4" id="4"/>
          <p:cNvSpPr/>
          <p:nvPr/>
        </p:nvSpPr>
        <p:spPr>
          <a:xfrm flipH="false" flipV="false" rot="0">
            <a:off x="2296552" y="1777512"/>
            <a:ext cx="13323804" cy="5212337"/>
          </a:xfrm>
          <a:custGeom>
            <a:avLst/>
            <a:gdLst/>
            <a:ahLst/>
            <a:cxnLst/>
            <a:rect r="r" b="b" t="t" l="l"/>
            <a:pathLst>
              <a:path h="5212337" w="13323804">
                <a:moveTo>
                  <a:pt x="0" y="0"/>
                </a:moveTo>
                <a:lnTo>
                  <a:pt x="13323804" y="0"/>
                </a:lnTo>
                <a:lnTo>
                  <a:pt x="13323804" y="5212337"/>
                </a:lnTo>
                <a:lnTo>
                  <a:pt x="0" y="5212337"/>
                </a:lnTo>
                <a:lnTo>
                  <a:pt x="0" y="0"/>
                </a:lnTo>
                <a:close/>
              </a:path>
            </a:pathLst>
          </a:custGeom>
          <a:blipFill>
            <a:blip r:embed="rId2"/>
            <a:stretch>
              <a:fillRect l="0" t="-2888" r="-253" b="-4424"/>
            </a:stretch>
          </a:blipFill>
        </p:spPr>
      </p:sp>
      <p:sp>
        <p:nvSpPr>
          <p:cNvPr name="TextBox 5" id="5"/>
          <p:cNvSpPr txBox="true"/>
          <p:nvPr/>
        </p:nvSpPr>
        <p:spPr>
          <a:xfrm rot="0">
            <a:off x="5035596" y="479425"/>
            <a:ext cx="8666072" cy="1060451"/>
          </a:xfrm>
          <a:prstGeom prst="rect">
            <a:avLst/>
          </a:prstGeom>
        </p:spPr>
        <p:txBody>
          <a:bodyPr anchor="t" rtlCol="false" tIns="0" lIns="0" bIns="0" rIns="0">
            <a:spAutoFit/>
          </a:bodyPr>
          <a:lstStyle/>
          <a:p>
            <a:pPr algn="l">
              <a:lnSpc>
                <a:spcPts val="8000"/>
              </a:lnSpc>
              <a:spcBef>
                <a:spcPct val="0"/>
              </a:spcBef>
            </a:pPr>
            <a:r>
              <a:rPr lang="en-US" b="true" sz="8000">
                <a:solidFill>
                  <a:srgbClr val="19598D"/>
                </a:solidFill>
                <a:latin typeface="Montserrat Ultra-Bold"/>
                <a:ea typeface="Montserrat Ultra-Bold"/>
                <a:cs typeface="Montserrat Ultra-Bold"/>
                <a:sym typeface="Montserrat Ultra-Bold"/>
              </a:rPr>
              <a:t>Project Flow</a:t>
            </a:r>
          </a:p>
        </p:txBody>
      </p:sp>
      <p:sp>
        <p:nvSpPr>
          <p:cNvPr name="TextBox 6" id="6"/>
          <p:cNvSpPr txBox="true"/>
          <p:nvPr/>
        </p:nvSpPr>
        <p:spPr>
          <a:xfrm rot="0">
            <a:off x="2181936" y="7538463"/>
            <a:ext cx="13553035" cy="756068"/>
          </a:xfrm>
          <a:prstGeom prst="rect">
            <a:avLst/>
          </a:prstGeom>
        </p:spPr>
        <p:txBody>
          <a:bodyPr anchor="t" rtlCol="false" tIns="0" lIns="0" bIns="0" rIns="0">
            <a:spAutoFit/>
          </a:bodyPr>
          <a:lstStyle/>
          <a:p>
            <a:pPr algn="ctr" marL="435356" indent="-217678" lvl="1">
              <a:lnSpc>
                <a:spcPts val="2016"/>
              </a:lnSpc>
              <a:buFont typeface="Arial"/>
              <a:buChar char="•"/>
            </a:pPr>
            <a:r>
              <a:rPr lang="en-US" b="true" sz="2016">
                <a:solidFill>
                  <a:srgbClr val="000000"/>
                </a:solidFill>
                <a:latin typeface="Montserrat Bold"/>
                <a:ea typeface="Montserrat Bold"/>
                <a:cs typeface="Montserrat Bold"/>
                <a:sym typeface="Montserrat Bold"/>
              </a:rPr>
              <a:t>The key steps: Data collection, preprocessing, feature engineering, model training, and evaluation.</a:t>
            </a:r>
          </a:p>
          <a:p>
            <a:pPr algn="ctr">
              <a:lnSpc>
                <a:spcPts val="2016"/>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282420" y="9096375"/>
            <a:ext cx="18852841" cy="0"/>
          </a:xfrm>
          <a:prstGeom prst="line">
            <a:avLst/>
          </a:prstGeom>
          <a:ln cap="rnd" w="28575">
            <a:solidFill>
              <a:srgbClr val="D9D9D9"/>
            </a:solidFill>
            <a:prstDash val="solid"/>
            <a:headEnd type="none" len="sm" w="sm"/>
            <a:tailEnd type="none" len="sm" w="sm"/>
          </a:ln>
        </p:spPr>
      </p:sp>
      <p:sp>
        <p:nvSpPr>
          <p:cNvPr name="Freeform 3" id="3"/>
          <p:cNvSpPr/>
          <p:nvPr/>
        </p:nvSpPr>
        <p:spPr>
          <a:xfrm flipH="false" flipV="false" rot="-5400000">
            <a:off x="215412" y="1249973"/>
            <a:ext cx="844062" cy="211015"/>
          </a:xfrm>
          <a:custGeom>
            <a:avLst/>
            <a:gdLst/>
            <a:ahLst/>
            <a:cxnLst/>
            <a:rect r="r" b="b" t="t" l="l"/>
            <a:pathLst>
              <a:path h="211015" w="844062">
                <a:moveTo>
                  <a:pt x="0" y="0"/>
                </a:moveTo>
                <a:lnTo>
                  <a:pt x="844061" y="0"/>
                </a:lnTo>
                <a:lnTo>
                  <a:pt x="844061" y="211015"/>
                </a:lnTo>
                <a:lnTo>
                  <a:pt x="0" y="211015"/>
                </a:lnTo>
                <a:lnTo>
                  <a:pt x="0"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rot="-5376337">
            <a:off x="-400441" y="3241875"/>
            <a:ext cx="2075766" cy="0"/>
          </a:xfrm>
          <a:prstGeom prst="line">
            <a:avLst/>
          </a:prstGeom>
          <a:ln cap="rnd" w="28575">
            <a:solidFill>
              <a:srgbClr val="D9D9D9">
                <a:alpha val="74902"/>
              </a:srgbClr>
            </a:solidFill>
            <a:prstDash val="solid"/>
            <a:headEnd type="none" len="sm" w="sm"/>
            <a:tailEnd type="none" len="sm" w="sm"/>
          </a:ln>
        </p:spPr>
      </p:sp>
      <p:sp>
        <p:nvSpPr>
          <p:cNvPr name="Freeform 5" id="5"/>
          <p:cNvSpPr/>
          <p:nvPr/>
        </p:nvSpPr>
        <p:spPr>
          <a:xfrm flipH="false" flipV="false" rot="0">
            <a:off x="9299962" y="1957666"/>
            <a:ext cx="8888784" cy="6211038"/>
          </a:xfrm>
          <a:custGeom>
            <a:avLst/>
            <a:gdLst/>
            <a:ahLst/>
            <a:cxnLst/>
            <a:rect r="r" b="b" t="t" l="l"/>
            <a:pathLst>
              <a:path h="6211038" w="8888784">
                <a:moveTo>
                  <a:pt x="0" y="0"/>
                </a:moveTo>
                <a:lnTo>
                  <a:pt x="8888784" y="0"/>
                </a:lnTo>
                <a:lnTo>
                  <a:pt x="8888784" y="6211037"/>
                </a:lnTo>
                <a:lnTo>
                  <a:pt x="0" y="6211037"/>
                </a:lnTo>
                <a:lnTo>
                  <a:pt x="0" y="0"/>
                </a:lnTo>
                <a:close/>
              </a:path>
            </a:pathLst>
          </a:custGeom>
          <a:blipFill>
            <a:blip r:embed="rId4"/>
            <a:stretch>
              <a:fillRect l="0" t="0" r="0" b="0"/>
            </a:stretch>
          </a:blipFill>
        </p:spPr>
      </p:sp>
      <p:sp>
        <p:nvSpPr>
          <p:cNvPr name="TextBox 6" id="6"/>
          <p:cNvSpPr txBox="true"/>
          <p:nvPr/>
        </p:nvSpPr>
        <p:spPr>
          <a:xfrm rot="0">
            <a:off x="1028700" y="1095375"/>
            <a:ext cx="7593062" cy="463594"/>
          </a:xfrm>
          <a:prstGeom prst="rect">
            <a:avLst/>
          </a:prstGeom>
        </p:spPr>
        <p:txBody>
          <a:bodyPr anchor="t" rtlCol="false" tIns="0" lIns="0" bIns="0" rIns="0">
            <a:spAutoFit/>
          </a:bodyPr>
          <a:lstStyle/>
          <a:p>
            <a:pPr algn="l">
              <a:lnSpc>
                <a:spcPts val="3497"/>
              </a:lnSpc>
              <a:spcBef>
                <a:spcPct val="0"/>
              </a:spcBef>
            </a:pPr>
            <a:r>
              <a:rPr lang="en-US" b="true" sz="3497">
                <a:solidFill>
                  <a:srgbClr val="19598D"/>
                </a:solidFill>
                <a:latin typeface="Montserrat Ultra-Bold"/>
                <a:ea typeface="Montserrat Ultra-Bold"/>
                <a:cs typeface="Montserrat Ultra-Bold"/>
                <a:sym typeface="Montserrat Ultra-Bold"/>
              </a:rPr>
              <a:t>Dataset</a:t>
            </a:r>
          </a:p>
        </p:txBody>
      </p:sp>
      <p:sp>
        <p:nvSpPr>
          <p:cNvPr name="TextBox 7" id="7"/>
          <p:cNvSpPr txBox="true"/>
          <p:nvPr/>
        </p:nvSpPr>
        <p:spPr>
          <a:xfrm rot="0">
            <a:off x="630299" y="2521060"/>
            <a:ext cx="8181449" cy="1772960"/>
          </a:xfrm>
          <a:prstGeom prst="rect">
            <a:avLst/>
          </a:prstGeom>
        </p:spPr>
        <p:txBody>
          <a:bodyPr anchor="t" rtlCol="false" tIns="0" lIns="0" bIns="0" rIns="0">
            <a:spAutoFit/>
          </a:bodyPr>
          <a:lstStyle/>
          <a:p>
            <a:pPr algn="l" marL="507708" indent="-253854" lvl="1">
              <a:lnSpc>
                <a:spcPts val="2351"/>
              </a:lnSpc>
              <a:buFont typeface="Arial"/>
              <a:buChar char="•"/>
            </a:pPr>
            <a:r>
              <a:rPr lang="en-US" sz="2351">
                <a:solidFill>
                  <a:srgbClr val="000000"/>
                </a:solidFill>
                <a:latin typeface="Montserrat"/>
                <a:ea typeface="Montserrat"/>
                <a:cs typeface="Montserrat"/>
                <a:sym typeface="Montserrat"/>
              </a:rPr>
              <a:t>Our dataset contains two folders: one for the controls and one for the condition group. A CSV file containing the actigraph data collected over time has been provided for each patient. </a:t>
            </a:r>
          </a:p>
          <a:p>
            <a:pPr algn="ctr">
              <a:lnSpc>
                <a:spcPts val="2251"/>
              </a:lnSpc>
            </a:pPr>
          </a:p>
          <a:p>
            <a:pPr algn="ctr">
              <a:lnSpc>
                <a:spcPts val="2251"/>
              </a:lnSpc>
              <a:spcBef>
                <a:spcPct val="0"/>
              </a:spcBef>
            </a:pPr>
          </a:p>
        </p:txBody>
      </p:sp>
      <p:sp>
        <p:nvSpPr>
          <p:cNvPr name="TextBox 8" id="8"/>
          <p:cNvSpPr txBox="true"/>
          <p:nvPr/>
        </p:nvSpPr>
        <p:spPr>
          <a:xfrm rot="0">
            <a:off x="644586" y="4132259"/>
            <a:ext cx="8655376" cy="1498392"/>
          </a:xfrm>
          <a:prstGeom prst="rect">
            <a:avLst/>
          </a:prstGeom>
        </p:spPr>
        <p:txBody>
          <a:bodyPr anchor="t" rtlCol="false" tIns="0" lIns="0" bIns="0" rIns="0">
            <a:spAutoFit/>
          </a:bodyPr>
          <a:lstStyle/>
          <a:p>
            <a:pPr algn="l" marL="510995" indent="-255497" lvl="1">
              <a:lnSpc>
                <a:spcPts val="2366"/>
              </a:lnSpc>
              <a:buFont typeface="Arial"/>
              <a:buChar char="•"/>
            </a:pPr>
            <a:r>
              <a:rPr lang="en-US" sz="2366">
                <a:solidFill>
                  <a:srgbClr val="000000"/>
                </a:solidFill>
                <a:latin typeface="Montserrat"/>
                <a:ea typeface="Montserrat"/>
                <a:cs typeface="Montserrat"/>
                <a:sym typeface="Montserrat"/>
              </a:rPr>
              <a:t>The final dataset used is the combined data for the control and condition group called scores. The columns include days, gender, age, afftype, melanch, inpatient, education, marriage, work, madrs1 and madrs2</a:t>
            </a:r>
          </a:p>
        </p:txBody>
      </p:sp>
      <p:sp>
        <p:nvSpPr>
          <p:cNvPr name="TextBox 9" id="9"/>
          <p:cNvSpPr txBox="true"/>
          <p:nvPr/>
        </p:nvSpPr>
        <p:spPr>
          <a:xfrm rot="0">
            <a:off x="630299" y="6106901"/>
            <a:ext cx="8655376" cy="907842"/>
          </a:xfrm>
          <a:prstGeom prst="rect">
            <a:avLst/>
          </a:prstGeom>
        </p:spPr>
        <p:txBody>
          <a:bodyPr anchor="t" rtlCol="false" tIns="0" lIns="0" bIns="0" rIns="0">
            <a:spAutoFit/>
          </a:bodyPr>
          <a:lstStyle/>
          <a:p>
            <a:pPr algn="l" marL="510995" indent="-255497" lvl="1">
              <a:lnSpc>
                <a:spcPts val="2366"/>
              </a:lnSpc>
              <a:buFont typeface="Arial"/>
              <a:buChar char="•"/>
            </a:pPr>
            <a:r>
              <a:rPr lang="en-US" sz="2366">
                <a:solidFill>
                  <a:srgbClr val="000000"/>
                </a:solidFill>
                <a:latin typeface="Montserrat"/>
                <a:ea typeface="Montserrat"/>
                <a:cs typeface="Montserrat"/>
                <a:sym typeface="Montserrat"/>
              </a:rPr>
              <a:t>Our target variables are madrs1 and madrs2. These scores convey the severity of depression and help us predict the final diagnosis</a:t>
            </a:r>
          </a:p>
        </p:txBody>
      </p:sp>
      <p:sp>
        <p:nvSpPr>
          <p:cNvPr name="TextBox 10" id="10"/>
          <p:cNvSpPr txBox="true"/>
          <p:nvPr/>
        </p:nvSpPr>
        <p:spPr>
          <a:xfrm rot="0">
            <a:off x="742950" y="7490994"/>
            <a:ext cx="8655376" cy="907842"/>
          </a:xfrm>
          <a:prstGeom prst="rect">
            <a:avLst/>
          </a:prstGeom>
        </p:spPr>
        <p:txBody>
          <a:bodyPr anchor="t" rtlCol="false" tIns="0" lIns="0" bIns="0" rIns="0">
            <a:spAutoFit/>
          </a:bodyPr>
          <a:lstStyle/>
          <a:p>
            <a:pPr algn="l" marL="510995" indent="-255497" lvl="1">
              <a:lnSpc>
                <a:spcPts val="2366"/>
              </a:lnSpc>
              <a:buFont typeface="Arial"/>
              <a:buChar char="•"/>
            </a:pPr>
            <a:r>
              <a:rPr lang="en-US" sz="2366">
                <a:solidFill>
                  <a:srgbClr val="000000"/>
                </a:solidFill>
                <a:latin typeface="Montserrat"/>
                <a:ea typeface="Montserrat"/>
                <a:cs typeface="Montserrat"/>
                <a:sym typeface="Montserrat"/>
              </a:rPr>
              <a:t>Link for the dataset: </a:t>
            </a:r>
            <a:r>
              <a:rPr lang="en-US" sz="2366" u="sng">
                <a:solidFill>
                  <a:srgbClr val="000000"/>
                </a:solidFill>
                <a:latin typeface="Montserrat"/>
                <a:ea typeface="Montserrat"/>
                <a:cs typeface="Montserrat"/>
                <a:sym typeface="Montserrat"/>
                <a:hlinkClick r:id="rId5" tooltip="https://www.kaggle.com/datasets/arashnic/the-depression-dataset/data"/>
              </a:rPr>
              <a:t>https://www.kaggle.com/datasets/arashnic/the-depression-dataset/data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8010633" y="0"/>
            <a:ext cx="10277367" cy="2739331"/>
          </a:xfrm>
          <a:prstGeom prst="rect">
            <a:avLst/>
          </a:prstGeom>
          <a:solidFill>
            <a:srgbClr val="19598D"/>
          </a:solidFill>
        </p:spPr>
      </p:sp>
      <p:sp>
        <p:nvSpPr>
          <p:cNvPr name="AutoShape 3" id="3"/>
          <p:cNvSpPr/>
          <p:nvPr/>
        </p:nvSpPr>
        <p:spPr>
          <a:xfrm rot="0">
            <a:off x="-282420" y="9286875"/>
            <a:ext cx="18852841" cy="0"/>
          </a:xfrm>
          <a:prstGeom prst="line">
            <a:avLst/>
          </a:prstGeom>
          <a:ln cap="rnd" w="28575">
            <a:solidFill>
              <a:srgbClr val="D9D9D9"/>
            </a:solidFill>
            <a:prstDash val="solid"/>
            <a:headEnd type="none" len="sm" w="sm"/>
            <a:tailEnd type="none" len="sm" w="sm"/>
          </a:ln>
        </p:spPr>
      </p:sp>
      <p:sp>
        <p:nvSpPr>
          <p:cNvPr name="Freeform 4" id="4"/>
          <p:cNvSpPr/>
          <p:nvPr/>
        </p:nvSpPr>
        <p:spPr>
          <a:xfrm flipH="false" flipV="false" rot="-5400000">
            <a:off x="215412" y="1249973"/>
            <a:ext cx="844062" cy="211015"/>
          </a:xfrm>
          <a:custGeom>
            <a:avLst/>
            <a:gdLst/>
            <a:ahLst/>
            <a:cxnLst/>
            <a:rect r="r" b="b" t="t" l="l"/>
            <a:pathLst>
              <a:path h="211015" w="844062">
                <a:moveTo>
                  <a:pt x="0" y="0"/>
                </a:moveTo>
                <a:lnTo>
                  <a:pt x="844061" y="0"/>
                </a:lnTo>
                <a:lnTo>
                  <a:pt x="844061" y="211015"/>
                </a:lnTo>
                <a:lnTo>
                  <a:pt x="0" y="211015"/>
                </a:lnTo>
                <a:lnTo>
                  <a:pt x="0"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327106" y="2739331"/>
            <a:ext cx="7960894" cy="5970671"/>
          </a:xfrm>
          <a:custGeom>
            <a:avLst/>
            <a:gdLst/>
            <a:ahLst/>
            <a:cxnLst/>
            <a:rect r="r" b="b" t="t" l="l"/>
            <a:pathLst>
              <a:path h="5970671" w="7960894">
                <a:moveTo>
                  <a:pt x="0" y="0"/>
                </a:moveTo>
                <a:lnTo>
                  <a:pt x="7960894" y="0"/>
                </a:lnTo>
                <a:lnTo>
                  <a:pt x="7960894" y="5970671"/>
                </a:lnTo>
                <a:lnTo>
                  <a:pt x="0" y="5970671"/>
                </a:lnTo>
                <a:lnTo>
                  <a:pt x="0" y="0"/>
                </a:lnTo>
                <a:close/>
              </a:path>
            </a:pathLst>
          </a:custGeom>
          <a:blipFill>
            <a:blip r:embed="rId4"/>
            <a:stretch>
              <a:fillRect l="0" t="0" r="0" b="0"/>
            </a:stretch>
          </a:blipFill>
        </p:spPr>
      </p:sp>
      <p:sp>
        <p:nvSpPr>
          <p:cNvPr name="TextBox 6" id="6"/>
          <p:cNvSpPr txBox="true"/>
          <p:nvPr/>
        </p:nvSpPr>
        <p:spPr>
          <a:xfrm rot="0">
            <a:off x="742950" y="856432"/>
            <a:ext cx="7895085" cy="1804039"/>
          </a:xfrm>
          <a:prstGeom prst="rect">
            <a:avLst/>
          </a:prstGeom>
        </p:spPr>
        <p:txBody>
          <a:bodyPr anchor="t" rtlCol="false" tIns="0" lIns="0" bIns="0" rIns="0">
            <a:spAutoFit/>
          </a:bodyPr>
          <a:lstStyle/>
          <a:p>
            <a:pPr algn="l">
              <a:lnSpc>
                <a:spcPts val="6900"/>
              </a:lnSpc>
              <a:spcBef>
                <a:spcPct val="0"/>
              </a:spcBef>
            </a:pPr>
            <a:r>
              <a:rPr lang="en-US" b="true" sz="6900">
                <a:solidFill>
                  <a:srgbClr val="19598D"/>
                </a:solidFill>
                <a:latin typeface="Montserrat Ultra-Bold"/>
                <a:ea typeface="Montserrat Ultra-Bold"/>
                <a:cs typeface="Montserrat Ultra-Bold"/>
                <a:sym typeface="Montserrat Ultra-Bold"/>
              </a:rPr>
              <a:t>Random Forest Algorithm</a:t>
            </a:r>
          </a:p>
        </p:txBody>
      </p:sp>
      <p:sp>
        <p:nvSpPr>
          <p:cNvPr name="TextBox 7" id="7"/>
          <p:cNvSpPr txBox="true"/>
          <p:nvPr/>
        </p:nvSpPr>
        <p:spPr>
          <a:xfrm rot="0">
            <a:off x="115593" y="6932886"/>
            <a:ext cx="10282528" cy="1085673"/>
          </a:xfrm>
          <a:prstGeom prst="rect">
            <a:avLst/>
          </a:prstGeom>
        </p:spPr>
        <p:txBody>
          <a:bodyPr anchor="t" rtlCol="false" tIns="0" lIns="0" bIns="0" rIns="0">
            <a:spAutoFit/>
          </a:bodyPr>
          <a:lstStyle/>
          <a:p>
            <a:pPr algn="l">
              <a:lnSpc>
                <a:spcPts val="2846"/>
              </a:lnSpc>
              <a:spcBef>
                <a:spcPct val="0"/>
              </a:spcBef>
            </a:pPr>
            <a:r>
              <a:rPr lang="en-US" sz="2846">
                <a:solidFill>
                  <a:srgbClr val="000000"/>
                </a:solidFill>
                <a:latin typeface="Montserrat"/>
                <a:ea typeface="Montserrat"/>
                <a:cs typeface="Montserrat"/>
                <a:sym typeface="Montserrat"/>
              </a:rPr>
              <a:t>I</a:t>
            </a:r>
            <a:r>
              <a:rPr lang="en-US" sz="2846">
                <a:solidFill>
                  <a:srgbClr val="000000"/>
                </a:solidFill>
                <a:latin typeface="Montserrat"/>
                <a:ea typeface="Montserrat"/>
                <a:cs typeface="Montserrat"/>
                <a:sym typeface="Montserrat"/>
              </a:rPr>
              <a:t>t is robust to noise, requires minimal preprocessing, and supports parallel training, enhancing computational efficiency. </a:t>
            </a:r>
          </a:p>
        </p:txBody>
      </p:sp>
      <p:sp>
        <p:nvSpPr>
          <p:cNvPr name="TextBox 8" id="8"/>
          <p:cNvSpPr txBox="true"/>
          <p:nvPr/>
        </p:nvSpPr>
        <p:spPr>
          <a:xfrm rot="0">
            <a:off x="115593" y="3790613"/>
            <a:ext cx="10424559" cy="1352887"/>
          </a:xfrm>
          <a:prstGeom prst="rect">
            <a:avLst/>
          </a:prstGeom>
        </p:spPr>
        <p:txBody>
          <a:bodyPr anchor="t" rtlCol="false" tIns="0" lIns="0" bIns="0" rIns="0">
            <a:spAutoFit/>
          </a:bodyPr>
          <a:lstStyle/>
          <a:p>
            <a:pPr algn="l">
              <a:lnSpc>
                <a:spcPts val="2638"/>
              </a:lnSpc>
              <a:spcBef>
                <a:spcPct val="0"/>
              </a:spcBef>
            </a:pPr>
            <a:r>
              <a:rPr lang="en-US" sz="2638">
                <a:solidFill>
                  <a:srgbClr val="000000"/>
                </a:solidFill>
                <a:latin typeface="Montserrat"/>
                <a:ea typeface="Montserrat"/>
                <a:cs typeface="Montserrat"/>
                <a:sym typeface="Montserrat"/>
              </a:rPr>
              <a:t>We have used the Random Forest Algorithm to train our model. This </a:t>
            </a:r>
            <a:r>
              <a:rPr lang="en-US" sz="2638">
                <a:solidFill>
                  <a:srgbClr val="000000"/>
                </a:solidFill>
                <a:latin typeface="Montserrat"/>
                <a:ea typeface="Montserrat"/>
                <a:cs typeface="Montserrat"/>
                <a:sym typeface="Montserrat"/>
              </a:rPr>
              <a:t>Algorithm is an ensemble learning technique in machine learning that is used for classification and regression purposes.</a:t>
            </a:r>
          </a:p>
        </p:txBody>
      </p:sp>
      <p:sp>
        <p:nvSpPr>
          <p:cNvPr name="TextBox 9" id="9"/>
          <p:cNvSpPr txBox="true"/>
          <p:nvPr/>
        </p:nvSpPr>
        <p:spPr>
          <a:xfrm rot="0">
            <a:off x="115593" y="5542010"/>
            <a:ext cx="10424559" cy="686137"/>
          </a:xfrm>
          <a:prstGeom prst="rect">
            <a:avLst/>
          </a:prstGeom>
        </p:spPr>
        <p:txBody>
          <a:bodyPr anchor="t" rtlCol="false" tIns="0" lIns="0" bIns="0" rIns="0">
            <a:spAutoFit/>
          </a:bodyPr>
          <a:lstStyle/>
          <a:p>
            <a:pPr algn="l">
              <a:lnSpc>
                <a:spcPts val="2638"/>
              </a:lnSpc>
              <a:spcBef>
                <a:spcPct val="0"/>
              </a:spcBef>
            </a:pPr>
            <a:r>
              <a:rPr lang="en-US" sz="2638">
                <a:solidFill>
                  <a:srgbClr val="000000"/>
                </a:solidFill>
                <a:latin typeface="Montserrat"/>
                <a:ea typeface="Montserrat"/>
                <a:cs typeface="Montserrat"/>
                <a:sym typeface="Montserrat"/>
              </a:rPr>
              <a:t>It uses the training data to create multiple decision trees; each tree comprises a random subset of the data.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6905215" y="1385687"/>
            <a:ext cx="844062" cy="211015"/>
          </a:xfrm>
          <a:custGeom>
            <a:avLst/>
            <a:gdLst/>
            <a:ahLst/>
            <a:cxnLst/>
            <a:rect r="r" b="b" t="t" l="l"/>
            <a:pathLst>
              <a:path h="211015" w="844062">
                <a:moveTo>
                  <a:pt x="0" y="0"/>
                </a:moveTo>
                <a:lnTo>
                  <a:pt x="844062" y="0"/>
                </a:lnTo>
                <a:lnTo>
                  <a:pt x="844062" y="211015"/>
                </a:lnTo>
                <a:lnTo>
                  <a:pt x="0" y="211015"/>
                </a:lnTo>
                <a:lnTo>
                  <a:pt x="0"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5376337">
            <a:off x="16289363" y="3377588"/>
            <a:ext cx="2075766" cy="0"/>
          </a:xfrm>
          <a:prstGeom prst="line">
            <a:avLst/>
          </a:prstGeom>
          <a:ln cap="rnd" w="28575">
            <a:solidFill>
              <a:srgbClr val="D9D9D9">
                <a:alpha val="74902"/>
              </a:srgbClr>
            </a:solidFill>
            <a:prstDash val="solid"/>
            <a:headEnd type="none" len="sm" w="sm"/>
            <a:tailEnd type="none" len="sm" w="sm"/>
          </a:ln>
        </p:spPr>
      </p:sp>
      <p:sp>
        <p:nvSpPr>
          <p:cNvPr name="AutoShape 4" id="4"/>
          <p:cNvSpPr/>
          <p:nvPr/>
        </p:nvSpPr>
        <p:spPr>
          <a:xfrm rot="0">
            <a:off x="-162538" y="-1070150"/>
            <a:ext cx="10872991" cy="2808239"/>
          </a:xfrm>
          <a:prstGeom prst="rect">
            <a:avLst/>
          </a:prstGeom>
          <a:solidFill>
            <a:srgbClr val="19598D"/>
          </a:solidFill>
        </p:spPr>
      </p:sp>
      <p:sp>
        <p:nvSpPr>
          <p:cNvPr name="Freeform 5" id="5"/>
          <p:cNvSpPr/>
          <p:nvPr/>
        </p:nvSpPr>
        <p:spPr>
          <a:xfrm flipH="false" flipV="false" rot="0">
            <a:off x="242047" y="1913225"/>
            <a:ext cx="8490820" cy="5497806"/>
          </a:xfrm>
          <a:custGeom>
            <a:avLst/>
            <a:gdLst/>
            <a:ahLst/>
            <a:cxnLst/>
            <a:rect r="r" b="b" t="t" l="l"/>
            <a:pathLst>
              <a:path h="5497806" w="8490820">
                <a:moveTo>
                  <a:pt x="0" y="0"/>
                </a:moveTo>
                <a:lnTo>
                  <a:pt x="8490820" y="0"/>
                </a:lnTo>
                <a:lnTo>
                  <a:pt x="8490820" y="5497806"/>
                </a:lnTo>
                <a:lnTo>
                  <a:pt x="0" y="5497806"/>
                </a:lnTo>
                <a:lnTo>
                  <a:pt x="0" y="0"/>
                </a:lnTo>
                <a:close/>
              </a:path>
            </a:pathLst>
          </a:custGeom>
          <a:blipFill>
            <a:blip r:embed="rId4"/>
            <a:stretch>
              <a:fillRect l="0" t="0" r="0" b="0"/>
            </a:stretch>
          </a:blipFill>
        </p:spPr>
      </p:sp>
      <p:sp>
        <p:nvSpPr>
          <p:cNvPr name="Freeform 6" id="6"/>
          <p:cNvSpPr/>
          <p:nvPr/>
        </p:nvSpPr>
        <p:spPr>
          <a:xfrm flipH="false" flipV="false" rot="0">
            <a:off x="9144000" y="1913225"/>
            <a:ext cx="7817166" cy="6398531"/>
          </a:xfrm>
          <a:custGeom>
            <a:avLst/>
            <a:gdLst/>
            <a:ahLst/>
            <a:cxnLst/>
            <a:rect r="r" b="b" t="t" l="l"/>
            <a:pathLst>
              <a:path h="6398531" w="7817166">
                <a:moveTo>
                  <a:pt x="0" y="0"/>
                </a:moveTo>
                <a:lnTo>
                  <a:pt x="7817166" y="0"/>
                </a:lnTo>
                <a:lnTo>
                  <a:pt x="7817166" y="6398532"/>
                </a:lnTo>
                <a:lnTo>
                  <a:pt x="0" y="6398532"/>
                </a:lnTo>
                <a:lnTo>
                  <a:pt x="0" y="0"/>
                </a:lnTo>
                <a:close/>
              </a:path>
            </a:pathLst>
          </a:custGeom>
          <a:blipFill>
            <a:blip r:embed="rId5"/>
            <a:stretch>
              <a:fillRect l="0" t="0" r="0" b="0"/>
            </a:stretch>
          </a:blipFill>
        </p:spPr>
      </p:sp>
      <p:sp>
        <p:nvSpPr>
          <p:cNvPr name="TextBox 7" id="7"/>
          <p:cNvSpPr txBox="true"/>
          <p:nvPr/>
        </p:nvSpPr>
        <p:spPr>
          <a:xfrm rot="0">
            <a:off x="242047" y="500286"/>
            <a:ext cx="6191613" cy="1237804"/>
          </a:xfrm>
          <a:prstGeom prst="rect">
            <a:avLst/>
          </a:prstGeom>
        </p:spPr>
        <p:txBody>
          <a:bodyPr anchor="t" rtlCol="false" tIns="0" lIns="0" bIns="0" rIns="0">
            <a:spAutoFit/>
          </a:bodyPr>
          <a:lstStyle/>
          <a:p>
            <a:pPr algn="l">
              <a:lnSpc>
                <a:spcPts val="9358"/>
              </a:lnSpc>
              <a:spcBef>
                <a:spcPct val="0"/>
              </a:spcBef>
            </a:pPr>
            <a:r>
              <a:rPr lang="en-US" b="true" sz="9358">
                <a:solidFill>
                  <a:srgbClr val="FFFFFF"/>
                </a:solidFill>
                <a:latin typeface="Montserrat Ultra-Bold"/>
                <a:ea typeface="Montserrat Ultra-Bold"/>
                <a:cs typeface="Montserrat Ultra-Bold"/>
                <a:sym typeface="Montserrat Ultra-Bold"/>
              </a:rPr>
              <a:t>Result</a:t>
            </a:r>
          </a:p>
        </p:txBody>
      </p:sp>
      <p:sp>
        <p:nvSpPr>
          <p:cNvPr name="TextBox 8" id="8"/>
          <p:cNvSpPr txBox="true"/>
          <p:nvPr/>
        </p:nvSpPr>
        <p:spPr>
          <a:xfrm rot="0">
            <a:off x="613723" y="7836702"/>
            <a:ext cx="11639873" cy="2019949"/>
          </a:xfrm>
          <a:prstGeom prst="rect">
            <a:avLst/>
          </a:prstGeom>
        </p:spPr>
        <p:txBody>
          <a:bodyPr anchor="t" rtlCol="false" tIns="0" lIns="0" bIns="0" rIns="0">
            <a:spAutoFit/>
          </a:bodyPr>
          <a:lstStyle/>
          <a:p>
            <a:pPr algn="l">
              <a:lnSpc>
                <a:spcPts val="2650"/>
              </a:lnSpc>
              <a:spcBef>
                <a:spcPct val="0"/>
              </a:spcBef>
            </a:pPr>
            <a:r>
              <a:rPr lang="en-US" b="true" sz="2650">
                <a:solidFill>
                  <a:srgbClr val="000000"/>
                </a:solidFill>
                <a:latin typeface="Montserrat Bold"/>
                <a:ea typeface="Montserrat Bold"/>
                <a:cs typeface="Montserrat Bold"/>
                <a:sym typeface="Montserrat Bold"/>
              </a:rPr>
              <a:t>Performance Metrics</a:t>
            </a:r>
            <a:r>
              <a:rPr lang="en-US" sz="2650">
                <a:solidFill>
                  <a:srgbClr val="000000"/>
                </a:solidFill>
                <a:latin typeface="Montserrat"/>
                <a:ea typeface="Montserrat"/>
                <a:cs typeface="Montserrat"/>
                <a:sym typeface="Montserrat"/>
              </a:rPr>
              <a:t>:</a:t>
            </a:r>
          </a:p>
          <a:p>
            <a:pPr algn="l">
              <a:lnSpc>
                <a:spcPts val="2650"/>
              </a:lnSpc>
              <a:spcBef>
                <a:spcPct val="0"/>
              </a:spcBef>
            </a:pPr>
            <a:r>
              <a:rPr lang="en-US" sz="2650">
                <a:solidFill>
                  <a:srgbClr val="000000"/>
                </a:solidFill>
                <a:latin typeface="Montserrat"/>
                <a:ea typeface="Montserrat"/>
                <a:cs typeface="Montserrat"/>
                <a:sym typeface="Montserrat"/>
              </a:rPr>
              <a:t>Mean square error(0.1402363636363636), Mean absolute error(0.1909090909090909), and R² score (0.9087709677419354) gave high values over the test dataset, which means it is a robust predictor.</a:t>
            </a:r>
          </a:p>
          <a:p>
            <a:pPr algn="l">
              <a:lnSpc>
                <a:spcPts val="2650"/>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215412" y="1249973"/>
            <a:ext cx="844062" cy="211015"/>
          </a:xfrm>
          <a:custGeom>
            <a:avLst/>
            <a:gdLst/>
            <a:ahLst/>
            <a:cxnLst/>
            <a:rect r="r" b="b" t="t" l="l"/>
            <a:pathLst>
              <a:path h="211015" w="844062">
                <a:moveTo>
                  <a:pt x="0" y="0"/>
                </a:moveTo>
                <a:lnTo>
                  <a:pt x="844061" y="0"/>
                </a:lnTo>
                <a:lnTo>
                  <a:pt x="844061" y="211015"/>
                </a:lnTo>
                <a:lnTo>
                  <a:pt x="0" y="211015"/>
                </a:lnTo>
                <a:lnTo>
                  <a:pt x="0"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5376337">
            <a:off x="-400441" y="3241875"/>
            <a:ext cx="2075766" cy="0"/>
          </a:xfrm>
          <a:prstGeom prst="line">
            <a:avLst/>
          </a:prstGeom>
          <a:ln cap="rnd" w="28575">
            <a:solidFill>
              <a:srgbClr val="D9D9D9">
                <a:alpha val="74902"/>
              </a:srgbClr>
            </a:solidFill>
            <a:prstDash val="solid"/>
            <a:headEnd type="none" len="sm" w="sm"/>
            <a:tailEnd type="none" len="sm" w="sm"/>
          </a:ln>
        </p:spPr>
      </p:sp>
      <p:sp>
        <p:nvSpPr>
          <p:cNvPr name="AutoShape 4" id="4"/>
          <p:cNvSpPr/>
          <p:nvPr/>
        </p:nvSpPr>
        <p:spPr>
          <a:xfrm rot="0">
            <a:off x="5709788" y="5143500"/>
            <a:ext cx="12578212" cy="0"/>
          </a:xfrm>
          <a:prstGeom prst="line">
            <a:avLst/>
          </a:prstGeom>
          <a:ln cap="rnd" w="47625">
            <a:solidFill>
              <a:srgbClr val="19598D"/>
            </a:solidFill>
            <a:prstDash val="solid"/>
            <a:headEnd type="none" len="sm" w="sm"/>
            <a:tailEnd type="none" len="sm" w="sm"/>
          </a:ln>
        </p:spPr>
      </p:sp>
      <p:sp>
        <p:nvSpPr>
          <p:cNvPr name="AutoShape 5" id="5"/>
          <p:cNvSpPr/>
          <p:nvPr/>
        </p:nvSpPr>
        <p:spPr>
          <a:xfrm rot="-5400000">
            <a:off x="7452490" y="4882553"/>
            <a:ext cx="474268" cy="0"/>
          </a:xfrm>
          <a:prstGeom prst="line">
            <a:avLst/>
          </a:prstGeom>
          <a:ln cap="rnd" w="47625">
            <a:solidFill>
              <a:srgbClr val="19598D"/>
            </a:solidFill>
            <a:prstDash val="solid"/>
            <a:headEnd type="none" len="sm" w="sm"/>
            <a:tailEnd type="none" len="sm" w="sm"/>
          </a:ln>
        </p:spPr>
      </p:sp>
      <p:sp>
        <p:nvSpPr>
          <p:cNvPr name="AutoShape 6" id="6"/>
          <p:cNvSpPr/>
          <p:nvPr/>
        </p:nvSpPr>
        <p:spPr>
          <a:xfrm rot="-5400000">
            <a:off x="11175592" y="5404447"/>
            <a:ext cx="474268" cy="0"/>
          </a:xfrm>
          <a:prstGeom prst="line">
            <a:avLst/>
          </a:prstGeom>
          <a:ln cap="rnd" w="47625">
            <a:solidFill>
              <a:srgbClr val="19598D"/>
            </a:solidFill>
            <a:prstDash val="solid"/>
            <a:headEnd type="none" len="sm" w="sm"/>
            <a:tailEnd type="none" len="sm" w="sm"/>
          </a:ln>
        </p:spPr>
      </p:sp>
      <p:sp>
        <p:nvSpPr>
          <p:cNvPr name="AutoShape 7" id="7"/>
          <p:cNvSpPr/>
          <p:nvPr/>
        </p:nvSpPr>
        <p:spPr>
          <a:xfrm rot="-5400000">
            <a:off x="15374944" y="4882553"/>
            <a:ext cx="474268" cy="0"/>
          </a:xfrm>
          <a:prstGeom prst="line">
            <a:avLst/>
          </a:prstGeom>
          <a:ln cap="rnd" w="47625">
            <a:solidFill>
              <a:srgbClr val="19598D"/>
            </a:solidFill>
            <a:prstDash val="solid"/>
            <a:headEnd type="none" len="sm" w="sm"/>
            <a:tailEnd type="none" len="sm" w="sm"/>
          </a:ln>
        </p:spPr>
      </p:sp>
      <p:grpSp>
        <p:nvGrpSpPr>
          <p:cNvPr name="Group 8" id="8"/>
          <p:cNvGrpSpPr/>
          <p:nvPr/>
        </p:nvGrpSpPr>
        <p:grpSpPr>
          <a:xfrm rot="0">
            <a:off x="6128076" y="3481405"/>
            <a:ext cx="3170722" cy="1187827"/>
            <a:chOff x="0" y="0"/>
            <a:chExt cx="1072565" cy="401808"/>
          </a:xfrm>
        </p:grpSpPr>
        <p:sp>
          <p:nvSpPr>
            <p:cNvPr name="Freeform 9" id="9"/>
            <p:cNvSpPr/>
            <p:nvPr/>
          </p:nvSpPr>
          <p:spPr>
            <a:xfrm flipH="false" flipV="false" rot="0">
              <a:off x="0" y="0"/>
              <a:ext cx="1072565" cy="401808"/>
            </a:xfrm>
            <a:custGeom>
              <a:avLst/>
              <a:gdLst/>
              <a:ahLst/>
              <a:cxnLst/>
              <a:rect r="r" b="b" t="t" l="l"/>
              <a:pathLst>
                <a:path h="401808" w="1072565">
                  <a:moveTo>
                    <a:pt x="0" y="0"/>
                  </a:moveTo>
                  <a:lnTo>
                    <a:pt x="1072565" y="0"/>
                  </a:lnTo>
                  <a:lnTo>
                    <a:pt x="1072565" y="401808"/>
                  </a:lnTo>
                  <a:lnTo>
                    <a:pt x="0" y="401808"/>
                  </a:lnTo>
                  <a:close/>
                </a:path>
              </a:pathLst>
            </a:custGeom>
            <a:solidFill>
              <a:srgbClr val="19598D"/>
            </a:solidFill>
          </p:spPr>
        </p:sp>
      </p:grpSp>
      <p:grpSp>
        <p:nvGrpSpPr>
          <p:cNvPr name="Group 10" id="10"/>
          <p:cNvGrpSpPr/>
          <p:nvPr/>
        </p:nvGrpSpPr>
        <p:grpSpPr>
          <a:xfrm rot="0">
            <a:off x="9827365" y="5668067"/>
            <a:ext cx="3422436" cy="1272483"/>
            <a:chOff x="0" y="0"/>
            <a:chExt cx="1072565" cy="398786"/>
          </a:xfrm>
        </p:grpSpPr>
        <p:sp>
          <p:nvSpPr>
            <p:cNvPr name="Freeform 11" id="11"/>
            <p:cNvSpPr/>
            <p:nvPr/>
          </p:nvSpPr>
          <p:spPr>
            <a:xfrm flipH="false" flipV="false" rot="0">
              <a:off x="0" y="0"/>
              <a:ext cx="1072565" cy="398786"/>
            </a:xfrm>
            <a:custGeom>
              <a:avLst/>
              <a:gdLst/>
              <a:ahLst/>
              <a:cxnLst/>
              <a:rect r="r" b="b" t="t" l="l"/>
              <a:pathLst>
                <a:path h="398786" w="1072565">
                  <a:moveTo>
                    <a:pt x="0" y="0"/>
                  </a:moveTo>
                  <a:lnTo>
                    <a:pt x="1072565" y="0"/>
                  </a:lnTo>
                  <a:lnTo>
                    <a:pt x="1072565" y="398786"/>
                  </a:lnTo>
                  <a:lnTo>
                    <a:pt x="0" y="398786"/>
                  </a:lnTo>
                  <a:close/>
                </a:path>
              </a:pathLst>
            </a:custGeom>
            <a:solidFill>
              <a:srgbClr val="19598D"/>
            </a:solidFill>
          </p:spPr>
        </p:sp>
      </p:grpSp>
      <p:grpSp>
        <p:nvGrpSpPr>
          <p:cNvPr name="Group 12" id="12"/>
          <p:cNvGrpSpPr/>
          <p:nvPr/>
        </p:nvGrpSpPr>
        <p:grpSpPr>
          <a:xfrm rot="0">
            <a:off x="13843377" y="3481405"/>
            <a:ext cx="4178483" cy="1187827"/>
            <a:chOff x="0" y="0"/>
            <a:chExt cx="1413462" cy="401808"/>
          </a:xfrm>
        </p:grpSpPr>
        <p:sp>
          <p:nvSpPr>
            <p:cNvPr name="Freeform 13" id="13"/>
            <p:cNvSpPr/>
            <p:nvPr/>
          </p:nvSpPr>
          <p:spPr>
            <a:xfrm flipH="false" flipV="false" rot="0">
              <a:off x="0" y="0"/>
              <a:ext cx="1413462" cy="401808"/>
            </a:xfrm>
            <a:custGeom>
              <a:avLst/>
              <a:gdLst/>
              <a:ahLst/>
              <a:cxnLst/>
              <a:rect r="r" b="b" t="t" l="l"/>
              <a:pathLst>
                <a:path h="401808" w="1413462">
                  <a:moveTo>
                    <a:pt x="0" y="0"/>
                  </a:moveTo>
                  <a:lnTo>
                    <a:pt x="1413462" y="0"/>
                  </a:lnTo>
                  <a:lnTo>
                    <a:pt x="1413462" y="401808"/>
                  </a:lnTo>
                  <a:lnTo>
                    <a:pt x="0" y="401808"/>
                  </a:lnTo>
                  <a:close/>
                </a:path>
              </a:pathLst>
            </a:custGeom>
            <a:solidFill>
              <a:srgbClr val="19598D"/>
            </a:solidFill>
          </p:spPr>
        </p:sp>
      </p:grpSp>
      <p:sp>
        <p:nvSpPr>
          <p:cNvPr name="TextBox 14" id="14"/>
          <p:cNvSpPr txBox="true"/>
          <p:nvPr/>
        </p:nvSpPr>
        <p:spPr>
          <a:xfrm rot="0">
            <a:off x="0" y="4783532"/>
            <a:ext cx="5030634" cy="835193"/>
          </a:xfrm>
          <a:prstGeom prst="rect">
            <a:avLst/>
          </a:prstGeom>
        </p:spPr>
        <p:txBody>
          <a:bodyPr anchor="t" rtlCol="false" tIns="0" lIns="0" bIns="0" rIns="0">
            <a:spAutoFit/>
          </a:bodyPr>
          <a:lstStyle/>
          <a:p>
            <a:pPr algn="ctr">
              <a:lnSpc>
                <a:spcPts val="6256"/>
              </a:lnSpc>
              <a:spcBef>
                <a:spcPct val="0"/>
              </a:spcBef>
            </a:pPr>
            <a:r>
              <a:rPr lang="en-US" b="true" sz="6256">
                <a:solidFill>
                  <a:srgbClr val="19598D"/>
                </a:solidFill>
                <a:latin typeface="Montserrat Ultra-Bold"/>
                <a:ea typeface="Montserrat Ultra-Bold"/>
                <a:cs typeface="Montserrat Ultra-Bold"/>
                <a:sym typeface="Montserrat Ultra-Bold"/>
              </a:rPr>
              <a:t>Conclusion</a:t>
            </a:r>
          </a:p>
        </p:txBody>
      </p:sp>
      <p:sp>
        <p:nvSpPr>
          <p:cNvPr name="TextBox 15" id="15"/>
          <p:cNvSpPr txBox="true"/>
          <p:nvPr/>
        </p:nvSpPr>
        <p:spPr>
          <a:xfrm rot="0">
            <a:off x="6191051" y="3915395"/>
            <a:ext cx="3054220" cy="367471"/>
          </a:xfrm>
          <a:prstGeom prst="rect">
            <a:avLst/>
          </a:prstGeom>
        </p:spPr>
        <p:txBody>
          <a:bodyPr anchor="t" rtlCol="false" tIns="0" lIns="0" bIns="0" rIns="0">
            <a:spAutoFit/>
          </a:bodyPr>
          <a:lstStyle/>
          <a:p>
            <a:pPr algn="ctr">
              <a:lnSpc>
                <a:spcPts val="2750"/>
              </a:lnSpc>
              <a:spcBef>
                <a:spcPct val="0"/>
              </a:spcBef>
            </a:pPr>
            <a:r>
              <a:rPr lang="en-US" b="true" sz="2750">
                <a:solidFill>
                  <a:srgbClr val="FFFFFF"/>
                </a:solidFill>
                <a:latin typeface="Montserrat Bold"/>
                <a:ea typeface="Montserrat Bold"/>
                <a:cs typeface="Montserrat Bold"/>
                <a:sym typeface="Montserrat Bold"/>
              </a:rPr>
              <a:t>Predictions</a:t>
            </a:r>
          </a:p>
        </p:txBody>
      </p:sp>
      <p:sp>
        <p:nvSpPr>
          <p:cNvPr name="TextBox 16" id="16"/>
          <p:cNvSpPr txBox="true"/>
          <p:nvPr/>
        </p:nvSpPr>
        <p:spPr>
          <a:xfrm rot="0">
            <a:off x="14233672" y="3841515"/>
            <a:ext cx="3291280" cy="647696"/>
          </a:xfrm>
          <a:prstGeom prst="rect">
            <a:avLst/>
          </a:prstGeom>
        </p:spPr>
        <p:txBody>
          <a:bodyPr anchor="t" rtlCol="false" tIns="0" lIns="0" bIns="0" rIns="0">
            <a:spAutoFit/>
          </a:bodyPr>
          <a:lstStyle/>
          <a:p>
            <a:pPr algn="ctr">
              <a:lnSpc>
                <a:spcPts val="2515"/>
              </a:lnSpc>
              <a:spcBef>
                <a:spcPct val="0"/>
              </a:spcBef>
            </a:pPr>
            <a:r>
              <a:rPr lang="en-US" b="true" sz="2515">
                <a:solidFill>
                  <a:srgbClr val="FFFFFF"/>
                </a:solidFill>
                <a:latin typeface="Montserrat Bold"/>
                <a:ea typeface="Montserrat Bold"/>
                <a:cs typeface="Montserrat Bold"/>
                <a:sym typeface="Montserrat Bold"/>
              </a:rPr>
              <a:t>Potential Clinical Utility</a:t>
            </a:r>
          </a:p>
        </p:txBody>
      </p:sp>
      <p:sp>
        <p:nvSpPr>
          <p:cNvPr name="TextBox 17" id="17"/>
          <p:cNvSpPr txBox="true"/>
          <p:nvPr/>
        </p:nvSpPr>
        <p:spPr>
          <a:xfrm rot="0">
            <a:off x="9880891" y="5998946"/>
            <a:ext cx="3057764" cy="658351"/>
          </a:xfrm>
          <a:prstGeom prst="rect">
            <a:avLst/>
          </a:prstGeom>
        </p:spPr>
        <p:txBody>
          <a:bodyPr anchor="t" rtlCol="false" tIns="0" lIns="0" bIns="0" rIns="0">
            <a:spAutoFit/>
          </a:bodyPr>
          <a:lstStyle/>
          <a:p>
            <a:pPr algn="ctr">
              <a:lnSpc>
                <a:spcPts val="2553"/>
              </a:lnSpc>
              <a:spcBef>
                <a:spcPct val="0"/>
              </a:spcBef>
            </a:pPr>
            <a:r>
              <a:rPr lang="en-US" b="true" sz="2553">
                <a:solidFill>
                  <a:srgbClr val="FFFFFF"/>
                </a:solidFill>
                <a:latin typeface="Montserrat Bold"/>
                <a:ea typeface="Montserrat Bold"/>
                <a:cs typeface="Montserrat Bold"/>
                <a:sym typeface="Montserrat Bold"/>
              </a:rPr>
              <a:t>Significant Variables</a:t>
            </a:r>
          </a:p>
        </p:txBody>
      </p:sp>
      <p:grpSp>
        <p:nvGrpSpPr>
          <p:cNvPr name="Group 18" id="18"/>
          <p:cNvGrpSpPr/>
          <p:nvPr/>
        </p:nvGrpSpPr>
        <p:grpSpPr>
          <a:xfrm rot="0">
            <a:off x="6128076" y="1774073"/>
            <a:ext cx="3170722" cy="1573982"/>
            <a:chOff x="0" y="0"/>
            <a:chExt cx="1072565" cy="532433"/>
          </a:xfrm>
        </p:grpSpPr>
        <p:sp>
          <p:nvSpPr>
            <p:cNvPr name="Freeform 19" id="19"/>
            <p:cNvSpPr/>
            <p:nvPr/>
          </p:nvSpPr>
          <p:spPr>
            <a:xfrm flipH="false" flipV="false" rot="0">
              <a:off x="0" y="0"/>
              <a:ext cx="1072565" cy="532433"/>
            </a:xfrm>
            <a:custGeom>
              <a:avLst/>
              <a:gdLst/>
              <a:ahLst/>
              <a:cxnLst/>
              <a:rect r="r" b="b" t="t" l="l"/>
              <a:pathLst>
                <a:path h="532433" w="1072565">
                  <a:moveTo>
                    <a:pt x="0" y="0"/>
                  </a:moveTo>
                  <a:lnTo>
                    <a:pt x="1072565" y="0"/>
                  </a:lnTo>
                  <a:lnTo>
                    <a:pt x="1072565" y="532433"/>
                  </a:lnTo>
                  <a:lnTo>
                    <a:pt x="0" y="532433"/>
                  </a:lnTo>
                  <a:close/>
                </a:path>
              </a:pathLst>
            </a:custGeom>
            <a:solidFill>
              <a:srgbClr val="57C1D4"/>
            </a:solidFill>
          </p:spPr>
        </p:sp>
      </p:grpSp>
      <p:grpSp>
        <p:nvGrpSpPr>
          <p:cNvPr name="Group 20" id="20"/>
          <p:cNvGrpSpPr/>
          <p:nvPr/>
        </p:nvGrpSpPr>
        <p:grpSpPr>
          <a:xfrm rot="0">
            <a:off x="9827365" y="7188825"/>
            <a:ext cx="3422436" cy="2414605"/>
            <a:chOff x="0" y="0"/>
            <a:chExt cx="1157713" cy="816792"/>
          </a:xfrm>
        </p:grpSpPr>
        <p:sp>
          <p:nvSpPr>
            <p:cNvPr name="Freeform 21" id="21"/>
            <p:cNvSpPr/>
            <p:nvPr/>
          </p:nvSpPr>
          <p:spPr>
            <a:xfrm flipH="false" flipV="false" rot="0">
              <a:off x="0" y="0"/>
              <a:ext cx="1157713" cy="816792"/>
            </a:xfrm>
            <a:custGeom>
              <a:avLst/>
              <a:gdLst/>
              <a:ahLst/>
              <a:cxnLst/>
              <a:rect r="r" b="b" t="t" l="l"/>
              <a:pathLst>
                <a:path h="816792" w="1157713">
                  <a:moveTo>
                    <a:pt x="0" y="0"/>
                  </a:moveTo>
                  <a:lnTo>
                    <a:pt x="1157713" y="0"/>
                  </a:lnTo>
                  <a:lnTo>
                    <a:pt x="1157713" y="816792"/>
                  </a:lnTo>
                  <a:lnTo>
                    <a:pt x="0" y="816792"/>
                  </a:lnTo>
                  <a:close/>
                </a:path>
              </a:pathLst>
            </a:custGeom>
            <a:solidFill>
              <a:srgbClr val="57C1D4"/>
            </a:solidFill>
          </p:spPr>
        </p:sp>
      </p:grpSp>
      <p:grpSp>
        <p:nvGrpSpPr>
          <p:cNvPr name="Group 22" id="22"/>
          <p:cNvGrpSpPr/>
          <p:nvPr/>
        </p:nvGrpSpPr>
        <p:grpSpPr>
          <a:xfrm rot="0">
            <a:off x="13843377" y="553782"/>
            <a:ext cx="4178483" cy="2746648"/>
            <a:chOff x="0" y="0"/>
            <a:chExt cx="1363141" cy="896035"/>
          </a:xfrm>
        </p:grpSpPr>
        <p:sp>
          <p:nvSpPr>
            <p:cNvPr name="Freeform 23" id="23"/>
            <p:cNvSpPr/>
            <p:nvPr/>
          </p:nvSpPr>
          <p:spPr>
            <a:xfrm flipH="false" flipV="false" rot="0">
              <a:off x="0" y="0"/>
              <a:ext cx="1363141" cy="896035"/>
            </a:xfrm>
            <a:custGeom>
              <a:avLst/>
              <a:gdLst/>
              <a:ahLst/>
              <a:cxnLst/>
              <a:rect r="r" b="b" t="t" l="l"/>
              <a:pathLst>
                <a:path h="896035" w="1363141">
                  <a:moveTo>
                    <a:pt x="0" y="0"/>
                  </a:moveTo>
                  <a:lnTo>
                    <a:pt x="1363141" y="0"/>
                  </a:lnTo>
                  <a:lnTo>
                    <a:pt x="1363141" y="896035"/>
                  </a:lnTo>
                  <a:lnTo>
                    <a:pt x="0" y="896035"/>
                  </a:lnTo>
                  <a:close/>
                </a:path>
              </a:pathLst>
            </a:custGeom>
            <a:solidFill>
              <a:srgbClr val="57C1D4"/>
            </a:solidFill>
          </p:spPr>
        </p:sp>
      </p:grpSp>
      <p:sp>
        <p:nvSpPr>
          <p:cNvPr name="TextBox 24" id="24"/>
          <p:cNvSpPr txBox="true"/>
          <p:nvPr/>
        </p:nvSpPr>
        <p:spPr>
          <a:xfrm rot="0">
            <a:off x="6074549" y="1852560"/>
            <a:ext cx="3170722" cy="1447869"/>
          </a:xfrm>
          <a:prstGeom prst="rect">
            <a:avLst/>
          </a:prstGeom>
        </p:spPr>
        <p:txBody>
          <a:bodyPr anchor="t" rtlCol="false" tIns="0" lIns="0" bIns="0" rIns="0">
            <a:spAutoFit/>
          </a:bodyPr>
          <a:lstStyle/>
          <a:p>
            <a:pPr algn="l" marL="486363" indent="-243181" lvl="1">
              <a:lnSpc>
                <a:spcPts val="2252"/>
              </a:lnSpc>
              <a:buFont typeface="Arial"/>
              <a:buChar char="•"/>
            </a:pPr>
            <a:r>
              <a:rPr lang="en-US" sz="2252">
                <a:solidFill>
                  <a:srgbClr val="000000"/>
                </a:solidFill>
                <a:latin typeface="Montserrat"/>
                <a:ea typeface="Montserrat"/>
                <a:cs typeface="Montserrat"/>
                <a:sym typeface="Montserrat"/>
              </a:rPr>
              <a:t>The model effectively predicts depression severity levels.</a:t>
            </a:r>
          </a:p>
        </p:txBody>
      </p:sp>
      <p:sp>
        <p:nvSpPr>
          <p:cNvPr name="TextBox 25" id="25"/>
          <p:cNvSpPr txBox="true"/>
          <p:nvPr/>
        </p:nvSpPr>
        <p:spPr>
          <a:xfrm rot="0">
            <a:off x="9701508" y="7363316"/>
            <a:ext cx="3548293" cy="1941482"/>
          </a:xfrm>
          <a:prstGeom prst="rect">
            <a:avLst/>
          </a:prstGeom>
        </p:spPr>
        <p:txBody>
          <a:bodyPr anchor="t" rtlCol="false" tIns="0" lIns="0" bIns="0" rIns="0">
            <a:spAutoFit/>
          </a:bodyPr>
          <a:lstStyle/>
          <a:p>
            <a:pPr algn="l" marL="472026" indent="-236013" lvl="1">
              <a:lnSpc>
                <a:spcPts val="2186"/>
              </a:lnSpc>
              <a:buFont typeface="Arial"/>
              <a:buChar char="•"/>
            </a:pPr>
            <a:r>
              <a:rPr lang="en-US" sz="2186">
                <a:solidFill>
                  <a:srgbClr val="000000"/>
                </a:solidFill>
                <a:latin typeface="Montserrat"/>
                <a:ea typeface="Montserrat"/>
                <a:cs typeface="Montserrat"/>
                <a:sym typeface="Montserrat"/>
              </a:rPr>
              <a:t>Significant variables contributing to predictions include marriage, employment, education, gender,etc.</a:t>
            </a:r>
          </a:p>
        </p:txBody>
      </p:sp>
      <p:sp>
        <p:nvSpPr>
          <p:cNvPr name="TextBox 26" id="26"/>
          <p:cNvSpPr txBox="true"/>
          <p:nvPr/>
        </p:nvSpPr>
        <p:spPr>
          <a:xfrm rot="0">
            <a:off x="13736764" y="729273"/>
            <a:ext cx="4285096" cy="2218000"/>
          </a:xfrm>
          <a:prstGeom prst="rect">
            <a:avLst/>
          </a:prstGeom>
        </p:spPr>
        <p:txBody>
          <a:bodyPr anchor="t" rtlCol="false" tIns="0" lIns="0" bIns="0" rIns="0">
            <a:spAutoFit/>
          </a:bodyPr>
          <a:lstStyle/>
          <a:p>
            <a:pPr algn="l" marL="474508" indent="-237254" lvl="1">
              <a:lnSpc>
                <a:spcPts val="2197"/>
              </a:lnSpc>
              <a:buFont typeface="Arial"/>
              <a:buChar char="•"/>
            </a:pPr>
            <a:r>
              <a:rPr lang="en-US" sz="2197">
                <a:solidFill>
                  <a:srgbClr val="000000"/>
                </a:solidFill>
                <a:latin typeface="Montserrat"/>
                <a:ea typeface="Montserrat"/>
                <a:cs typeface="Montserrat"/>
                <a:sym typeface="Montserrat"/>
              </a:rPr>
              <a:t>The model assisted in pattern recognition within clinical and demographic data that could be differentiated into various levels of depression; it provides a precious aid for clinical assessments.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DAGWq6MGqgU</dc:identifier>
  <dcterms:modified xsi:type="dcterms:W3CDTF">2011-08-01T06:04:30Z</dcterms:modified>
  <cp:revision>1</cp:revision>
  <dc:title>Depression Diagnosis</dc:title>
</cp:coreProperties>
</file>