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7" r:id="rId19"/>
  </p:sldIdLst>
  <p:sldSz cx="9144000" cy="6858000" type="screen4x3"/>
  <p:notesSz cx="6858000" cy="9144000"/>
  <p:embeddedFontLst>
    <p:embeddedFont>
      <p:font typeface="Microsoft JhengHei" panose="020B0604030504040204" pitchFamily="34" charset="-120"/>
      <p:regular r:id="rId21"/>
      <p:bold r:id="rId22"/>
    </p:embeddedFont>
    <p:embeddedFont>
      <p:font typeface="Cambria Math" panose="02040503050406030204" pitchFamily="18" charset="0"/>
      <p:regular r:id="rId23"/>
    </p:embeddedFont>
    <p:embeddedFont>
      <p:font typeface="Merriweather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63C7B9-3384-43A0-8DC5-16947B39D33A}">
  <a:tblStyle styleId="{F063C7B9-3384-43A0-8DC5-16947B39D33A}" styleName="Table_0">
    <a:wholeTbl>
      <a:tcTxStyle b="off" i="off">
        <a:font>
          <a:latin typeface="Cambria Math"/>
          <a:ea typeface="Cambria Math"/>
          <a:cs typeface="Cambria Math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mbria Math"/>
          <a:ea typeface="Cambria Math"/>
          <a:cs typeface="Cambria Math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mbria Math"/>
          <a:ea typeface="Cambria Math"/>
          <a:cs typeface="Cambria Math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mbria Math"/>
          <a:ea typeface="Cambria Math"/>
          <a:cs typeface="Cambria Math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mbria Math"/>
          <a:ea typeface="Cambria Math"/>
          <a:cs typeface="Cambria Math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D5CE4-2F20-4EF5-8332-F52E95B1E1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579CCB-CCE0-45D2-B430-1E10F9B1B68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decbe92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ddecbe92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cf07e028a_1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夏普  個別基金的風險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催諾   市場性風險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jensen   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計算實際報酬跟</a:t>
            </a:r>
            <a:r>
              <a:rPr lang="zh-TW">
                <a:solidFill>
                  <a:schemeClr val="dk1"/>
                </a:solidFill>
              </a:rPr>
              <a:t>CAPM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模型計算出的預期報酬的差異,看有沒有異常報酬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資訊比率   每單位風險增加所獲得的額外回報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其他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收益率跟匯率波動率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要計算匯率是因為我們的基金有來自不同的國家，不同幣別的基金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如此計算收益的話我們認為應該會有匯差的風險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因此我們加入匯率波動率希望可以捕捉到匯率的特徵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dcf07e028a_1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071f39a4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071f39a4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d1d471f5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d1d471f5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d19acbea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0d19acbea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0ae29d8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0ae29d8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decbe926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decbe926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0d19acbea_1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也就是說我們現在的方向是先用特徵分群，在進行群組內排名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或許我們也可以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觀察並比較由不同模型所產生的結果：也就是換成另一種方向，表現良好的基金是否具備不同特徵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或是與分位數法中的</a:t>
            </a:r>
            <a:r>
              <a:rPr lang="zh-TW">
                <a:solidFill>
                  <a:schemeClr val="dk1"/>
                </a:solidFill>
              </a:rPr>
              <a:t> 4433 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法則比較，何者合理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希望我們這次的專案報告，可以幫助永豐透過大盤資料建構效率前緣以及打造投資組合</a:t>
            </a:r>
            <a:r>
              <a:rPr lang="zh-TW">
                <a:solidFill>
                  <a:schemeClr val="dk1"/>
                </a:solidFill>
              </a:rPr>
              <a:t>/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選基金等功能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e0d19acbea_1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d1d471f5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dd1d471f5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0d19acbea_1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也就是說我們現在的方向是先用特徵分群，在進行群組內排名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或許我們也可以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觀察並比較由不同模型所產生的結果：也就是換成另一種方向，表現良好的基金是否具備不同特徵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或是與分位數法中的</a:t>
            </a:r>
            <a:r>
              <a:rPr lang="zh-TW">
                <a:solidFill>
                  <a:schemeClr val="dk1"/>
                </a:solidFill>
              </a:rPr>
              <a:t> 4433 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法則比較，何者合理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希望我們這次的專案報告，可以幫助永豐透過大盤資料建構效率前緣以及打造投資組合</a:t>
            </a:r>
            <a:r>
              <a:rPr lang="zh-TW">
                <a:solidFill>
                  <a:schemeClr val="dk1"/>
                </a:solidFill>
              </a:rPr>
              <a:t>/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選基金等功能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e0d19acbea_1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73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e753983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e0e753983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0e753983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e0e753983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cf07e028a_8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dcf07e028a_8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cf07e028a_8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dcf07e028a_8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cf07e028a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dcf07e028a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cf07e028a_4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dcf07e028a_4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d1d471f5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dd1d471f5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1d471f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接下來我要介紹我們對資料模型分類的演算法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第一種是K means 他是一種分群分析法，將資料點透過相關變數的歐式距離加以分類，相鄰的點為同一群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因為我們目前資料量很大，雖然我們已經設定了一些特徵，但是實際上我們並不曉得我們的資料具有哪一種特徵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 k means處理我們的資料，不只是計算速度快，而且我們也容易理解他的特徵分群結果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它的使用目的是利用剛剛介紹的跟基金績效有關的變數，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利用</a:t>
            </a:r>
            <a:r>
              <a:rPr lang="zh-TW">
                <a:solidFill>
                  <a:schemeClr val="dk1"/>
                </a:solidFill>
              </a:rPr>
              <a:t> K means 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演算法，把特徵相近（</a:t>
            </a:r>
            <a:r>
              <a:rPr lang="zh-TW">
                <a:solidFill>
                  <a:schemeClr val="dk1"/>
                </a:solidFill>
              </a:rPr>
              <a:t>ex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收益率高）的基金判定成同群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再針對同群資料進行基金排名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Step：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首先，我們要先決定想要把樣本分成幾類，比方說K纇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隨機給定K個中心點 (虛擬點，非樣本點)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計算每個樣本與每個中心點之間的距離，劃分與最近近的中心點為一群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用每個樣本的座標來計算每群樣本的新中心點，並以新中心點取代舊中心點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 重複步驟3與4，直到中心點不再變動為止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d1d471f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3058075" y="5276725"/>
            <a:ext cx="5537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人員名單：沈佩璉、林詩茜、黃冠齊、張家瑜</a:t>
            </a:r>
            <a:endParaRPr sz="2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85650" y="1793200"/>
            <a:ext cx="7772700" cy="13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3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AI模型挑選最佳基金</a:t>
            </a:r>
            <a:endParaRPr sz="4300" b="1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50" y="358725"/>
            <a:ext cx="898900" cy="8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5903407" y="432651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94601" y="275005"/>
            <a:ext cx="7953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mbria Math"/>
                <a:ea typeface="Cambria Math"/>
                <a:cs typeface="Cambria Math"/>
                <a:sym typeface="Cambria Math"/>
              </a:rPr>
              <a:t>分析變數介紹 </a:t>
            </a:r>
            <a:endParaRPr sz="3000"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759650" y="1029611"/>
            <a:ext cx="7915800" cy="5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一、基本統計量</a:t>
            </a:r>
            <a:endParaRPr sz="2000" b="1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1. 標準化標準差          2.標準化平均淨值變動率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3. 標準化平均月收益率          4. 標準化月收益標準差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二、風險承擔能力</a:t>
            </a:r>
            <a:endParaRPr sz="2000" b="1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5. Beta：對市場風險的敏感度   6. Treynor ratio：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三、基金經理人選股能力</a:t>
            </a:r>
            <a:endParaRPr sz="2000" b="1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7. Jesens’s alpha：    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8. Information ratio ：                   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125" y="5107127"/>
            <a:ext cx="677000" cy="6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200" y="3428988"/>
            <a:ext cx="1320850" cy="39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4025" y="4739813"/>
            <a:ext cx="222885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865300" y="137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{AD579CCB-CCE0-45D2-B430-1E10F9B1B688}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6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7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8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6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7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8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DD4E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64" name="Google Shape;164;p23"/>
          <p:cNvCxnSpPr/>
          <p:nvPr/>
        </p:nvCxnSpPr>
        <p:spPr>
          <a:xfrm>
            <a:off x="1669625" y="1833300"/>
            <a:ext cx="6440400" cy="365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3"/>
          <p:cNvSpPr txBox="1"/>
          <p:nvPr/>
        </p:nvSpPr>
        <p:spPr>
          <a:xfrm>
            <a:off x="1326663" y="650075"/>
            <a:ext cx="631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Roboto"/>
                <a:ea typeface="Roboto"/>
                <a:cs typeface="Roboto"/>
                <a:sym typeface="Roboto"/>
              </a:rPr>
              <a:t>變數配對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528350" y="795500"/>
            <a:ext cx="78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494601" y="275005"/>
            <a:ext cx="7953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mbria Math"/>
                <a:ea typeface="Cambria Math"/>
                <a:cs typeface="Cambria Math"/>
                <a:sym typeface="Cambria Math"/>
              </a:rPr>
              <a:t>模型流程介紹</a:t>
            </a:r>
            <a:endParaRPr sz="3000"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173" name="Google Shape;173;p24"/>
          <p:cNvGraphicFramePr/>
          <p:nvPr/>
        </p:nvGraphicFramePr>
        <p:xfrm>
          <a:off x="0" y="86977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{F063C7B9-3384-43A0-8DC5-16947B39D33A}</a:tableStyleId>
              </a:tblPr>
              <a:tblGrid>
                <a:gridCol w="76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12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solidFill>
                            <a:schemeClr val="dk1"/>
                          </a:solidFill>
                        </a:rPr>
                        <a:t>Step1：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>
                          <a:solidFill>
                            <a:schemeClr val="dk1"/>
                          </a:solidFill>
                        </a:rPr>
                        <a:t>將八個變數放入 Kmeans 模型中做配適，並得到分群結果</a:t>
                      </a:r>
                      <a:endParaRPr sz="2100">
                        <a:solidFill>
                          <a:srgbClr val="292929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1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b="1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/>
                        <a:t>Step2：</a:t>
                      </a:r>
                      <a:endParaRPr sz="2000" b="1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從八個變數中篩選兩個變數，當作繪製散佈圖的 X,Y 軸，使得高維度座標較易理解，其中有意義的組合共 15 組</a:t>
                      </a:r>
                      <a:endParaRPr sz="2100" b="1">
                        <a:solidFill>
                          <a:srgbClr val="292929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03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b="1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/>
                        <a:t>Step3：</a:t>
                      </a:r>
                      <a:endParaRPr sz="2000" b="1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選出每組結果最佳的一群，再對該群的基金加一分</a:t>
                      </a:r>
                      <a:endParaRPr sz="2100" b="1">
                        <a:solidFill>
                          <a:srgbClr val="292929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1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b="1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/>
                        <a:t>Step4：</a:t>
                      </a:r>
                      <a:endParaRPr sz="2000" b="1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累計各基金之分數，依此分數進行排名，選出該期間最佳基金</a:t>
                      </a:r>
                      <a:endParaRPr sz="2000"/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8550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b="1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292929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 b="1">
                          <a:solidFill>
                            <a:srgbClr val="292929"/>
                          </a:solidFill>
                        </a:rPr>
                        <a:t>Example：</a:t>
                      </a:r>
                      <a:endParaRPr sz="2100" b="1">
                        <a:solidFill>
                          <a:srgbClr val="292929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292929"/>
                          </a:solidFill>
                        </a:rPr>
                        <a:t>以基金代號 51J 為例</a:t>
                      </a:r>
                      <a:endParaRPr sz="2100">
                        <a:solidFill>
                          <a:srgbClr val="292929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292929"/>
                          </a:solidFill>
                        </a:rPr>
                        <a:t>共四年屬於最佳基金</a:t>
                      </a:r>
                      <a:endParaRPr sz="2100">
                        <a:solidFill>
                          <a:srgbClr val="292929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92929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4" name="Google Shape;174;p24"/>
          <p:cNvGraphicFramePr/>
          <p:nvPr/>
        </p:nvGraphicFramePr>
        <p:xfrm>
          <a:off x="4092275" y="540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{AD579CCB-CCE0-45D2-B430-1E10F9B1B688}</a:tableStyleId>
              </a:tblPr>
              <a:tblGrid>
                <a:gridCol w="20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訓練期間 5 年</a:t>
                      </a:r>
                      <a:endParaRPr sz="16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期間表現最佳計分</a:t>
                      </a:r>
                      <a:endParaRPr sz="16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>
                          <a:solidFill>
                            <a:srgbClr val="EA9999"/>
                          </a:solidFill>
                        </a:rPr>
                        <a:t>51J得分</a:t>
                      </a:r>
                      <a:endParaRPr sz="1600" b="1">
                        <a:solidFill>
                          <a:srgbClr val="EA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>
                          <a:solidFill>
                            <a:srgbClr val="EA9999"/>
                          </a:solidFill>
                        </a:rPr>
                        <a:t>4</a:t>
                      </a:r>
                      <a:endParaRPr sz="1600" b="1">
                        <a:solidFill>
                          <a:srgbClr val="EA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滿分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393226" y="306080"/>
            <a:ext cx="7953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mbria Math"/>
                <a:ea typeface="Cambria Math"/>
                <a:cs typeface="Cambria Math"/>
                <a:sym typeface="Cambria Math"/>
              </a:rPr>
              <a:t>股票型基金Kmeans結果</a:t>
            </a:r>
            <a:endParaRPr sz="3000"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800" y="1373912"/>
            <a:ext cx="6009189" cy="39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1113625" y="927500"/>
            <a:ext cx="218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information_ratio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6350100" y="5298750"/>
            <a:ext cx="2525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標準化平均淨值變動率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518550" y="5328388"/>
            <a:ext cx="2915700" cy="1401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518551" y="354205"/>
            <a:ext cx="7953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分析</a:t>
            </a:r>
            <a:r>
              <a:rPr lang="zh-TW" sz="30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Kmeans</a:t>
            </a:r>
            <a:r>
              <a:rPr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</a:t>
            </a:r>
            <a:endParaRPr sz="30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354388" y="1507250"/>
            <a:ext cx="4073400" cy="467400"/>
          </a:xfrm>
          <a:prstGeom prst="roundRect">
            <a:avLst>
              <a:gd name="adj" fmla="val 16667"/>
            </a:avLst>
          </a:prstGeom>
          <a:solidFill>
            <a:srgbClr val="E8EBF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E0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solidFill>
                  <a:srgbClr val="E0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訓練集：2014-2018年</a:t>
            </a:r>
            <a:endParaRPr sz="1700" b="1">
              <a:solidFill>
                <a:srgbClr val="E0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E06666"/>
              </a:solidFill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5365400" y="1524000"/>
            <a:ext cx="3318000" cy="467400"/>
          </a:xfrm>
          <a:prstGeom prst="roundRect">
            <a:avLst>
              <a:gd name="adj" fmla="val 16667"/>
            </a:avLst>
          </a:prstGeom>
          <a:solidFill>
            <a:srgbClr val="E8EBF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E0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solidFill>
                  <a:srgbClr val="E0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測試集：2019-202103</a:t>
            </a:r>
            <a:endParaRPr sz="1700" b="1">
              <a:solidFill>
                <a:srgbClr val="E0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E06666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1069288" y="969275"/>
            <a:ext cx="2643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highlight>
                  <a:schemeClr val="lt1"/>
                </a:highlight>
                <a:latin typeface="Cambria Math"/>
                <a:ea typeface="Cambria Math"/>
                <a:cs typeface="Cambria Math"/>
                <a:sym typeface="Cambria Math"/>
              </a:rPr>
              <a:t>篩選分析</a:t>
            </a:r>
            <a:endParaRPr sz="2500">
              <a:highlight>
                <a:schemeClr val="lt1"/>
              </a:highlight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897600" y="969275"/>
            <a:ext cx="2253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292929"/>
                </a:solidFill>
                <a:highlight>
                  <a:schemeClr val="lt1"/>
                </a:highlight>
                <a:latin typeface="Cambria Math"/>
                <a:ea typeface="Cambria Math"/>
                <a:cs typeface="Cambria Math"/>
                <a:sym typeface="Cambria Math"/>
              </a:rPr>
              <a:t>追蹤分析</a:t>
            </a:r>
            <a:endParaRPr sz="2500">
              <a:solidFill>
                <a:srgbClr val="292929"/>
              </a:solidFill>
              <a:highlight>
                <a:schemeClr val="lt1"/>
              </a:highlight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25" y="1980900"/>
            <a:ext cx="45815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138" y="2008150"/>
            <a:ext cx="4465680" cy="26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graphicFrame>
        <p:nvGraphicFramePr>
          <p:cNvPr id="197" name="Google Shape;197;p26"/>
          <p:cNvGraphicFramePr/>
          <p:nvPr/>
        </p:nvGraphicFramePr>
        <p:xfrm>
          <a:off x="654550" y="534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{AD579CCB-CCE0-45D2-B430-1E10F9B1B688}</a:tableStyleId>
              </a:tblPr>
              <a:tblGrid>
                <a:gridCol w="8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51J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MW9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SB5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SB6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E67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58H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663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668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680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J0Q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L58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MB7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MT5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Y47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8" name="Google Shape;198;p26"/>
          <p:cNvSpPr txBox="1"/>
          <p:nvPr/>
        </p:nvSpPr>
        <p:spPr>
          <a:xfrm>
            <a:off x="387250" y="4933250"/>
            <a:ext cx="347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訓練期間表現優異之基金 (共14檔)：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4681854" y="4933250"/>
            <a:ext cx="468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其中有</a:t>
            </a:r>
            <a:r>
              <a:rPr lang="zh-TW" sz="1600" b="1">
                <a:solidFill>
                  <a:srgbClr val="E0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5 檔基金</a:t>
            </a: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在測試集表現仍維持最佳：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413000" y="5333375"/>
            <a:ext cx="795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51J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663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668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MB7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MT5</a:t>
            </a:r>
            <a:endParaRPr/>
          </a:p>
        </p:txBody>
      </p:sp>
      <p:graphicFrame>
        <p:nvGraphicFramePr>
          <p:cNvPr id="201" name="Google Shape;201;p26"/>
          <p:cNvGraphicFramePr/>
          <p:nvPr/>
        </p:nvGraphicFramePr>
        <p:xfrm>
          <a:off x="5208300" y="543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{AD579CCB-CCE0-45D2-B430-1E10F9B1B688}</a:tableStyleId>
              </a:tblPr>
              <a:tblGrid>
                <a:gridCol w="363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6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>
                          <a:solidFill>
                            <a:srgbClr val="E06666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且 14 檔基金在測試集中平均分數為 1.14 分，優於測試集平均分數 0.69分 → </a:t>
                      </a:r>
                      <a:r>
                        <a:rPr lang="zh-TW" sz="1900" b="1">
                          <a:solidFill>
                            <a:srgbClr val="CC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篩選具穩定表現的基金</a:t>
                      </a:r>
                      <a:endParaRPr sz="1700" b="1">
                        <a:solidFill>
                          <a:srgbClr val="CC0000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A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2" name="Google Shape;202;p26"/>
          <p:cNvSpPr txBox="1"/>
          <p:nvPr/>
        </p:nvSpPr>
        <p:spPr>
          <a:xfrm>
            <a:off x="5960049" y="2527800"/>
            <a:ext cx="2822700" cy="43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測試集平均：0.69(滿分3分)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1637875" y="2527800"/>
            <a:ext cx="2822700" cy="43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訓練集平均：0.95(滿分5分)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4252950" y="5340413"/>
            <a:ext cx="795300" cy="1401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3474275" y="5830300"/>
            <a:ext cx="548700" cy="1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545626" y="382280"/>
            <a:ext cx="7953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股票型基金Kmeans結果</a:t>
            </a:r>
            <a:endParaRPr sz="30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1142400" y="3611238"/>
            <a:ext cx="2162700" cy="1644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chemeClr val="dk2"/>
                </a:solidFill>
              </a:rPr>
              <a:t>15</a:t>
            </a:fld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13" name="Google Shape;213;p27"/>
          <p:cNvGraphicFramePr/>
          <p:nvPr/>
        </p:nvGraphicFramePr>
        <p:xfrm>
          <a:off x="1403363" y="37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{AD579CCB-CCE0-45D2-B430-1E10F9B1B688}</a:tableStyleId>
              </a:tblPr>
              <a:tblGrid>
                <a:gridCol w="8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51J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663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668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J0Q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L58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MB7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MT5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MW9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SB5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SB6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4" name="Google Shape;214;p27"/>
          <p:cNvSpPr/>
          <p:nvPr/>
        </p:nvSpPr>
        <p:spPr>
          <a:xfrm>
            <a:off x="5754213" y="3652950"/>
            <a:ext cx="1762500" cy="156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5" name="Google Shape;215;p27"/>
          <p:cNvGraphicFramePr/>
          <p:nvPr/>
        </p:nvGraphicFramePr>
        <p:xfrm>
          <a:off x="5823375" y="389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{AD579CCB-CCE0-45D2-B430-1E10F9B1B688}</a:tableStyleId>
              </a:tblPr>
              <a:tblGrid>
                <a:gridCol w="8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51J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663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668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MB7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MT5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MW9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SB5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SB6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" name="Google Shape;216;p27"/>
          <p:cNvSpPr txBox="1"/>
          <p:nvPr/>
        </p:nvSpPr>
        <p:spPr>
          <a:xfrm>
            <a:off x="714900" y="1948563"/>
            <a:ext cx="2643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highlight>
                  <a:schemeClr val="lt1"/>
                </a:highlight>
                <a:latin typeface="Cambria Math"/>
                <a:ea typeface="Cambria Math"/>
                <a:cs typeface="Cambria Math"/>
                <a:sym typeface="Cambria Math"/>
              </a:rPr>
              <a:t>篩選分析</a:t>
            </a:r>
            <a:endParaRPr sz="2500">
              <a:highlight>
                <a:schemeClr val="lt1"/>
              </a:highlight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5543213" y="1948563"/>
            <a:ext cx="2253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292929"/>
                </a:solidFill>
                <a:highlight>
                  <a:schemeClr val="lt1"/>
                </a:highlight>
                <a:latin typeface="Cambria Math"/>
                <a:ea typeface="Cambria Math"/>
                <a:cs typeface="Cambria Math"/>
                <a:sym typeface="Cambria Math"/>
              </a:rPr>
              <a:t>追蹤分析</a:t>
            </a:r>
            <a:endParaRPr sz="2500">
              <a:solidFill>
                <a:srgbClr val="292929"/>
              </a:solidFill>
              <a:highlight>
                <a:schemeClr val="lt1"/>
              </a:highlight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8" name="Google Shape;218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210988" y="3046588"/>
            <a:ext cx="347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訓練期間表現優異之基金 (共10檔)：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4880892" y="3091600"/>
            <a:ext cx="468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其中有</a:t>
            </a:r>
            <a:r>
              <a:rPr lang="zh-TW" sz="1600" b="1">
                <a:solidFill>
                  <a:srgbClr val="E0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8 檔基金</a:t>
            </a: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在測試集表現仍維持最佳：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221" name="Google Shape;221;p27"/>
          <p:cNvGraphicFramePr/>
          <p:nvPr/>
        </p:nvGraphicFramePr>
        <p:xfrm>
          <a:off x="4880888" y="53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{AD579CCB-CCE0-45D2-B430-1E10F9B1B688}</a:tableStyleId>
              </a:tblPr>
              <a:tblGrid>
                <a:gridCol w="40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>
                        <a:solidFill>
                          <a:srgbClr val="E06666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>
                          <a:solidFill>
                            <a:srgbClr val="E06666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  10 檔基金在測試集中平均分數為 0.8 分</a:t>
                      </a:r>
                      <a:endParaRPr sz="1600" b="1">
                        <a:solidFill>
                          <a:srgbClr val="E06666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>
                          <a:solidFill>
                            <a:srgbClr val="E06666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  優於測試集平均分數 0.22 分 </a:t>
                      </a:r>
                      <a:endParaRPr sz="1600" b="1">
                        <a:solidFill>
                          <a:srgbClr val="E06666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rgbClr val="E06666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A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2" name="Google Shape;222;p27"/>
          <p:cNvSpPr/>
          <p:nvPr/>
        </p:nvSpPr>
        <p:spPr>
          <a:xfrm>
            <a:off x="3530852" y="4377150"/>
            <a:ext cx="1762500" cy="6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247588" y="2477213"/>
            <a:ext cx="4073400" cy="467400"/>
          </a:xfrm>
          <a:prstGeom prst="roundRect">
            <a:avLst>
              <a:gd name="adj" fmla="val 16667"/>
            </a:avLst>
          </a:prstGeom>
          <a:solidFill>
            <a:srgbClr val="E8EBF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E0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solidFill>
                  <a:srgbClr val="E0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訓練集：2014-2020年</a:t>
            </a:r>
            <a:endParaRPr sz="1700" b="1">
              <a:solidFill>
                <a:srgbClr val="E0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E06666"/>
              </a:solidFill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5258600" y="2493963"/>
            <a:ext cx="3318000" cy="467400"/>
          </a:xfrm>
          <a:prstGeom prst="roundRect">
            <a:avLst>
              <a:gd name="adj" fmla="val 16667"/>
            </a:avLst>
          </a:prstGeom>
          <a:solidFill>
            <a:srgbClr val="E8EBF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E0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solidFill>
                  <a:srgbClr val="E066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測試集：2021-202103</a:t>
            </a:r>
            <a:endParaRPr sz="1700" b="1">
              <a:solidFill>
                <a:srgbClr val="E0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>
            <a:off x="0" y="0"/>
            <a:ext cx="9144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494601" y="370530"/>
            <a:ext cx="7953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mbria Math"/>
                <a:ea typeface="Cambria Math"/>
                <a:cs typeface="Cambria Math"/>
                <a:sym typeface="Cambria Math"/>
              </a:rPr>
              <a:t>結論</a:t>
            </a:r>
            <a:endParaRPr sz="3000"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346475" y="1277513"/>
            <a:ext cx="8860500" cy="2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zh-TW" sz="2000">
                <a:latin typeface="Cambria Math"/>
                <a:ea typeface="Cambria Math"/>
                <a:cs typeface="Cambria Math"/>
                <a:sym typeface="Cambria Math"/>
              </a:rPr>
              <a:t>以2014-2020作為訓練集效果較佳，可能因相對資料量較足夠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zh-TW" sz="2000">
                <a:latin typeface="Cambria Math"/>
                <a:ea typeface="Cambria Math"/>
                <a:cs typeface="Cambria Math"/>
                <a:sym typeface="Cambria Math"/>
              </a:rPr>
              <a:t>由測試集觀察訓練集篩選出的基金，表現皆高於平均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ambria Math"/>
                <a:ea typeface="Cambria Math"/>
                <a:cs typeface="Cambria Math"/>
                <a:sym typeface="Cambria Math"/>
              </a:rPr>
              <a:t>因此推判可藉由Kmeans有效的尋找</a:t>
            </a:r>
            <a:r>
              <a:rPr lang="zh-TW" sz="2000" b="1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穩定</a:t>
            </a:r>
            <a:r>
              <a:rPr lang="zh-TW" sz="2000">
                <a:latin typeface="Cambria Math"/>
                <a:ea typeface="Cambria Math"/>
                <a:cs typeface="Cambria Math"/>
                <a:sym typeface="Cambria Math"/>
              </a:rPr>
              <a:t>基金！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highlight>
                <a:schemeClr val="dk1"/>
              </a:highlight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346475" y="3568025"/>
            <a:ext cx="8860500" cy="24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highlight>
                  <a:schemeClr val="dk1"/>
                </a:highlight>
                <a:latin typeface="Cambria Math"/>
                <a:ea typeface="Cambria Math"/>
                <a:cs typeface="Cambria Math"/>
                <a:sym typeface="Cambria Math"/>
              </a:rPr>
              <a:t>延伸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zh-TW" sz="2000">
                <a:latin typeface="Cambria Math"/>
                <a:ea typeface="Cambria Math"/>
                <a:cs typeface="Cambria Math"/>
                <a:sym typeface="Cambria Math"/>
              </a:rPr>
              <a:t>可針對績效定義再次深入研究，增加變數的多元性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zh-TW" sz="2000">
                <a:latin typeface="Cambria Math"/>
                <a:ea typeface="Cambria Math"/>
                <a:cs typeface="Cambria Math"/>
                <a:sym typeface="Cambria Math"/>
              </a:rPr>
              <a:t>將時間更細度的劃分，增加資料樣本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zh-TW" sz="2000">
                <a:latin typeface="Cambria Math"/>
                <a:ea typeface="Cambria Math"/>
                <a:cs typeface="Cambria Math"/>
                <a:sym typeface="Cambria Math"/>
              </a:rPr>
              <a:t>針對不同型態別計算，觀察是否有類似性結果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highlight>
                <a:schemeClr val="dk1"/>
              </a:highlight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0" y="0"/>
            <a:ext cx="9144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-1242548" y="5357969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747076" y="2781905"/>
            <a:ext cx="79539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Thank you for Listening</a:t>
            </a:r>
            <a:endParaRPr sz="5400" b="1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>
            <a:off x="0" y="0"/>
            <a:ext cx="9144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9DC4C053-E257-7145-BA60-BBEFE1AAEC59}"/>
              </a:ext>
            </a:extLst>
          </p:cNvPr>
          <p:cNvGraphicFramePr>
            <a:graphicFrameLocks noGrp="1"/>
          </p:cNvGraphicFramePr>
          <p:nvPr/>
        </p:nvGraphicFramePr>
        <p:xfrm>
          <a:off x="766119" y="2261286"/>
          <a:ext cx="7945395" cy="21747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2811">
                  <a:extLst>
                    <a:ext uri="{9D8B030D-6E8A-4147-A177-3AD203B41FA5}">
                      <a16:colId xmlns:a16="http://schemas.microsoft.com/office/drawing/2014/main" val="2118984834"/>
                    </a:ext>
                  </a:extLst>
                </a:gridCol>
                <a:gridCol w="6462584">
                  <a:extLst>
                    <a:ext uri="{9D8B030D-6E8A-4147-A177-3AD203B41FA5}">
                      <a16:colId xmlns:a16="http://schemas.microsoft.com/office/drawing/2014/main" val="70165219"/>
                    </a:ext>
                  </a:extLst>
                </a:gridCol>
              </a:tblGrid>
              <a:tr h="434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工作分配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25440"/>
                  </a:ext>
                </a:extLst>
              </a:tr>
              <a:tr h="43495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400" b="0" i="0" u="none" strike="noStrike" cap="none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  <a:sym typeface="Arial"/>
                        </a:rPr>
                        <a:t>沈佩璉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程式攥寫、資料處理、變數計算、模型運行結果計算</a:t>
                      </a:r>
                      <a:r>
                        <a:rPr lang="en-US" altLang="zh-TW" dirty="0"/>
                        <a:t>&amp;</a:t>
                      </a:r>
                      <a:r>
                        <a:rPr lang="zh-TW" altLang="en-US" dirty="0"/>
                        <a:t>統整分析、廣宣影片製作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74119"/>
                  </a:ext>
                </a:extLst>
              </a:tr>
              <a:tr h="43495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  <a:sym typeface="Cambria Math"/>
                        </a:rPr>
                        <a:t>林詩茜</a:t>
                      </a:r>
                      <a:endParaRPr lang="zh-TW" altLang="en-US" sz="1400" b="0" i="0" u="none" strike="noStrike" cap="none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/>
                        <a:t>程式攥寫、資料處理、變數計算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63723"/>
                  </a:ext>
                </a:extLst>
              </a:tr>
              <a:tr h="43495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  <a:sym typeface="Cambria Math"/>
                        </a:rPr>
                        <a:t>黃冠齊</a:t>
                      </a:r>
                      <a:endParaRPr lang="zh-TW" altLang="en-US" sz="1400" b="0" i="0" u="none" strike="noStrike" cap="none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資料搜集、變數計算、模型運行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510400"/>
                  </a:ext>
                </a:extLst>
              </a:tr>
              <a:tr h="43495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  <a:sym typeface="Cambria Math"/>
                        </a:rPr>
                        <a:t>張家瑜</a:t>
                      </a:r>
                      <a:endParaRPr lang="zh-TW" altLang="en-US" sz="1400" b="0" i="0" u="none" strike="noStrike" cap="none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資料搜集、變數計算、模型運行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06434"/>
                  </a:ext>
                </a:extLst>
              </a:tr>
            </a:tbl>
          </a:graphicData>
        </a:graphic>
      </p:graphicFrame>
      <p:sp>
        <p:nvSpPr>
          <p:cNvPr id="9" name="Google Shape;232;p30">
            <a:extLst>
              <a:ext uri="{FF2B5EF4-FFF2-40B4-BE49-F238E27FC236}">
                <a16:creationId xmlns:a16="http://schemas.microsoft.com/office/drawing/2014/main" id="{E473C06C-7013-2E4C-A591-6818EBBF869B}"/>
              </a:ext>
            </a:extLst>
          </p:cNvPr>
          <p:cNvSpPr txBox="1"/>
          <p:nvPr/>
        </p:nvSpPr>
        <p:spPr>
          <a:xfrm>
            <a:off x="494601" y="599130"/>
            <a:ext cx="7953900" cy="75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ambria Math"/>
                <a:sym typeface="Cambria Math"/>
              </a:rPr>
              <a:t>附錄</a:t>
            </a:r>
            <a:r>
              <a:rPr lang="en-US" altLang="zh-TW" sz="3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ambria Math"/>
                <a:sym typeface="Cambria Math"/>
              </a:rPr>
              <a:t>-</a:t>
            </a:r>
            <a:r>
              <a:rPr lang="zh-TW" altLang="en-US" sz="30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ambria Math"/>
                <a:sym typeface="Cambria Math"/>
              </a:rPr>
              <a:t>工作分配</a:t>
            </a:r>
            <a:endParaRPr sz="30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Cambria Math"/>
              <a:sym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98425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494601" y="275005"/>
            <a:ext cx="7953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mbria Math"/>
                <a:ea typeface="Cambria Math"/>
                <a:cs typeface="Cambria Math"/>
                <a:sym typeface="Cambria Math"/>
              </a:rPr>
              <a:t>前言</a:t>
            </a:r>
            <a:endParaRPr sz="3000"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522407" y="440271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5186525" y="3269039"/>
            <a:ext cx="1826750" cy="18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26425" y="1345450"/>
            <a:ext cx="3162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Q：如何挑選基金？</a:t>
            </a:r>
            <a:endParaRPr sz="2500" b="1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658650" y="2028693"/>
            <a:ext cx="1806900" cy="853800"/>
          </a:xfrm>
          <a:prstGeom prst="wedgeRoundRectCallout">
            <a:avLst>
              <a:gd name="adj1" fmla="val 44329"/>
              <a:gd name="adj2" fmla="val 84002"/>
              <a:gd name="adj3" fmla="val 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708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b="1">
                <a:solidFill>
                  <a:schemeClr val="dk1"/>
                </a:solidFill>
              </a:rPr>
              <a:t>風險高低？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633848" y="1532301"/>
            <a:ext cx="1806900" cy="853800"/>
          </a:xfrm>
          <a:prstGeom prst="wedgeRoundRectCallout">
            <a:avLst>
              <a:gd name="adj1" fmla="val -35323"/>
              <a:gd name="adj2" fmla="val 117135"/>
              <a:gd name="adj3" fmla="val 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708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b="1">
                <a:solidFill>
                  <a:schemeClr val="dk1"/>
                </a:solidFill>
              </a:rPr>
              <a:t>4433法則？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7013275" y="2463195"/>
            <a:ext cx="1806900" cy="676200"/>
          </a:xfrm>
          <a:prstGeom prst="wedgeRoundRectCallout">
            <a:avLst>
              <a:gd name="adj1" fmla="val -41104"/>
              <a:gd name="adj2" fmla="val 97036"/>
              <a:gd name="adj3" fmla="val 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708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b="1">
                <a:solidFill>
                  <a:schemeClr val="dk1"/>
                </a:solidFill>
              </a:rPr>
              <a:t>境內境外？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298950" y="2449000"/>
            <a:ext cx="1765200" cy="2232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latin typeface="Cambria Math"/>
                <a:ea typeface="Cambria Math"/>
                <a:cs typeface="Cambria Math"/>
                <a:sym typeface="Cambria Math"/>
              </a:rPr>
              <a:t>4433法則</a:t>
            </a:r>
            <a:r>
              <a:rPr lang="zh-TW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b="1">
                <a:latin typeface="Cambria Math"/>
                <a:ea typeface="Cambria Math"/>
                <a:cs typeface="Cambria Math"/>
                <a:sym typeface="Cambria Math"/>
              </a:rPr>
              <a:t>↓</a:t>
            </a:r>
            <a:endParaRPr sz="2600" b="1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專注績效</a:t>
            </a:r>
            <a:endParaRPr sz="900" b="1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173800" y="2448988"/>
            <a:ext cx="69702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篩選</a:t>
            </a:r>
            <a:r>
              <a:rPr lang="zh-TW" sz="1900" b="1"/>
              <a:t>一年期績效</a:t>
            </a:r>
            <a:r>
              <a:rPr lang="zh-TW" sz="1900"/>
              <a:t>在同類型中排名</a:t>
            </a:r>
            <a:r>
              <a:rPr lang="zh-TW" sz="1900" b="1"/>
              <a:t>前四分之一</a:t>
            </a:r>
            <a:r>
              <a:rPr lang="zh-TW" sz="1900"/>
              <a:t>的基金。</a:t>
            </a:r>
            <a:endParaRPr sz="190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篩選</a:t>
            </a:r>
            <a:r>
              <a:rPr lang="zh-TW" sz="1900" b="1"/>
              <a:t>兩、三、五年期績效</a:t>
            </a:r>
            <a:r>
              <a:rPr lang="zh-TW" sz="1900"/>
              <a:t>在同類型中排名</a:t>
            </a:r>
            <a:r>
              <a:rPr lang="zh-TW" sz="1900" b="1"/>
              <a:t>前四分之一</a:t>
            </a:r>
            <a:r>
              <a:rPr lang="zh-TW" sz="1900"/>
              <a:t>的基金。</a:t>
            </a:r>
            <a:endParaRPr sz="190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篩選</a:t>
            </a:r>
            <a:r>
              <a:rPr lang="zh-TW" sz="1900" b="1"/>
              <a:t>六個月績效</a:t>
            </a:r>
            <a:r>
              <a:rPr lang="zh-TW" sz="1900"/>
              <a:t>在同類型中排名</a:t>
            </a:r>
            <a:r>
              <a:rPr lang="zh-TW" sz="1900" b="1"/>
              <a:t>前三分之一</a:t>
            </a:r>
            <a:r>
              <a:rPr lang="zh-TW" sz="1900"/>
              <a:t>的基金。</a:t>
            </a:r>
            <a:endParaRPr sz="190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篩選</a:t>
            </a:r>
            <a:r>
              <a:rPr lang="zh-TW" sz="1900" b="1"/>
              <a:t>三個月績</a:t>
            </a:r>
            <a:r>
              <a:rPr lang="zh-TW" sz="1900"/>
              <a:t>效在同類型中排名</a:t>
            </a:r>
            <a:r>
              <a:rPr lang="zh-TW" sz="1900" b="1"/>
              <a:t>前三分之一</a:t>
            </a:r>
            <a:r>
              <a:rPr lang="zh-TW" sz="1900"/>
              <a:t>的基金。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94601" y="275005"/>
            <a:ext cx="7953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mbria Math"/>
                <a:ea typeface="Cambria Math"/>
                <a:cs typeface="Cambria Math"/>
                <a:sym typeface="Cambria Math"/>
              </a:rPr>
              <a:t>前言</a:t>
            </a:r>
            <a:endParaRPr sz="3000"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270700" y="1191100"/>
            <a:ext cx="6241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Q：是否有方法篩選表現</a:t>
            </a:r>
            <a:r>
              <a:rPr lang="zh-TW" sz="2900" b="1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穩定的</a:t>
            </a:r>
            <a:r>
              <a:rPr lang="zh-TW" sz="2500" b="1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基金？</a:t>
            </a:r>
            <a:endParaRPr sz="2500" b="1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87426" y="275005"/>
            <a:ext cx="79539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Outline </a:t>
            </a:r>
            <a:endParaRPr sz="3800"/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0" y="110233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{F063C7B9-3384-43A0-8DC5-16947B39D33A}</a:tableStyleId>
              </a:tblPr>
              <a:tblGrid>
                <a:gridCol w="228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88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400">
                          <a:solidFill>
                            <a:srgbClr val="000000"/>
                          </a:solidFill>
                        </a:rPr>
                        <a:t>1</a:t>
                      </a:r>
                      <a:endParaRPr sz="34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b="0">
                          <a:solidFill>
                            <a:srgbClr val="000000"/>
                          </a:solidFill>
                        </a:rPr>
                        <a:t>  永豐基金資料簡介</a:t>
                      </a:r>
                      <a:endParaRPr sz="2200" b="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8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b="1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Cambria Math"/>
                        <a:buNone/>
                      </a:pPr>
                      <a:r>
                        <a:rPr lang="zh-TW" sz="3400" b="1">
                          <a:solidFill>
                            <a:srgbClr val="000000"/>
                          </a:solidFill>
                        </a:rPr>
                        <a:t>2</a:t>
                      </a:r>
                      <a:endParaRPr sz="3400" b="1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zh-TW" sz="2200" b="0" u="none" strike="noStrike" cap="none">
                          <a:solidFill>
                            <a:srgbClr val="000000"/>
                          </a:solidFill>
                        </a:rPr>
                        <a:t>資料</a:t>
                      </a:r>
                      <a:r>
                        <a:rPr lang="zh-TW" sz="2200">
                          <a:solidFill>
                            <a:srgbClr val="000000"/>
                          </a:solidFill>
                        </a:rPr>
                        <a:t>處理流程</a:t>
                      </a:r>
                      <a:endParaRPr sz="2200" b="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8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b="1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Cambria Math"/>
                        <a:buNone/>
                      </a:pPr>
                      <a:r>
                        <a:rPr lang="zh-TW" sz="3400" b="1">
                          <a:solidFill>
                            <a:srgbClr val="000000"/>
                          </a:solidFill>
                        </a:rPr>
                        <a:t>3</a:t>
                      </a:r>
                      <a:endParaRPr sz="3400" b="1" u="sng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000000"/>
                          </a:solidFill>
                        </a:rPr>
                        <a:t>  分析方法與流程</a:t>
                      </a:r>
                      <a:endParaRPr sz="22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82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b="1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Cambria Math"/>
                        <a:buNone/>
                      </a:pPr>
                      <a:r>
                        <a:rPr lang="zh-TW" sz="3400" b="1">
                          <a:solidFill>
                            <a:srgbClr val="000000"/>
                          </a:solidFill>
                        </a:rPr>
                        <a:t>4</a:t>
                      </a:r>
                      <a:endParaRPr sz="3400" b="1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000000"/>
                          </a:solidFill>
                        </a:rPr>
                        <a:t>  結論</a:t>
                      </a:r>
                      <a:endParaRPr sz="2200" b="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494601" y="275005"/>
            <a:ext cx="7953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mbria Math"/>
                <a:ea typeface="Cambria Math"/>
                <a:cs typeface="Cambria Math"/>
                <a:sym typeface="Cambria Math"/>
              </a:rPr>
              <a:t>永豐基金資料簡介</a:t>
            </a:r>
            <a:endParaRPr sz="3000"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5903407" y="432651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974757" y="939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{2D7D5CE4-2F20-4EF5-8332-F52E95B1E18B}</a:tableStyleId>
              </a:tblPr>
              <a:tblGrid>
                <a:gridCol w="235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475">
                <a:tc>
                  <a:txBody>
                    <a:bodyPr/>
                    <a:lstStyle/>
                    <a:p>
                      <a:pPr marL="203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資料名稱</a:t>
                      </a:r>
                      <a:endParaRPr sz="30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47475" marR="47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03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資料簡介</a:t>
                      </a:r>
                      <a:endParaRPr sz="30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47475" marR="47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025">
                <a:tc>
                  <a:txBody>
                    <a:bodyPr/>
                    <a:lstStyle/>
                    <a:p>
                      <a:pPr marL="203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架上基金一覽表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47475" marR="47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03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         </a:t>
                      </a:r>
                      <a:r>
                        <a:rPr lang="zh-TW" sz="17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</a:t>
                      </a:r>
                      <a:r>
                        <a:rPr lang="zh-TW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共3,283檔上架基金與其相關敘述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47475" marR="47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25">
                <a:tc>
                  <a:txBody>
                    <a:bodyPr/>
                    <a:lstStyle/>
                    <a:p>
                      <a:pPr marL="20320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基金淨值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47475" marR="47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03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          </a:t>
                      </a:r>
                      <a:r>
                        <a:rPr lang="zh-TW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參考期間從 2014 年 1 月到 2021 年 3 月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47475" marR="47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678253" y="301844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{F063C7B9-3384-43A0-8DC5-16947B39D33A}</a:tableStyleId>
              </a:tblPr>
              <a:tblGrid>
                <a:gridCol w="39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300" marR="63300" marT="31675" marB="3167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0" i="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平均變動率</a:t>
                      </a:r>
                      <a:endParaRPr sz="1700" b="0"/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0" i="0" u="none" strike="noStrike" cap="none"/>
                        <a:t>標準差</a:t>
                      </a:r>
                      <a:endParaRPr sz="1700"/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rgbClr val="000000"/>
                          </a:solidFill>
                        </a:rPr>
                        <a:t>淨值</a:t>
                      </a:r>
                      <a:endParaRPr/>
                    </a:p>
                  </a:txBody>
                  <a:tcPr marL="63300" marR="63300" marT="31675" marB="316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300" marR="63300" marT="31675" marB="3167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275" y="3742925"/>
            <a:ext cx="3418024" cy="19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650" y="3742925"/>
            <a:ext cx="3524351" cy="19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5903407" y="432651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94601" y="275005"/>
            <a:ext cx="7953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mbria Math"/>
                <a:ea typeface="Cambria Math"/>
                <a:cs typeface="Cambria Math"/>
                <a:sym typeface="Cambria Math"/>
              </a:rPr>
              <a:t>資料處理流程 </a:t>
            </a:r>
            <a:endParaRPr sz="3000"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0" y="109312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{F063C7B9-3384-43A0-8DC5-16947B39D33A}</a:tableStyleId>
              </a:tblPr>
              <a:tblGrid>
                <a:gridCol w="102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05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292929"/>
                          </a:solidFill>
                        </a:rPr>
                        <a:t>Input：根據基金蒐集對應連結指數資料、無風險利率</a:t>
                      </a:r>
                      <a:endParaRPr sz="2100">
                        <a:solidFill>
                          <a:srgbClr val="292929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5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b="1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 b="1">
                          <a:solidFill>
                            <a:srgbClr val="292929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Variable：計算衡量基金表現的變數</a:t>
                      </a:r>
                      <a:endParaRPr sz="2100" b="1">
                        <a:solidFill>
                          <a:srgbClr val="292929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5100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b="1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 b="1">
                          <a:solidFill>
                            <a:srgbClr val="292929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Experiment：鎖定股票型基金共1611檔，切成測試/訓練集</a:t>
                      </a:r>
                      <a:endParaRPr sz="2100" b="1" baseline="-25000">
                        <a:solidFill>
                          <a:srgbClr val="292929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5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b="1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 b="1">
                          <a:solidFill>
                            <a:srgbClr val="292929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Method：套用分群演算法，篩選具同樣性質的基金分群</a:t>
                      </a:r>
                      <a:endParaRPr sz="2100" b="1">
                        <a:solidFill>
                          <a:srgbClr val="292929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6575"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b="1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 b="1">
                          <a:solidFill>
                            <a:srgbClr val="292929"/>
                          </a:solidFill>
                        </a:rPr>
                        <a:t>Output：幫助使用者節省搜尋時間、比較基金優劣</a:t>
                      </a:r>
                      <a:endParaRPr sz="2100" b="1">
                        <a:solidFill>
                          <a:srgbClr val="292929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000000"/>
                        </a:solidFill>
                      </a:endParaRPr>
                    </a:p>
                  </a:txBody>
                  <a:tcPr marL="63300" marR="63300" marT="31675" marB="31675" anchor="ctr">
                    <a:lnL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5903407" y="432651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94601" y="275005"/>
            <a:ext cx="7953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mbria Math"/>
                <a:ea typeface="Cambria Math"/>
                <a:cs typeface="Cambria Math"/>
                <a:sym typeface="Cambria Math"/>
              </a:rPr>
              <a:t>資料展示</a:t>
            </a:r>
            <a:r>
              <a:rPr lang="zh-TW" sz="28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800"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r="10913"/>
          <a:stretch/>
        </p:blipFill>
        <p:spPr>
          <a:xfrm>
            <a:off x="0" y="1360075"/>
            <a:ext cx="9143999" cy="382361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5903407" y="432651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94601" y="275005"/>
            <a:ext cx="7953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mbria Math"/>
                <a:ea typeface="Cambria Math"/>
                <a:cs typeface="Cambria Math"/>
                <a:sym typeface="Cambria Math"/>
              </a:rPr>
              <a:t>資料展示</a:t>
            </a:r>
            <a:r>
              <a:rPr lang="zh-TW" sz="28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800"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218925" y="93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{2D7D5CE4-2F20-4EF5-8332-F52E95B1E18B}</a:tableStyleId>
              </a:tblPr>
              <a:tblGrid>
                <a:gridCol w="77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4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4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0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1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4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系列基金名稱</a:t>
                      </a:r>
                      <a:endParaRPr sz="13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國內境外</a:t>
                      </a:r>
                      <a:endParaRPr sz="13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基金代碼</a:t>
                      </a:r>
                      <a:endParaRPr sz="13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中文簡稱</a:t>
                      </a:r>
                      <a:endParaRPr sz="13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計價幣別</a:t>
                      </a:r>
                      <a:endParaRPr sz="13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風險等級</a:t>
                      </a:r>
                      <a:endParaRPr sz="13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手續費率</a:t>
                      </a:r>
                      <a:endParaRPr sz="13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連結指數</a:t>
                      </a:r>
                      <a:endParaRPr sz="13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永豐分類</a:t>
                      </a:r>
                      <a:endParaRPr sz="13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型態別</a:t>
                      </a:r>
                      <a:endParaRPr sz="13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AUM類別</a:t>
                      </a:r>
                      <a:endParaRPr sz="13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信託公會分類</a:t>
                      </a:r>
                      <a:endParaRPr sz="13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MMA區域</a:t>
                      </a:r>
                      <a:endParaRPr sz="13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鋒裕匯理投信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境外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00C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鋒裕匯理基金歐洲小型股票 U 歐元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EUR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RR4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3.0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006-EURO STOXX 50 NR EUR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038-歐洲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E-股票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E-股票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51-股票型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016-歐洲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鋒裕匯理投信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境外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00D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鋒裕匯理基金歐洲小型股票 U 美元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USD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RR4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3.0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006-EURO STOXX 50 NR EUR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038-歐洲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E-股票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E-股票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51-股票型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016-歐洲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鋒裕匯理投信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境外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00E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鋒裕匯理基金歐洲小型股票 U 美元對沖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USD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RR4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3.0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006-EURO STOXX 50 NR EUR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038-歐洲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E-股票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E-股票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51-股票型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016-歐洲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鋒裕匯理投信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境外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00F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鋒裕匯理基金領先歐洲企業股票 U 歐元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EUR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RR4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3.0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006-EURO STOXX 50 NR EUR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038-歐洲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E-股票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E-股票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51-股票型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016-歐洲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鋒裕匯理投信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境外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00G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鋒裕匯理基金領先歐洲企業股票 U 美元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USD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RR4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3.0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006-EURO STOXX 50 NR EUR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038-歐洲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E-股票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E-股票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51-股票型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zh-TW" sz="13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016-歐洲</a:t>
                      </a:r>
                      <a:endParaRPr sz="13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8EB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0" y="0"/>
            <a:ext cx="9144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211015" y="3178419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-1242548" y="5357969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4601" y="381805"/>
            <a:ext cx="7953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025" tIns="29000" rIns="58025" bIns="29000" anchor="t" anchorCtr="0">
            <a:spAutoFit/>
          </a:bodyPr>
          <a:lstStyle/>
          <a:p>
            <a:pPr marL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mbria Math"/>
                <a:ea typeface="Cambria Math"/>
                <a:cs typeface="Cambria Math"/>
                <a:sym typeface="Cambria Math"/>
              </a:rPr>
              <a:t>K Means</a:t>
            </a:r>
            <a:endParaRPr sz="3000"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63450" y="1819063"/>
            <a:ext cx="8417100" cy="3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使用原因：</a:t>
            </a:r>
            <a:endParaRPr sz="2400" b="1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 Math"/>
              <a:buAutoNum type="arabicPeriod"/>
            </a:pPr>
            <a:r>
              <a:rPr lang="zh-TW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資料量大且不確定哪些特徵會跟分群有相關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 Math"/>
              <a:buAutoNum type="arabicPeriod"/>
            </a:pPr>
            <a:r>
              <a:rPr lang="zh-TW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計算速度快，且容易理解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使用目的：</a:t>
            </a:r>
            <a:endParaRPr sz="2400" b="1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 Math"/>
              <a:buAutoNum type="arabicPeriod"/>
            </a:pPr>
            <a:r>
              <a:rPr lang="zh-TW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透過與基金表現有關的變數進行分群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 Math"/>
              <a:buAutoNum type="arabicPeriod"/>
            </a:pPr>
            <a:r>
              <a:rPr lang="zh-TW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利用 K means 演算法，把特徵相近的基金判定成同群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 Math"/>
              <a:buAutoNum type="arabicPeriod"/>
            </a:pPr>
            <a:r>
              <a:rPr lang="zh-TW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比較不同群之間的優劣，選出最優秀的一群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741300" y="967600"/>
            <a:ext cx="7661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 b="1">
                <a:solidFill>
                  <a:srgbClr val="EA9999"/>
                </a:solidFill>
                <a:latin typeface="Cambria Math"/>
                <a:ea typeface="Cambria Math"/>
                <a:cs typeface="Cambria Math"/>
                <a:sym typeface="Cambria Math"/>
              </a:rPr>
              <a:t>將資料透過</a:t>
            </a:r>
            <a:r>
              <a:rPr lang="zh-TW" sz="2200" b="1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自變數的歐式距離</a:t>
            </a:r>
            <a:r>
              <a:rPr lang="zh-TW" sz="2200" b="1">
                <a:solidFill>
                  <a:srgbClr val="EA9999"/>
                </a:solidFill>
                <a:latin typeface="Cambria Math"/>
                <a:ea typeface="Cambria Math"/>
                <a:cs typeface="Cambria Math"/>
                <a:sym typeface="Cambria Math"/>
              </a:rPr>
              <a:t>加以分類，相鄰的點為同一群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1697</Words>
  <Application>Microsoft Macintosh PowerPoint</Application>
  <PresentationFormat>如螢幕大小 (4:3)</PresentationFormat>
  <Paragraphs>341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Cambria Math</vt:lpstr>
      <vt:lpstr>Merriweather</vt:lpstr>
      <vt:lpstr>Arial</vt:lpstr>
      <vt:lpstr>Times New Roman</vt:lpstr>
      <vt:lpstr>Roboto</vt:lpstr>
      <vt:lpstr>Microsoft JhengHei</vt:lpstr>
      <vt:lpstr>Paradigm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Joyce Shen</cp:lastModifiedBy>
  <cp:revision>1</cp:revision>
  <dcterms:modified xsi:type="dcterms:W3CDTF">2021-06-19T14:13:03Z</dcterms:modified>
</cp:coreProperties>
</file>