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7" r:id="rId5"/>
    <p:sldId id="266" r:id="rId6"/>
    <p:sldId id="264" r:id="rId7"/>
    <p:sldId id="265" r:id="rId8"/>
    <p:sldId id="267" r:id="rId9"/>
    <p:sldId id="269" r:id="rId10"/>
    <p:sldId id="270" r:id="rId1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6891" autoAdjust="0"/>
  </p:normalViewPr>
  <p:slideViewPr>
    <p:cSldViewPr>
      <p:cViewPr varScale="1">
        <p:scale>
          <a:sx n="99" d="100"/>
          <a:sy n="99" d="100"/>
        </p:scale>
        <p:origin x="102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46" d="100"/>
          <a:sy n="46" d="100"/>
        </p:scale>
        <p:origin x="88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590047-4D0B-4D1F-BE30-3966494540C0}" type="datetime1">
              <a:rPr lang="es-ES" smtClean="0"/>
              <a:t>03/03/2021</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CB32D8-F2D2-4D01-80A9-88F3B128AE75}" type="slidenum">
              <a:rPr lang="es-ES" smtClean="0"/>
              <a:t>‹Nº›</a:t>
            </a:fld>
            <a:endParaRPr lang="es-ES" dirty="0"/>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D644419-2C99-4179-8267-85A44B07D997}" type="datetime1">
              <a:rPr lang="es-ES" noProof="0" smtClean="0"/>
              <a:t>03/03/2021</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5C1D8F7-2BDD-4C56-98AF-2E212EF349F3}" type="slidenum">
              <a:rPr lang="es-ES" noProof="0" smtClean="0"/>
              <a:t>‹Nº›</a:t>
            </a:fld>
            <a:endParaRPr lang="es-ES" noProof="0" dirty="0"/>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basketballonpaper.com/"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basketball-reference.com/players/r/roberos01.html" TargetMode="External"/><Relationship Id="rId5" Type="http://schemas.openxmlformats.org/officeDocument/2006/relationships/hyperlink" Target="https://www.basketball-reference.com/teams/CLE/2009.html" TargetMode="External"/><Relationship Id="rId4" Type="http://schemas.openxmlformats.org/officeDocument/2006/relationships/hyperlink" Target="https://www.basketball-reference.com/players/j/jamesle01.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5C1D8F7-2BDD-4C56-98AF-2E212EF349F3}" type="slidenum">
              <a:rPr lang="es-ES" smtClean="0"/>
              <a:t>1</a:t>
            </a:fld>
            <a:endParaRPr lang="es-ES" dirty="0"/>
          </a:p>
        </p:txBody>
      </p:sp>
    </p:spTree>
    <p:extLst>
      <p:ext uri="{BB962C8B-B14F-4D97-AF65-F5344CB8AC3E}">
        <p14:creationId xmlns:p14="http://schemas.microsoft.com/office/powerpoint/2010/main" val="243070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1" i="0" dirty="0">
                <a:solidFill>
                  <a:srgbClr val="000000"/>
                </a:solidFill>
                <a:effectLst/>
                <a:latin typeface="Helvetica Neue"/>
              </a:rPr>
              <a:t>II. What is a Win Share?</a:t>
            </a:r>
          </a:p>
          <a:p>
            <a:pPr algn="l"/>
            <a:r>
              <a:rPr lang="en-US" b="0" i="0" dirty="0">
                <a:solidFill>
                  <a:srgbClr val="000000"/>
                </a:solidFill>
                <a:effectLst/>
                <a:latin typeface="Helvetica Neue"/>
              </a:rPr>
              <a:t>Bill James developed his system such that one win is equivalent to three Win Shares. My system deviates from James's system in three key ways:</a:t>
            </a:r>
          </a:p>
          <a:p>
            <a:pPr algn="l">
              <a:buFont typeface="+mj-lt"/>
              <a:buAutoNum type="arabicPeriod"/>
            </a:pPr>
            <a:r>
              <a:rPr lang="en-US" b="0" i="0" dirty="0">
                <a:solidFill>
                  <a:srgbClr val="000000"/>
                </a:solidFill>
                <a:effectLst/>
                <a:latin typeface="Helvetica Neue"/>
              </a:rPr>
              <a:t>In James's system, one win is equivalent to three Win Shares. In my system, one win is equivalent to one Win Share.</a:t>
            </a:r>
          </a:p>
          <a:p>
            <a:pPr algn="l">
              <a:buFont typeface="+mj-lt"/>
              <a:buAutoNum type="arabicPeriod"/>
            </a:pPr>
            <a:r>
              <a:rPr lang="en-US" b="0" i="0" dirty="0">
                <a:solidFill>
                  <a:srgbClr val="000000"/>
                </a:solidFill>
                <a:effectLst/>
                <a:latin typeface="Helvetica Neue"/>
              </a:rPr>
              <a:t>James made team Win Shares directly proportional to team wins. In his system, a baseball team that wins 80 games will have exactly 240 Win Shares, a baseball team that wins 90 games will have exactly 270 Win Shares, etc. In my system, a basketball team that wins 50 games will have about 50 Win Shares, give or take.</a:t>
            </a:r>
          </a:p>
          <a:p>
            <a:pPr algn="l">
              <a:buFont typeface="+mj-lt"/>
              <a:buAutoNum type="arabicPeriod"/>
            </a:pPr>
            <a:r>
              <a:rPr lang="en-US" b="0" i="0" dirty="0">
                <a:solidFill>
                  <a:srgbClr val="000000"/>
                </a:solidFill>
                <a:effectLst/>
                <a:latin typeface="Helvetica Neue"/>
              </a:rPr>
              <a:t>James did not allow for the possibility of negative Win Shares. In his system, the fewest number of Win Shares a player can have is zero. In my system, a player can have negative Win Shares. I justify this by thinking about it in the following way: a player with negative Win Shares was so poor that he essentially took away wins that his teammates had generated.</a:t>
            </a:r>
          </a:p>
          <a:p>
            <a:pPr algn="l"/>
            <a:br>
              <a:rPr lang="en-US" dirty="0"/>
            </a:br>
            <a:r>
              <a:rPr lang="en-US" b="1" i="0" dirty="0">
                <a:solidFill>
                  <a:srgbClr val="000000"/>
                </a:solidFill>
                <a:effectLst/>
                <a:latin typeface="Helvetica Neue"/>
              </a:rPr>
              <a:t>III. Crediting Offensive Win Shares to Players</a:t>
            </a:r>
          </a:p>
          <a:p>
            <a:pPr algn="l"/>
            <a:r>
              <a:rPr lang="en-US" b="1" i="0" dirty="0">
                <a:solidFill>
                  <a:srgbClr val="000000"/>
                </a:solidFill>
                <a:effectLst/>
                <a:latin typeface="Helvetica Neue"/>
              </a:rPr>
              <a:t>A. 1977-78 to present NBA</a:t>
            </a:r>
          </a:p>
          <a:p>
            <a:pPr algn="l"/>
            <a:r>
              <a:rPr lang="en-US" b="0" i="0" dirty="0">
                <a:solidFill>
                  <a:srgbClr val="000000"/>
                </a:solidFill>
                <a:effectLst/>
                <a:latin typeface="Helvetica Neue"/>
              </a:rPr>
              <a:t>Offensive Win Shares are credited to players based on Dean Oliver's points produced and offensive possessions. The formulas are quite detailed, so I would point you to Oliver's book </a:t>
            </a:r>
            <a:r>
              <a:rPr lang="en-US" b="0" i="0" dirty="0">
                <a:solidFill>
                  <a:srgbClr val="3344DD"/>
                </a:solidFill>
                <a:effectLst/>
                <a:latin typeface="Helvetica Neue"/>
                <a:hlinkClick r:id="rId3"/>
              </a:rPr>
              <a:t>Basketball on Paper</a:t>
            </a:r>
            <a:r>
              <a:rPr lang="en-US" b="0" i="0" dirty="0">
                <a:solidFill>
                  <a:srgbClr val="000000"/>
                </a:solidFill>
                <a:effectLst/>
                <a:latin typeface="Helvetica Neue"/>
              </a:rPr>
              <a:t> for complete details. The process for crediting Offensive Win Shares is outlined below (using </a:t>
            </a:r>
            <a:r>
              <a:rPr lang="en-US" b="0" i="0" dirty="0">
                <a:solidFill>
                  <a:srgbClr val="3344DD"/>
                </a:solidFill>
                <a:effectLst/>
                <a:latin typeface="Helvetica Neue"/>
                <a:hlinkClick r:id="rId4"/>
              </a:rPr>
              <a:t>LeBron James</a:t>
            </a:r>
            <a:r>
              <a:rPr lang="en-US" b="0" i="0" dirty="0">
                <a:solidFill>
                  <a:srgbClr val="000000"/>
                </a:solidFill>
                <a:effectLst/>
                <a:latin typeface="Helvetica Neue"/>
              </a:rPr>
              <a:t> of the </a:t>
            </a:r>
            <a:r>
              <a:rPr lang="en-US" b="0" i="0" dirty="0">
                <a:solidFill>
                  <a:srgbClr val="3344DD"/>
                </a:solidFill>
                <a:effectLst/>
                <a:latin typeface="Helvetica Neue"/>
                <a:hlinkClick r:id="rId5"/>
              </a:rPr>
              <a:t>2008-09 Cleveland Cavaliers</a:t>
            </a:r>
            <a:r>
              <a:rPr lang="en-US" b="0" i="0" dirty="0">
                <a:solidFill>
                  <a:srgbClr val="000000"/>
                </a:solidFill>
                <a:effectLst/>
                <a:latin typeface="Helvetica Neue"/>
              </a:rPr>
              <a:t> as an example):</a:t>
            </a:r>
          </a:p>
          <a:p>
            <a:pPr algn="l">
              <a:buFont typeface="+mj-lt"/>
              <a:buAutoNum type="arabicPeriod"/>
            </a:pPr>
            <a:r>
              <a:rPr lang="en-US" b="1" i="0" dirty="0">
                <a:solidFill>
                  <a:srgbClr val="000000"/>
                </a:solidFill>
                <a:effectLst/>
                <a:latin typeface="Helvetica Neue"/>
              </a:rPr>
              <a:t>Calculate points produced for each player.</a:t>
            </a:r>
            <a:r>
              <a:rPr lang="en-US" b="0" i="0" dirty="0">
                <a:solidFill>
                  <a:srgbClr val="000000"/>
                </a:solidFill>
                <a:effectLst/>
                <a:latin typeface="Helvetica Neue"/>
              </a:rPr>
              <a:t> In 2008-09, James had an estimated 2345.9 points produced.</a:t>
            </a:r>
          </a:p>
          <a:p>
            <a:pPr algn="l">
              <a:buFont typeface="+mj-lt"/>
              <a:buAutoNum type="arabicPeriod"/>
            </a:pPr>
            <a:r>
              <a:rPr lang="en-US" b="1" i="0" dirty="0">
                <a:solidFill>
                  <a:srgbClr val="000000"/>
                </a:solidFill>
                <a:effectLst/>
                <a:latin typeface="Helvetica Neue"/>
              </a:rPr>
              <a:t>Calculate offensive possessions for each player.</a:t>
            </a:r>
            <a:r>
              <a:rPr lang="en-US" b="0" i="0" dirty="0">
                <a:solidFill>
                  <a:srgbClr val="000000"/>
                </a:solidFill>
                <a:effectLst/>
                <a:latin typeface="Helvetica Neue"/>
              </a:rPr>
              <a:t> James had an estimated 1928.1 offensive possessions in 2008-09.</a:t>
            </a:r>
          </a:p>
          <a:p>
            <a:pPr algn="l">
              <a:buFont typeface="+mj-lt"/>
              <a:buAutoNum type="arabicPeriod"/>
            </a:pPr>
            <a:r>
              <a:rPr lang="en-US" b="1" i="0" dirty="0">
                <a:solidFill>
                  <a:srgbClr val="000000"/>
                </a:solidFill>
                <a:effectLst/>
                <a:latin typeface="Helvetica Neue"/>
              </a:rPr>
              <a:t>Calculate marginal offense for each player.</a:t>
            </a:r>
            <a:r>
              <a:rPr lang="en-US" b="0" i="0" dirty="0">
                <a:solidFill>
                  <a:srgbClr val="000000"/>
                </a:solidFill>
                <a:effectLst/>
                <a:latin typeface="Helvetica Neue"/>
              </a:rPr>
              <a:t> Marginal offense is equal to (points produced) - 0.92 * (league points per possession) * (offensive possessions). For James this is 2345.9 - 0.92 * 1.083 * 1928.1 = 424.8. Note that this formula may produce a negative result for some players.</a:t>
            </a:r>
          </a:p>
          <a:p>
            <a:pPr algn="l">
              <a:buFont typeface="+mj-lt"/>
              <a:buAutoNum type="arabicPeriod"/>
            </a:pPr>
            <a:r>
              <a:rPr lang="en-US" b="1" i="0" dirty="0">
                <a:solidFill>
                  <a:srgbClr val="000000"/>
                </a:solidFill>
                <a:effectLst/>
                <a:latin typeface="Helvetica Neue"/>
              </a:rPr>
              <a:t>Calculate marginal points per win.</a:t>
            </a:r>
            <a:r>
              <a:rPr lang="en-US" b="0" i="0" dirty="0">
                <a:solidFill>
                  <a:srgbClr val="000000"/>
                </a:solidFill>
                <a:effectLst/>
                <a:latin typeface="Helvetica Neue"/>
              </a:rPr>
              <a:t> Marginal points per win reduces to 0.32 * (league points per game) * ((team pace) / (league pace)). For the 2008-09 Cavaliers this is 0.32 * 100.0 * (88.7 / 91.7) = 30.95.</a:t>
            </a:r>
          </a:p>
          <a:p>
            <a:pPr algn="l">
              <a:buFont typeface="+mj-lt"/>
              <a:buAutoNum type="arabicPeriod"/>
            </a:pPr>
            <a:r>
              <a:rPr lang="en-US" b="1" i="0" dirty="0">
                <a:solidFill>
                  <a:srgbClr val="000000"/>
                </a:solidFill>
                <a:effectLst/>
                <a:latin typeface="Helvetica Neue"/>
              </a:rPr>
              <a:t>Credit Offensive Win Shares to the players.</a:t>
            </a:r>
            <a:r>
              <a:rPr lang="en-US" b="0" i="0" dirty="0">
                <a:solidFill>
                  <a:srgbClr val="000000"/>
                </a:solidFill>
                <a:effectLst/>
                <a:latin typeface="Helvetica Neue"/>
              </a:rPr>
              <a:t> Offensive Win Shares are credited using the following formula: (marginal offense) / (marginal points per win). James gets credit for 424.8 / 30.95 = 13.73 Offensive Win Shares.</a:t>
            </a:r>
          </a:p>
          <a:p>
            <a:pPr algn="l"/>
            <a:br>
              <a:rPr lang="en-US" dirty="0"/>
            </a:br>
            <a:r>
              <a:rPr lang="en-US" b="1" i="0" dirty="0">
                <a:solidFill>
                  <a:srgbClr val="000000"/>
                </a:solidFill>
                <a:effectLst/>
                <a:latin typeface="Helvetica Neue"/>
              </a:rPr>
              <a:t>IV. Crediting Defensive Win Shares to Players</a:t>
            </a:r>
          </a:p>
          <a:p>
            <a:pPr algn="l"/>
            <a:r>
              <a:rPr lang="en-US" b="1" i="0" dirty="0">
                <a:solidFill>
                  <a:srgbClr val="000000"/>
                </a:solidFill>
                <a:effectLst/>
                <a:latin typeface="Helvetica Neue"/>
              </a:rPr>
              <a:t>A. 1973-74 to present NBA</a:t>
            </a:r>
          </a:p>
          <a:p>
            <a:pPr algn="l"/>
            <a:r>
              <a:rPr lang="en-US" b="0" i="0" dirty="0">
                <a:solidFill>
                  <a:srgbClr val="000000"/>
                </a:solidFill>
                <a:effectLst/>
                <a:latin typeface="Helvetica Neue"/>
              </a:rPr>
              <a:t>Crediting Defensive Win Shares to players is based on Dean Oliver's Defensive Rating. Defensive Rating is an estimate of the player's points allowed per 100 defensive possessions (please see Oliver's book for further details). Here is a description of the process (once again using </a:t>
            </a:r>
            <a:r>
              <a:rPr lang="en-US" b="0" i="0" dirty="0">
                <a:solidFill>
                  <a:srgbClr val="3344DD"/>
                </a:solidFill>
                <a:effectLst/>
                <a:latin typeface="Helvetica Neue"/>
                <a:hlinkClick r:id="rId4"/>
              </a:rPr>
              <a:t>LeBron James</a:t>
            </a:r>
            <a:r>
              <a:rPr lang="en-US" b="0" i="0" dirty="0">
                <a:solidFill>
                  <a:srgbClr val="000000"/>
                </a:solidFill>
                <a:effectLst/>
                <a:latin typeface="Helvetica Neue"/>
              </a:rPr>
              <a:t> in 2008-09 as an example):</a:t>
            </a:r>
          </a:p>
          <a:p>
            <a:pPr algn="l">
              <a:buFont typeface="+mj-lt"/>
              <a:buAutoNum type="arabicPeriod"/>
            </a:pPr>
            <a:r>
              <a:rPr lang="en-US" b="1" i="0" dirty="0">
                <a:solidFill>
                  <a:srgbClr val="000000"/>
                </a:solidFill>
                <a:effectLst/>
                <a:latin typeface="Helvetica Neue"/>
              </a:rPr>
              <a:t>Calculate the Defensive Rating for each player.</a:t>
            </a:r>
            <a:r>
              <a:rPr lang="en-US" b="0" i="0" dirty="0">
                <a:solidFill>
                  <a:srgbClr val="000000"/>
                </a:solidFill>
                <a:effectLst/>
                <a:latin typeface="Helvetica Neue"/>
              </a:rPr>
              <a:t> James's Defensive Rating in 2008-09 was 99.1.</a:t>
            </a:r>
          </a:p>
          <a:p>
            <a:pPr algn="l">
              <a:buFont typeface="+mj-lt"/>
              <a:buAutoNum type="arabicPeriod"/>
            </a:pPr>
            <a:r>
              <a:rPr lang="en-US" b="1" i="0" dirty="0">
                <a:solidFill>
                  <a:srgbClr val="000000"/>
                </a:solidFill>
                <a:effectLst/>
                <a:latin typeface="Helvetica Neue"/>
              </a:rPr>
              <a:t>Calculate marginal defense for each player.</a:t>
            </a:r>
            <a:r>
              <a:rPr lang="en-US" b="0" i="0" dirty="0">
                <a:solidFill>
                  <a:srgbClr val="000000"/>
                </a:solidFill>
                <a:effectLst/>
                <a:latin typeface="Helvetica Neue"/>
              </a:rPr>
              <a:t> Marginal defense is equal to (player minutes played / team minutes played) * (team defensive possessions) * (1.08 * (league points per possession) - ((Defensive Rating) / 100)). For James this is (3054 / 19780) * 7341 * ((1.08 * 1.083) - (99.1 / 100)) = 202.5. Note that this formula may produce a negative result for some players.</a:t>
            </a:r>
          </a:p>
          <a:p>
            <a:pPr algn="l">
              <a:buFont typeface="+mj-lt"/>
              <a:buAutoNum type="arabicPeriod"/>
            </a:pPr>
            <a:r>
              <a:rPr lang="en-US" b="1" i="0" dirty="0">
                <a:solidFill>
                  <a:srgbClr val="000000"/>
                </a:solidFill>
                <a:effectLst/>
                <a:latin typeface="Helvetica Neue"/>
              </a:rPr>
              <a:t>Calculate marginal points per win.</a:t>
            </a:r>
            <a:r>
              <a:rPr lang="en-US" b="0" i="0" dirty="0">
                <a:solidFill>
                  <a:srgbClr val="000000"/>
                </a:solidFill>
                <a:effectLst/>
                <a:latin typeface="Helvetica Neue"/>
              </a:rPr>
              <a:t> Marginal points per win reduces to 0.32 * (league points per game) * ((team pace) / (league pace)). For the 2008-09 Cavaliers this is 0.32 * 100.0 * (88.7 / 91.7) = 30.95.</a:t>
            </a:r>
          </a:p>
          <a:p>
            <a:pPr algn="l">
              <a:buFont typeface="+mj-lt"/>
              <a:buAutoNum type="arabicPeriod"/>
            </a:pPr>
            <a:r>
              <a:rPr lang="en-US" b="1" i="0" dirty="0">
                <a:solidFill>
                  <a:srgbClr val="000000"/>
                </a:solidFill>
                <a:effectLst/>
                <a:latin typeface="Helvetica Neue"/>
              </a:rPr>
              <a:t>Credit Defensive Win Shares to the players.</a:t>
            </a:r>
            <a:r>
              <a:rPr lang="en-US" b="0" i="0" dirty="0">
                <a:solidFill>
                  <a:srgbClr val="000000"/>
                </a:solidFill>
                <a:effectLst/>
                <a:latin typeface="Helvetica Neue"/>
              </a:rPr>
              <a:t> Defensive Win Shares are credited using the following formula: (marginal defense) / (marginal points per win). James gets credit for 202.5 / 30.95 = 6.54 Defensive Win Shares.</a:t>
            </a:r>
          </a:p>
          <a:p>
            <a:pPr algn="l"/>
            <a:br>
              <a:rPr lang="en-US" dirty="0"/>
            </a:br>
            <a:r>
              <a:rPr lang="en-US" b="1" i="0" dirty="0">
                <a:solidFill>
                  <a:srgbClr val="000000"/>
                </a:solidFill>
                <a:effectLst/>
                <a:latin typeface="Helvetica Neue"/>
              </a:rPr>
              <a:t>V. Putting It All Together</a:t>
            </a:r>
          </a:p>
          <a:p>
            <a:pPr algn="l"/>
            <a:r>
              <a:rPr lang="en-US" b="0" i="0" dirty="0">
                <a:solidFill>
                  <a:srgbClr val="000000"/>
                </a:solidFill>
                <a:effectLst/>
                <a:latin typeface="Helvetica Neue"/>
              </a:rPr>
              <a:t>The final step of the process is to add Offensive Win Shares to Defensive Win Shares. In our examples, </a:t>
            </a:r>
            <a:r>
              <a:rPr lang="en-US" b="0" i="0" dirty="0">
                <a:solidFill>
                  <a:srgbClr val="3344DD"/>
                </a:solidFill>
                <a:effectLst/>
                <a:latin typeface="Helvetica Neue"/>
                <a:hlinkClick r:id="rId4"/>
              </a:rPr>
              <a:t>LeBron James</a:t>
            </a:r>
            <a:r>
              <a:rPr lang="en-US" b="0" i="0" dirty="0">
                <a:solidFill>
                  <a:srgbClr val="000000"/>
                </a:solidFill>
                <a:effectLst/>
                <a:latin typeface="Helvetica Neue"/>
              </a:rPr>
              <a:t> total in 2008-09 is 13.73 + 6.54 = 20.27 Win Shares and </a:t>
            </a:r>
            <a:r>
              <a:rPr lang="en-US" b="0" i="0" dirty="0">
                <a:solidFill>
                  <a:srgbClr val="3344DD"/>
                </a:solidFill>
                <a:effectLst/>
                <a:latin typeface="Helvetica Neue"/>
                <a:hlinkClick r:id="rId6"/>
              </a:rPr>
              <a:t>Oscar Robertson</a:t>
            </a:r>
            <a:r>
              <a:rPr lang="en-US" b="0" i="0" dirty="0">
                <a:solidFill>
                  <a:srgbClr val="000000"/>
                </a:solidFill>
                <a:effectLst/>
                <a:latin typeface="Helvetica Neue"/>
              </a:rPr>
              <a:t> total in 1964-65 is 14.27 + 2.69 = 16.96 Win Shares.</a:t>
            </a:r>
          </a:p>
          <a:p>
            <a:pPr algn="l"/>
            <a:r>
              <a:rPr lang="en-US" b="1" i="0" dirty="0">
                <a:solidFill>
                  <a:srgbClr val="000000"/>
                </a:solidFill>
                <a:effectLst/>
                <a:latin typeface="Helvetica Neue"/>
              </a:rPr>
              <a:t>VI. Does This Work?</a:t>
            </a:r>
          </a:p>
          <a:p>
            <a:pPr algn="l"/>
            <a:r>
              <a:rPr lang="en-US" b="0" i="0" dirty="0">
                <a:solidFill>
                  <a:srgbClr val="000000"/>
                </a:solidFill>
                <a:effectLst/>
                <a:latin typeface="Helvetica Neue"/>
              </a:rPr>
              <a:t>Because this metric is designed to estimate a player's contribution in terms of wins, it makes sense to see if the sum of player Win Shares for a particular team closely matches the team win total. For the 2008-09 Cavaliers the sum of player Win Shares is 67.9, while the team win total is 66, an error of 66 - 67.9 = -1.9 wins. For the 1964-65 Royals the sum of player Win Shares is 43.5, while the team total is 48, an error of 48 - 43.5 = 4.5 wins. These errors are actually close to the "typical" error; looking at all NBA teams since the 1962-63 season (the last season we have complete player splits), the average absolute error is 2.74 wins and the root mean squared error is 3.41 wins.</a:t>
            </a:r>
          </a:p>
          <a:p>
            <a:br>
              <a:rPr lang="en-US" dirty="0"/>
            </a:br>
            <a:endParaRPr lang="es-ES" dirty="0"/>
          </a:p>
        </p:txBody>
      </p:sp>
      <p:sp>
        <p:nvSpPr>
          <p:cNvPr id="4" name="Marcador de número de diapositiva 3"/>
          <p:cNvSpPr>
            <a:spLocks noGrp="1"/>
          </p:cNvSpPr>
          <p:nvPr>
            <p:ph type="sldNum" sz="quarter" idx="10"/>
          </p:nvPr>
        </p:nvSpPr>
        <p:spPr/>
        <p:txBody>
          <a:bodyPr/>
          <a:lstStyle/>
          <a:p>
            <a:pPr rtl="0"/>
            <a:fld id="{05C1D8F7-2BDD-4C56-98AF-2E212EF349F3}" type="slidenum">
              <a:rPr lang="es-ES" smtClean="0"/>
              <a:t>2</a:t>
            </a:fld>
            <a:endParaRPr lang="es-ES" dirty="0"/>
          </a:p>
        </p:txBody>
      </p:sp>
    </p:spTree>
    <p:extLst>
      <p:ext uri="{BB962C8B-B14F-4D97-AF65-F5344CB8AC3E}">
        <p14:creationId xmlns:p14="http://schemas.microsoft.com/office/powerpoint/2010/main" val="262895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 </a:t>
            </a:r>
            <a:r>
              <a:rPr lang="es-ES" dirty="0" err="1"/>
              <a:t>wingspan</a:t>
            </a:r>
            <a:r>
              <a:rPr lang="es-ES" dirty="0"/>
              <a:t> data </a:t>
            </a:r>
            <a:r>
              <a:rPr lang="es-ES" dirty="0" err="1"/>
              <a:t>available</a:t>
            </a:r>
            <a:r>
              <a:rPr lang="es-ES" dirty="0"/>
              <a:t>, </a:t>
            </a:r>
            <a:r>
              <a:rPr lang="es-ES" dirty="0" err="1"/>
              <a:t>height</a:t>
            </a:r>
            <a:r>
              <a:rPr lang="es-ES" dirty="0"/>
              <a:t> data </a:t>
            </a:r>
            <a:r>
              <a:rPr lang="es-ES" dirty="0" err="1"/>
              <a:t>limited</a:t>
            </a:r>
            <a:r>
              <a:rPr lang="es-ES" dirty="0"/>
              <a:t> (</a:t>
            </a:r>
            <a:r>
              <a:rPr lang="es-ES" dirty="0" err="1"/>
              <a:t>specially</a:t>
            </a:r>
            <a:r>
              <a:rPr lang="es-ES" dirty="0"/>
              <a:t> per </a:t>
            </a:r>
            <a:r>
              <a:rPr lang="es-ES" dirty="0" err="1"/>
              <a:t>season</a:t>
            </a:r>
            <a:r>
              <a:rPr lang="es-ES" dirty="0"/>
              <a:t>),</a:t>
            </a:r>
          </a:p>
          <a:p>
            <a:r>
              <a:rPr lang="es-ES" dirty="0"/>
              <a:t>Data </a:t>
            </a:r>
            <a:r>
              <a:rPr lang="es-ES" dirty="0" err="1"/>
              <a:t>previous</a:t>
            </a:r>
            <a:r>
              <a:rPr lang="es-ES" dirty="0"/>
              <a:t> </a:t>
            </a:r>
            <a:r>
              <a:rPr lang="es-ES" dirty="0" err="1"/>
              <a:t>to</a:t>
            </a:r>
            <a:r>
              <a:rPr lang="es-ES" dirty="0"/>
              <a:t> 1980 </a:t>
            </a:r>
            <a:r>
              <a:rPr lang="es-ES" dirty="0" err="1"/>
              <a:t>not</a:t>
            </a:r>
            <a:r>
              <a:rPr lang="es-ES" dirty="0"/>
              <a:t> </a:t>
            </a:r>
            <a:r>
              <a:rPr lang="es-ES" dirty="0" err="1"/>
              <a:t>relevant</a:t>
            </a:r>
            <a:r>
              <a:rPr lang="es-ES" dirty="0"/>
              <a:t> </a:t>
            </a:r>
            <a:r>
              <a:rPr lang="es-ES" dirty="0" err="1"/>
              <a:t>since</a:t>
            </a:r>
            <a:r>
              <a:rPr lang="es-ES" dirty="0"/>
              <a:t> league has </a:t>
            </a:r>
            <a:r>
              <a:rPr lang="es-ES" dirty="0" err="1"/>
              <a:t>changed</a:t>
            </a:r>
            <a:r>
              <a:rPr lang="es-ES" dirty="0"/>
              <a:t> </a:t>
            </a:r>
            <a:r>
              <a:rPr lang="es-ES" dirty="0" err="1"/>
              <a:t>drastically</a:t>
            </a:r>
            <a:r>
              <a:rPr lang="es-ES" dirty="0"/>
              <a:t> (</a:t>
            </a:r>
            <a:r>
              <a:rPr lang="es-ES" dirty="0" err="1"/>
              <a:t>may</a:t>
            </a:r>
            <a:r>
              <a:rPr lang="es-ES" dirty="0"/>
              <a:t> be </a:t>
            </a:r>
            <a:r>
              <a:rPr lang="es-ES" dirty="0" err="1"/>
              <a:t>worth</a:t>
            </a:r>
            <a:r>
              <a:rPr lang="es-ES" dirty="0"/>
              <a:t> </a:t>
            </a:r>
            <a:r>
              <a:rPr lang="es-ES" dirty="0" err="1"/>
              <a:t>to</a:t>
            </a:r>
            <a:r>
              <a:rPr lang="es-ES" dirty="0"/>
              <a:t> </a:t>
            </a:r>
            <a:r>
              <a:rPr lang="es-ES" dirty="0" err="1"/>
              <a:t>limit</a:t>
            </a:r>
            <a:r>
              <a:rPr lang="es-ES" dirty="0"/>
              <a:t> </a:t>
            </a:r>
            <a:r>
              <a:rPr lang="es-ES" dirty="0" err="1"/>
              <a:t>it</a:t>
            </a:r>
            <a:r>
              <a:rPr lang="es-ES" dirty="0"/>
              <a:t> </a:t>
            </a:r>
            <a:r>
              <a:rPr lang="es-ES" dirty="0" err="1"/>
              <a:t>to</a:t>
            </a:r>
            <a:r>
              <a:rPr lang="es-ES" dirty="0"/>
              <a:t> 2000s) 3pt </a:t>
            </a:r>
            <a:r>
              <a:rPr lang="es-ES" dirty="0" err="1"/>
              <a:t>importance</a:t>
            </a:r>
            <a:r>
              <a:rPr lang="es-ES" dirty="0"/>
              <a:t> </a:t>
            </a:r>
            <a:r>
              <a:rPr lang="es-ES" dirty="0" err="1"/>
              <a:t>is</a:t>
            </a:r>
            <a:r>
              <a:rPr lang="es-ES" dirty="0"/>
              <a:t> </a:t>
            </a:r>
            <a:r>
              <a:rPr lang="es-ES" dirty="0" err="1"/>
              <a:t>increasing</a:t>
            </a:r>
            <a:r>
              <a:rPr lang="es-ES" dirty="0"/>
              <a:t> </a:t>
            </a:r>
            <a:r>
              <a:rPr lang="es-ES" dirty="0" err="1"/>
              <a:t>by</a:t>
            </a:r>
            <a:r>
              <a:rPr lang="es-ES" dirty="0"/>
              <a:t> a </a:t>
            </a:r>
            <a:r>
              <a:rPr lang="es-ES" dirty="0" err="1"/>
              <a:t>lot</a:t>
            </a:r>
            <a:r>
              <a:rPr lang="es-ES" dirty="0"/>
              <a:t>,</a:t>
            </a:r>
          </a:p>
          <a:p>
            <a:r>
              <a:rPr lang="es-ES" dirty="0" err="1"/>
              <a:t>Check</a:t>
            </a:r>
            <a:r>
              <a:rPr lang="es-ES" dirty="0"/>
              <a:t> </a:t>
            </a:r>
            <a:r>
              <a:rPr lang="es-ES" dirty="0" err="1"/>
              <a:t>specially</a:t>
            </a:r>
            <a:r>
              <a:rPr lang="es-ES" dirty="0"/>
              <a:t> </a:t>
            </a:r>
            <a:r>
              <a:rPr lang="es-ES" dirty="0" err="1"/>
              <a:t>player</a:t>
            </a:r>
            <a:r>
              <a:rPr lang="es-ES" dirty="0"/>
              <a:t> </a:t>
            </a:r>
            <a:r>
              <a:rPr lang="es-ES" dirty="0" err="1"/>
              <a:t>progression</a:t>
            </a:r>
            <a:r>
              <a:rPr lang="es-ES" dirty="0"/>
              <a:t> </a:t>
            </a:r>
            <a:r>
              <a:rPr lang="es-ES" dirty="0" err="1"/>
              <a:t>within</a:t>
            </a:r>
            <a:r>
              <a:rPr lang="es-ES" dirty="0"/>
              <a:t> </a:t>
            </a:r>
            <a:r>
              <a:rPr lang="es-ES" dirty="0" err="1"/>
              <a:t>the</a:t>
            </a:r>
            <a:r>
              <a:rPr lang="es-ES" dirty="0"/>
              <a:t> </a:t>
            </a:r>
            <a:r>
              <a:rPr lang="es-ES" dirty="0" err="1"/>
              <a:t>years</a:t>
            </a:r>
            <a:r>
              <a:rPr lang="es-ES" dirty="0"/>
              <a:t>.</a:t>
            </a:r>
          </a:p>
          <a:p>
            <a:r>
              <a:rPr lang="es-ES" dirty="0" err="1"/>
              <a:t>Advanced</a:t>
            </a:r>
            <a:r>
              <a:rPr lang="es-ES" dirty="0"/>
              <a:t> </a:t>
            </a:r>
            <a:r>
              <a:rPr lang="es-ES" dirty="0" err="1"/>
              <a:t>stats</a:t>
            </a:r>
            <a:r>
              <a:rPr lang="es-ES" dirty="0"/>
              <a:t>:  +/- per 100 </a:t>
            </a:r>
            <a:r>
              <a:rPr lang="es-ES" dirty="0" err="1"/>
              <a:t>poss</a:t>
            </a:r>
            <a:r>
              <a:rPr lang="es-ES" dirty="0"/>
              <a:t>, </a:t>
            </a:r>
            <a:r>
              <a:rPr lang="es-ES" dirty="0" err="1"/>
              <a:t>offensive</a:t>
            </a:r>
            <a:r>
              <a:rPr lang="es-ES" dirty="0"/>
              <a:t>/</a:t>
            </a:r>
            <a:r>
              <a:rPr lang="es-ES" dirty="0" err="1"/>
              <a:t>defensive</a:t>
            </a:r>
            <a:r>
              <a:rPr lang="es-ES" dirty="0"/>
              <a:t> </a:t>
            </a:r>
            <a:r>
              <a:rPr lang="es-ES" dirty="0" err="1"/>
              <a:t>win</a:t>
            </a:r>
            <a:r>
              <a:rPr lang="es-ES" dirty="0"/>
              <a:t> shares, PER, </a:t>
            </a:r>
            <a:r>
              <a:rPr lang="es-ES" dirty="0" err="1"/>
              <a:t>Usage</a:t>
            </a:r>
            <a:r>
              <a:rPr lang="es-ES" dirty="0"/>
              <a:t> %, True </a:t>
            </a:r>
            <a:r>
              <a:rPr lang="es-ES" dirty="0" err="1"/>
              <a:t>Shooting</a:t>
            </a:r>
            <a:r>
              <a:rPr lang="es-ES" dirty="0"/>
              <a:t> %</a:t>
            </a:r>
          </a:p>
        </p:txBody>
      </p:sp>
      <p:sp>
        <p:nvSpPr>
          <p:cNvPr id="4" name="Marcador de número de diapositiva 3"/>
          <p:cNvSpPr>
            <a:spLocks noGrp="1"/>
          </p:cNvSpPr>
          <p:nvPr>
            <p:ph type="sldNum" sz="quarter" idx="10"/>
          </p:nvPr>
        </p:nvSpPr>
        <p:spPr/>
        <p:txBody>
          <a:bodyPr/>
          <a:lstStyle/>
          <a:p>
            <a:pPr rtl="0"/>
            <a:fld id="{05C1D8F7-2BDD-4C56-98AF-2E212EF349F3}" type="slidenum">
              <a:rPr lang="es-ES" smtClean="0"/>
              <a:t>3</a:t>
            </a:fld>
            <a:endParaRPr lang="es-ES" dirty="0"/>
          </a:p>
        </p:txBody>
      </p:sp>
    </p:spTree>
    <p:extLst>
      <p:ext uri="{BB962C8B-B14F-4D97-AF65-F5344CB8AC3E}">
        <p14:creationId xmlns:p14="http://schemas.microsoft.com/office/powerpoint/2010/main" val="387697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The</a:t>
            </a:r>
            <a:r>
              <a:rPr lang="es-ES" dirty="0"/>
              <a:t> </a:t>
            </a:r>
            <a:r>
              <a:rPr lang="es-ES" dirty="0" err="1"/>
              <a:t>main</a:t>
            </a:r>
            <a:r>
              <a:rPr lang="es-ES" dirty="0"/>
              <a:t> </a:t>
            </a:r>
            <a:r>
              <a:rPr lang="es-ES" dirty="0" err="1"/>
              <a:t>goal</a:t>
            </a:r>
            <a:r>
              <a:rPr lang="es-ES" dirty="0"/>
              <a:t> </a:t>
            </a:r>
            <a:r>
              <a:rPr lang="es-ES" dirty="0" err="1"/>
              <a:t>is</a:t>
            </a:r>
            <a:r>
              <a:rPr lang="es-ES" dirty="0"/>
              <a:t> </a:t>
            </a:r>
            <a:r>
              <a:rPr lang="es-ES" dirty="0" err="1"/>
              <a:t>to</a:t>
            </a:r>
            <a:r>
              <a:rPr lang="es-ES" dirty="0"/>
              <a:t> </a:t>
            </a:r>
            <a:r>
              <a:rPr lang="es-ES" dirty="0" err="1"/>
              <a:t>find</a:t>
            </a:r>
            <a:r>
              <a:rPr lang="es-ES" dirty="0"/>
              <a:t> </a:t>
            </a:r>
            <a:r>
              <a:rPr lang="es-ES" dirty="0" err="1"/>
              <a:t>the</a:t>
            </a:r>
            <a:r>
              <a:rPr lang="es-ES" dirty="0"/>
              <a:t> </a:t>
            </a:r>
            <a:r>
              <a:rPr lang="es-ES" dirty="0" err="1"/>
              <a:t>next</a:t>
            </a:r>
            <a:r>
              <a:rPr lang="es-ES" dirty="0"/>
              <a:t> Danny Green/Jeremy Lin,/Christian Wood/Patty Mills </a:t>
            </a:r>
            <a:r>
              <a:rPr lang="es-ES" dirty="0" err="1"/>
              <a:t>players</a:t>
            </a:r>
            <a:r>
              <a:rPr lang="es-ES" dirty="0"/>
              <a:t> </a:t>
            </a:r>
            <a:r>
              <a:rPr lang="es-ES" dirty="0" err="1"/>
              <a:t>that</a:t>
            </a:r>
            <a:r>
              <a:rPr lang="es-ES" dirty="0"/>
              <a:t> </a:t>
            </a:r>
            <a:r>
              <a:rPr lang="es-ES" dirty="0" err="1"/>
              <a:t>don’t</a:t>
            </a:r>
            <a:r>
              <a:rPr lang="es-ES" dirty="0"/>
              <a:t> stand </a:t>
            </a:r>
            <a:r>
              <a:rPr lang="es-ES" dirty="0" err="1"/>
              <a:t>out</a:t>
            </a:r>
            <a:r>
              <a:rPr lang="es-ES" dirty="0"/>
              <a:t> </a:t>
            </a:r>
            <a:r>
              <a:rPr lang="es-ES" dirty="0" err="1"/>
              <a:t>but</a:t>
            </a:r>
            <a:r>
              <a:rPr lang="es-ES" dirty="0"/>
              <a:t> </a:t>
            </a:r>
            <a:r>
              <a:rPr lang="es-ES" dirty="0" err="1"/>
              <a:t>have</a:t>
            </a:r>
            <a:r>
              <a:rPr lang="es-ES" dirty="0"/>
              <a:t> </a:t>
            </a:r>
            <a:r>
              <a:rPr lang="es-ES" dirty="0" err="1"/>
              <a:t>the</a:t>
            </a:r>
            <a:r>
              <a:rPr lang="es-ES" dirty="0"/>
              <a:t> </a:t>
            </a:r>
            <a:r>
              <a:rPr lang="es-ES" dirty="0" err="1"/>
              <a:t>potential</a:t>
            </a:r>
            <a:r>
              <a:rPr lang="es-ES" dirty="0"/>
              <a:t> </a:t>
            </a:r>
            <a:r>
              <a:rPr lang="es-ES" dirty="0" err="1"/>
              <a:t>to</a:t>
            </a:r>
            <a:r>
              <a:rPr lang="es-ES" dirty="0"/>
              <a:t> do so.</a:t>
            </a:r>
          </a:p>
          <a:p>
            <a:r>
              <a:rPr lang="es-ES" dirty="0" err="1"/>
              <a:t>Also</a:t>
            </a:r>
            <a:r>
              <a:rPr lang="es-ES" dirty="0"/>
              <a:t> figure </a:t>
            </a:r>
            <a:r>
              <a:rPr lang="es-ES" dirty="0" err="1"/>
              <a:t>out</a:t>
            </a:r>
            <a:r>
              <a:rPr lang="es-ES" dirty="0"/>
              <a:t> </a:t>
            </a:r>
            <a:r>
              <a:rPr lang="es-ES" dirty="0" err="1"/>
              <a:t>which</a:t>
            </a:r>
            <a:r>
              <a:rPr lang="es-ES" dirty="0"/>
              <a:t> </a:t>
            </a:r>
            <a:r>
              <a:rPr lang="es-ES" dirty="0" err="1"/>
              <a:t>players</a:t>
            </a:r>
            <a:r>
              <a:rPr lang="es-ES" dirty="0"/>
              <a:t> </a:t>
            </a:r>
            <a:r>
              <a:rPr lang="es-ES" dirty="0" err="1"/>
              <a:t>have</a:t>
            </a:r>
            <a:r>
              <a:rPr lang="es-ES" dirty="0"/>
              <a:t> </a:t>
            </a:r>
            <a:r>
              <a:rPr lang="es-ES" dirty="0" err="1"/>
              <a:t>been</a:t>
            </a:r>
            <a:r>
              <a:rPr lang="es-ES" dirty="0"/>
              <a:t> </a:t>
            </a:r>
            <a:r>
              <a:rPr lang="es-ES" dirty="0" err="1"/>
              <a:t>lost</a:t>
            </a:r>
            <a:r>
              <a:rPr lang="es-ES" dirty="0"/>
              <a:t> </a:t>
            </a:r>
            <a:r>
              <a:rPr lang="es-ES" dirty="0" err="1"/>
              <a:t>because</a:t>
            </a:r>
            <a:r>
              <a:rPr lang="es-ES" dirty="0"/>
              <a:t> </a:t>
            </a:r>
            <a:r>
              <a:rPr lang="es-ES" dirty="0" err="1"/>
              <a:t>they</a:t>
            </a:r>
            <a:r>
              <a:rPr lang="es-ES" dirty="0"/>
              <a:t> </a:t>
            </a:r>
            <a:r>
              <a:rPr lang="es-ES" dirty="0" err="1"/>
              <a:t>didn’t</a:t>
            </a:r>
            <a:r>
              <a:rPr lang="es-ES" dirty="0"/>
              <a:t> </a:t>
            </a:r>
            <a:r>
              <a:rPr lang="es-ES" dirty="0" err="1"/>
              <a:t>get</a:t>
            </a:r>
            <a:r>
              <a:rPr lang="es-ES" dirty="0"/>
              <a:t> </a:t>
            </a:r>
            <a:r>
              <a:rPr lang="es-ES" dirty="0" err="1"/>
              <a:t>opportunities</a:t>
            </a:r>
            <a:r>
              <a:rPr lang="es-ES" dirty="0"/>
              <a:t> </a:t>
            </a:r>
            <a:r>
              <a:rPr lang="es-ES" dirty="0" err="1"/>
              <a:t>on</a:t>
            </a:r>
            <a:r>
              <a:rPr lang="es-ES" dirty="0"/>
              <a:t> </a:t>
            </a:r>
            <a:r>
              <a:rPr lang="es-ES" dirty="0" err="1"/>
              <a:t>winning</a:t>
            </a:r>
            <a:r>
              <a:rPr lang="es-ES" dirty="0"/>
              <a:t> </a:t>
            </a:r>
            <a:r>
              <a:rPr lang="es-ES" dirty="0" err="1"/>
              <a:t>teams</a:t>
            </a:r>
            <a:r>
              <a:rPr lang="es-ES" dirty="0"/>
              <a:t>.</a:t>
            </a:r>
          </a:p>
          <a:p>
            <a:r>
              <a:rPr lang="es-ES" dirty="0" err="1"/>
              <a:t>Biometrics</a:t>
            </a:r>
            <a:r>
              <a:rPr lang="es-ES" dirty="0"/>
              <a:t> </a:t>
            </a:r>
            <a:r>
              <a:rPr lang="es-ES" dirty="0" err="1"/>
              <a:t>would</a:t>
            </a:r>
            <a:r>
              <a:rPr lang="es-ES" dirty="0"/>
              <a:t> </a:t>
            </a:r>
            <a:r>
              <a:rPr lang="es-ES" dirty="0" err="1"/>
              <a:t>help</a:t>
            </a:r>
            <a:r>
              <a:rPr lang="es-ES" dirty="0"/>
              <a:t> a </a:t>
            </a:r>
            <a:r>
              <a:rPr lang="es-ES" dirty="0" err="1"/>
              <a:t>lot</a:t>
            </a:r>
            <a:r>
              <a:rPr lang="es-ES" dirty="0"/>
              <a:t> (t-</a:t>
            </a:r>
            <a:r>
              <a:rPr lang="es-ES" dirty="0" err="1"/>
              <a:t>rex</a:t>
            </a:r>
            <a:r>
              <a:rPr lang="es-ES" dirty="0"/>
              <a:t> </a:t>
            </a:r>
            <a:r>
              <a:rPr lang="es-ES" dirty="0" err="1"/>
              <a:t>have</a:t>
            </a:r>
            <a:r>
              <a:rPr lang="es-ES" dirty="0"/>
              <a:t> </a:t>
            </a:r>
            <a:r>
              <a:rPr lang="es-ES" dirty="0" err="1"/>
              <a:t>lots</a:t>
            </a:r>
            <a:r>
              <a:rPr lang="es-ES" dirty="0"/>
              <a:t> </a:t>
            </a:r>
            <a:r>
              <a:rPr lang="es-ES" dirty="0" err="1"/>
              <a:t>of</a:t>
            </a:r>
            <a:r>
              <a:rPr lang="es-ES" dirty="0"/>
              <a:t> </a:t>
            </a:r>
            <a:r>
              <a:rPr lang="es-ES" dirty="0" err="1"/>
              <a:t>problems</a:t>
            </a:r>
            <a:r>
              <a:rPr lang="es-ES" dirty="0"/>
              <a:t> late in </a:t>
            </a:r>
            <a:r>
              <a:rPr lang="es-ES" dirty="0" err="1"/>
              <a:t>their</a:t>
            </a:r>
            <a:r>
              <a:rPr lang="es-ES" dirty="0"/>
              <a:t> </a:t>
            </a:r>
            <a:r>
              <a:rPr lang="es-ES" dirty="0" err="1"/>
              <a:t>careers</a:t>
            </a:r>
            <a:r>
              <a:rPr lang="es-ES" dirty="0"/>
              <a:t> and </a:t>
            </a:r>
            <a:r>
              <a:rPr lang="es-ES" dirty="0" err="1"/>
              <a:t>huge</a:t>
            </a:r>
            <a:r>
              <a:rPr lang="es-ES" dirty="0"/>
              <a:t> </a:t>
            </a:r>
            <a:r>
              <a:rPr lang="es-ES" dirty="0" err="1"/>
              <a:t>wingspan</a:t>
            </a:r>
            <a:r>
              <a:rPr lang="es-ES" dirty="0"/>
              <a:t> </a:t>
            </a:r>
            <a:r>
              <a:rPr lang="es-ES" dirty="0" err="1"/>
              <a:t>players</a:t>
            </a:r>
            <a:r>
              <a:rPr lang="es-ES" dirty="0"/>
              <a:t> </a:t>
            </a:r>
            <a:r>
              <a:rPr lang="es-ES" dirty="0" err="1"/>
              <a:t>have</a:t>
            </a:r>
            <a:r>
              <a:rPr lang="es-ES" dirty="0"/>
              <a:t> a </a:t>
            </a:r>
            <a:r>
              <a:rPr lang="es-ES" dirty="0" err="1"/>
              <a:t>lot</a:t>
            </a:r>
            <a:r>
              <a:rPr lang="es-ES" dirty="0"/>
              <a:t> </a:t>
            </a:r>
            <a:r>
              <a:rPr lang="es-ES" dirty="0" err="1"/>
              <a:t>of</a:t>
            </a:r>
            <a:r>
              <a:rPr lang="es-ES" dirty="0"/>
              <a:t> </a:t>
            </a:r>
            <a:r>
              <a:rPr lang="es-ES" dirty="0" err="1"/>
              <a:t>potential</a:t>
            </a:r>
            <a:r>
              <a:rPr lang="es-ES" dirty="0"/>
              <a:t> and more </a:t>
            </a:r>
            <a:r>
              <a:rPr lang="es-ES" dirty="0" err="1"/>
              <a:t>longevity</a:t>
            </a:r>
            <a:r>
              <a:rPr lang="es-ES" dirty="0"/>
              <a:t> in </a:t>
            </a:r>
            <a:r>
              <a:rPr lang="es-ES" dirty="0" err="1"/>
              <a:t>the</a:t>
            </a:r>
            <a:r>
              <a:rPr lang="es-ES" dirty="0"/>
              <a:t> league).</a:t>
            </a:r>
          </a:p>
          <a:p>
            <a:r>
              <a:rPr lang="es-ES" dirty="0" err="1"/>
              <a:t>Also</a:t>
            </a:r>
            <a:r>
              <a:rPr lang="es-ES" dirty="0"/>
              <a:t> </a:t>
            </a:r>
            <a:r>
              <a:rPr lang="es-ES" dirty="0" err="1"/>
              <a:t>notice</a:t>
            </a:r>
            <a:r>
              <a:rPr lang="es-ES" dirty="0"/>
              <a:t> </a:t>
            </a:r>
            <a:r>
              <a:rPr lang="es-ES" dirty="0" err="1"/>
              <a:t>differences</a:t>
            </a:r>
            <a:r>
              <a:rPr lang="es-ES" dirty="0"/>
              <a:t> </a:t>
            </a:r>
            <a:r>
              <a:rPr lang="es-ES" dirty="0" err="1"/>
              <a:t>between</a:t>
            </a:r>
            <a:r>
              <a:rPr lang="es-ES" dirty="0"/>
              <a:t> Regular </a:t>
            </a:r>
            <a:r>
              <a:rPr lang="es-ES" dirty="0" err="1"/>
              <a:t>Season</a:t>
            </a:r>
            <a:r>
              <a:rPr lang="es-ES" dirty="0"/>
              <a:t> and Playoffs (</a:t>
            </a:r>
            <a:r>
              <a:rPr lang="es-ES" dirty="0" err="1"/>
              <a:t>Giannis</a:t>
            </a:r>
            <a:r>
              <a:rPr lang="es-ES" dirty="0"/>
              <a:t>, </a:t>
            </a:r>
            <a:r>
              <a:rPr lang="es-ES" dirty="0" err="1"/>
              <a:t>Pandemic</a:t>
            </a:r>
            <a:r>
              <a:rPr lang="es-ES" dirty="0"/>
              <a:t> P VS </a:t>
            </a:r>
            <a:r>
              <a:rPr lang="es-ES" dirty="0" err="1"/>
              <a:t>Kawhi</a:t>
            </a:r>
            <a:r>
              <a:rPr lang="es-ES" dirty="0"/>
              <a:t>, Robert </a:t>
            </a:r>
            <a:r>
              <a:rPr lang="es-ES" dirty="0" err="1"/>
              <a:t>Horry</a:t>
            </a:r>
            <a:r>
              <a:rPr lang="es-ES" dirty="0"/>
              <a:t>)</a:t>
            </a:r>
          </a:p>
        </p:txBody>
      </p:sp>
      <p:sp>
        <p:nvSpPr>
          <p:cNvPr id="4" name="Marcador de número de diapositiva 3"/>
          <p:cNvSpPr>
            <a:spLocks noGrp="1"/>
          </p:cNvSpPr>
          <p:nvPr>
            <p:ph type="sldNum" sz="quarter" idx="10"/>
          </p:nvPr>
        </p:nvSpPr>
        <p:spPr/>
        <p:txBody>
          <a:bodyPr/>
          <a:lstStyle/>
          <a:p>
            <a:pPr rtl="0"/>
            <a:fld id="{05C1D8F7-2BDD-4C56-98AF-2E212EF349F3}" type="slidenum">
              <a:rPr lang="es-ES" smtClean="0"/>
              <a:t>4</a:t>
            </a:fld>
            <a:endParaRPr lang="es-ES" dirty="0"/>
          </a:p>
        </p:txBody>
      </p:sp>
    </p:spTree>
    <p:extLst>
      <p:ext uri="{BB962C8B-B14F-4D97-AF65-F5344CB8AC3E}">
        <p14:creationId xmlns:p14="http://schemas.microsoft.com/office/powerpoint/2010/main" val="1705992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5C1D8F7-2BDD-4C56-98AF-2E212EF349F3}" type="slidenum">
              <a:rPr lang="es-ES" smtClean="0"/>
              <a:t>5</a:t>
            </a:fld>
            <a:endParaRPr lang="es-ES" dirty="0"/>
          </a:p>
        </p:txBody>
      </p:sp>
    </p:spTree>
    <p:extLst>
      <p:ext uri="{BB962C8B-B14F-4D97-AF65-F5344CB8AC3E}">
        <p14:creationId xmlns:p14="http://schemas.microsoft.com/office/powerpoint/2010/main" val="771630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5C1D8F7-2BDD-4C56-98AF-2E212EF349F3}" type="slidenum">
              <a:rPr lang="es-ES" smtClean="0"/>
              <a:t>6</a:t>
            </a:fld>
            <a:endParaRPr lang="es-ES" dirty="0"/>
          </a:p>
        </p:txBody>
      </p:sp>
    </p:spTree>
    <p:extLst>
      <p:ext uri="{BB962C8B-B14F-4D97-AF65-F5344CB8AC3E}">
        <p14:creationId xmlns:p14="http://schemas.microsoft.com/office/powerpoint/2010/main" val="3372349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indent="-342900"/>
            <a:r>
              <a:rPr lang="en-US" dirty="0"/>
              <a:t>How do I track progress of a player in time?</a:t>
            </a:r>
          </a:p>
          <a:p>
            <a:pPr marL="342900" indent="-342900"/>
            <a:r>
              <a:rPr lang="en-US" dirty="0"/>
              <a:t>How do I figure out when a player can progress or when is he done?</a:t>
            </a:r>
          </a:p>
          <a:p>
            <a:pPr marL="342900" indent="-342900"/>
            <a:r>
              <a:rPr lang="en-US" dirty="0"/>
              <a:t>With age and years in the league how do I figure out the best numbers/data?</a:t>
            </a:r>
          </a:p>
        </p:txBody>
      </p:sp>
      <p:sp>
        <p:nvSpPr>
          <p:cNvPr id="4" name="Marcador de número de diapositiva 3"/>
          <p:cNvSpPr>
            <a:spLocks noGrp="1"/>
          </p:cNvSpPr>
          <p:nvPr>
            <p:ph type="sldNum" sz="quarter" idx="10"/>
          </p:nvPr>
        </p:nvSpPr>
        <p:spPr/>
        <p:txBody>
          <a:bodyPr/>
          <a:lstStyle/>
          <a:p>
            <a:pPr rtl="0"/>
            <a:fld id="{05C1D8F7-2BDD-4C56-98AF-2E212EF349F3}" type="slidenum">
              <a:rPr lang="es-ES" smtClean="0"/>
              <a:t>7</a:t>
            </a:fld>
            <a:endParaRPr lang="es-ES" dirty="0"/>
          </a:p>
        </p:txBody>
      </p:sp>
    </p:spTree>
    <p:extLst>
      <p:ext uri="{BB962C8B-B14F-4D97-AF65-F5344CB8AC3E}">
        <p14:creationId xmlns:p14="http://schemas.microsoft.com/office/powerpoint/2010/main" val="2672639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638800" y="304801"/>
            <a:ext cx="5486400" cy="2514599"/>
          </a:xfrm>
        </p:spPr>
        <p:txBody>
          <a:bodyPr rtlCol="0" anchor="b">
            <a:normAutofit/>
          </a:bodyPr>
          <a:lstStyle>
            <a:lvl1pPr algn="l">
              <a:lnSpc>
                <a:spcPct val="90000"/>
              </a:lnSpc>
              <a:defRPr sz="5400" spc="-90"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5638800" y="2895600"/>
            <a:ext cx="5486400" cy="914400"/>
          </a:xfrm>
        </p:spPr>
        <p:txBody>
          <a:bodyPr rtlCol="0"/>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1A5E1D0B-4E78-487E-906E-17D1104142E9}" type="datetime1">
              <a:rPr lang="es-ES" noProof="0" smtClean="0"/>
              <a:t>03/03/2021</a:t>
            </a:fld>
            <a:endParaRPr lang="es-ES" noProof="0" dirty="0"/>
          </a:p>
        </p:txBody>
      </p:sp>
      <p:sp>
        <p:nvSpPr>
          <p:cNvPr id="6" name="Marcador de número de diapositiva 5"/>
          <p:cNvSpPr>
            <a:spLocks noGrp="1"/>
          </p:cNvSpPr>
          <p:nvPr>
            <p:ph type="sldNum" sz="quarter" idx="12"/>
          </p:nvPr>
        </p:nvSpPr>
        <p:spPr/>
        <p:txBody>
          <a:bodyPr rtlCol="0"/>
          <a:lstStyle/>
          <a:p>
            <a:pPr rtl="0"/>
            <a:fld id="{F9043838-BFF5-400C-B067-3DF4A5F395D6}" type="slidenum">
              <a:rPr lang="es-ES" noProof="0" smtClean="0"/>
              <a:t>‹Nº›</a:t>
            </a:fld>
            <a:endParaRPr lang="es-ES" noProof="0" dirty="0"/>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96400" y="365125"/>
            <a:ext cx="1828800" cy="5654675"/>
          </a:xfrm>
        </p:spPr>
        <p:txBody>
          <a:bodyPr vert="eaVert"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a:xfrm>
            <a:off x="1066800" y="365125"/>
            <a:ext cx="8001000" cy="5654675"/>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6FBAE25F-30D8-40FB-B765-EBDE88409134}" type="datetime1">
              <a:rPr lang="es-ES" noProof="0" smtClean="0"/>
              <a:t>03/03/2021</a:t>
            </a:fld>
            <a:endParaRPr lang="es-ES" noProof="0" dirty="0"/>
          </a:p>
        </p:txBody>
      </p:sp>
      <p:sp>
        <p:nvSpPr>
          <p:cNvPr id="6" name="Marcador de número de diapositiva 5"/>
          <p:cNvSpPr>
            <a:spLocks noGrp="1"/>
          </p:cNvSpPr>
          <p:nvPr>
            <p:ph type="sldNum" sz="quarter" idx="12"/>
          </p:nvPr>
        </p:nvSpPr>
        <p:spPr/>
        <p:txBody>
          <a:bodyPr rtlCol="0"/>
          <a:lstStyle/>
          <a:p>
            <a:pPr rtl="0"/>
            <a:fld id="{F9043838-BFF5-400C-B067-3DF4A5F395D6}" type="slidenum">
              <a:rPr lang="es-ES" noProof="0" smtClean="0"/>
              <a:t>‹Nº›</a:t>
            </a:fld>
            <a:endParaRPr lang="es-ES" noProof="0" dirty="0"/>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F2907D26-14CE-47B4-8FC7-712629BF034E}" type="datetime1">
              <a:rPr lang="es-ES" noProof="0" smtClean="0"/>
              <a:t>03/03/2021</a:t>
            </a:fld>
            <a:endParaRPr lang="es-ES" noProof="0" dirty="0"/>
          </a:p>
        </p:txBody>
      </p:sp>
      <p:sp>
        <p:nvSpPr>
          <p:cNvPr id="6" name="Marcador de número de diapositiva 5"/>
          <p:cNvSpPr>
            <a:spLocks noGrp="1"/>
          </p:cNvSpPr>
          <p:nvPr>
            <p:ph type="sldNum" sz="quarter" idx="12"/>
          </p:nvPr>
        </p:nvSpPr>
        <p:spPr/>
        <p:txBody>
          <a:bodyPr rtlCol="0"/>
          <a:lstStyle/>
          <a:p>
            <a:pPr rtl="0"/>
            <a:fld id="{F9043838-BFF5-400C-B067-3DF4A5F395D6}" type="slidenum">
              <a:rPr lang="es-ES" noProof="0" smtClean="0"/>
              <a:t>‹Nº›</a:t>
            </a:fld>
            <a:endParaRPr lang="es-ES" noProof="0" dirty="0"/>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060450" y="1676401"/>
            <a:ext cx="10058400" cy="1752600"/>
          </a:xfrm>
        </p:spPr>
        <p:txBody>
          <a:bodyPr rtlCol="0" anchor="b">
            <a:normAutofit/>
          </a:bodyPr>
          <a:lstStyle>
            <a:lvl1pPr>
              <a:defRPr sz="4800"/>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0450" y="3581400"/>
            <a:ext cx="10058400" cy="1143000"/>
          </a:xfrm>
        </p:spPr>
        <p:txBody>
          <a:bodyPr rtlCol="0"/>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5B040838-48B9-47D7-8693-5C5BE891D8FD}" type="datetime1">
              <a:rPr lang="es-ES" noProof="0" smtClean="0"/>
              <a:t>03/03/2021</a:t>
            </a:fld>
            <a:endParaRPr lang="es-ES" noProof="0" dirty="0"/>
          </a:p>
        </p:txBody>
      </p:sp>
      <p:sp>
        <p:nvSpPr>
          <p:cNvPr id="6" name="Marcador de número de diapositiva 5"/>
          <p:cNvSpPr>
            <a:spLocks noGrp="1"/>
          </p:cNvSpPr>
          <p:nvPr>
            <p:ph type="sldNum" sz="quarter" idx="12"/>
          </p:nvPr>
        </p:nvSpPr>
        <p:spPr/>
        <p:txBody>
          <a:bodyPr rtlCol="0"/>
          <a:lstStyle/>
          <a:p>
            <a:pPr rtl="0"/>
            <a:fld id="{F9043838-BFF5-400C-B067-3DF4A5F395D6}" type="slidenum">
              <a:rPr lang="es-ES" noProof="0" smtClean="0"/>
              <a:t>‹Nº›</a:t>
            </a:fld>
            <a:endParaRPr lang="es-ES" noProof="0" dirty="0"/>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sz="half" idx="1"/>
          </p:nvPr>
        </p:nvSpPr>
        <p:spPr>
          <a:xfrm>
            <a:off x="1066800" y="1676401"/>
            <a:ext cx="4846320" cy="434340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contenido 3"/>
          <p:cNvSpPr>
            <a:spLocks noGrp="1"/>
          </p:cNvSpPr>
          <p:nvPr>
            <p:ph sz="half" idx="2"/>
          </p:nvPr>
        </p:nvSpPr>
        <p:spPr>
          <a:xfrm>
            <a:off x="6278880" y="1676401"/>
            <a:ext cx="4846320" cy="434340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90D6D12F-E617-461A-8558-DBAEF7C79B5E}" type="datetime1">
              <a:rPr lang="es-ES" noProof="0" smtClean="0"/>
              <a:t>03/03/2021</a:t>
            </a:fld>
            <a:endParaRPr lang="es-ES" noProof="0" dirty="0"/>
          </a:p>
        </p:txBody>
      </p:sp>
      <p:sp>
        <p:nvSpPr>
          <p:cNvPr id="7" name="Marcador de número de diapositiva 6"/>
          <p:cNvSpPr>
            <a:spLocks noGrp="1"/>
          </p:cNvSpPr>
          <p:nvPr>
            <p:ph type="sldNum" sz="quarter" idx="12"/>
          </p:nvPr>
        </p:nvSpPr>
        <p:spPr/>
        <p:txBody>
          <a:bodyPr rtlCol="0"/>
          <a:lstStyle/>
          <a:p>
            <a:pPr rtl="0"/>
            <a:fld id="{F9043838-BFF5-400C-B067-3DF4A5F395D6}" type="slidenum">
              <a:rPr lang="es-ES" noProof="0" smtClean="0"/>
              <a:t>‹Nº›</a:t>
            </a:fld>
            <a:endParaRPr lang="es-ES" noProof="0" dirty="0"/>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6800" y="1681163"/>
            <a:ext cx="4846320" cy="823912"/>
          </a:xfrm>
        </p:spPr>
        <p:txBody>
          <a:bodyPr rtlCol="0"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066800" y="2505075"/>
            <a:ext cx="4846320" cy="3514725"/>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278880" y="1681163"/>
            <a:ext cx="4846320" cy="823912"/>
          </a:xfrm>
        </p:spPr>
        <p:txBody>
          <a:bodyPr rtlCol="0"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278880" y="2505075"/>
            <a:ext cx="4846320" cy="3514725"/>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p>
            <a:pPr rtl="0"/>
            <a:fld id="{CA13F359-E6D8-44AE-B68F-D23805A43F07}" type="datetime1">
              <a:rPr lang="es-ES" noProof="0" smtClean="0"/>
              <a:t>03/03/2021</a:t>
            </a:fld>
            <a:endParaRPr lang="es-ES" noProof="0" dirty="0"/>
          </a:p>
        </p:txBody>
      </p:sp>
      <p:sp>
        <p:nvSpPr>
          <p:cNvPr id="9" name="Marcador de número de diapositiva 8"/>
          <p:cNvSpPr>
            <a:spLocks noGrp="1"/>
          </p:cNvSpPr>
          <p:nvPr>
            <p:ph type="sldNum" sz="quarter" idx="12"/>
          </p:nvPr>
        </p:nvSpPr>
        <p:spPr/>
        <p:txBody>
          <a:bodyPr rtlCol="0"/>
          <a:lstStyle/>
          <a:p>
            <a:pPr rtl="0"/>
            <a:fld id="{F9043838-BFF5-400C-B067-3DF4A5F395D6}" type="slidenum">
              <a:rPr lang="es-ES" noProof="0" smtClean="0"/>
              <a:t>‹Nº›</a:t>
            </a:fld>
            <a:endParaRPr lang="es-ES" noProof="0" dirty="0"/>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020876FF-3C57-4FE9-ABC5-25EACC3E09D8}" type="datetime1">
              <a:rPr lang="es-ES" noProof="0" smtClean="0"/>
              <a:t>03/03/2021</a:t>
            </a:fld>
            <a:endParaRPr lang="es-ES" noProof="0" dirty="0"/>
          </a:p>
        </p:txBody>
      </p:sp>
      <p:sp>
        <p:nvSpPr>
          <p:cNvPr id="5" name="Marcador de número de diapositiva 4"/>
          <p:cNvSpPr>
            <a:spLocks noGrp="1"/>
          </p:cNvSpPr>
          <p:nvPr>
            <p:ph type="sldNum" sz="quarter" idx="12"/>
          </p:nvPr>
        </p:nvSpPr>
        <p:spPr/>
        <p:txBody>
          <a:bodyPr rtlCol="0"/>
          <a:lstStyle/>
          <a:p>
            <a:pPr rtl="0"/>
            <a:fld id="{F9043838-BFF5-400C-B067-3DF4A5F395D6}" type="slidenum">
              <a:rPr lang="es-ES" noProof="0" smtClean="0"/>
              <a:t>‹Nº›</a:t>
            </a:fld>
            <a:endParaRPr lang="es-ES" noProof="0" dirty="0"/>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7C7BF1CC-BB62-493D-A481-BDDEA1B101A3}" type="datetime1">
              <a:rPr lang="es-ES" noProof="0" smtClean="0"/>
              <a:t>03/03/2021</a:t>
            </a:fld>
            <a:endParaRPr lang="es-ES" noProof="0" dirty="0"/>
          </a:p>
        </p:txBody>
      </p:sp>
      <p:sp>
        <p:nvSpPr>
          <p:cNvPr id="4" name="Marcador de número de diapositiva 3"/>
          <p:cNvSpPr>
            <a:spLocks noGrp="1"/>
          </p:cNvSpPr>
          <p:nvPr>
            <p:ph type="sldNum" sz="quarter" idx="12"/>
          </p:nvPr>
        </p:nvSpPr>
        <p:spPr/>
        <p:txBody>
          <a:bodyPr rtlCol="0"/>
          <a:lstStyle/>
          <a:p>
            <a:pPr rtl="0"/>
            <a:fld id="{F9043838-BFF5-400C-B067-3DF4A5F395D6}" type="slidenum">
              <a:rPr lang="es-ES" noProof="0" smtClean="0"/>
              <a:t>‹Nº›</a:t>
            </a:fld>
            <a:endParaRPr lang="es-ES" noProof="0" dirty="0"/>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8" name="Rectángulo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7924800" y="838200"/>
            <a:ext cx="3657600" cy="2133600"/>
          </a:xfrm>
        </p:spPr>
        <p:txBody>
          <a:bodyPr rtlCol="0" anchor="b">
            <a:normAutofit/>
          </a:bodyPr>
          <a:lstStyle>
            <a:lvl1pPr>
              <a:defRPr sz="3600"/>
            </a:lvl1pPr>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a:xfrm>
            <a:off x="609600" y="838200"/>
            <a:ext cx="6172200" cy="5181601"/>
          </a:xfrm>
        </p:spPr>
        <p:txBody>
          <a:bodyPr rtlCol="0">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texto 3"/>
          <p:cNvSpPr>
            <a:spLocks noGrp="1"/>
          </p:cNvSpPr>
          <p:nvPr>
            <p:ph type="body" sz="half" idx="2"/>
          </p:nvPr>
        </p:nvSpPr>
        <p:spPr>
          <a:xfrm>
            <a:off x="7924802" y="3124200"/>
            <a:ext cx="3657600" cy="2895600"/>
          </a:xfrm>
        </p:spPr>
        <p:txBody>
          <a:bodyPr rtlCol="0">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924800" y="838200"/>
            <a:ext cx="3657600" cy="2133600"/>
          </a:xfrm>
        </p:spPr>
        <p:txBody>
          <a:bodyPr rtlCol="0" anchor="b">
            <a:normAutofit/>
          </a:bodyPr>
          <a:lstStyle>
            <a:lvl1pPr>
              <a:defRPr sz="3600"/>
            </a:lvl1pPr>
          </a:lstStyle>
          <a:p>
            <a:pPr rtl="0"/>
            <a:r>
              <a:rPr lang="es-ES" noProof="0"/>
              <a:t>Haga clic para modificar el estilo de título del patrón</a:t>
            </a:r>
            <a:endParaRPr lang="es-ES" noProof="0" dirty="0"/>
          </a:p>
        </p:txBody>
      </p:sp>
      <p:sp>
        <p:nvSpPr>
          <p:cNvPr id="3" name="Marcador de imagen 2" descr="Marcador de posición vacío para agregar una imagen. Haga clic en el marcador de posición y seleccione la imagen que desee agregar"/>
          <p:cNvSpPr>
            <a:spLocks noGrp="1"/>
          </p:cNvSpPr>
          <p:nvPr>
            <p:ph type="pic" idx="1"/>
          </p:nvPr>
        </p:nvSpPr>
        <p:spPr>
          <a:xfrm>
            <a:off x="0" y="0"/>
            <a:ext cx="7239000" cy="6858000"/>
          </a:xfrm>
          <a:solidFill>
            <a:schemeClr val="bg1"/>
          </a:solidFill>
        </p:spPr>
        <p:txBody>
          <a:bodyPr tIns="36576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4" name="Marcador de texto 3"/>
          <p:cNvSpPr>
            <a:spLocks noGrp="1"/>
          </p:cNvSpPr>
          <p:nvPr>
            <p:ph type="body" sz="half" idx="2"/>
          </p:nvPr>
        </p:nvSpPr>
        <p:spPr>
          <a:xfrm>
            <a:off x="7924801" y="3124200"/>
            <a:ext cx="3657600" cy="2895600"/>
          </a:xfrm>
        </p:spPr>
        <p:txBody>
          <a:bodyPr rtlCol="0">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8" name="Rectángulo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es-ES" noProof="0" dirty="0"/>
              <a:t>Agregar un pie de página</a:t>
            </a:r>
          </a:p>
        </p:txBody>
      </p:sp>
      <p:sp>
        <p:nvSpPr>
          <p:cNvPr id="4" name="Marcador de fecha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D2554607-61BF-409B-BEC6-53555405DF68}" type="datetime1">
              <a:rPr lang="es-ES" noProof="0" smtClean="0"/>
              <a:t>03/03/2021</a:t>
            </a:fld>
            <a:endParaRPr lang="es-ES" noProof="0" dirty="0"/>
          </a:p>
        </p:txBody>
      </p:sp>
      <p:sp>
        <p:nvSpPr>
          <p:cNvPr id="6" name="Marcador de número de diapositiva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F9043838-BFF5-400C-B067-3DF4A5F395D6}" type="slidenum">
              <a:rPr lang="es-ES" noProof="0" smtClean="0"/>
              <a:pPr rtl="0"/>
              <a:t>‹Nº›</a:t>
            </a:fld>
            <a:endParaRPr lang="es-ES" noProof="0" dirty="0"/>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pPr rtl="0"/>
            <a:r>
              <a:rPr lang="en-US" dirty="0"/>
              <a:t>NBA players progression</a:t>
            </a:r>
          </a:p>
        </p:txBody>
      </p:sp>
      <p:sp>
        <p:nvSpPr>
          <p:cNvPr id="3" name="Subtítulo 2"/>
          <p:cNvSpPr>
            <a:spLocks noGrp="1"/>
          </p:cNvSpPr>
          <p:nvPr>
            <p:ph type="subTitle" idx="1"/>
          </p:nvPr>
        </p:nvSpPr>
        <p:spPr/>
        <p:txBody>
          <a:bodyPr rtlCol="0"/>
          <a:lstStyle/>
          <a:p>
            <a:pPr rtl="0"/>
            <a:r>
              <a:rPr lang="en-US" dirty="0"/>
              <a:t>Discovering</a:t>
            </a:r>
            <a:r>
              <a:rPr lang="es-ES" dirty="0"/>
              <a:t> </a:t>
            </a:r>
            <a:r>
              <a:rPr lang="en-US" dirty="0"/>
              <a:t>the</a:t>
            </a:r>
            <a:r>
              <a:rPr lang="es-ES" dirty="0"/>
              <a:t> </a:t>
            </a:r>
            <a:r>
              <a:rPr lang="en-US" dirty="0"/>
              <a:t>best</a:t>
            </a:r>
            <a:r>
              <a:rPr lang="es-ES" dirty="0"/>
              <a:t> </a:t>
            </a:r>
            <a:r>
              <a:rPr lang="en-US" dirty="0"/>
              <a:t>hidden gems the league has to offer</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dirty="0"/>
              <a:t>Introduction</a:t>
            </a:r>
          </a:p>
        </p:txBody>
      </p:sp>
      <p:sp>
        <p:nvSpPr>
          <p:cNvPr id="3" name="Marcador de contenido 2"/>
          <p:cNvSpPr>
            <a:spLocks noGrp="1"/>
          </p:cNvSpPr>
          <p:nvPr>
            <p:ph idx="1"/>
          </p:nvPr>
        </p:nvSpPr>
        <p:spPr/>
        <p:txBody>
          <a:bodyPr rtlCol="0">
            <a:normAutofit lnSpcReduction="10000"/>
          </a:bodyPr>
          <a:lstStyle/>
          <a:p>
            <a:pPr rtl="0"/>
            <a:r>
              <a:rPr lang="en-US" dirty="0"/>
              <a:t>Idea: predict the progression of the different players of the NBA according to their stats, biometrics and age. </a:t>
            </a:r>
          </a:p>
          <a:p>
            <a:pPr rtl="0"/>
            <a:r>
              <a:rPr lang="en-US" dirty="0"/>
              <a:t>Motivation: some teams already failed with Moneyball taken to the extreme (Houston Rockets). It would be interesting to see what factors are the most contributing to a team win within every player of the league. I love basketball since I was a kid and stats and this way I can combine both into this project.</a:t>
            </a:r>
          </a:p>
          <a:p>
            <a:pPr rtl="0"/>
            <a:r>
              <a:rPr lang="en-US" dirty="0"/>
              <a:t>Overview: currently there are two stats called win shares that tries to explain how every player contributes to the victories of their teams, and PER that explain their influence </a:t>
            </a:r>
            <a:r>
              <a:rPr lang="en-US" dirty="0" err="1"/>
              <a:t>ingame</a:t>
            </a:r>
            <a:r>
              <a:rPr lang="en-US" dirty="0"/>
              <a:t>. I would like to try to go beyond that since this stats are heavily influenced by players being in good teams and figure out which players are being underused in losing teams.</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24800" y="838200"/>
            <a:ext cx="3657600" cy="1510680"/>
          </a:xfrm>
        </p:spPr>
        <p:txBody>
          <a:bodyPr rtlCol="0"/>
          <a:lstStyle/>
          <a:p>
            <a:pPr algn="ctr" rtl="0"/>
            <a:r>
              <a:rPr lang="es-ES" dirty="0"/>
              <a:t>Data</a:t>
            </a:r>
          </a:p>
        </p:txBody>
      </p:sp>
      <p:sp>
        <p:nvSpPr>
          <p:cNvPr id="4" name="Marcador de texto 3"/>
          <p:cNvSpPr>
            <a:spLocks noGrp="1"/>
          </p:cNvSpPr>
          <p:nvPr>
            <p:ph type="body" sz="half" idx="2"/>
          </p:nvPr>
        </p:nvSpPr>
        <p:spPr>
          <a:xfrm>
            <a:off x="7924802" y="2636912"/>
            <a:ext cx="3657600" cy="3382888"/>
          </a:xfrm>
        </p:spPr>
        <p:txBody>
          <a:bodyPr rtlCol="0"/>
          <a:lstStyle/>
          <a:p>
            <a:pPr marL="342900" indent="-342900" rtl="0">
              <a:buFont typeface="Arial" panose="020B0604020202020204" pitchFamily="34" charset="0"/>
              <a:buChar char="•"/>
            </a:pPr>
            <a:r>
              <a:rPr lang="en-US" dirty="0"/>
              <a:t>Basketball Reference per game and advanced stats since 1980 (3pt shot invention).</a:t>
            </a:r>
          </a:p>
          <a:p>
            <a:pPr marL="342900" indent="-342900" rtl="0">
              <a:buFont typeface="Arial" panose="020B0604020202020204" pitchFamily="34" charset="0"/>
              <a:buChar char="•"/>
            </a:pPr>
            <a:r>
              <a:rPr lang="en-US" dirty="0"/>
              <a:t>Biometrics if </a:t>
            </a:r>
            <a:r>
              <a:rPr lang="en-US" dirty="0" err="1"/>
              <a:t>posible</a:t>
            </a:r>
            <a:r>
              <a:rPr lang="en-US" dirty="0"/>
              <a:t> (limited data available, worth it?)</a:t>
            </a:r>
          </a:p>
          <a:p>
            <a:pPr marL="342900" indent="-342900" rtl="0">
              <a:buFont typeface="Arial" panose="020B0604020202020204" pitchFamily="34" charset="0"/>
              <a:buChar char="•"/>
            </a:pPr>
            <a:endParaRPr lang="es-ES" dirty="0"/>
          </a:p>
          <a:p>
            <a:pPr marL="342900" indent="-342900" rtl="0">
              <a:buFont typeface="Arial" panose="020B0604020202020204" pitchFamily="34" charset="0"/>
              <a:buChar char="•"/>
            </a:pPr>
            <a:endParaRPr lang="es-ES" dirty="0"/>
          </a:p>
        </p:txBody>
      </p:sp>
      <p:sp>
        <p:nvSpPr>
          <p:cNvPr id="9" name="Marcador de contenido 8">
            <a:extLst>
              <a:ext uri="{FF2B5EF4-FFF2-40B4-BE49-F238E27FC236}">
                <a16:creationId xmlns:a16="http://schemas.microsoft.com/office/drawing/2014/main" id="{DBA63296-8D75-4E8C-9EF0-ABE7D8B9DF3A}"/>
              </a:ext>
            </a:extLst>
          </p:cNvPr>
          <p:cNvSpPr>
            <a:spLocks noGrp="1"/>
          </p:cNvSpPr>
          <p:nvPr>
            <p:ph idx="1"/>
          </p:nvPr>
        </p:nvSpPr>
        <p:spPr/>
        <p:txBody>
          <a:bodyPr/>
          <a:lstStyle/>
          <a:p>
            <a:endParaRPr lang="es-ES"/>
          </a:p>
        </p:txBody>
      </p:sp>
      <p:pic>
        <p:nvPicPr>
          <p:cNvPr id="12" name="Imagen 11">
            <a:extLst>
              <a:ext uri="{FF2B5EF4-FFF2-40B4-BE49-F238E27FC236}">
                <a16:creationId xmlns:a16="http://schemas.microsoft.com/office/drawing/2014/main" id="{58501905-D243-4292-8E82-49F7E37701E9}"/>
              </a:ext>
            </a:extLst>
          </p:cNvPr>
          <p:cNvPicPr>
            <a:picLocks noChangeAspect="1"/>
          </p:cNvPicPr>
          <p:nvPr/>
        </p:nvPicPr>
        <p:blipFill>
          <a:blip r:embed="rId3"/>
          <a:stretch>
            <a:fillRect/>
          </a:stretch>
        </p:blipFill>
        <p:spPr>
          <a:xfrm>
            <a:off x="119336" y="548680"/>
            <a:ext cx="7727342" cy="5970166"/>
          </a:xfrm>
          <a:prstGeom prst="rect">
            <a:avLst/>
          </a:prstGeom>
        </p:spPr>
      </p:pic>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24800" y="838200"/>
            <a:ext cx="3657600" cy="1510680"/>
          </a:xfrm>
        </p:spPr>
        <p:txBody>
          <a:bodyPr rtlCol="0"/>
          <a:lstStyle/>
          <a:p>
            <a:pPr rtl="0"/>
            <a:r>
              <a:rPr lang="en-US" dirty="0"/>
              <a:t>Goal</a:t>
            </a:r>
          </a:p>
        </p:txBody>
      </p:sp>
      <p:sp>
        <p:nvSpPr>
          <p:cNvPr id="3" name="Marcador de texto 2"/>
          <p:cNvSpPr>
            <a:spLocks noGrp="1"/>
          </p:cNvSpPr>
          <p:nvPr>
            <p:ph type="body" sz="half" idx="2"/>
          </p:nvPr>
        </p:nvSpPr>
        <p:spPr>
          <a:xfrm>
            <a:off x="7924800" y="2708921"/>
            <a:ext cx="3787824" cy="3310880"/>
          </a:xfrm>
        </p:spPr>
        <p:txBody>
          <a:bodyPr rtlCol="0">
            <a:normAutofit lnSpcReduction="10000"/>
          </a:bodyPr>
          <a:lstStyle/>
          <a:p>
            <a:pPr marL="342900" indent="-342900" rtl="0">
              <a:buFont typeface="Arial" panose="020B0604020202020204" pitchFamily="34" charset="0"/>
              <a:buChar char="•"/>
            </a:pPr>
            <a:r>
              <a:rPr lang="en-US" dirty="0"/>
              <a:t>Figure out the hidden gems of the league. Players that give the best bang for their buck. </a:t>
            </a:r>
          </a:p>
          <a:p>
            <a:pPr marL="342900" indent="-342900" rtl="0">
              <a:buFont typeface="Arial" panose="020B0604020202020204" pitchFamily="34" charset="0"/>
              <a:buChar char="•"/>
            </a:pPr>
            <a:r>
              <a:rPr lang="en-US" dirty="0"/>
              <a:t>Specifically players that are being underutilized in losing teams that can contribute in winning teams (Danny Green, Christian Wood, etc.)</a:t>
            </a:r>
          </a:p>
        </p:txBody>
      </p:sp>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es" sz="1200" b="1" i="1">
                <a:latin typeface="Arial" pitchFamily="34" charset="0"/>
                <a:cs typeface="Arial" pitchFamily="34" charset="0"/>
              </a:rPr>
              <a:t>NOTE:</a:t>
            </a:r>
          </a:p>
          <a:p>
            <a:pPr rtl="0"/>
            <a:r>
              <a:rPr lang="es" sz="1200" i="1">
                <a:latin typeface="Arial" pitchFamily="34" charset="0"/>
                <a:cs typeface="Arial" pitchFamily="34" charset="0"/>
              </a:rPr>
              <a:t>To change images on this slide, select a picture and delete it. Then click the Insert Picture icon</a:t>
            </a:r>
          </a:p>
          <a:p>
            <a:pPr rtl="0"/>
            <a:r>
              <a:rPr lang="es" sz="1200" i="1">
                <a:latin typeface="Arial" pitchFamily="34" charset="0"/>
                <a:cs typeface="Arial" pitchFamily="34" charset="0"/>
              </a:rPr>
              <a:t>in the placeholder to insert your own image.</a:t>
            </a:r>
          </a:p>
        </p:txBody>
      </p:sp>
      <p:pic>
        <p:nvPicPr>
          <p:cNvPr id="1026" name="Picture 2" descr="2021 NBA trade deadline">
            <a:extLst>
              <a:ext uri="{FF2B5EF4-FFF2-40B4-BE49-F238E27FC236}">
                <a16:creationId xmlns:a16="http://schemas.microsoft.com/office/drawing/2014/main" id="{CC40D2CF-BD40-48A2-A323-4993D2393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439" y="3679043"/>
            <a:ext cx="5269159" cy="295512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a:extLst>
              <a:ext uri="{FF2B5EF4-FFF2-40B4-BE49-F238E27FC236}">
                <a16:creationId xmlns:a16="http://schemas.microsoft.com/office/drawing/2014/main" id="{D455B474-B93E-494D-8135-3EF86D3CDD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AutoShape 6">
            <a:extLst>
              <a:ext uri="{FF2B5EF4-FFF2-40B4-BE49-F238E27FC236}">
                <a16:creationId xmlns:a16="http://schemas.microsoft.com/office/drawing/2014/main" id="{8BAB5CD9-F1F8-47D2-99F3-B2C22BED2A8B}"/>
              </a:ext>
            </a:extLst>
          </p:cNvPr>
          <p:cNvSpPr>
            <a:spLocks noChangeAspect="1" noChangeArrowheads="1"/>
          </p:cNvSpPr>
          <p:nvPr/>
        </p:nvSpPr>
        <p:spPr bwMode="auto">
          <a:xfrm>
            <a:off x="8544272" y="33742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1" name="AutoShape 10">
            <a:extLst>
              <a:ext uri="{FF2B5EF4-FFF2-40B4-BE49-F238E27FC236}">
                <a16:creationId xmlns:a16="http://schemas.microsoft.com/office/drawing/2014/main" id="{581669E6-128A-4FA7-93B1-AA316695B899}"/>
              </a:ext>
            </a:extLst>
          </p:cNvPr>
          <p:cNvSpPr>
            <a:spLocks noChangeAspect="1" noChangeArrowheads="1"/>
          </p:cNvSpPr>
          <p:nvPr/>
        </p:nvSpPr>
        <p:spPr bwMode="auto">
          <a:xfrm>
            <a:off x="6248400" y="3581400"/>
            <a:ext cx="4571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2" name="AutoShape 12">
            <a:extLst>
              <a:ext uri="{FF2B5EF4-FFF2-40B4-BE49-F238E27FC236}">
                <a16:creationId xmlns:a16="http://schemas.microsoft.com/office/drawing/2014/main" id="{8D2A9CC8-0BC5-453B-A833-41564BD14854}"/>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3" name="AutoShape 14">
            <a:extLst>
              <a:ext uri="{FF2B5EF4-FFF2-40B4-BE49-F238E27FC236}">
                <a16:creationId xmlns:a16="http://schemas.microsoft.com/office/drawing/2014/main" id="{0E52C02F-4298-40AA-9255-19D8D405AB8D}"/>
              </a:ext>
            </a:extLst>
          </p:cNvPr>
          <p:cNvSpPr>
            <a:spLocks noChangeAspect="1" noChangeArrowheads="1"/>
          </p:cNvSpPr>
          <p:nvPr/>
        </p:nvSpPr>
        <p:spPr bwMode="auto">
          <a:xfrm>
            <a:off x="5159896" y="184482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4" name="AutoShape 16">
            <a:extLst>
              <a:ext uri="{FF2B5EF4-FFF2-40B4-BE49-F238E27FC236}">
                <a16:creationId xmlns:a16="http://schemas.microsoft.com/office/drawing/2014/main" id="{13C4E14D-AFCD-415F-A7A4-7BA1E1FB4B9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6" name="Imagen 15">
            <a:extLst>
              <a:ext uri="{FF2B5EF4-FFF2-40B4-BE49-F238E27FC236}">
                <a16:creationId xmlns:a16="http://schemas.microsoft.com/office/drawing/2014/main" id="{2625300F-0E6F-4D82-B195-D2E2D53C9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793" y="321479"/>
            <a:ext cx="5365326" cy="2955121"/>
          </a:xfrm>
          <a:prstGeom prst="rect">
            <a:avLst/>
          </a:prstGeom>
        </p:spPr>
      </p:pic>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dirty="0"/>
              <a:t>Analysis techniques</a:t>
            </a:r>
          </a:p>
        </p:txBody>
      </p:sp>
      <p:sp>
        <p:nvSpPr>
          <p:cNvPr id="3" name="Marcador de contenido 2"/>
          <p:cNvSpPr>
            <a:spLocks noGrp="1"/>
          </p:cNvSpPr>
          <p:nvPr>
            <p:ph sz="half" idx="1"/>
          </p:nvPr>
        </p:nvSpPr>
        <p:spPr/>
        <p:txBody>
          <a:bodyPr rtlCol="0"/>
          <a:lstStyle/>
          <a:p>
            <a:pPr rtl="0"/>
            <a:r>
              <a:rPr lang="en-US" dirty="0"/>
              <a:t>Clustering</a:t>
            </a:r>
          </a:p>
          <a:p>
            <a:pPr rtl="0"/>
            <a:r>
              <a:rPr lang="en-US" dirty="0"/>
              <a:t>K-Means</a:t>
            </a:r>
          </a:p>
          <a:p>
            <a:pPr rtl="0"/>
            <a:r>
              <a:rPr lang="en-US" dirty="0"/>
              <a:t>DBSCAN</a:t>
            </a:r>
          </a:p>
          <a:p>
            <a:pPr rtl="0"/>
            <a:r>
              <a:rPr lang="en-US" dirty="0"/>
              <a:t>Etc.</a:t>
            </a:r>
          </a:p>
        </p:txBody>
      </p:sp>
      <p:sp>
        <p:nvSpPr>
          <p:cNvPr id="6" name="Marcador de contenido 5">
            <a:extLst>
              <a:ext uri="{FF2B5EF4-FFF2-40B4-BE49-F238E27FC236}">
                <a16:creationId xmlns:a16="http://schemas.microsoft.com/office/drawing/2014/main" id="{38CB87EB-27A7-4DAB-A91B-7BE6042263B6}"/>
              </a:ext>
            </a:extLst>
          </p:cNvPr>
          <p:cNvSpPr>
            <a:spLocks noGrp="1"/>
          </p:cNvSpPr>
          <p:nvPr>
            <p:ph sz="half" idx="2"/>
          </p:nvPr>
        </p:nvSpPr>
        <p:spPr/>
        <p:txBody>
          <a:bodyPr/>
          <a:lstStyle/>
          <a:p>
            <a:endParaRPr lang="es-ES"/>
          </a:p>
        </p:txBody>
      </p:sp>
      <p:pic>
        <p:nvPicPr>
          <p:cNvPr id="10" name="Imagen 9">
            <a:extLst>
              <a:ext uri="{FF2B5EF4-FFF2-40B4-BE49-F238E27FC236}">
                <a16:creationId xmlns:a16="http://schemas.microsoft.com/office/drawing/2014/main" id="{F0862559-19D8-4C2D-AC05-BFF17629A760}"/>
              </a:ext>
            </a:extLst>
          </p:cNvPr>
          <p:cNvPicPr>
            <a:picLocks noChangeAspect="1"/>
          </p:cNvPicPr>
          <p:nvPr/>
        </p:nvPicPr>
        <p:blipFill>
          <a:blip r:embed="rId3"/>
          <a:stretch>
            <a:fillRect/>
          </a:stretch>
        </p:blipFill>
        <p:spPr>
          <a:xfrm>
            <a:off x="6384032" y="1677542"/>
            <a:ext cx="4153480" cy="4096322"/>
          </a:xfrm>
          <a:prstGeom prst="rect">
            <a:avLst/>
          </a:prstGeom>
        </p:spPr>
      </p:pic>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dirty="0"/>
              <a:t>Project planning</a:t>
            </a:r>
          </a:p>
        </p:txBody>
      </p:sp>
      <p:pic>
        <p:nvPicPr>
          <p:cNvPr id="10" name="Imagen 9">
            <a:extLst>
              <a:ext uri="{FF2B5EF4-FFF2-40B4-BE49-F238E27FC236}">
                <a16:creationId xmlns:a16="http://schemas.microsoft.com/office/drawing/2014/main" id="{488D6C95-6E75-41C9-A517-B2AADED613D3}"/>
              </a:ext>
            </a:extLst>
          </p:cNvPr>
          <p:cNvPicPr>
            <a:picLocks noChangeAspect="1"/>
          </p:cNvPicPr>
          <p:nvPr/>
        </p:nvPicPr>
        <p:blipFill>
          <a:blip r:embed="rId3"/>
          <a:stretch>
            <a:fillRect/>
          </a:stretch>
        </p:blipFill>
        <p:spPr>
          <a:xfrm>
            <a:off x="131676" y="2246159"/>
            <a:ext cx="11928648" cy="2365682"/>
          </a:xfrm>
          <a:prstGeom prst="rect">
            <a:avLst/>
          </a:prstGeom>
        </p:spPr>
      </p:pic>
    </p:spTree>
    <p:extLst>
      <p:ext uri="{BB962C8B-B14F-4D97-AF65-F5344CB8AC3E}">
        <p14:creationId xmlns:p14="http://schemas.microsoft.com/office/powerpoint/2010/main" val="40787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dirty="0"/>
              <a:t>Questions &amp; Comments</a:t>
            </a:r>
          </a:p>
        </p:txBody>
      </p:sp>
      <p:sp>
        <p:nvSpPr>
          <p:cNvPr id="3" name="Marcador de texto 2">
            <a:extLst>
              <a:ext uri="{FF2B5EF4-FFF2-40B4-BE49-F238E27FC236}">
                <a16:creationId xmlns:a16="http://schemas.microsoft.com/office/drawing/2014/main" id="{25AE48B2-6D20-4872-8666-23926E0D118E}"/>
              </a:ext>
            </a:extLst>
          </p:cNvPr>
          <p:cNvSpPr txBox="1">
            <a:spLocks/>
          </p:cNvSpPr>
          <p:nvPr/>
        </p:nvSpPr>
        <p:spPr>
          <a:xfrm>
            <a:off x="1066800" y="1844824"/>
            <a:ext cx="10501808" cy="2895600"/>
          </a:xfrm>
          <a:prstGeom prst="rect">
            <a:avLst/>
          </a:prstGeom>
        </p:spPr>
        <p:txBody>
          <a:bodyPr rtlCol="0"/>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342900" indent="-342900"/>
            <a:endParaRPr lang="en-US" dirty="0"/>
          </a:p>
        </p:txBody>
      </p:sp>
      <p:sp>
        <p:nvSpPr>
          <p:cNvPr id="4" name="Marcador de texto 2">
            <a:extLst>
              <a:ext uri="{FF2B5EF4-FFF2-40B4-BE49-F238E27FC236}">
                <a16:creationId xmlns:a16="http://schemas.microsoft.com/office/drawing/2014/main" id="{0D5D9E3E-5B79-41F9-AAB3-03DE3C40555E}"/>
              </a:ext>
            </a:extLst>
          </p:cNvPr>
          <p:cNvSpPr txBox="1">
            <a:spLocks/>
          </p:cNvSpPr>
          <p:nvPr/>
        </p:nvSpPr>
        <p:spPr>
          <a:xfrm>
            <a:off x="1066800" y="1844824"/>
            <a:ext cx="10645824" cy="4174977"/>
          </a:xfrm>
          <a:prstGeom prst="rect">
            <a:avLst/>
          </a:prstGeom>
        </p:spPr>
        <p:txBody>
          <a:bodyPr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342900" indent="-342900"/>
            <a:r>
              <a:rPr lang="en-US" dirty="0"/>
              <a:t>How do I track progress of a player in time?</a:t>
            </a:r>
          </a:p>
          <a:p>
            <a:pPr marL="342900" indent="-342900"/>
            <a:r>
              <a:rPr lang="en-US" dirty="0"/>
              <a:t>How do I figure out when a player can progress or when is he done?</a:t>
            </a:r>
          </a:p>
          <a:p>
            <a:pPr marL="342900" indent="-342900"/>
            <a:r>
              <a:rPr lang="en-US" dirty="0"/>
              <a:t>With age and years in the league how do I figure out the best numbers/data?</a:t>
            </a:r>
          </a:p>
        </p:txBody>
      </p:sp>
    </p:spTree>
    <p:extLst>
      <p:ext uri="{BB962C8B-B14F-4D97-AF65-F5344CB8AC3E}">
        <p14:creationId xmlns:p14="http://schemas.microsoft.com/office/powerpoint/2010/main" val="18645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loncesto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645_TF04001173.potx" id="{8400917C-07A5-4C86-9B22-B90CC143A836}" vid="{FE017AFC-A46D-4F35-9B33-14704D99AB22}"/>
    </a:ext>
  </a:extLst>
</a:theme>
</file>

<file path=ppt/theme/theme2.xml><?xml version="1.0" encoding="utf-8"?>
<a:theme xmlns:a="http://schemas.openxmlformats.org/drawingml/2006/main" name="Tema de Offic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E42578-9CD4-4AFF-AA5E-F33052F6B6A6}">
  <ds:schemaRefs>
    <ds:schemaRef ds:uri="http://schemas.microsoft.com/sharepoint/v3/contenttype/forms"/>
  </ds:schemaRefs>
</ds:datastoreItem>
</file>

<file path=customXml/itemProps3.xml><?xml version="1.0" encoding="utf-8"?>
<ds:datastoreItem xmlns:ds="http://schemas.openxmlformats.org/officeDocument/2006/customXml" ds:itemID="{91DDEFBA-1D7E-4587-9763-EBF5A6740E9A}">
  <ds:schemaRefs>
    <ds:schemaRef ds:uri="a4f35948-e619-41b3-aa29-22878b09cfd2"/>
    <ds:schemaRef ds:uri="http://schemas.microsoft.com/office/infopath/2007/PartnerControls"/>
    <ds:schemaRef ds:uri="http://schemas.microsoft.com/office/2006/documentManagement/types"/>
    <ds:schemaRef ds:uri="40262f94-9f35-4ac3-9a90-690165a166b7"/>
    <ds:schemaRef ds:uri="http://purl.org/dc/dcmitype/"/>
    <ds:schemaRef ds:uri="http://schemas.microsoft.com/office/2006/metadata/properties"/>
    <ds:schemaRef ds:uri="http://purl.org/dc/term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Presentación de baloncesto (panorámica)</Template>
  <TotalTime>326</TotalTime>
  <Words>1473</Words>
  <Application>Microsoft Office PowerPoint</Application>
  <PresentationFormat>Panorámica</PresentationFormat>
  <Paragraphs>68</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Franklin Gothic Medium</vt:lpstr>
      <vt:lpstr>Helvetica Neue</vt:lpstr>
      <vt:lpstr>Impact</vt:lpstr>
      <vt:lpstr>Baloncesto 16x9</vt:lpstr>
      <vt:lpstr>NBA players progression</vt:lpstr>
      <vt:lpstr>Introduction</vt:lpstr>
      <vt:lpstr>Data</vt:lpstr>
      <vt:lpstr>Goal</vt:lpstr>
      <vt:lpstr>Analysis techniques</vt:lpstr>
      <vt:lpstr>Project planning</vt:lpstr>
      <vt:lpstr>Questions &amp;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Pablo Rojas Ortiz</dc:creator>
  <cp:lastModifiedBy>Pablo Rojas Ortiz</cp:lastModifiedBy>
  <cp:revision>31</cp:revision>
  <dcterms:created xsi:type="dcterms:W3CDTF">2021-02-23T10:23:29Z</dcterms:created>
  <dcterms:modified xsi:type="dcterms:W3CDTF">2021-03-03T20:13:01Z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