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6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A37B-E407-C54E-A52E-0913745CA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5FABC-1BCA-584F-A7E0-F889753C7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29CE-2FD5-4449-A71E-50244A6A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F77B-38B9-D04E-B176-5FD287D2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DC89-C0C1-7A4E-AAC3-1635788F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6574-E301-5145-A612-BFA40836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D197D-475C-7D4D-9831-DDC2746D0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E26E-308E-5340-867C-CE2094BB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8E157-DB37-4946-B8A9-81379DB3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6635-A0E8-DE46-964B-FCEF0C3D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6EA00-0590-9E46-99E9-ABF9EB85F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DF43-C47B-534B-870A-F800564D4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9911-D657-C14E-B022-68F65EE1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833A-C7A6-0744-B78E-34F2A49D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C299-78E3-C54F-9640-AAF437C5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F9B1-DF99-474C-8582-B38A2A46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468D-9D43-F047-B056-F7B78C4A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B3A5-D2FE-AF49-9C17-50DCF1B8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18DF-003B-4F44-8E02-8241E237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578A-BF0B-9745-98C4-F9ED453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DF30-7700-F446-850D-C3872958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9613A-6E77-ED44-AF3B-0DFEE398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2541-74C9-1C4A-97C1-A8C5CB9E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BC11-D54A-3A48-AE1C-0FBF0DC8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12F0-9C06-A24C-958D-8640BF9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D1FE-9849-0140-8BE4-CEE63C28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5820-A9A8-044F-B304-008A2400A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82FA-7ED5-D143-94AE-A1DBDE31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A2B4-708A-0242-97F5-DEE3E179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C87A-DDD8-7544-AAE7-EFB2C11B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34A19-7C46-6F4F-9DCA-5B31A0EA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D5D7-8F1F-E741-B3D7-CAE3DC5B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AA21-248A-964D-A827-81067CE50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D3EC-4930-F74C-9FFF-96C2C2AA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07552-D8EF-0346-8CDE-F7AC9C62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27600-5D30-5345-A0B1-8C48CDE3D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D4B24-7C2D-2249-BC43-0D4BCB45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8BF1A-887A-764F-86D3-C5E39014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C0D70-0A60-A74D-BF0D-05CED33D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A283-FD2F-7741-ADB1-9882B626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4BBC8-B23D-9A47-A3CB-B462DE10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C27DC-9E11-7744-8319-E3B24CF6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B17B1-4448-6B45-99F0-505094EC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BA839-EE43-BF48-AA14-1ABDB257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2EE89-5908-874B-9926-6B425679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38AE-C9A6-2742-85E8-356D2C08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3741-8D48-8E40-8175-693E4E76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37B6-3B1F-7142-B5CE-B208BBC6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EF7A3-71E3-1F45-BB0D-1C5910769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DB71-0ECF-CE47-8D0C-62FAE15A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8813-7EF8-1543-A931-03BB3DD0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45662-5483-AE48-AE71-9DB7B75E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C4B5-43B3-7A4B-9E6E-E18963C5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C95B6-1753-734F-9B3D-6D4D2954C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BD50-5BA4-1648-BD50-927A5A64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9CCA3-3D2F-FE46-A7BF-6002724E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6DF1D-21E6-EE49-B63A-BB2AF64B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4DEA-6B76-AE40-9FBA-93A383EF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C5AFB-AADF-264B-8912-14697308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D4A6C-C3FE-D746-A555-80D6803A8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F0AC-47B3-3043-A3BA-603684BCD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C4B7-9B4D-144F-9DCE-F1F3A236B1ED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F4E6-CCDA-7545-AB6A-BC12CF2A1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8875-3281-5D49-8B27-54B129AE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EA86-AF30-F143-9060-E2B98D93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4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11" Type="http://schemas.openxmlformats.org/officeDocument/2006/relationships/image" Target="../media/image10.png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F915-CE8E-9F44-B323-D47AC65B8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36C-E4B2-CC4E-9C98-2AF917CC9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11669-DDCC-3B44-B2EB-5CD677F2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521"/>
            <a:ext cx="2616185" cy="2203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487A9-9214-D44E-AB76-27C98D2F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924"/>
            <a:ext cx="2616185" cy="2187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2D1B8-E633-FA4A-A2B6-FAE0C4DBC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00"/>
            <a:ext cx="2616184" cy="2209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2E2F58-6C86-1645-AF2C-1D58A9D17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214" y="4590390"/>
            <a:ext cx="2590474" cy="2203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51299F-A734-8E4C-9341-305825C68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214" y="2310924"/>
            <a:ext cx="2590473" cy="2187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2CB3EB-1A7E-4F4B-B18E-0F57A724C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214" y="17811"/>
            <a:ext cx="2590473" cy="21873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2A7F84-BD6E-8548-BDC8-4537C2B84A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4127" y="4590390"/>
            <a:ext cx="2624775" cy="2203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14FD55-1805-3D4A-B7BA-96F732BE8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719" y="2312779"/>
            <a:ext cx="2616184" cy="21855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A3A993-F7A0-CB48-A0DA-BEC0DE7CFC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2719" y="15239"/>
            <a:ext cx="2618404" cy="21873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1F404-0B4C-7C43-8835-E55E43E830EE}"/>
              </a:ext>
            </a:extLst>
          </p:cNvPr>
          <p:cNvCxnSpPr>
            <a:cxnSpLocks/>
          </p:cNvCxnSpPr>
          <p:nvPr/>
        </p:nvCxnSpPr>
        <p:spPr>
          <a:xfrm>
            <a:off x="2616182" y="-86061"/>
            <a:ext cx="0" cy="7078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DC0C79-D7B7-3D4E-A0D1-6856CE2F6453}"/>
              </a:ext>
            </a:extLst>
          </p:cNvPr>
          <p:cNvCxnSpPr>
            <a:cxnSpLocks/>
          </p:cNvCxnSpPr>
          <p:nvPr/>
        </p:nvCxnSpPr>
        <p:spPr>
          <a:xfrm>
            <a:off x="5241095" y="-86061"/>
            <a:ext cx="8592" cy="7078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ABD43-9E04-BD49-97A7-BCA5E3F4A3CF}"/>
                  </a:ext>
                </a:extLst>
              </p:cNvPr>
              <p:cNvSpPr txBox="1"/>
              <p:nvPr/>
            </p:nvSpPr>
            <p:spPr>
              <a:xfrm>
                <a:off x="7969119" y="408088"/>
                <a:ext cx="4001977" cy="532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Latin Modern Roman 10" pitchFamily="2" charset="77"/>
                  </a:rPr>
                  <a:t>1</a:t>
                </a:r>
                <a:r>
                  <a:rPr lang="en-US" baseline="30000" dirty="0">
                    <a:latin typeface="Latin Modern Roman 10" pitchFamily="2" charset="77"/>
                  </a:rPr>
                  <a:t>st</a:t>
                </a:r>
                <a:r>
                  <a:rPr lang="en-US" dirty="0">
                    <a:latin typeface="Latin Modern Roman 10" pitchFamily="2" charset="77"/>
                  </a:rPr>
                  <a:t> row: shower variables directly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Latin Modern Roman 10" pitchFamily="2" charset="77"/>
                  </a:rPr>
                  <a:t>2</a:t>
                </a:r>
                <a:r>
                  <a:rPr lang="en-US" baseline="30000" dirty="0">
                    <a:latin typeface="Latin Modern Roman 10" pitchFamily="2" charset="77"/>
                  </a:rPr>
                  <a:t>nd</a:t>
                </a:r>
                <a:r>
                  <a:rPr lang="en-US" dirty="0">
                    <a:latin typeface="Latin Modern Roman 10" pitchFamily="2" charset="77"/>
                  </a:rPr>
                  <a:t> row: history with FJ variables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Latin Modern Roman 10" pitchFamily="2" charset="77"/>
                  </a:rPr>
                  <a:t>3</a:t>
                </a:r>
                <a:r>
                  <a:rPr lang="en-US" baseline="30000" dirty="0">
                    <a:latin typeface="Latin Modern Roman 10" pitchFamily="2" charset="77"/>
                  </a:rPr>
                  <a:t>rd</a:t>
                </a:r>
                <a:r>
                  <a:rPr lang="en-US" dirty="0">
                    <a:latin typeface="Latin Modern Roman 10" pitchFamily="2" charset="77"/>
                  </a:rPr>
                  <a:t> row: final particles with FJ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Latin Modern Roman 10" pitchFamily="2" charset="77"/>
                  </a:rPr>
                  <a:t>FastJet</a:t>
                </a:r>
                <a:r>
                  <a:rPr lang="en-US" dirty="0">
                    <a:latin typeface="Latin Modern Roman 10" pitchFamily="2" charset="77"/>
                  </a:rPr>
                  <a:t> variables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Latin Modern Roman 10" pitchFamily="2" charset="77"/>
                  </a:rPr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Latin Modern Roman 10" pitchFamily="2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𝑐𝑏</m:t>
                        </m:r>
                      </m:sub>
                    </m:sSub>
                  </m:oMath>
                </a14:m>
                <a:r>
                  <a:rPr lang="en-US" dirty="0">
                    <a:latin typeface="Latin Modern Roman 10" pitchFamily="2" charset="77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Latin Modern Roman 10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Latin Modern Roman 10" pitchFamily="2" charset="77"/>
                  </a:rPr>
                  <a:t>m</a:t>
                </a:r>
                <a:r>
                  <a:rPr lang="en-US" dirty="0">
                    <a:latin typeface="Latin Modern Roman 10" pitchFamily="2" charset="77"/>
                  </a:rPr>
                  <a:t> is well defined and Lorentz invariant in the first two rows, not in the 3</a:t>
                </a:r>
                <a:r>
                  <a:rPr lang="en-US" baseline="30000" dirty="0">
                    <a:latin typeface="Latin Modern Roman 10" pitchFamily="2" charset="77"/>
                  </a:rPr>
                  <a:t>rd </a:t>
                </a:r>
                <a:r>
                  <a:rPr lang="en-US" dirty="0">
                    <a:latin typeface="Latin Modern Roman 10" pitchFamily="2" charset="77"/>
                  </a:rPr>
                  <a:t>(unambiguous history).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Latin Modern Roman 10" pitchFamily="2" charset="77"/>
                  </a:rPr>
                  <a:t>z</a:t>
                </a:r>
                <a:r>
                  <a:rPr lang="en-US" dirty="0">
                    <a:latin typeface="Latin Modern Roman 10" pitchFamily="2" charset="77"/>
                  </a:rPr>
                  <a:t> is not Lorentz invariant, results differences in the first two rows.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err="1">
                    <a:latin typeface="Latin Modern Roman 10" pitchFamily="2" charset="77"/>
                  </a:rPr>
                  <a:t>k</a:t>
                </a:r>
                <a:r>
                  <a:rPr lang="en-US" i="1" baseline="-25000" dirty="0" err="1">
                    <a:latin typeface="Latin Modern Roman 10" pitchFamily="2" charset="77"/>
                  </a:rPr>
                  <a:t>t</a:t>
                </a:r>
                <a:r>
                  <a:rPr lang="en-US" i="1" baseline="-25000" dirty="0">
                    <a:latin typeface="Latin Modern Roman 10" pitchFamily="2" charset="77"/>
                  </a:rPr>
                  <a:t> </a:t>
                </a:r>
                <a:r>
                  <a:rPr lang="en-US" dirty="0">
                    <a:latin typeface="Latin Modern Roman 10" pitchFamily="2" charset="77"/>
                  </a:rPr>
                  <a:t>is not Lorentz invariant.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ABD43-9E04-BD49-97A7-BCA5E3F4A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119" y="408088"/>
                <a:ext cx="4001977" cy="5327549"/>
              </a:xfrm>
              <a:prstGeom prst="rect">
                <a:avLst/>
              </a:prstGeom>
              <a:blipFill>
                <a:blip r:embed="rId11"/>
                <a:stretch>
                  <a:fillRect l="-946" r="-1893" b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7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F915-CE8E-9F44-B323-D47AC65B8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36C-E4B2-CC4E-9C98-2AF917CC9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11669-DDCC-3B44-B2EB-5CD677F2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521"/>
            <a:ext cx="2616184" cy="2203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487A9-9214-D44E-AB76-27C98D2F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924"/>
            <a:ext cx="2616184" cy="2187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2D1B8-E633-FA4A-A2B6-FAE0C4DBC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00"/>
            <a:ext cx="2616184" cy="2209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2E2F58-6C86-1645-AF2C-1D58A9D17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214" y="4590390"/>
            <a:ext cx="2590473" cy="2203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51299F-A734-8E4C-9341-305825C68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214" y="2310924"/>
            <a:ext cx="2590472" cy="2187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2CB3EB-1A7E-4F4B-B18E-0F57A724C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214" y="17811"/>
            <a:ext cx="2590472" cy="21873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2A7F84-BD6E-8548-BDC8-4537C2B84A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4127" y="4590390"/>
            <a:ext cx="2624775" cy="22035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14FD55-1805-3D4A-B7BA-96F732BE8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719" y="2312779"/>
            <a:ext cx="2616183" cy="21855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A3A993-F7A0-CB48-A0DA-BEC0DE7CFC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6861" y="17811"/>
            <a:ext cx="2567736" cy="21855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08498D-7E8D-CD4E-98C2-F6BA738DB260}"/>
              </a:ext>
            </a:extLst>
          </p:cNvPr>
          <p:cNvCxnSpPr>
            <a:cxnSpLocks/>
          </p:cNvCxnSpPr>
          <p:nvPr/>
        </p:nvCxnSpPr>
        <p:spPr>
          <a:xfrm>
            <a:off x="2616182" y="-86061"/>
            <a:ext cx="0" cy="7078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0288E-F395-1B48-B511-A963A583C4A3}"/>
              </a:ext>
            </a:extLst>
          </p:cNvPr>
          <p:cNvCxnSpPr>
            <a:cxnSpLocks/>
          </p:cNvCxnSpPr>
          <p:nvPr/>
        </p:nvCxnSpPr>
        <p:spPr>
          <a:xfrm>
            <a:off x="5241095" y="-86061"/>
            <a:ext cx="8592" cy="7078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6AFE48-D971-794A-A076-04A7E7BE1778}"/>
                  </a:ext>
                </a:extLst>
              </p:cNvPr>
              <p:cNvSpPr txBox="1"/>
              <p:nvPr/>
            </p:nvSpPr>
            <p:spPr>
              <a:xfrm>
                <a:off x="7969119" y="408088"/>
                <a:ext cx="4001977" cy="532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Latin Modern Roman 10" pitchFamily="2" charset="77"/>
                  </a:rPr>
                  <a:t>1</a:t>
                </a:r>
                <a:r>
                  <a:rPr lang="en-US" baseline="30000" dirty="0">
                    <a:latin typeface="Latin Modern Roman 10" pitchFamily="2" charset="77"/>
                  </a:rPr>
                  <a:t>st</a:t>
                </a:r>
                <a:r>
                  <a:rPr lang="en-US" dirty="0">
                    <a:latin typeface="Latin Modern Roman 10" pitchFamily="2" charset="77"/>
                  </a:rPr>
                  <a:t> row: shower variables directly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Latin Modern Roman 10" pitchFamily="2" charset="77"/>
                  </a:rPr>
                  <a:t>2</a:t>
                </a:r>
                <a:r>
                  <a:rPr lang="en-US" baseline="30000" dirty="0">
                    <a:latin typeface="Latin Modern Roman 10" pitchFamily="2" charset="77"/>
                  </a:rPr>
                  <a:t>nd</a:t>
                </a:r>
                <a:r>
                  <a:rPr lang="en-US" dirty="0">
                    <a:latin typeface="Latin Modern Roman 10" pitchFamily="2" charset="77"/>
                  </a:rPr>
                  <a:t> row: history with FJ variables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Latin Modern Roman 10" pitchFamily="2" charset="77"/>
                  </a:rPr>
                  <a:t>3</a:t>
                </a:r>
                <a:r>
                  <a:rPr lang="en-US" baseline="30000" dirty="0">
                    <a:latin typeface="Latin Modern Roman 10" pitchFamily="2" charset="77"/>
                  </a:rPr>
                  <a:t>rd</a:t>
                </a:r>
                <a:r>
                  <a:rPr lang="en-US" dirty="0">
                    <a:latin typeface="Latin Modern Roman 10" pitchFamily="2" charset="77"/>
                  </a:rPr>
                  <a:t> row: final particles with FJ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Latin Modern Roman 10" pitchFamily="2" charset="77"/>
                  </a:rPr>
                  <a:t>FastJet</a:t>
                </a:r>
                <a:r>
                  <a:rPr lang="en-US" dirty="0">
                    <a:latin typeface="Latin Modern Roman 10" pitchFamily="2" charset="77"/>
                  </a:rPr>
                  <a:t> variables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Latin Modern Roman 10" pitchFamily="2" charset="77"/>
                  </a:rPr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Latin Modern Roman 10" pitchFamily="2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𝑐𝑏</m:t>
                        </m:r>
                      </m:sub>
                    </m:sSub>
                  </m:oMath>
                </a14:m>
                <a:r>
                  <a:rPr lang="en-US" dirty="0">
                    <a:latin typeface="Latin Modern Roman 10" pitchFamily="2" charset="77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Latin Modern Roman 10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Latin Modern Roman 10" pitchFamily="2" charset="77"/>
                  </a:rPr>
                  <a:t>m</a:t>
                </a:r>
                <a:r>
                  <a:rPr lang="en-US" dirty="0">
                    <a:latin typeface="Latin Modern Roman 10" pitchFamily="2" charset="77"/>
                  </a:rPr>
                  <a:t> is well defined and Lorentz invariant in the first two rows, not in the 3</a:t>
                </a:r>
                <a:r>
                  <a:rPr lang="en-US" baseline="30000" dirty="0">
                    <a:latin typeface="Latin Modern Roman 10" pitchFamily="2" charset="77"/>
                  </a:rPr>
                  <a:t>rd </a:t>
                </a:r>
                <a:r>
                  <a:rPr lang="en-US" dirty="0">
                    <a:latin typeface="Latin Modern Roman 10" pitchFamily="2" charset="77"/>
                  </a:rPr>
                  <a:t>(unambiguous history).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Latin Modern Roman 10" pitchFamily="2" charset="77"/>
                  </a:rPr>
                  <a:t>z</a:t>
                </a:r>
                <a:r>
                  <a:rPr lang="en-US" dirty="0">
                    <a:latin typeface="Latin Modern Roman 10" pitchFamily="2" charset="77"/>
                  </a:rPr>
                  <a:t> is not Lorentz invariant, results differences in the first two rows.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err="1">
                    <a:latin typeface="Latin Modern Roman 10" pitchFamily="2" charset="77"/>
                  </a:rPr>
                  <a:t>k</a:t>
                </a:r>
                <a:r>
                  <a:rPr lang="en-US" i="1" baseline="-25000" dirty="0" err="1">
                    <a:latin typeface="Latin Modern Roman 10" pitchFamily="2" charset="77"/>
                  </a:rPr>
                  <a:t>t</a:t>
                </a:r>
                <a:r>
                  <a:rPr lang="en-US" i="1" baseline="-25000" dirty="0">
                    <a:latin typeface="Latin Modern Roman 10" pitchFamily="2" charset="77"/>
                  </a:rPr>
                  <a:t> </a:t>
                </a:r>
                <a:r>
                  <a:rPr lang="en-US" dirty="0">
                    <a:latin typeface="Latin Modern Roman 10" pitchFamily="2" charset="77"/>
                  </a:rPr>
                  <a:t>is not Lorentz invariant.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6AFE48-D971-794A-A076-04A7E7BE1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119" y="408088"/>
                <a:ext cx="4001977" cy="5327549"/>
              </a:xfrm>
              <a:prstGeom prst="rect">
                <a:avLst/>
              </a:prstGeom>
              <a:blipFill>
                <a:blip r:embed="rId11"/>
                <a:stretch>
                  <a:fillRect l="-946" r="-1893" b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73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Latin Modern Roman 10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2020-03-22T09:46:37Z</cp:lastPrinted>
  <dcterms:created xsi:type="dcterms:W3CDTF">2020-03-21T19:14:54Z</dcterms:created>
  <dcterms:modified xsi:type="dcterms:W3CDTF">2020-03-22T09:47:52Z</dcterms:modified>
</cp:coreProperties>
</file>