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57" r:id="rId5"/>
    <p:sldId id="261" r:id="rId6"/>
    <p:sldId id="260" r:id="rId7"/>
    <p:sldId id="269" r:id="rId8"/>
    <p:sldId id="270" r:id="rId9"/>
    <p:sldId id="262" r:id="rId10"/>
    <p:sldId id="263" r:id="rId11"/>
    <p:sldId id="264" r:id="rId12"/>
    <p:sldId id="265" r:id="rId13"/>
    <p:sldId id="266" r:id="rId14"/>
    <p:sldId id="267" r:id="rId15"/>
    <p:sldId id="268" r:id="rId16"/>
  </p:sldIdLst>
  <p:sldSz cx="16511588" cy="12599988"/>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7EA2"/>
    <a:srgbClr val="C3D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65" autoAdjust="0"/>
    <p:restoredTop sz="94660"/>
  </p:normalViewPr>
  <p:slideViewPr>
    <p:cSldViewPr snapToGrid="0">
      <p:cViewPr varScale="1">
        <p:scale>
          <a:sx n="63" d="100"/>
          <a:sy n="63" d="100"/>
        </p:scale>
        <p:origin x="21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238369" y="2062083"/>
            <a:ext cx="14034850" cy="4386662"/>
          </a:xfrm>
        </p:spPr>
        <p:txBody>
          <a:bodyPr anchor="b"/>
          <a:lstStyle>
            <a:lvl1pPr algn="ctr">
              <a:defRPr sz="10834"/>
            </a:lvl1pPr>
          </a:lstStyle>
          <a:p>
            <a:r>
              <a:rPr lang="zh-TW" altLang="en-US"/>
              <a:t>按一下以編輯母片標題樣式</a:t>
            </a:r>
            <a:endParaRPr lang="en-US" dirty="0"/>
          </a:p>
        </p:txBody>
      </p:sp>
      <p:sp>
        <p:nvSpPr>
          <p:cNvPr id="3" name="Subtitle 2"/>
          <p:cNvSpPr>
            <a:spLocks noGrp="1"/>
          </p:cNvSpPr>
          <p:nvPr>
            <p:ph type="subTitle" idx="1"/>
          </p:nvPr>
        </p:nvSpPr>
        <p:spPr>
          <a:xfrm>
            <a:off x="2063949" y="6617911"/>
            <a:ext cx="12383691" cy="3042080"/>
          </a:xfrm>
        </p:spPr>
        <p:txBody>
          <a:bodyPr/>
          <a:lstStyle>
            <a:lvl1pPr marL="0" indent="0" algn="ctr">
              <a:buNone/>
              <a:defRPr sz="4334"/>
            </a:lvl1pPr>
            <a:lvl2pPr marL="825566" indent="0" algn="ctr">
              <a:buNone/>
              <a:defRPr sz="3611"/>
            </a:lvl2pPr>
            <a:lvl3pPr marL="1651132" indent="0" algn="ctr">
              <a:buNone/>
              <a:defRPr sz="3250"/>
            </a:lvl3pPr>
            <a:lvl4pPr marL="2476698" indent="0" algn="ctr">
              <a:buNone/>
              <a:defRPr sz="2889"/>
            </a:lvl4pPr>
            <a:lvl5pPr marL="3302264" indent="0" algn="ctr">
              <a:buNone/>
              <a:defRPr sz="2889"/>
            </a:lvl5pPr>
            <a:lvl6pPr marL="4127830" indent="0" algn="ctr">
              <a:buNone/>
              <a:defRPr sz="2889"/>
            </a:lvl6pPr>
            <a:lvl7pPr marL="4953396" indent="0" algn="ctr">
              <a:buNone/>
              <a:defRPr sz="2889"/>
            </a:lvl7pPr>
            <a:lvl8pPr marL="5778962" indent="0" algn="ctr">
              <a:buNone/>
              <a:defRPr sz="2889"/>
            </a:lvl8pPr>
            <a:lvl9pPr marL="6604528" indent="0" algn="ctr">
              <a:buNone/>
              <a:defRPr sz="2889"/>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0E123B77-F741-48B9-B5A2-A67FD2882B93}" type="datetimeFigureOut">
              <a:rPr lang="zh-TW" altLang="en-US" smtClean="0"/>
              <a:t>2016/11/2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367698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E123B77-F741-48B9-B5A2-A67FD2882B93}" type="datetimeFigureOut">
              <a:rPr lang="zh-TW" altLang="en-US" smtClean="0"/>
              <a:t>2016/11/2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367080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16106" y="670833"/>
            <a:ext cx="3560311" cy="1067790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35172" y="670833"/>
            <a:ext cx="10474539" cy="1067790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E123B77-F741-48B9-B5A2-A67FD2882B93}" type="datetimeFigureOut">
              <a:rPr lang="zh-TW" altLang="en-US" smtClean="0"/>
              <a:t>2016/11/2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288691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E123B77-F741-48B9-B5A2-A67FD2882B93}" type="datetimeFigureOut">
              <a:rPr lang="zh-TW" altLang="en-US" smtClean="0"/>
              <a:t>2016/11/2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13680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26573" y="3141251"/>
            <a:ext cx="14241245" cy="5241244"/>
          </a:xfrm>
        </p:spPr>
        <p:txBody>
          <a:bodyPr anchor="b"/>
          <a:lstStyle>
            <a:lvl1pPr>
              <a:defRPr sz="10834"/>
            </a:lvl1pPr>
          </a:lstStyle>
          <a:p>
            <a:r>
              <a:rPr lang="zh-TW" altLang="en-US"/>
              <a:t>按一下以編輯母片標題樣式</a:t>
            </a:r>
            <a:endParaRPr lang="en-US" dirty="0"/>
          </a:p>
        </p:txBody>
      </p:sp>
      <p:sp>
        <p:nvSpPr>
          <p:cNvPr id="3" name="Text Placeholder 2"/>
          <p:cNvSpPr>
            <a:spLocks noGrp="1"/>
          </p:cNvSpPr>
          <p:nvPr>
            <p:ph type="body" idx="1"/>
          </p:nvPr>
        </p:nvSpPr>
        <p:spPr>
          <a:xfrm>
            <a:off x="1126573" y="8432079"/>
            <a:ext cx="14241245" cy="2756246"/>
          </a:xfrm>
        </p:spPr>
        <p:txBody>
          <a:bodyPr/>
          <a:lstStyle>
            <a:lvl1pPr marL="0" indent="0">
              <a:buNone/>
              <a:defRPr sz="4334">
                <a:solidFill>
                  <a:schemeClr val="tx1"/>
                </a:solidFill>
              </a:defRPr>
            </a:lvl1pPr>
            <a:lvl2pPr marL="825566" indent="0">
              <a:buNone/>
              <a:defRPr sz="3611">
                <a:solidFill>
                  <a:schemeClr val="tx1">
                    <a:tint val="75000"/>
                  </a:schemeClr>
                </a:solidFill>
              </a:defRPr>
            </a:lvl2pPr>
            <a:lvl3pPr marL="1651132" indent="0">
              <a:buNone/>
              <a:defRPr sz="3250">
                <a:solidFill>
                  <a:schemeClr val="tx1">
                    <a:tint val="75000"/>
                  </a:schemeClr>
                </a:solidFill>
              </a:defRPr>
            </a:lvl3pPr>
            <a:lvl4pPr marL="2476698" indent="0">
              <a:buNone/>
              <a:defRPr sz="2889">
                <a:solidFill>
                  <a:schemeClr val="tx1">
                    <a:tint val="75000"/>
                  </a:schemeClr>
                </a:solidFill>
              </a:defRPr>
            </a:lvl4pPr>
            <a:lvl5pPr marL="3302264" indent="0">
              <a:buNone/>
              <a:defRPr sz="2889">
                <a:solidFill>
                  <a:schemeClr val="tx1">
                    <a:tint val="75000"/>
                  </a:schemeClr>
                </a:solidFill>
              </a:defRPr>
            </a:lvl5pPr>
            <a:lvl6pPr marL="4127830" indent="0">
              <a:buNone/>
              <a:defRPr sz="2889">
                <a:solidFill>
                  <a:schemeClr val="tx1">
                    <a:tint val="75000"/>
                  </a:schemeClr>
                </a:solidFill>
              </a:defRPr>
            </a:lvl6pPr>
            <a:lvl7pPr marL="4953396" indent="0">
              <a:buNone/>
              <a:defRPr sz="2889">
                <a:solidFill>
                  <a:schemeClr val="tx1">
                    <a:tint val="75000"/>
                  </a:schemeClr>
                </a:solidFill>
              </a:defRPr>
            </a:lvl7pPr>
            <a:lvl8pPr marL="5778962" indent="0">
              <a:buNone/>
              <a:defRPr sz="2889">
                <a:solidFill>
                  <a:schemeClr val="tx1">
                    <a:tint val="75000"/>
                  </a:schemeClr>
                </a:solidFill>
              </a:defRPr>
            </a:lvl8pPr>
            <a:lvl9pPr marL="6604528" indent="0">
              <a:buNone/>
              <a:defRPr sz="2889">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0E123B77-F741-48B9-B5A2-A67FD2882B93}" type="datetimeFigureOut">
              <a:rPr lang="zh-TW" altLang="en-US" smtClean="0"/>
              <a:t>2016/11/2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62295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35172" y="3354163"/>
            <a:ext cx="7017425" cy="799457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8358991" y="3354163"/>
            <a:ext cx="7017425" cy="799457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E123B77-F741-48B9-B5A2-A67FD2882B93}" type="datetimeFigureOut">
              <a:rPr lang="zh-TW" altLang="en-US" smtClean="0"/>
              <a:t>2016/11/2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200853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137322" y="670836"/>
            <a:ext cx="14241245" cy="2435415"/>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37324" y="3088748"/>
            <a:ext cx="6985175" cy="1513748"/>
          </a:xfrm>
        </p:spPr>
        <p:txBody>
          <a:bodyPr anchor="b"/>
          <a:lstStyle>
            <a:lvl1pPr marL="0" indent="0">
              <a:buNone/>
              <a:defRPr sz="4334" b="1"/>
            </a:lvl1pPr>
            <a:lvl2pPr marL="825566" indent="0">
              <a:buNone/>
              <a:defRPr sz="3611" b="1"/>
            </a:lvl2pPr>
            <a:lvl3pPr marL="1651132" indent="0">
              <a:buNone/>
              <a:defRPr sz="3250" b="1"/>
            </a:lvl3pPr>
            <a:lvl4pPr marL="2476698" indent="0">
              <a:buNone/>
              <a:defRPr sz="2889" b="1"/>
            </a:lvl4pPr>
            <a:lvl5pPr marL="3302264" indent="0">
              <a:buNone/>
              <a:defRPr sz="2889" b="1"/>
            </a:lvl5pPr>
            <a:lvl6pPr marL="4127830" indent="0">
              <a:buNone/>
              <a:defRPr sz="2889" b="1"/>
            </a:lvl6pPr>
            <a:lvl7pPr marL="4953396" indent="0">
              <a:buNone/>
              <a:defRPr sz="2889" b="1"/>
            </a:lvl7pPr>
            <a:lvl8pPr marL="5778962" indent="0">
              <a:buNone/>
              <a:defRPr sz="2889" b="1"/>
            </a:lvl8pPr>
            <a:lvl9pPr marL="6604528" indent="0">
              <a:buNone/>
              <a:defRPr sz="2889" b="1"/>
            </a:lvl9pPr>
          </a:lstStyle>
          <a:p>
            <a:pPr lvl="0"/>
            <a:r>
              <a:rPr lang="zh-TW" altLang="en-US"/>
              <a:t>編輯母片文字樣式</a:t>
            </a:r>
          </a:p>
        </p:txBody>
      </p:sp>
      <p:sp>
        <p:nvSpPr>
          <p:cNvPr id="4" name="Content Placeholder 3"/>
          <p:cNvSpPr>
            <a:spLocks noGrp="1"/>
          </p:cNvSpPr>
          <p:nvPr>
            <p:ph sz="half" idx="2"/>
          </p:nvPr>
        </p:nvSpPr>
        <p:spPr>
          <a:xfrm>
            <a:off x="1137324" y="4602496"/>
            <a:ext cx="6985175" cy="676957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8358992" y="3088748"/>
            <a:ext cx="7019576" cy="1513748"/>
          </a:xfrm>
        </p:spPr>
        <p:txBody>
          <a:bodyPr anchor="b"/>
          <a:lstStyle>
            <a:lvl1pPr marL="0" indent="0">
              <a:buNone/>
              <a:defRPr sz="4334" b="1"/>
            </a:lvl1pPr>
            <a:lvl2pPr marL="825566" indent="0">
              <a:buNone/>
              <a:defRPr sz="3611" b="1"/>
            </a:lvl2pPr>
            <a:lvl3pPr marL="1651132" indent="0">
              <a:buNone/>
              <a:defRPr sz="3250" b="1"/>
            </a:lvl3pPr>
            <a:lvl4pPr marL="2476698" indent="0">
              <a:buNone/>
              <a:defRPr sz="2889" b="1"/>
            </a:lvl4pPr>
            <a:lvl5pPr marL="3302264" indent="0">
              <a:buNone/>
              <a:defRPr sz="2889" b="1"/>
            </a:lvl5pPr>
            <a:lvl6pPr marL="4127830" indent="0">
              <a:buNone/>
              <a:defRPr sz="2889" b="1"/>
            </a:lvl6pPr>
            <a:lvl7pPr marL="4953396" indent="0">
              <a:buNone/>
              <a:defRPr sz="2889" b="1"/>
            </a:lvl7pPr>
            <a:lvl8pPr marL="5778962" indent="0">
              <a:buNone/>
              <a:defRPr sz="2889" b="1"/>
            </a:lvl8pPr>
            <a:lvl9pPr marL="6604528" indent="0">
              <a:buNone/>
              <a:defRPr sz="2889" b="1"/>
            </a:lvl9pPr>
          </a:lstStyle>
          <a:p>
            <a:pPr lvl="0"/>
            <a:r>
              <a:rPr lang="zh-TW" altLang="en-US"/>
              <a:t>編輯母片文字樣式</a:t>
            </a:r>
          </a:p>
        </p:txBody>
      </p:sp>
      <p:sp>
        <p:nvSpPr>
          <p:cNvPr id="6" name="Content Placeholder 5"/>
          <p:cNvSpPr>
            <a:spLocks noGrp="1"/>
          </p:cNvSpPr>
          <p:nvPr>
            <p:ph sz="quarter" idx="4"/>
          </p:nvPr>
        </p:nvSpPr>
        <p:spPr>
          <a:xfrm>
            <a:off x="8358992" y="4602496"/>
            <a:ext cx="7019576" cy="676957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0E123B77-F741-48B9-B5A2-A67FD2882B93}" type="datetimeFigureOut">
              <a:rPr lang="zh-TW" altLang="en-US" smtClean="0"/>
              <a:t>2016/11/2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52387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E123B77-F741-48B9-B5A2-A67FD2882B93}" type="datetimeFigureOut">
              <a:rPr lang="zh-TW" altLang="en-US" smtClean="0"/>
              <a:t>2016/11/2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3695677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23B77-F741-48B9-B5A2-A67FD2882B93}" type="datetimeFigureOut">
              <a:rPr lang="zh-TW" altLang="en-US" smtClean="0"/>
              <a:t>2016/11/2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409939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37322" y="839999"/>
            <a:ext cx="5325417" cy="2939997"/>
          </a:xfrm>
        </p:spPr>
        <p:txBody>
          <a:bodyPr anchor="b"/>
          <a:lstStyle>
            <a:lvl1pPr>
              <a:defRPr sz="5778"/>
            </a:lvl1pPr>
          </a:lstStyle>
          <a:p>
            <a:r>
              <a:rPr lang="zh-TW" altLang="en-US"/>
              <a:t>按一下以編輯母片標題樣式</a:t>
            </a:r>
            <a:endParaRPr lang="en-US" dirty="0"/>
          </a:p>
        </p:txBody>
      </p:sp>
      <p:sp>
        <p:nvSpPr>
          <p:cNvPr id="3" name="Content Placeholder 2"/>
          <p:cNvSpPr>
            <a:spLocks noGrp="1"/>
          </p:cNvSpPr>
          <p:nvPr>
            <p:ph idx="1"/>
          </p:nvPr>
        </p:nvSpPr>
        <p:spPr>
          <a:xfrm>
            <a:off x="7019576" y="1814168"/>
            <a:ext cx="8358991" cy="8954158"/>
          </a:xfrm>
        </p:spPr>
        <p:txBody>
          <a:bodyPr/>
          <a:lstStyle>
            <a:lvl1pPr>
              <a:defRPr sz="5778"/>
            </a:lvl1pPr>
            <a:lvl2pPr>
              <a:defRPr sz="5056"/>
            </a:lvl2pPr>
            <a:lvl3pPr>
              <a:defRPr sz="4334"/>
            </a:lvl3pPr>
            <a:lvl4pPr>
              <a:defRPr sz="3611"/>
            </a:lvl4pPr>
            <a:lvl5pPr>
              <a:defRPr sz="3611"/>
            </a:lvl5pPr>
            <a:lvl6pPr>
              <a:defRPr sz="3611"/>
            </a:lvl6pPr>
            <a:lvl7pPr>
              <a:defRPr sz="3611"/>
            </a:lvl7pPr>
            <a:lvl8pPr>
              <a:defRPr sz="3611"/>
            </a:lvl8pPr>
            <a:lvl9pPr>
              <a:defRPr sz="3611"/>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37322" y="3779996"/>
            <a:ext cx="5325417" cy="7002911"/>
          </a:xfrm>
        </p:spPr>
        <p:txBody>
          <a:bodyPr/>
          <a:lstStyle>
            <a:lvl1pPr marL="0" indent="0">
              <a:buNone/>
              <a:defRPr sz="2889"/>
            </a:lvl1pPr>
            <a:lvl2pPr marL="825566" indent="0">
              <a:buNone/>
              <a:defRPr sz="2528"/>
            </a:lvl2pPr>
            <a:lvl3pPr marL="1651132" indent="0">
              <a:buNone/>
              <a:defRPr sz="2167"/>
            </a:lvl3pPr>
            <a:lvl4pPr marL="2476698" indent="0">
              <a:buNone/>
              <a:defRPr sz="1806"/>
            </a:lvl4pPr>
            <a:lvl5pPr marL="3302264" indent="0">
              <a:buNone/>
              <a:defRPr sz="1806"/>
            </a:lvl5pPr>
            <a:lvl6pPr marL="4127830" indent="0">
              <a:buNone/>
              <a:defRPr sz="1806"/>
            </a:lvl6pPr>
            <a:lvl7pPr marL="4953396" indent="0">
              <a:buNone/>
              <a:defRPr sz="1806"/>
            </a:lvl7pPr>
            <a:lvl8pPr marL="5778962" indent="0">
              <a:buNone/>
              <a:defRPr sz="1806"/>
            </a:lvl8pPr>
            <a:lvl9pPr marL="6604528" indent="0">
              <a:buNone/>
              <a:defRPr sz="1806"/>
            </a:lvl9pPr>
          </a:lstStyle>
          <a:p>
            <a:pPr lvl="0"/>
            <a:r>
              <a:rPr lang="zh-TW" altLang="en-US"/>
              <a:t>編輯母片文字樣式</a:t>
            </a:r>
          </a:p>
        </p:txBody>
      </p:sp>
      <p:sp>
        <p:nvSpPr>
          <p:cNvPr id="5" name="Date Placeholder 4"/>
          <p:cNvSpPr>
            <a:spLocks noGrp="1"/>
          </p:cNvSpPr>
          <p:nvPr>
            <p:ph type="dt" sz="half" idx="10"/>
          </p:nvPr>
        </p:nvSpPr>
        <p:spPr/>
        <p:txBody>
          <a:bodyPr/>
          <a:lstStyle/>
          <a:p>
            <a:fld id="{0E123B77-F741-48B9-B5A2-A67FD2882B93}" type="datetimeFigureOut">
              <a:rPr lang="zh-TW" altLang="en-US" smtClean="0"/>
              <a:t>2016/11/2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276776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37322" y="839999"/>
            <a:ext cx="5325417" cy="2939997"/>
          </a:xfrm>
        </p:spPr>
        <p:txBody>
          <a:bodyPr anchor="b"/>
          <a:lstStyle>
            <a:lvl1pPr>
              <a:defRPr sz="5778"/>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019576" y="1814168"/>
            <a:ext cx="8358991" cy="8954158"/>
          </a:xfrm>
        </p:spPr>
        <p:txBody>
          <a:bodyPr anchor="t"/>
          <a:lstStyle>
            <a:lvl1pPr marL="0" indent="0">
              <a:buNone/>
              <a:defRPr sz="5778"/>
            </a:lvl1pPr>
            <a:lvl2pPr marL="825566" indent="0">
              <a:buNone/>
              <a:defRPr sz="5056"/>
            </a:lvl2pPr>
            <a:lvl3pPr marL="1651132" indent="0">
              <a:buNone/>
              <a:defRPr sz="4334"/>
            </a:lvl3pPr>
            <a:lvl4pPr marL="2476698" indent="0">
              <a:buNone/>
              <a:defRPr sz="3611"/>
            </a:lvl4pPr>
            <a:lvl5pPr marL="3302264" indent="0">
              <a:buNone/>
              <a:defRPr sz="3611"/>
            </a:lvl5pPr>
            <a:lvl6pPr marL="4127830" indent="0">
              <a:buNone/>
              <a:defRPr sz="3611"/>
            </a:lvl6pPr>
            <a:lvl7pPr marL="4953396" indent="0">
              <a:buNone/>
              <a:defRPr sz="3611"/>
            </a:lvl7pPr>
            <a:lvl8pPr marL="5778962" indent="0">
              <a:buNone/>
              <a:defRPr sz="3611"/>
            </a:lvl8pPr>
            <a:lvl9pPr marL="6604528" indent="0">
              <a:buNone/>
              <a:defRPr sz="3611"/>
            </a:lvl9pPr>
          </a:lstStyle>
          <a:p>
            <a:r>
              <a:rPr lang="zh-TW" altLang="en-US"/>
              <a:t>按一下圖示以新增圖片</a:t>
            </a:r>
            <a:endParaRPr lang="en-US" dirty="0"/>
          </a:p>
        </p:txBody>
      </p:sp>
      <p:sp>
        <p:nvSpPr>
          <p:cNvPr id="4" name="Text Placeholder 3"/>
          <p:cNvSpPr>
            <a:spLocks noGrp="1"/>
          </p:cNvSpPr>
          <p:nvPr>
            <p:ph type="body" sz="half" idx="2"/>
          </p:nvPr>
        </p:nvSpPr>
        <p:spPr>
          <a:xfrm>
            <a:off x="1137322" y="3779996"/>
            <a:ext cx="5325417" cy="7002911"/>
          </a:xfrm>
        </p:spPr>
        <p:txBody>
          <a:bodyPr/>
          <a:lstStyle>
            <a:lvl1pPr marL="0" indent="0">
              <a:buNone/>
              <a:defRPr sz="2889"/>
            </a:lvl1pPr>
            <a:lvl2pPr marL="825566" indent="0">
              <a:buNone/>
              <a:defRPr sz="2528"/>
            </a:lvl2pPr>
            <a:lvl3pPr marL="1651132" indent="0">
              <a:buNone/>
              <a:defRPr sz="2167"/>
            </a:lvl3pPr>
            <a:lvl4pPr marL="2476698" indent="0">
              <a:buNone/>
              <a:defRPr sz="1806"/>
            </a:lvl4pPr>
            <a:lvl5pPr marL="3302264" indent="0">
              <a:buNone/>
              <a:defRPr sz="1806"/>
            </a:lvl5pPr>
            <a:lvl6pPr marL="4127830" indent="0">
              <a:buNone/>
              <a:defRPr sz="1806"/>
            </a:lvl6pPr>
            <a:lvl7pPr marL="4953396" indent="0">
              <a:buNone/>
              <a:defRPr sz="1806"/>
            </a:lvl7pPr>
            <a:lvl8pPr marL="5778962" indent="0">
              <a:buNone/>
              <a:defRPr sz="1806"/>
            </a:lvl8pPr>
            <a:lvl9pPr marL="6604528" indent="0">
              <a:buNone/>
              <a:defRPr sz="1806"/>
            </a:lvl9pPr>
          </a:lstStyle>
          <a:p>
            <a:pPr lvl="0"/>
            <a:r>
              <a:rPr lang="zh-TW" altLang="en-US"/>
              <a:t>編輯母片文字樣式</a:t>
            </a:r>
          </a:p>
        </p:txBody>
      </p:sp>
      <p:sp>
        <p:nvSpPr>
          <p:cNvPr id="5" name="Date Placeholder 4"/>
          <p:cNvSpPr>
            <a:spLocks noGrp="1"/>
          </p:cNvSpPr>
          <p:nvPr>
            <p:ph type="dt" sz="half" idx="10"/>
          </p:nvPr>
        </p:nvSpPr>
        <p:spPr/>
        <p:txBody>
          <a:bodyPr/>
          <a:lstStyle/>
          <a:p>
            <a:fld id="{0E123B77-F741-48B9-B5A2-A67FD2882B93}" type="datetimeFigureOut">
              <a:rPr lang="zh-TW" altLang="en-US" smtClean="0"/>
              <a:t>2016/11/2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779705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5172" y="670836"/>
            <a:ext cx="14241245" cy="243541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35172" y="3354163"/>
            <a:ext cx="14241245" cy="799457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135172" y="11678325"/>
            <a:ext cx="3715107" cy="670833"/>
          </a:xfrm>
          <a:prstGeom prst="rect">
            <a:avLst/>
          </a:prstGeom>
        </p:spPr>
        <p:txBody>
          <a:bodyPr vert="horz" lIns="91440" tIns="45720" rIns="91440" bIns="45720" rtlCol="0" anchor="ctr"/>
          <a:lstStyle>
            <a:lvl1pPr algn="l">
              <a:defRPr sz="2167">
                <a:solidFill>
                  <a:schemeClr val="tx1">
                    <a:tint val="75000"/>
                  </a:schemeClr>
                </a:solidFill>
              </a:defRPr>
            </a:lvl1pPr>
          </a:lstStyle>
          <a:p>
            <a:fld id="{0E123B77-F741-48B9-B5A2-A67FD2882B93}" type="datetimeFigureOut">
              <a:rPr lang="zh-TW" altLang="en-US" smtClean="0"/>
              <a:t>2016/11/2</a:t>
            </a:fld>
            <a:endParaRPr lang="zh-TW" altLang="en-US"/>
          </a:p>
        </p:txBody>
      </p:sp>
      <p:sp>
        <p:nvSpPr>
          <p:cNvPr id="5" name="Footer Placeholder 4"/>
          <p:cNvSpPr>
            <a:spLocks noGrp="1"/>
          </p:cNvSpPr>
          <p:nvPr>
            <p:ph type="ftr" sz="quarter" idx="3"/>
          </p:nvPr>
        </p:nvSpPr>
        <p:spPr>
          <a:xfrm>
            <a:off x="5469464" y="11678325"/>
            <a:ext cx="5572661" cy="670833"/>
          </a:xfrm>
          <a:prstGeom prst="rect">
            <a:avLst/>
          </a:prstGeom>
        </p:spPr>
        <p:txBody>
          <a:bodyPr vert="horz" lIns="91440" tIns="45720" rIns="91440" bIns="45720" rtlCol="0" anchor="ctr"/>
          <a:lstStyle>
            <a:lvl1pPr algn="ctr">
              <a:defRPr sz="2167">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1661309" y="11678325"/>
            <a:ext cx="3715107" cy="670833"/>
          </a:xfrm>
          <a:prstGeom prst="rect">
            <a:avLst/>
          </a:prstGeom>
        </p:spPr>
        <p:txBody>
          <a:bodyPr vert="horz" lIns="91440" tIns="45720" rIns="91440" bIns="45720" rtlCol="0" anchor="ctr"/>
          <a:lstStyle>
            <a:lvl1pPr algn="r">
              <a:defRPr sz="2167">
                <a:solidFill>
                  <a:schemeClr val="tx1">
                    <a:tint val="75000"/>
                  </a:schemeClr>
                </a:solidFill>
              </a:defRPr>
            </a:lvl1pPr>
          </a:lstStyle>
          <a:p>
            <a:fld id="{236609DA-8ACC-4646-86BF-242A5A9AC7A1}" type="slidenum">
              <a:rPr lang="zh-TW" altLang="en-US" smtClean="0"/>
              <a:t>‹#›</a:t>
            </a:fld>
            <a:endParaRPr lang="zh-TW" altLang="en-US"/>
          </a:p>
        </p:txBody>
      </p:sp>
    </p:spTree>
    <p:extLst>
      <p:ext uri="{BB962C8B-B14F-4D97-AF65-F5344CB8AC3E}">
        <p14:creationId xmlns:p14="http://schemas.microsoft.com/office/powerpoint/2010/main" val="1526939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651132" rtl="0" eaLnBrk="1" latinLnBrk="0" hangingPunct="1">
        <a:lnSpc>
          <a:spcPct val="90000"/>
        </a:lnSpc>
        <a:spcBef>
          <a:spcPct val="0"/>
        </a:spcBef>
        <a:buNone/>
        <a:defRPr sz="7945" kern="1200">
          <a:solidFill>
            <a:schemeClr val="tx1"/>
          </a:solidFill>
          <a:latin typeface="+mj-lt"/>
          <a:ea typeface="+mj-ea"/>
          <a:cs typeface="+mj-cs"/>
        </a:defRPr>
      </a:lvl1pPr>
    </p:titleStyle>
    <p:bodyStyle>
      <a:lvl1pPr marL="412783" indent="-412783" algn="l" defTabSz="1651132" rtl="0" eaLnBrk="1" latinLnBrk="0" hangingPunct="1">
        <a:lnSpc>
          <a:spcPct val="90000"/>
        </a:lnSpc>
        <a:spcBef>
          <a:spcPts val="1806"/>
        </a:spcBef>
        <a:buFont typeface="Arial" panose="020B0604020202020204" pitchFamily="34" charset="0"/>
        <a:buChar char="•"/>
        <a:defRPr sz="5056" kern="1200">
          <a:solidFill>
            <a:schemeClr val="tx1"/>
          </a:solidFill>
          <a:latin typeface="+mn-lt"/>
          <a:ea typeface="+mn-ea"/>
          <a:cs typeface="+mn-cs"/>
        </a:defRPr>
      </a:lvl1pPr>
      <a:lvl2pPr marL="1238349" indent="-412783" algn="l" defTabSz="1651132" rtl="0" eaLnBrk="1" latinLnBrk="0" hangingPunct="1">
        <a:lnSpc>
          <a:spcPct val="90000"/>
        </a:lnSpc>
        <a:spcBef>
          <a:spcPts val="903"/>
        </a:spcBef>
        <a:buFont typeface="Arial" panose="020B0604020202020204" pitchFamily="34" charset="0"/>
        <a:buChar char="•"/>
        <a:defRPr sz="4334" kern="1200">
          <a:solidFill>
            <a:schemeClr val="tx1"/>
          </a:solidFill>
          <a:latin typeface="+mn-lt"/>
          <a:ea typeface="+mn-ea"/>
          <a:cs typeface="+mn-cs"/>
        </a:defRPr>
      </a:lvl2pPr>
      <a:lvl3pPr marL="2063915" indent="-412783" algn="l" defTabSz="1651132" rtl="0" eaLnBrk="1" latinLnBrk="0" hangingPunct="1">
        <a:lnSpc>
          <a:spcPct val="90000"/>
        </a:lnSpc>
        <a:spcBef>
          <a:spcPts val="903"/>
        </a:spcBef>
        <a:buFont typeface="Arial" panose="020B0604020202020204" pitchFamily="34" charset="0"/>
        <a:buChar char="•"/>
        <a:defRPr sz="3611" kern="1200">
          <a:solidFill>
            <a:schemeClr val="tx1"/>
          </a:solidFill>
          <a:latin typeface="+mn-lt"/>
          <a:ea typeface="+mn-ea"/>
          <a:cs typeface="+mn-cs"/>
        </a:defRPr>
      </a:lvl3pPr>
      <a:lvl4pPr marL="2889481"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4pPr>
      <a:lvl5pPr marL="3715047"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5pPr>
      <a:lvl6pPr marL="4540613"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6pPr>
      <a:lvl7pPr marL="5366179"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7pPr>
      <a:lvl8pPr marL="6191745"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8pPr>
      <a:lvl9pPr marL="7017311" indent="-412783" algn="l" defTabSz="1651132" rtl="0" eaLnBrk="1" latinLnBrk="0" hangingPunct="1">
        <a:lnSpc>
          <a:spcPct val="90000"/>
        </a:lnSpc>
        <a:spcBef>
          <a:spcPts val="903"/>
        </a:spcBef>
        <a:buFont typeface="Arial" panose="020B0604020202020204" pitchFamily="34" charset="0"/>
        <a:buChar char="•"/>
        <a:defRPr sz="3250" kern="1200">
          <a:solidFill>
            <a:schemeClr val="tx1"/>
          </a:solidFill>
          <a:latin typeface="+mn-lt"/>
          <a:ea typeface="+mn-ea"/>
          <a:cs typeface="+mn-cs"/>
        </a:defRPr>
      </a:lvl9pPr>
    </p:bodyStyle>
    <p:otherStyle>
      <a:defPPr>
        <a:defRPr lang="en-US"/>
      </a:defPPr>
      <a:lvl1pPr marL="0" algn="l" defTabSz="1651132" rtl="0" eaLnBrk="1" latinLnBrk="0" hangingPunct="1">
        <a:defRPr sz="3250" kern="1200">
          <a:solidFill>
            <a:schemeClr val="tx1"/>
          </a:solidFill>
          <a:latin typeface="+mn-lt"/>
          <a:ea typeface="+mn-ea"/>
          <a:cs typeface="+mn-cs"/>
        </a:defRPr>
      </a:lvl1pPr>
      <a:lvl2pPr marL="825566" algn="l" defTabSz="1651132" rtl="0" eaLnBrk="1" latinLnBrk="0" hangingPunct="1">
        <a:defRPr sz="3250" kern="1200">
          <a:solidFill>
            <a:schemeClr val="tx1"/>
          </a:solidFill>
          <a:latin typeface="+mn-lt"/>
          <a:ea typeface="+mn-ea"/>
          <a:cs typeface="+mn-cs"/>
        </a:defRPr>
      </a:lvl2pPr>
      <a:lvl3pPr marL="1651132" algn="l" defTabSz="1651132" rtl="0" eaLnBrk="1" latinLnBrk="0" hangingPunct="1">
        <a:defRPr sz="3250" kern="1200">
          <a:solidFill>
            <a:schemeClr val="tx1"/>
          </a:solidFill>
          <a:latin typeface="+mn-lt"/>
          <a:ea typeface="+mn-ea"/>
          <a:cs typeface="+mn-cs"/>
        </a:defRPr>
      </a:lvl3pPr>
      <a:lvl4pPr marL="2476698" algn="l" defTabSz="1651132" rtl="0" eaLnBrk="1" latinLnBrk="0" hangingPunct="1">
        <a:defRPr sz="3250" kern="1200">
          <a:solidFill>
            <a:schemeClr val="tx1"/>
          </a:solidFill>
          <a:latin typeface="+mn-lt"/>
          <a:ea typeface="+mn-ea"/>
          <a:cs typeface="+mn-cs"/>
        </a:defRPr>
      </a:lvl4pPr>
      <a:lvl5pPr marL="3302264" algn="l" defTabSz="1651132" rtl="0" eaLnBrk="1" latinLnBrk="0" hangingPunct="1">
        <a:defRPr sz="3250" kern="1200">
          <a:solidFill>
            <a:schemeClr val="tx1"/>
          </a:solidFill>
          <a:latin typeface="+mn-lt"/>
          <a:ea typeface="+mn-ea"/>
          <a:cs typeface="+mn-cs"/>
        </a:defRPr>
      </a:lvl5pPr>
      <a:lvl6pPr marL="4127830" algn="l" defTabSz="1651132" rtl="0" eaLnBrk="1" latinLnBrk="0" hangingPunct="1">
        <a:defRPr sz="3250" kern="1200">
          <a:solidFill>
            <a:schemeClr val="tx1"/>
          </a:solidFill>
          <a:latin typeface="+mn-lt"/>
          <a:ea typeface="+mn-ea"/>
          <a:cs typeface="+mn-cs"/>
        </a:defRPr>
      </a:lvl6pPr>
      <a:lvl7pPr marL="4953396" algn="l" defTabSz="1651132" rtl="0" eaLnBrk="1" latinLnBrk="0" hangingPunct="1">
        <a:defRPr sz="3250" kern="1200">
          <a:solidFill>
            <a:schemeClr val="tx1"/>
          </a:solidFill>
          <a:latin typeface="+mn-lt"/>
          <a:ea typeface="+mn-ea"/>
          <a:cs typeface="+mn-cs"/>
        </a:defRPr>
      </a:lvl7pPr>
      <a:lvl8pPr marL="5778962" algn="l" defTabSz="1651132" rtl="0" eaLnBrk="1" latinLnBrk="0" hangingPunct="1">
        <a:defRPr sz="3250" kern="1200">
          <a:solidFill>
            <a:schemeClr val="tx1"/>
          </a:solidFill>
          <a:latin typeface="+mn-lt"/>
          <a:ea typeface="+mn-ea"/>
          <a:cs typeface="+mn-cs"/>
        </a:defRPr>
      </a:lvl8pPr>
      <a:lvl9pPr marL="6604528" algn="l" defTabSz="1651132" rtl="0" eaLnBrk="1" latinLnBrk="0" hangingPunct="1">
        <a:defRPr sz="3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45843" y="4873852"/>
            <a:ext cx="3686400" cy="276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10132243" y="487385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5524243" y="487385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794816" y="6093998"/>
            <a:ext cx="988457" cy="430887"/>
          </a:xfrm>
          <a:prstGeom prst="rect">
            <a:avLst/>
          </a:prstGeom>
          <a:noFill/>
        </p:spPr>
        <p:txBody>
          <a:bodyPr wrap="square" rtlCol="0">
            <a:spAutoFit/>
          </a:bodyPr>
          <a:lstStyle/>
          <a:p>
            <a:pPr algn="ctr"/>
            <a:r>
              <a:rPr lang="en-US" altLang="zh-TW" sz="1050" dirty="0"/>
              <a:t>1024 * 768</a:t>
            </a:r>
          </a:p>
          <a:p>
            <a:pPr algn="ctr"/>
            <a:r>
              <a:rPr lang="en-US" altLang="zh-TW" sz="1050" dirty="0"/>
              <a:t>1440 * 1080</a:t>
            </a:r>
            <a:endParaRPr lang="zh-TW" altLang="en-US" sz="1050" dirty="0"/>
          </a:p>
        </p:txBody>
      </p:sp>
      <p:sp>
        <p:nvSpPr>
          <p:cNvPr id="9" name="文字方塊 8"/>
          <p:cNvSpPr txBox="1"/>
          <p:nvPr/>
        </p:nvSpPr>
        <p:spPr>
          <a:xfrm>
            <a:off x="10010325" y="6093999"/>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0" name="文字方塊 9"/>
          <p:cNvSpPr txBox="1"/>
          <p:nvPr/>
        </p:nvSpPr>
        <p:spPr>
          <a:xfrm>
            <a:off x="5415371" y="6093998"/>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1" name="矩形 10"/>
          <p:cNvSpPr/>
          <p:nvPr/>
        </p:nvSpPr>
        <p:spPr>
          <a:xfrm>
            <a:off x="3345389" y="3135909"/>
            <a:ext cx="4022768" cy="923330"/>
          </a:xfrm>
          <a:prstGeom prst="rect">
            <a:avLst/>
          </a:prstGeom>
        </p:spPr>
        <p:txBody>
          <a:bodyPr wrap="none">
            <a:spAutoFit/>
          </a:bodyPr>
          <a:lstStyle/>
          <a:p>
            <a:r>
              <a:rPr lang="zh-TW" altLang="en-US" dirty="0"/>
              <a:t>預設畫面比例</a:t>
            </a:r>
            <a:endParaRPr lang="en-US" altLang="zh-TW" dirty="0"/>
          </a:p>
          <a:p>
            <a:r>
              <a:rPr lang="zh-TW" altLang="en-US" dirty="0"/>
              <a:t>以</a:t>
            </a:r>
            <a:r>
              <a:rPr lang="en-US" altLang="zh-TW" dirty="0"/>
              <a:t>1280</a:t>
            </a:r>
            <a:r>
              <a:rPr lang="zh-TW" altLang="en-US" dirty="0"/>
              <a:t>*</a:t>
            </a:r>
            <a:r>
              <a:rPr lang="en-US" altLang="zh-TW" dirty="0"/>
              <a:t>1024</a:t>
            </a:r>
            <a:r>
              <a:rPr lang="zh-TW" altLang="en-US" dirty="0"/>
              <a:t>為基準，</a:t>
            </a:r>
            <a:endParaRPr lang="en-US" altLang="zh-TW" dirty="0"/>
          </a:p>
          <a:p>
            <a:r>
              <a:rPr lang="zh-TW" altLang="en-US" dirty="0"/>
              <a:t>大螢幕用</a:t>
            </a:r>
            <a:r>
              <a:rPr lang="en-US" altLang="zh-TW" dirty="0"/>
              <a:t>ZOOM</a:t>
            </a:r>
            <a:r>
              <a:rPr lang="zh-TW" altLang="en-US" dirty="0"/>
              <a:t>，寬螢幕以納入活動格</a:t>
            </a:r>
          </a:p>
        </p:txBody>
      </p:sp>
    </p:spTree>
    <p:extLst>
      <p:ext uri="{BB962C8B-B14F-4D97-AF65-F5344CB8AC3E}">
        <p14:creationId xmlns:p14="http://schemas.microsoft.com/office/powerpoint/2010/main" val="898359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159794" y="2870996"/>
            <a:ext cx="12070080" cy="4370427"/>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所得</a:t>
            </a:r>
            <a:endParaRPr lang="en-US" altLang="zh-TW" dirty="0"/>
          </a:p>
          <a:p>
            <a:pPr marL="742950" lvl="1" indent="-285750">
              <a:buFont typeface="Arial" panose="020B0604020202020204" pitchFamily="34" charset="0"/>
              <a:buChar char="•"/>
            </a:pPr>
            <a:r>
              <a:rPr lang="zh-TW" altLang="en-US" sz="1200" dirty="0"/>
              <a:t>農、林、漁、畜牧業及有關工作者，依行政院主計總處最近一年公布家庭收支調查報告中該職業所得收入者平均已分配要素所得核算。</a:t>
            </a:r>
            <a:r>
              <a:rPr lang="en-US" altLang="zh-TW" sz="1200" dirty="0">
                <a:solidFill>
                  <a:srgbClr val="FF0000"/>
                </a:solidFill>
              </a:rPr>
              <a:t>(</a:t>
            </a:r>
            <a:r>
              <a:rPr lang="zh-TW" altLang="en-US" sz="1200" dirty="0">
                <a:solidFill>
                  <a:srgbClr val="FF0000"/>
                </a:solidFill>
              </a:rPr>
              <a:t>找不到</a:t>
            </a:r>
            <a:r>
              <a:rPr lang="en-US" altLang="zh-TW" sz="1200" dirty="0">
                <a:solidFill>
                  <a:srgbClr val="FF0000"/>
                </a:solidFill>
              </a:rPr>
              <a:t>)</a:t>
            </a:r>
          </a:p>
          <a:p>
            <a:pPr marL="742950" lvl="1" indent="-285750">
              <a:buFont typeface="Arial" panose="020B0604020202020204" pitchFamily="34" charset="0"/>
              <a:buChar char="•"/>
            </a:pPr>
            <a:r>
              <a:rPr lang="zh-TW" altLang="en-US" sz="1200" dirty="0"/>
              <a:t>薪資證明  </a:t>
            </a:r>
            <a:r>
              <a:rPr lang="en-US" altLang="zh-TW" sz="1200" dirty="0"/>
              <a:t>&gt;</a:t>
            </a:r>
            <a:r>
              <a:rPr lang="zh-TW" altLang="en-US" sz="1200" dirty="0"/>
              <a:t>  最近一年度之財稅資料所列工作收入 </a:t>
            </a:r>
            <a:r>
              <a:rPr lang="en-US" altLang="zh-TW" sz="1200" dirty="0"/>
              <a:t>&gt;</a:t>
            </a:r>
            <a:r>
              <a:rPr lang="zh-TW" altLang="en-US" sz="1200" dirty="0"/>
              <a:t> 小於基本工資者以核算</a:t>
            </a:r>
            <a:endParaRPr lang="en-US" altLang="zh-TW" sz="1200" dirty="0"/>
          </a:p>
          <a:p>
            <a:r>
              <a:rPr lang="zh-TW" altLang="en-US" sz="1200" dirty="0"/>
              <a:t>                                                                                                                    </a:t>
            </a:r>
            <a:r>
              <a:rPr lang="en-US" altLang="zh-TW" sz="1200" dirty="0"/>
              <a:t>&gt;</a:t>
            </a:r>
            <a:r>
              <a:rPr lang="zh-TW" altLang="en-US" sz="1200" dirty="0"/>
              <a:t> 前項無，則查職業，依中央勞動主管機關公布臺灣地區職類別薪資調查報告各職類每人月平均經常性薪資計算</a:t>
            </a:r>
            <a:endParaRPr lang="en-US" altLang="zh-TW" sz="1200" dirty="0"/>
          </a:p>
          <a:p>
            <a:r>
              <a:rPr lang="zh-TW" altLang="en-US" sz="1200" dirty="0"/>
              <a:t>                                                                                                                    </a:t>
            </a:r>
            <a:r>
              <a:rPr lang="en-US" altLang="zh-TW" sz="1200" dirty="0"/>
              <a:t>&gt;</a:t>
            </a:r>
            <a:r>
              <a:rPr lang="zh-TW" altLang="en-US" sz="1200" dirty="0"/>
              <a:t>未列職業類別，以該報告各業員工月平均經常性薪資計算。</a:t>
            </a:r>
            <a:endParaRPr lang="en-US" altLang="zh-TW" sz="1200" dirty="0"/>
          </a:p>
          <a:p>
            <a:r>
              <a:rPr lang="zh-TW" altLang="en-US" sz="1200" dirty="0"/>
              <a:t>                                                                                                                    </a:t>
            </a:r>
            <a:r>
              <a:rPr lang="en-US" altLang="zh-TW" sz="1200" dirty="0"/>
              <a:t>&gt;</a:t>
            </a:r>
            <a:r>
              <a:rPr lang="zh-TW" altLang="en-US" sz="1200" dirty="0"/>
              <a:t>各職類初任人員得按該報告無工作經驗者月平均經常性薪資計算。 </a:t>
            </a:r>
            <a:r>
              <a:rPr lang="en-US" altLang="zh-TW" sz="1200" dirty="0">
                <a:solidFill>
                  <a:srgbClr val="FF0000"/>
                </a:solidFill>
              </a:rPr>
              <a:t>(</a:t>
            </a:r>
            <a:r>
              <a:rPr lang="zh-TW" altLang="en-US" sz="1200" dirty="0">
                <a:solidFill>
                  <a:srgbClr val="FF0000"/>
                </a:solidFill>
              </a:rPr>
              <a:t>連職業別都沒有，怎麼知道是初任</a:t>
            </a:r>
            <a:r>
              <a:rPr lang="en-US" altLang="zh-TW" sz="1200" dirty="0">
                <a:solidFill>
                  <a:srgbClr val="FF0000"/>
                </a:solidFill>
              </a:rPr>
              <a:t>?)</a:t>
            </a:r>
            <a:endParaRPr lang="en-US" altLang="zh-TW" sz="1200" dirty="0"/>
          </a:p>
          <a:p>
            <a:pPr marL="742950" lvl="1" indent="-285750">
              <a:buFont typeface="Arial" panose="020B0604020202020204" pitchFamily="34" charset="0"/>
              <a:buChar char="•"/>
            </a:pPr>
            <a:r>
              <a:rPr lang="zh-TW" altLang="en-US" sz="1200" dirty="0"/>
              <a:t>有工作能力未就業者 </a:t>
            </a:r>
            <a:r>
              <a:rPr lang="en-US" altLang="zh-TW" sz="1200" dirty="0"/>
              <a:t>&gt;</a:t>
            </a:r>
            <a:r>
              <a:rPr lang="zh-TW" altLang="en-US" sz="1200" dirty="0"/>
              <a:t> 以基本工資核算</a:t>
            </a:r>
            <a:endParaRPr lang="en-US" altLang="zh-TW" sz="1200" dirty="0"/>
          </a:p>
          <a:p>
            <a:r>
              <a:rPr lang="en-US" altLang="zh-TW" sz="1200" dirty="0"/>
              <a:t>		</a:t>
            </a:r>
            <a:r>
              <a:rPr lang="zh-TW" altLang="en-US" sz="1200" dirty="0"/>
              <a:t>         </a:t>
            </a:r>
            <a:r>
              <a:rPr lang="en-US" altLang="zh-TW" sz="1200" dirty="0"/>
              <a:t>&gt;</a:t>
            </a:r>
            <a:r>
              <a:rPr lang="zh-TW" altLang="en-US" sz="1200" dirty="0"/>
              <a:t> 經公立就業服務機構認定失業者，其失業期間得不計算工作收入，所領取之失業給付，仍應併入其他收入計算。</a:t>
            </a:r>
            <a:r>
              <a:rPr lang="en-US" altLang="zh-TW" sz="1050" dirty="0">
                <a:solidFill>
                  <a:srgbClr val="FF0000"/>
                </a:solidFill>
              </a:rPr>
              <a:t>(</a:t>
            </a:r>
            <a:r>
              <a:rPr lang="zh-TW" altLang="en-US" sz="1000" dirty="0">
                <a:solidFill>
                  <a:srgbClr val="FF0000"/>
                </a:solidFill>
              </a:rPr>
              <a:t>每個月如何提證明</a:t>
            </a:r>
            <a:r>
              <a:rPr lang="en-US" altLang="zh-TW" sz="1000" dirty="0">
                <a:solidFill>
                  <a:srgbClr val="FF0000"/>
                </a:solidFill>
              </a:rPr>
              <a:t>?</a:t>
            </a:r>
            <a:r>
              <a:rPr lang="zh-TW" altLang="en-US" sz="1000" dirty="0">
                <a:solidFill>
                  <a:srgbClr val="FF0000"/>
                </a:solidFill>
              </a:rPr>
              <a:t> 國稅局能查到嗎</a:t>
            </a:r>
            <a:r>
              <a:rPr lang="en-US" altLang="zh-TW" sz="1000" dirty="0">
                <a:solidFill>
                  <a:srgbClr val="FF0000"/>
                </a:solidFill>
              </a:rPr>
              <a:t>?)</a:t>
            </a:r>
            <a:endParaRPr lang="en-US" altLang="zh-TW" sz="1200" dirty="0">
              <a:solidFill>
                <a:srgbClr val="FF0000"/>
              </a:solidFill>
            </a:endParaRPr>
          </a:p>
          <a:p>
            <a:pPr marL="742950" lvl="1" indent="-285750">
              <a:buFont typeface="Arial" panose="020B0604020202020204" pitchFamily="34" charset="0"/>
              <a:buChar char="•"/>
            </a:pPr>
            <a:r>
              <a:rPr lang="zh-TW" altLang="en-US" sz="1200" dirty="0"/>
              <a:t>役男家屬有下列情形之一者，</a:t>
            </a:r>
            <a:r>
              <a:rPr lang="zh-TW" altLang="en-US" sz="1200" b="1" dirty="0"/>
              <a:t>不計算其工作收入，亦</a:t>
            </a:r>
            <a:r>
              <a:rPr lang="zh-TW" altLang="en-US" sz="1200" b="1" dirty="0">
                <a:solidFill>
                  <a:schemeClr val="accent6">
                    <a:lumMod val="75000"/>
                  </a:schemeClr>
                </a:solidFill>
              </a:rPr>
              <a:t>不予列入扶助口數 </a:t>
            </a:r>
            <a:r>
              <a:rPr lang="en-US" altLang="zh-TW" sz="1200" dirty="0"/>
              <a:t>(</a:t>
            </a:r>
            <a:r>
              <a:rPr lang="zh-TW" altLang="en-US" sz="1200" dirty="0"/>
              <a:t>列表</a:t>
            </a:r>
            <a:r>
              <a:rPr lang="en-US" altLang="zh-TW" sz="1200" dirty="0"/>
              <a:t>)</a:t>
            </a:r>
          </a:p>
          <a:p>
            <a:pPr lvl="1"/>
            <a:endParaRPr lang="en-US" altLang="zh-TW" sz="1200" dirty="0"/>
          </a:p>
          <a:p>
            <a:pPr marL="742950" lvl="1" indent="-285750">
              <a:buFont typeface="Arial" panose="020B0604020202020204" pitchFamily="34" charset="0"/>
              <a:buChar char="•"/>
            </a:pPr>
            <a:r>
              <a:rPr lang="zh-TW" altLang="en-US" sz="1200" dirty="0"/>
              <a:t>役男有配偶或子女而與兄弟姊妹分戶者</a:t>
            </a:r>
            <a:r>
              <a:rPr lang="en-US" altLang="zh-TW" sz="1200" dirty="0"/>
              <a:t>(</a:t>
            </a:r>
            <a:r>
              <a:rPr lang="zh-TW" altLang="en-US" sz="1200" dirty="0"/>
              <a:t>以服役前</a:t>
            </a:r>
            <a:r>
              <a:rPr lang="en-US" altLang="zh-TW" sz="1200" dirty="0"/>
              <a:t>1</a:t>
            </a:r>
            <a:r>
              <a:rPr lang="zh-TW" altLang="en-US" sz="1200" dirty="0"/>
              <a:t>年為準戶籍登記為準</a:t>
            </a:r>
            <a:r>
              <a:rPr lang="en-US" altLang="zh-TW" sz="1200" dirty="0"/>
              <a:t>)</a:t>
            </a:r>
          </a:p>
          <a:p>
            <a:pPr marL="1200150" lvl="2" indent="-285750">
              <a:buFont typeface="Arial" panose="020B0604020202020204" pitchFamily="34" charset="0"/>
              <a:buChar char="•"/>
            </a:pPr>
            <a:r>
              <a:rPr lang="zh-TW" altLang="en-US" sz="1200" dirty="0"/>
              <a:t>家庭總收入應依本戶資料計算</a:t>
            </a:r>
            <a:endParaRPr lang="en-US" altLang="zh-TW" sz="1200" dirty="0"/>
          </a:p>
          <a:p>
            <a:pPr marL="1200150" lvl="2" indent="-285750">
              <a:buFont typeface="Arial" panose="020B0604020202020204" pitchFamily="34" charset="0"/>
              <a:buChar char="•"/>
            </a:pPr>
            <a:r>
              <a:rPr lang="zh-TW" altLang="en-US" sz="1200" dirty="0"/>
              <a:t>戶內有直系血親尊親屬或受其扶養無工作能力者</a:t>
            </a:r>
            <a:endParaRPr lang="en-US" altLang="zh-TW" sz="1200" dirty="0"/>
          </a:p>
          <a:p>
            <a:pPr marL="1657350" lvl="3" indent="-285750">
              <a:buFont typeface="Arial" panose="020B0604020202020204" pitchFamily="34" charset="0"/>
              <a:buChar char="•"/>
            </a:pPr>
            <a:r>
              <a:rPr lang="zh-TW" altLang="en-US" sz="1200" dirty="0"/>
              <a:t>另有其他扶養義務人時，不計入其家庭總收入，亦不列為扶助口數</a:t>
            </a:r>
            <a:r>
              <a:rPr lang="zh-TW" altLang="en-US" sz="1200" dirty="0">
                <a:solidFill>
                  <a:srgbClr val="FF0000"/>
                </a:solidFill>
              </a:rPr>
              <a:t> </a:t>
            </a:r>
            <a:r>
              <a:rPr lang="en-US" altLang="zh-TW" sz="1200" dirty="0">
                <a:solidFill>
                  <a:srgbClr val="FF0000"/>
                </a:solidFill>
              </a:rPr>
              <a:t>(</a:t>
            </a:r>
            <a:r>
              <a:rPr lang="zh-TW" altLang="en-US" sz="1200" dirty="0">
                <a:solidFill>
                  <a:srgbClr val="FF0000"/>
                </a:solidFill>
              </a:rPr>
              <a:t>是指不同戶的扶養義務人嗎</a:t>
            </a:r>
            <a:r>
              <a:rPr lang="en-US" altLang="zh-TW" sz="1200" dirty="0">
                <a:solidFill>
                  <a:srgbClr val="FF0000"/>
                </a:solidFill>
              </a:rPr>
              <a:t>?)</a:t>
            </a:r>
          </a:p>
          <a:p>
            <a:pPr marL="2114550" lvl="4" indent="-285750">
              <a:buFont typeface="Arial" panose="020B0604020202020204" pitchFamily="34" charset="0"/>
              <a:buChar char="•"/>
            </a:pPr>
            <a:r>
              <a:rPr lang="zh-TW" altLang="en-US" sz="1200" dirty="0"/>
              <a:t>若因其他扶養義務人無扶養事實，致其生活陷於困境，經直轄市、縣（市）主管機關訪視評估，以其最佳利益考量，得列為扶助口數，並計入其家庭總收入。</a:t>
            </a:r>
            <a:endParaRPr lang="en-US" altLang="zh-TW" sz="1200" dirty="0"/>
          </a:p>
          <a:p>
            <a:pPr marL="742950" lvl="1" indent="-285750">
              <a:buFont typeface="Arial" panose="020B0604020202020204" pitchFamily="34" charset="0"/>
              <a:buChar char="•"/>
            </a:pPr>
            <a:r>
              <a:rPr lang="zh-TW" altLang="en-US" sz="1200" dirty="0"/>
              <a:t>役男無配偶或子女，而與兄弟姊妹分戶者，其家庭總收入應與其兄弟姊妹合併計算。但兄弟姊妹有配偶或子女者，不予計列。</a:t>
            </a:r>
            <a:endParaRPr lang="en-US" altLang="zh-TW" sz="1200" dirty="0"/>
          </a:p>
          <a:p>
            <a:pPr marL="1200150" lvl="2" indent="-285750">
              <a:buFont typeface="Arial" panose="020B0604020202020204" pitchFamily="34" charset="0"/>
              <a:buChar char="•"/>
            </a:pPr>
            <a:r>
              <a:rPr lang="en-US" altLang="zh-TW" sz="1000" dirty="0">
                <a:solidFill>
                  <a:srgbClr val="FF0000"/>
                </a:solidFill>
              </a:rPr>
              <a:t>(</a:t>
            </a:r>
            <a:r>
              <a:rPr lang="zh-TW" altLang="en-US" sz="1000" dirty="0">
                <a:solidFill>
                  <a:srgbClr val="FF0000"/>
                </a:solidFill>
              </a:rPr>
              <a:t>那役男扶養爺爺奶奶</a:t>
            </a:r>
            <a:r>
              <a:rPr lang="en-US" altLang="zh-TW" sz="1000" dirty="0">
                <a:solidFill>
                  <a:srgbClr val="FF0000"/>
                </a:solidFill>
              </a:rPr>
              <a:t>/</a:t>
            </a:r>
            <a:r>
              <a:rPr lang="zh-TW" altLang="en-US" sz="1000" dirty="0">
                <a:solidFill>
                  <a:srgbClr val="FF0000"/>
                </a:solidFill>
              </a:rPr>
              <a:t>爸爸媽媽，其他兄弟姊妹分戶者都依這條嗎</a:t>
            </a:r>
            <a:r>
              <a:rPr lang="en-US" altLang="zh-TW" sz="1000" dirty="0">
                <a:solidFill>
                  <a:srgbClr val="FF0000"/>
                </a:solidFill>
              </a:rPr>
              <a:t>?)</a:t>
            </a:r>
          </a:p>
          <a:p>
            <a:pPr lvl="2"/>
            <a:endParaRPr lang="en-US" altLang="zh-TW" sz="1000" dirty="0">
              <a:solidFill>
                <a:srgbClr val="FF0000"/>
              </a:solidFill>
            </a:endParaRPr>
          </a:p>
          <a:p>
            <a:pPr marL="742950" lvl="1" indent="-285750">
              <a:buFont typeface="Arial" panose="020B0604020202020204" pitchFamily="34" charset="0"/>
              <a:buChar char="•"/>
            </a:pPr>
            <a:r>
              <a:rPr lang="zh-TW" altLang="en-US" sz="1200" dirty="0"/>
              <a:t>本辦法所稱老弱而無工作能力，指具有下列情形之一者，不計算其工作收入</a:t>
            </a:r>
            <a:r>
              <a:rPr lang="en-US" altLang="zh-TW" sz="1200" dirty="0">
                <a:solidFill>
                  <a:srgbClr val="FF0000"/>
                </a:solidFill>
              </a:rPr>
              <a:t>(</a:t>
            </a:r>
            <a:r>
              <a:rPr lang="zh-TW" altLang="en-US" sz="1200" dirty="0">
                <a:solidFill>
                  <a:srgbClr val="FF0000"/>
                </a:solidFill>
              </a:rPr>
              <a:t>但列入扶助口數</a:t>
            </a:r>
            <a:r>
              <a:rPr lang="en-US" altLang="zh-TW" sz="1200" dirty="0">
                <a:solidFill>
                  <a:srgbClr val="FF0000"/>
                </a:solidFill>
              </a:rPr>
              <a:t>?)</a:t>
            </a:r>
          </a:p>
          <a:p>
            <a:pPr marL="742950" lvl="1" indent="-285750">
              <a:buFont typeface="Arial" panose="020B0604020202020204" pitchFamily="34" charset="0"/>
              <a:buChar char="•"/>
            </a:pPr>
            <a:endParaRPr lang="en-US" altLang="zh-TW" sz="1200" dirty="0">
              <a:solidFill>
                <a:srgbClr val="FF0000"/>
              </a:solidFill>
            </a:endParaRPr>
          </a:p>
          <a:p>
            <a:pPr marL="742950" lvl="1" indent="-285750">
              <a:buFont typeface="Arial" panose="020B0604020202020204" pitchFamily="34" charset="0"/>
              <a:buChar char="•"/>
            </a:pPr>
            <a:r>
              <a:rPr lang="zh-TW" altLang="en-US" sz="1200" dirty="0"/>
              <a:t>役男與其家屬戶籍地不同者，應由役男戶籍地之鄉（鎮、市、區）公所於役男入營後向其家屬戶籍地之鄉（鎮、市、區）公所洽取家況及稅籍資料，依相關規定辦理扶助業務。</a:t>
            </a:r>
            <a:r>
              <a:rPr lang="en-US" altLang="zh-TW" sz="1200" dirty="0">
                <a:solidFill>
                  <a:srgbClr val="FF0000"/>
                </a:solidFill>
              </a:rPr>
              <a:t>(</a:t>
            </a:r>
            <a:r>
              <a:rPr lang="zh-TW" altLang="en-US" sz="1200" dirty="0">
                <a:solidFill>
                  <a:srgbClr val="FF0000"/>
                </a:solidFill>
              </a:rPr>
              <a:t>役男戶籍在台中租屋，爸媽戶籍在新竹，兄弟姊妹戶籍在台南呢</a:t>
            </a:r>
            <a:r>
              <a:rPr lang="en-US" altLang="zh-TW" sz="1200" dirty="0">
                <a:solidFill>
                  <a:srgbClr val="FF0000"/>
                </a:solidFill>
              </a:rPr>
              <a:t>? </a:t>
            </a:r>
            <a:r>
              <a:rPr lang="zh-TW" altLang="en-US" sz="1200" dirty="0">
                <a:solidFill>
                  <a:srgbClr val="FF0000"/>
                </a:solidFill>
              </a:rPr>
              <a:t>最低生活費</a:t>
            </a:r>
            <a:r>
              <a:rPr lang="en-US" altLang="zh-TW" sz="1200" dirty="0">
                <a:solidFill>
                  <a:srgbClr val="FF0000"/>
                </a:solidFill>
              </a:rPr>
              <a:t>.</a:t>
            </a:r>
            <a:r>
              <a:rPr lang="zh-TW" altLang="en-US" sz="1200" dirty="0">
                <a:solidFill>
                  <a:srgbClr val="FF0000"/>
                </a:solidFill>
              </a:rPr>
              <a:t>用哪地算</a:t>
            </a:r>
            <a:r>
              <a:rPr lang="en-US" altLang="zh-TW" sz="1200" dirty="0">
                <a:solidFill>
                  <a:srgbClr val="FF0000"/>
                </a:solidFill>
              </a:rPr>
              <a:t>?</a:t>
            </a:r>
            <a:r>
              <a:rPr lang="zh-TW" altLang="en-US" sz="1200" dirty="0">
                <a:solidFill>
                  <a:srgbClr val="FF0000"/>
                </a:solidFill>
              </a:rPr>
              <a:t> 不動產限制適用最低的縣市算，但動產好像沒講到</a:t>
            </a:r>
            <a:r>
              <a:rPr lang="en-US" altLang="zh-TW" sz="1200" dirty="0">
                <a:solidFill>
                  <a:srgbClr val="FF0000"/>
                </a:solidFill>
              </a:rPr>
              <a:t>)</a:t>
            </a:r>
            <a:endParaRPr lang="zh-TW" altLang="en-US" sz="1200" dirty="0">
              <a:solidFill>
                <a:srgbClr val="FF0000"/>
              </a:solidFill>
            </a:endParaRPr>
          </a:p>
        </p:txBody>
      </p:sp>
      <p:sp>
        <p:nvSpPr>
          <p:cNvPr id="7" name="矩形 6"/>
          <p:cNvSpPr/>
          <p:nvPr/>
        </p:nvSpPr>
        <p:spPr>
          <a:xfrm>
            <a:off x="2159794" y="9267331"/>
            <a:ext cx="12192000" cy="461665"/>
          </a:xfrm>
          <a:prstGeom prst="rect">
            <a:avLst/>
          </a:prstGeom>
        </p:spPr>
        <p:txBody>
          <a:bodyPr wrap="square">
            <a:spAutoFit/>
          </a:bodyPr>
          <a:lstStyle/>
          <a:p>
            <a:r>
              <a:rPr lang="zh-TW" altLang="en-US" sz="1200" dirty="0">
                <a:latin typeface="細明體" panose="02020509000000000000" pitchFamily="49" charset="-120"/>
                <a:ea typeface="細明體" panose="02020509000000000000" pitchFamily="49" charset="-120"/>
              </a:rPr>
              <a:t>役男家屬具有工作能力而未就業者，鄉 </a:t>
            </a:r>
            <a:r>
              <a:rPr lang="en-US" altLang="zh-TW" sz="1200" dirty="0">
                <a:latin typeface="細明體" panose="02020509000000000000" pitchFamily="49" charset="-120"/>
                <a:ea typeface="細明體" panose="02020509000000000000" pitchFamily="49" charset="-120"/>
              </a:rPr>
              <a:t>(</a:t>
            </a:r>
            <a:r>
              <a:rPr lang="zh-TW" altLang="en-US" sz="1200" dirty="0">
                <a:latin typeface="細明體" panose="02020509000000000000" pitchFamily="49" charset="-120"/>
                <a:ea typeface="細明體" panose="02020509000000000000" pitchFamily="49" charset="-120"/>
              </a:rPr>
              <a:t>鎮、市、區</a:t>
            </a:r>
            <a:r>
              <a:rPr lang="en-US" altLang="zh-TW" sz="1200" dirty="0">
                <a:latin typeface="細明體" panose="02020509000000000000" pitchFamily="49" charset="-120"/>
                <a:ea typeface="細明體" panose="02020509000000000000" pitchFamily="49" charset="-120"/>
              </a:rPr>
              <a:t>) </a:t>
            </a:r>
            <a:r>
              <a:rPr lang="zh-TW" altLang="en-US" sz="1200" dirty="0">
                <a:latin typeface="細明體" panose="02020509000000000000" pitchFamily="49" charset="-120"/>
                <a:ea typeface="細明體" panose="02020509000000000000" pitchFamily="49" charset="-120"/>
              </a:rPr>
              <a:t>公所應列冊送當地</a:t>
            </a:r>
          </a:p>
          <a:p>
            <a:r>
              <a:rPr lang="zh-TW" altLang="en-US" sz="1200" dirty="0">
                <a:latin typeface="細明體" panose="02020509000000000000" pitchFamily="49" charset="-120"/>
                <a:ea typeface="細明體" panose="02020509000000000000" pitchFamily="49" charset="-120"/>
              </a:rPr>
              <a:t>公營職業訓練機構或國民就業輔導單位協助就業，使其自行營生。</a:t>
            </a:r>
            <a:endParaRPr lang="zh-TW" altLang="en-US" sz="1200" dirty="0"/>
          </a:p>
        </p:txBody>
      </p:sp>
      <p:sp>
        <p:nvSpPr>
          <p:cNvPr id="8" name="文字方塊 7"/>
          <p:cNvSpPr txBox="1"/>
          <p:nvPr/>
        </p:nvSpPr>
        <p:spPr>
          <a:xfrm>
            <a:off x="2235994" y="7336316"/>
            <a:ext cx="10828020" cy="1015663"/>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安家費</a:t>
            </a:r>
            <a:endParaRPr lang="en-US" altLang="zh-TW" dirty="0"/>
          </a:p>
          <a:p>
            <a:pPr marL="742950" lvl="1" indent="-285750">
              <a:buFont typeface="Arial" panose="020B0604020202020204" pitchFamily="34" charset="0"/>
              <a:buChar char="•"/>
            </a:pPr>
            <a:r>
              <a:rPr lang="zh-TW" altLang="en-US" sz="1400" dirty="0"/>
              <a:t>一、甲級：未達當地最低生活費標準百分之十。</a:t>
            </a:r>
          </a:p>
          <a:p>
            <a:pPr marL="742950" lvl="1" indent="-285750">
              <a:buFont typeface="Arial" panose="020B0604020202020204" pitchFamily="34" charset="0"/>
              <a:buChar char="•"/>
            </a:pPr>
            <a:r>
              <a:rPr lang="zh-TW" altLang="en-US" sz="1400" dirty="0"/>
              <a:t>二、乙級：已達當地最低生活費標準百分之十以上，未達百分之七十。</a:t>
            </a:r>
          </a:p>
          <a:p>
            <a:pPr marL="742950" lvl="1" indent="-285750">
              <a:buFont typeface="Arial" panose="020B0604020202020204" pitchFamily="34" charset="0"/>
              <a:buChar char="•"/>
            </a:pPr>
            <a:r>
              <a:rPr lang="zh-TW" altLang="en-US" sz="1400" dirty="0"/>
              <a:t>三、丙級：已達當地最低生活費標準百之七十以上，未達最低生活費標準</a:t>
            </a:r>
          </a:p>
        </p:txBody>
      </p:sp>
    </p:spTree>
    <p:extLst>
      <p:ext uri="{BB962C8B-B14F-4D97-AF65-F5344CB8AC3E}">
        <p14:creationId xmlns:p14="http://schemas.microsoft.com/office/powerpoint/2010/main" val="331802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284838" y="6453884"/>
            <a:ext cx="5798382" cy="2800767"/>
          </a:xfrm>
          <a:prstGeom prst="rect">
            <a:avLst/>
          </a:prstGeom>
          <a:noFill/>
        </p:spPr>
        <p:txBody>
          <a:bodyPr wrap="none" rtlCol="0">
            <a:spAutoFit/>
          </a:bodyPr>
          <a:lstStyle/>
          <a:p>
            <a:pPr marL="285750" indent="-285750">
              <a:buFont typeface="Arial" panose="020B0604020202020204" pitchFamily="34" charset="0"/>
              <a:buChar char="•"/>
            </a:pPr>
            <a:r>
              <a:rPr lang="zh-TW" altLang="en-US" sz="1600" dirty="0"/>
              <a:t>財產</a:t>
            </a:r>
            <a:endParaRPr lang="en-US" altLang="zh-TW" sz="1600" dirty="0"/>
          </a:p>
          <a:p>
            <a:pPr marL="742950" lvl="1" indent="-285750">
              <a:buFont typeface="Arial" panose="020B0604020202020204" pitchFamily="34" charset="0"/>
              <a:buChar char="•"/>
            </a:pPr>
            <a:r>
              <a:rPr lang="zh-TW" altLang="en-US" sz="1600" dirty="0"/>
              <a:t>動產</a:t>
            </a:r>
            <a:r>
              <a:rPr lang="en-US" altLang="zh-TW" sz="1100" dirty="0"/>
              <a:t>(</a:t>
            </a:r>
            <a:r>
              <a:rPr lang="zh-TW" altLang="en-US" sz="1100" dirty="0"/>
              <a:t>限額是獨立的</a:t>
            </a:r>
            <a:r>
              <a:rPr lang="en-US" altLang="zh-TW" sz="1100" dirty="0"/>
              <a:t>, 1</a:t>
            </a:r>
            <a:r>
              <a:rPr lang="zh-TW" altLang="en-US" sz="1100" dirty="0"/>
              <a:t>人</a:t>
            </a:r>
            <a:r>
              <a:rPr lang="en-US" altLang="zh-TW" sz="1100" dirty="0"/>
              <a:t>250</a:t>
            </a:r>
            <a:r>
              <a:rPr lang="zh-TW" altLang="en-US" sz="1100" dirty="0"/>
              <a:t>萬</a:t>
            </a:r>
            <a:r>
              <a:rPr lang="en-US" altLang="zh-TW" sz="1100" dirty="0"/>
              <a:t>,</a:t>
            </a:r>
            <a:r>
              <a:rPr lang="zh-TW" altLang="en-US" sz="1100" dirty="0"/>
              <a:t>之後每人</a:t>
            </a:r>
            <a:r>
              <a:rPr lang="en-US" altLang="zh-TW" sz="1100" dirty="0"/>
              <a:t>+25</a:t>
            </a:r>
            <a:r>
              <a:rPr lang="zh-TW" altLang="en-US" sz="1100" dirty="0"/>
              <a:t>萬</a:t>
            </a:r>
            <a:r>
              <a:rPr lang="en-US" altLang="zh-TW" sz="1100" dirty="0"/>
              <a:t>)</a:t>
            </a:r>
          </a:p>
          <a:p>
            <a:pPr marL="1200150" lvl="2" indent="-285750">
              <a:buFont typeface="Arial" panose="020B0604020202020204" pitchFamily="34" charset="0"/>
              <a:buChar char="•"/>
            </a:pPr>
            <a:r>
              <a:rPr lang="zh-TW" altLang="en-US" sz="1600" dirty="0"/>
              <a:t>存款本金</a:t>
            </a:r>
            <a:endParaRPr lang="en-US" altLang="zh-TW" sz="1600" dirty="0"/>
          </a:p>
          <a:p>
            <a:pPr marL="1200150" lvl="2" indent="-285750">
              <a:buFont typeface="Arial" panose="020B0604020202020204" pitchFamily="34" charset="0"/>
              <a:buChar char="•"/>
            </a:pPr>
            <a:r>
              <a:rPr lang="zh-TW" altLang="en-US" sz="1600" dirty="0"/>
              <a:t>投資</a:t>
            </a:r>
            <a:r>
              <a:rPr lang="en-US" altLang="zh-TW" sz="1100" dirty="0">
                <a:solidFill>
                  <a:srgbClr val="FF0000"/>
                </a:solidFill>
              </a:rPr>
              <a:t>(</a:t>
            </a:r>
            <a:r>
              <a:rPr lang="zh-TW" altLang="en-US" sz="1100" dirty="0">
                <a:solidFill>
                  <a:srgbClr val="FF0000"/>
                </a:solidFill>
              </a:rPr>
              <a:t>未上市股票怎樣計算</a:t>
            </a:r>
            <a:r>
              <a:rPr lang="en-US" altLang="zh-TW" sz="1100" dirty="0">
                <a:solidFill>
                  <a:srgbClr val="FF0000"/>
                </a:solidFill>
              </a:rPr>
              <a:t>?)</a:t>
            </a:r>
          </a:p>
          <a:p>
            <a:pPr marL="1200150" lvl="2" indent="-285750">
              <a:buFont typeface="Arial" panose="020B0604020202020204" pitchFamily="34" charset="0"/>
              <a:buChar char="•"/>
            </a:pPr>
            <a:r>
              <a:rPr lang="zh-TW" altLang="en-US" sz="1600" dirty="0"/>
              <a:t>有價證券</a:t>
            </a:r>
            <a:r>
              <a:rPr lang="en-US" altLang="zh-TW" sz="1100" dirty="0"/>
              <a:t>(</a:t>
            </a:r>
            <a:r>
              <a:rPr lang="zh-TW" altLang="en-US" sz="1100" dirty="0"/>
              <a:t>上市股票以每股</a:t>
            </a:r>
            <a:r>
              <a:rPr lang="en-US" altLang="zh-TW" sz="1100" dirty="0"/>
              <a:t>10</a:t>
            </a:r>
            <a:r>
              <a:rPr lang="zh-TW" altLang="en-US" sz="1100" dirty="0"/>
              <a:t>元計</a:t>
            </a:r>
            <a:r>
              <a:rPr lang="en-US" altLang="zh-TW" sz="1100" dirty="0"/>
              <a:t>)</a:t>
            </a:r>
          </a:p>
          <a:p>
            <a:pPr marL="1200150" lvl="2" indent="-285750">
              <a:buFont typeface="Arial" panose="020B0604020202020204" pitchFamily="34" charset="0"/>
              <a:buChar char="•"/>
            </a:pPr>
            <a:endParaRPr lang="en-US" altLang="zh-TW" sz="1600" dirty="0"/>
          </a:p>
          <a:p>
            <a:pPr marL="742950" lvl="1" indent="-285750">
              <a:buFont typeface="Arial" panose="020B0604020202020204" pitchFamily="34" charset="0"/>
              <a:buChar char="•"/>
            </a:pPr>
            <a:r>
              <a:rPr lang="zh-TW" altLang="en-US" sz="1600" dirty="0"/>
              <a:t>不動產</a:t>
            </a:r>
            <a:r>
              <a:rPr lang="en-US" altLang="zh-TW" sz="1100" dirty="0"/>
              <a:t>(</a:t>
            </a:r>
            <a:r>
              <a:rPr lang="zh-TW" altLang="en-US" sz="1100" dirty="0"/>
              <a:t>限額是依照內政部社會救助法的</a:t>
            </a:r>
            <a:r>
              <a:rPr lang="en-US" altLang="zh-TW" sz="1100" dirty="0"/>
              <a:t>,</a:t>
            </a:r>
            <a:r>
              <a:rPr lang="zh-TW" altLang="en-US" sz="1100" dirty="0"/>
              <a:t>各縣市不同</a:t>
            </a:r>
            <a:r>
              <a:rPr lang="en-US" altLang="zh-TW" sz="1100" dirty="0"/>
              <a:t>,</a:t>
            </a:r>
            <a:r>
              <a:rPr lang="zh-TW" altLang="en-US" sz="1100" dirty="0"/>
              <a:t>有些情況可排除不計入</a:t>
            </a:r>
            <a:r>
              <a:rPr lang="en-US" altLang="zh-TW" sz="1100" dirty="0"/>
              <a:t>)</a:t>
            </a:r>
            <a:endParaRPr lang="en-US" altLang="zh-TW" sz="1600" dirty="0"/>
          </a:p>
          <a:p>
            <a:pPr marL="1200150" lvl="2" indent="-285750">
              <a:buFont typeface="Arial" panose="020B0604020202020204" pitchFamily="34" charset="0"/>
              <a:buChar char="•"/>
            </a:pPr>
            <a:r>
              <a:rPr lang="zh-TW" altLang="en-US" sz="1600" dirty="0"/>
              <a:t>土地</a:t>
            </a:r>
            <a:endParaRPr lang="en-US" altLang="zh-TW" sz="1600" dirty="0"/>
          </a:p>
          <a:p>
            <a:pPr marL="1200150" lvl="2" indent="-285750">
              <a:buFont typeface="Arial" panose="020B0604020202020204" pitchFamily="34" charset="0"/>
              <a:buChar char="•"/>
            </a:pPr>
            <a:r>
              <a:rPr lang="zh-TW" altLang="en-US" sz="1600" dirty="0"/>
              <a:t>田賦</a:t>
            </a:r>
            <a:endParaRPr lang="en-US" altLang="zh-TW" sz="1600" dirty="0"/>
          </a:p>
          <a:p>
            <a:pPr marL="1200150" lvl="2" indent="-285750">
              <a:buFont typeface="Arial" panose="020B0604020202020204" pitchFamily="34" charset="0"/>
              <a:buChar char="•"/>
            </a:pPr>
            <a:r>
              <a:rPr lang="zh-TW" altLang="en-US" sz="1600" dirty="0"/>
              <a:t>房屋</a:t>
            </a:r>
            <a:endParaRPr lang="en-US" altLang="zh-TW" sz="1600" dirty="0"/>
          </a:p>
          <a:p>
            <a:pPr marL="1200150" lvl="2" indent="-285750">
              <a:buFont typeface="Arial" panose="020B0604020202020204" pitchFamily="34" charset="0"/>
              <a:buChar char="•"/>
            </a:pPr>
            <a:r>
              <a:rPr lang="zh-TW" altLang="en-US" sz="1600" dirty="0"/>
              <a:t>其他不動產</a:t>
            </a:r>
          </a:p>
        </p:txBody>
      </p:sp>
      <p:sp>
        <p:nvSpPr>
          <p:cNvPr id="6" name="文字方塊 5"/>
          <p:cNvSpPr txBox="1"/>
          <p:nvPr/>
        </p:nvSpPr>
        <p:spPr>
          <a:xfrm>
            <a:off x="2159795" y="9359662"/>
            <a:ext cx="8316700" cy="369332"/>
          </a:xfrm>
          <a:prstGeom prst="rect">
            <a:avLst/>
          </a:prstGeom>
          <a:noFill/>
        </p:spPr>
        <p:txBody>
          <a:bodyPr wrap="none" rtlCol="0">
            <a:spAutoFit/>
          </a:bodyPr>
          <a:lstStyle/>
          <a:p>
            <a:r>
              <a:rPr lang="zh-TW" altLang="en-US" dirty="0"/>
              <a:t>稅務系統中，財產分為：房屋、土地、田賦、投資、車 輛、動產、不動產、其他</a:t>
            </a:r>
          </a:p>
        </p:txBody>
      </p:sp>
    </p:spTree>
    <p:extLst>
      <p:ext uri="{BB962C8B-B14F-4D97-AF65-F5344CB8AC3E}">
        <p14:creationId xmlns:p14="http://schemas.microsoft.com/office/powerpoint/2010/main" val="246084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88394" y="3117989"/>
            <a:ext cx="11277600" cy="5724644"/>
          </a:xfrm>
          <a:prstGeom prst="rect">
            <a:avLst/>
          </a:prstGeom>
        </p:spPr>
        <p:txBody>
          <a:bodyPr wrap="square">
            <a:spAutoFit/>
          </a:bodyPr>
          <a:lstStyle/>
          <a:p>
            <a:pPr marL="285750" indent="-285750">
              <a:buFont typeface="Arial" panose="020B0604020202020204" pitchFamily="34" charset="0"/>
              <a:buChar char="•"/>
            </a:pPr>
            <a:r>
              <a:rPr lang="zh-TW" altLang="en-US" sz="1600" dirty="0">
                <a:latin typeface="細明體" panose="02020509000000000000" pitchFamily="49" charset="-120"/>
                <a:ea typeface="細明體" panose="02020509000000000000" pitchFamily="49" charset="-120"/>
              </a:rPr>
              <a:t>戶籍地之鄉 </a:t>
            </a:r>
            <a:r>
              <a:rPr lang="en-US" altLang="zh-TW" sz="1600" dirty="0">
                <a:latin typeface="細明體" panose="02020509000000000000" pitchFamily="49" charset="-120"/>
                <a:ea typeface="細明體" panose="02020509000000000000" pitchFamily="49" charset="-120"/>
              </a:rPr>
              <a:t>(</a:t>
            </a:r>
            <a:r>
              <a:rPr lang="zh-TW" altLang="en-US" sz="1600" dirty="0">
                <a:latin typeface="細明體" panose="02020509000000000000" pitchFamily="49" charset="-120"/>
                <a:ea typeface="細明體" panose="02020509000000000000" pitchFamily="49" charset="-120"/>
              </a:rPr>
              <a:t>鎮、市、區</a:t>
            </a:r>
            <a:r>
              <a:rPr lang="en-US" altLang="zh-TW" sz="1600" dirty="0">
                <a:latin typeface="細明體" panose="02020509000000000000" pitchFamily="49" charset="-120"/>
                <a:ea typeface="細明體" panose="02020509000000000000" pitchFamily="49" charset="-120"/>
              </a:rPr>
              <a:t>) </a:t>
            </a:r>
            <a:r>
              <a:rPr lang="zh-TW" altLang="en-US" sz="1600" dirty="0">
                <a:latin typeface="細明體" panose="02020509000000000000" pitchFamily="49" charset="-120"/>
                <a:ea typeface="細明體" panose="02020509000000000000" pitchFamily="49" charset="-120"/>
              </a:rPr>
              <a:t>公所應詳實調查役男家屬家庭狀況，並填製家庭狀況調查審查表。</a:t>
            </a:r>
            <a:endParaRPr lang="en-US" altLang="zh-TW" sz="1600" dirty="0">
              <a:latin typeface="細明體" panose="02020509000000000000" pitchFamily="49" charset="-120"/>
              <a:ea typeface="細明體" panose="02020509000000000000" pitchFamily="49" charset="-120"/>
            </a:endParaRPr>
          </a:p>
          <a:p>
            <a:pPr marL="742950" lvl="1" indent="-285750">
              <a:buFont typeface="Arial" panose="020B0604020202020204" pitchFamily="34" charset="0"/>
              <a:buChar char="•"/>
            </a:pPr>
            <a:r>
              <a:rPr lang="zh-TW" altLang="en-US" sz="1600" dirty="0"/>
              <a:t>家庭狀況之調查記載，有調查不實或記載錯誤者，應據實更正。</a:t>
            </a:r>
          </a:p>
          <a:p>
            <a:pPr marL="742950" lvl="1" indent="-285750">
              <a:buFont typeface="Arial" panose="020B0604020202020204" pitchFamily="34" charset="0"/>
              <a:buChar char="•"/>
            </a:pPr>
            <a:r>
              <a:rPr lang="zh-TW" altLang="en-US" sz="1600" dirty="0"/>
              <a:t>協調稅捐稽徵機關提供役男家屬最近一年各類所得及財產稅捐資料並認證。</a:t>
            </a:r>
          </a:p>
          <a:p>
            <a:pPr marL="742950" lvl="1" indent="-285750">
              <a:buFont typeface="Arial" panose="020B0604020202020204" pitchFamily="34" charset="0"/>
              <a:buChar char="•"/>
            </a:pPr>
            <a:r>
              <a:rPr lang="zh-TW" altLang="en-US" sz="1600" dirty="0"/>
              <a:t>應於家庭狀況調查審查表內，填註</a:t>
            </a:r>
            <a:r>
              <a:rPr lang="zh-TW" altLang="en-US" sz="1600" dirty="0">
                <a:solidFill>
                  <a:srgbClr val="0070C0"/>
                </a:solidFill>
              </a:rPr>
              <a:t>查核</a:t>
            </a:r>
            <a:r>
              <a:rPr lang="zh-TW" altLang="en-US" sz="1600" dirty="0"/>
              <a:t>結果。 </a:t>
            </a:r>
            <a:r>
              <a:rPr lang="en-US" altLang="zh-TW" sz="1600" dirty="0">
                <a:solidFill>
                  <a:srgbClr val="FF0000"/>
                </a:solidFill>
              </a:rPr>
              <a:t>(</a:t>
            </a:r>
            <a:r>
              <a:rPr lang="zh-TW" altLang="en-US" sz="1600" dirty="0">
                <a:solidFill>
                  <a:srgbClr val="FF0000"/>
                </a:solidFill>
              </a:rPr>
              <a:t>各階段的專有名詞是</a:t>
            </a:r>
            <a:r>
              <a:rPr lang="en-US" altLang="zh-TW" sz="1600" dirty="0">
                <a:solidFill>
                  <a:srgbClr val="FF0000"/>
                </a:solidFill>
              </a:rPr>
              <a:t>?</a:t>
            </a:r>
            <a:r>
              <a:rPr lang="zh-TW" altLang="en-US" sz="1600" dirty="0">
                <a:solidFill>
                  <a:srgbClr val="FF0000"/>
                </a:solidFill>
              </a:rPr>
              <a:t> 協作階段要叫</a:t>
            </a:r>
            <a:r>
              <a:rPr lang="en-US" altLang="zh-TW" sz="1600" dirty="0">
                <a:solidFill>
                  <a:srgbClr val="FF0000"/>
                </a:solidFill>
              </a:rPr>
              <a:t>?)</a:t>
            </a:r>
          </a:p>
          <a:p>
            <a:pPr marL="742950" lvl="1" indent="-285750">
              <a:buFont typeface="Arial" panose="020B0604020202020204" pitchFamily="34" charset="0"/>
              <a:buChar char="•"/>
            </a:pPr>
            <a:endParaRPr lang="en-US" altLang="zh-TW" sz="1600" dirty="0"/>
          </a:p>
          <a:p>
            <a:pPr marL="285750" indent="-285750">
              <a:buFont typeface="Arial" panose="020B0604020202020204" pitchFamily="34" charset="0"/>
              <a:buChar char="•"/>
            </a:pPr>
            <a:r>
              <a:rPr lang="zh-TW" altLang="en-US" sz="1600" dirty="0"/>
              <a:t>直轄市、縣 </a:t>
            </a:r>
            <a:r>
              <a:rPr lang="en-US" altLang="zh-TW" sz="1600" dirty="0"/>
              <a:t>(</a:t>
            </a:r>
            <a:r>
              <a:rPr lang="zh-TW" altLang="en-US" sz="1600" dirty="0"/>
              <a:t>市</a:t>
            </a:r>
            <a:r>
              <a:rPr lang="en-US" altLang="zh-TW" sz="1600" dirty="0"/>
              <a:t>) </a:t>
            </a:r>
            <a:r>
              <a:rPr lang="zh-TW" altLang="en-US" sz="1600" dirty="0"/>
              <a:t>政府應</a:t>
            </a:r>
            <a:r>
              <a:rPr lang="zh-TW" altLang="en-US" sz="1600" dirty="0">
                <a:solidFill>
                  <a:srgbClr val="0070C0"/>
                </a:solidFill>
              </a:rPr>
              <a:t>核定</a:t>
            </a:r>
            <a:r>
              <a:rPr lang="zh-TW" altLang="en-US" sz="1600" dirty="0"/>
              <a:t>家庭狀況調查審查表，決定扶助等級、口數，其有變更初核等級、口數者，應註明變更理由。</a:t>
            </a:r>
            <a:endParaRPr lang="en-US" altLang="zh-TW" sz="1600" dirty="0"/>
          </a:p>
          <a:p>
            <a:pPr marL="285750" indent="-285750">
              <a:buFont typeface="Arial" panose="020B0604020202020204" pitchFamily="34" charset="0"/>
              <a:buChar char="•"/>
            </a:pPr>
            <a:endParaRPr lang="en-US" altLang="zh-TW" sz="1600" dirty="0"/>
          </a:p>
          <a:p>
            <a:pPr marL="285750" indent="-285750">
              <a:buFont typeface="Arial" panose="020B0604020202020204" pitchFamily="34" charset="0"/>
              <a:buChar char="•"/>
            </a:pPr>
            <a:r>
              <a:rPr lang="zh-TW" altLang="en-US" sz="1600" dirty="0"/>
              <a:t>役男家屬接到前條核定結果通知後，對於審查核定事項，認有不符事實時，應於接獲通知之次日起三十日內，檢具證明文件向原核定機關請求</a:t>
            </a:r>
            <a:r>
              <a:rPr lang="zh-TW" altLang="en-US" sz="1600" dirty="0">
                <a:solidFill>
                  <a:srgbClr val="0070C0"/>
                </a:solidFill>
              </a:rPr>
              <a:t>複查</a:t>
            </a:r>
            <a:r>
              <a:rPr lang="zh-TW" altLang="en-US" sz="1600" dirty="0"/>
              <a:t>；經複查結果核准扶助或變更扶助等級者，其各項扶助費應予補發。</a:t>
            </a:r>
            <a:r>
              <a:rPr lang="en-US" altLang="zh-TW" sz="1600" dirty="0">
                <a:solidFill>
                  <a:srgbClr val="FF0000"/>
                </a:solidFill>
              </a:rPr>
              <a:t>(</a:t>
            </a:r>
            <a:r>
              <a:rPr lang="zh-TW" altLang="en-US" sz="1600" dirty="0">
                <a:solidFill>
                  <a:srgbClr val="FF0000"/>
                </a:solidFill>
              </a:rPr>
              <a:t>依照最初審查時間點起算嗎</a:t>
            </a:r>
            <a:r>
              <a:rPr lang="en-US" altLang="zh-TW" sz="1600" dirty="0">
                <a:solidFill>
                  <a:srgbClr val="FF0000"/>
                </a:solidFill>
              </a:rPr>
              <a:t>?</a:t>
            </a:r>
            <a:r>
              <a:rPr lang="zh-TW" altLang="en-US" sz="1600" dirty="0">
                <a:solidFill>
                  <a:srgbClr val="FF0000"/>
                </a:solidFill>
              </a:rPr>
              <a:t> 也是從公所那一層開始跑嗎</a:t>
            </a:r>
            <a:r>
              <a:rPr lang="en-US" altLang="zh-TW" sz="1600" dirty="0">
                <a:solidFill>
                  <a:srgbClr val="FF0000"/>
                </a:solidFill>
              </a:rPr>
              <a:t>?)</a:t>
            </a:r>
          </a:p>
          <a:p>
            <a:pPr marL="285750" indent="-285750">
              <a:buFont typeface="Arial" panose="020B0604020202020204" pitchFamily="34" charset="0"/>
              <a:buChar char="•"/>
            </a:pPr>
            <a:r>
              <a:rPr lang="zh-TW" altLang="en-US" sz="1600" dirty="0"/>
              <a:t>役男家屬因年齡、人口或財產變動，致需申請扶助或足以影響原核定扶助等級者，得檢具有關證明，向鄉（鎮、市、區）公所申請或重新調查，經核定或變更扶助等級者，其扶助費自核定之日起發給。</a:t>
            </a:r>
            <a:endParaRPr lang="en-US" altLang="zh-TW" sz="1600" dirty="0"/>
          </a:p>
          <a:p>
            <a:pPr marL="285750" indent="-285750">
              <a:buFont typeface="Arial" panose="020B0604020202020204" pitchFamily="34" charset="0"/>
              <a:buChar char="•"/>
            </a:pPr>
            <a:r>
              <a:rPr lang="zh-TW" altLang="en-US" sz="1600" dirty="0"/>
              <a:t>原於調查家況時表示不需生活扶助經記錄有案之役男家屬，得於役男應徵（召）集在營（勤）服兵役期間內，提出重新調查家庭狀況；於役男退役或解除召集後，不得再行提出。</a:t>
            </a:r>
            <a:r>
              <a:rPr lang="en-US" altLang="zh-TW" sz="1400" dirty="0">
                <a:solidFill>
                  <a:srgbClr val="FF0000"/>
                </a:solidFill>
              </a:rPr>
              <a:t>(</a:t>
            </a:r>
            <a:r>
              <a:rPr lang="zh-TW" altLang="en-US" sz="1400" dirty="0">
                <a:solidFill>
                  <a:srgbClr val="FF0000"/>
                </a:solidFill>
              </a:rPr>
              <a:t>可以不停重提再審，直到退役或解除召集</a:t>
            </a:r>
            <a:r>
              <a:rPr lang="en-US" altLang="zh-TW" sz="1400" dirty="0">
                <a:solidFill>
                  <a:srgbClr val="FF0000"/>
                </a:solidFill>
              </a:rPr>
              <a:t>?</a:t>
            </a:r>
            <a:r>
              <a:rPr lang="zh-TW" altLang="en-US" sz="1400" dirty="0">
                <a:solidFill>
                  <a:srgbClr val="FF0000"/>
                </a:solidFill>
              </a:rPr>
              <a:t> 每次重提就是一個新案</a:t>
            </a:r>
            <a:r>
              <a:rPr lang="en-US" altLang="zh-TW" sz="1400" dirty="0">
                <a:solidFill>
                  <a:srgbClr val="FF0000"/>
                </a:solidFill>
              </a:rPr>
              <a:t>?)</a:t>
            </a:r>
            <a:endParaRPr lang="en-US" altLang="zh-TW" sz="1600" dirty="0">
              <a:solidFill>
                <a:srgbClr val="FF0000"/>
              </a:solidFill>
            </a:endParaRPr>
          </a:p>
          <a:p>
            <a:pPr marL="285750" indent="-285750">
              <a:buFont typeface="Arial" panose="020B0604020202020204" pitchFamily="34" charset="0"/>
              <a:buChar char="•"/>
            </a:pPr>
            <a:endParaRPr lang="en-US" altLang="zh-TW" sz="1600" dirty="0">
              <a:solidFill>
                <a:srgbClr val="FF0000"/>
              </a:solidFill>
            </a:endParaRPr>
          </a:p>
          <a:p>
            <a:pPr marL="285750" indent="-285750">
              <a:buFont typeface="Arial" panose="020B0604020202020204" pitchFamily="34" charset="0"/>
              <a:buChar char="•"/>
            </a:pPr>
            <a:r>
              <a:rPr lang="zh-TW" altLang="en-US" sz="1600" dirty="0"/>
              <a:t>鄉 </a:t>
            </a:r>
            <a:r>
              <a:rPr lang="en-US" altLang="zh-TW" sz="1600" dirty="0"/>
              <a:t>(</a:t>
            </a:r>
            <a:r>
              <a:rPr lang="zh-TW" altLang="en-US" sz="1600" dirty="0"/>
              <a:t>鎮、市、區</a:t>
            </a:r>
            <a:r>
              <a:rPr lang="en-US" altLang="zh-TW" sz="1600" dirty="0"/>
              <a:t>) </a:t>
            </a:r>
            <a:r>
              <a:rPr lang="zh-TW" altLang="en-US" sz="1600" dirty="0"/>
              <a:t>公所，應隨時掌握役男家庭狀況有無變動，並應於每節發放前詳加查核其家屬年齡、人口或財產，如有增減變動，應即辦理更改扶助等級。</a:t>
            </a:r>
            <a:r>
              <a:rPr lang="en-US" altLang="zh-TW" sz="1600" dirty="0">
                <a:solidFill>
                  <a:srgbClr val="FF0000"/>
                </a:solidFill>
              </a:rPr>
              <a:t>(</a:t>
            </a:r>
            <a:r>
              <a:rPr lang="zh-TW" altLang="en-US" sz="1600" dirty="0">
                <a:solidFill>
                  <a:srgbClr val="FF0000"/>
                </a:solidFill>
              </a:rPr>
              <a:t>怎麼查，查啥</a:t>
            </a:r>
            <a:r>
              <a:rPr lang="en-US" altLang="zh-TW" sz="1600" dirty="0">
                <a:solidFill>
                  <a:srgbClr val="FF0000"/>
                </a:solidFill>
              </a:rPr>
              <a:t>?)</a:t>
            </a:r>
          </a:p>
          <a:p>
            <a:pPr marL="285750" indent="-285750">
              <a:buFont typeface="Arial" panose="020B0604020202020204" pitchFamily="34" charset="0"/>
              <a:buChar char="•"/>
            </a:pPr>
            <a:r>
              <a:rPr lang="zh-TW" altLang="en-US" sz="1600" dirty="0"/>
              <a:t>直轄市、縣 </a:t>
            </a:r>
            <a:r>
              <a:rPr lang="en-US" altLang="zh-TW" sz="1600" dirty="0"/>
              <a:t>(</a:t>
            </a:r>
            <a:r>
              <a:rPr lang="zh-TW" altLang="en-US" sz="1600" dirty="0"/>
              <a:t>市</a:t>
            </a:r>
            <a:r>
              <a:rPr lang="en-US" altLang="zh-TW" sz="1600" dirty="0"/>
              <a:t>) </a:t>
            </a:r>
            <a:r>
              <a:rPr lang="zh-TW" altLang="en-US" sz="1600" dirty="0"/>
              <a:t>政府應每年實施複查，並將複查成果，函送內政部備查。</a:t>
            </a:r>
            <a:r>
              <a:rPr lang="en-US" altLang="zh-TW" sz="1600" dirty="0"/>
              <a:t> </a:t>
            </a:r>
            <a:r>
              <a:rPr lang="en-US" altLang="zh-TW" sz="1600" dirty="0">
                <a:solidFill>
                  <a:srgbClr val="FF0000"/>
                </a:solidFill>
              </a:rPr>
              <a:t>(</a:t>
            </a:r>
            <a:r>
              <a:rPr lang="zh-TW" altLang="en-US" sz="1600" dirty="0">
                <a:solidFill>
                  <a:srgbClr val="FF0000"/>
                </a:solidFill>
              </a:rPr>
              <a:t>怎麼查，查啥</a:t>
            </a:r>
            <a:r>
              <a:rPr lang="en-US" altLang="zh-TW" sz="1600" dirty="0">
                <a:solidFill>
                  <a:srgbClr val="FF0000"/>
                </a:solidFill>
              </a:rPr>
              <a:t>?)</a:t>
            </a:r>
          </a:p>
          <a:p>
            <a:pPr marL="285750" indent="-285750">
              <a:buFont typeface="Arial" panose="020B0604020202020204" pitchFamily="34" charset="0"/>
              <a:buChar char="•"/>
            </a:pPr>
            <a:endParaRPr lang="en-US" altLang="zh-TW" sz="1600" dirty="0">
              <a:solidFill>
                <a:srgbClr val="FF0000"/>
              </a:solidFill>
            </a:endParaRPr>
          </a:p>
          <a:p>
            <a:pPr marL="285750" indent="-285750">
              <a:buFont typeface="Arial" panose="020B0604020202020204" pitchFamily="34" charset="0"/>
              <a:buChar char="•"/>
            </a:pPr>
            <a:r>
              <a:rPr lang="zh-TW" altLang="en-US" sz="1600" dirty="0"/>
              <a:t>役男家屬原經核定扶助有案者，因清查個人或家庭情況變更或原調查有誤致不符生活扶助相關規定，或有第四條第二項各款不予列計扶助情形，其已發給或溢領生活扶助費用，由直轄市、縣（市）政府以書面通知申請人或其法定繼承人於二個月內返還，屆期未返還者，由直轄市、縣（市）政府移送行政執行。</a:t>
            </a:r>
            <a:r>
              <a:rPr lang="en-US" altLang="zh-TW" sz="1400" dirty="0">
                <a:solidFill>
                  <a:srgbClr val="FF0000"/>
                </a:solidFill>
              </a:rPr>
              <a:t>(</a:t>
            </a:r>
            <a:r>
              <a:rPr lang="zh-TW" altLang="en-US" sz="1400" dirty="0">
                <a:solidFill>
                  <a:srgbClr val="FF0000"/>
                </a:solidFill>
              </a:rPr>
              <a:t>是指變化的時間點未通知，追朔只到到變化時間點吧</a:t>
            </a:r>
            <a:r>
              <a:rPr lang="en-US" altLang="zh-TW" sz="1400" dirty="0">
                <a:solidFill>
                  <a:srgbClr val="FF0000"/>
                </a:solidFill>
              </a:rPr>
              <a:t>?)</a:t>
            </a:r>
          </a:p>
          <a:p>
            <a:pPr marL="285750" indent="-285750">
              <a:buFont typeface="Arial" panose="020B0604020202020204" pitchFamily="34" charset="0"/>
              <a:buChar char="•"/>
            </a:pPr>
            <a:r>
              <a:rPr lang="zh-TW" altLang="en-US" sz="1400" dirty="0">
                <a:solidFill>
                  <a:srgbClr val="FF0000"/>
                </a:solidFill>
              </a:rPr>
              <a:t>役男服役死亡、傷殘會繼續發</a:t>
            </a:r>
            <a:r>
              <a:rPr lang="en-US" altLang="zh-TW" sz="1400" dirty="0">
                <a:solidFill>
                  <a:srgbClr val="FF0000"/>
                </a:solidFill>
              </a:rPr>
              <a:t>3</a:t>
            </a:r>
            <a:r>
              <a:rPr lang="zh-TW" altLang="en-US" sz="1400" dirty="0">
                <a:solidFill>
                  <a:srgbClr val="FF0000"/>
                </a:solidFill>
              </a:rPr>
              <a:t>節嗎</a:t>
            </a:r>
            <a:r>
              <a:rPr lang="en-US" altLang="zh-TW" sz="1400" dirty="0">
                <a:solidFill>
                  <a:srgbClr val="FF0000"/>
                </a:solidFill>
              </a:rPr>
              <a:t>?</a:t>
            </a:r>
            <a:r>
              <a:rPr lang="zh-TW" altLang="en-US" sz="1400" dirty="0">
                <a:solidFill>
                  <a:srgbClr val="FF0000"/>
                </a:solidFill>
              </a:rPr>
              <a:t> 發到何時</a:t>
            </a:r>
            <a:r>
              <a:rPr lang="en-US" altLang="zh-TW" sz="1400" dirty="0">
                <a:solidFill>
                  <a:srgbClr val="FF0000"/>
                </a:solidFill>
              </a:rPr>
              <a:t>?</a:t>
            </a:r>
            <a:r>
              <a:rPr lang="zh-TW" altLang="en-US" sz="1400" dirty="0">
                <a:solidFill>
                  <a:srgbClr val="FF0000"/>
                </a:solidFill>
              </a:rPr>
              <a:t> 是依照本法嗎</a:t>
            </a:r>
            <a:r>
              <a:rPr lang="en-US" altLang="zh-TW" sz="1400" dirty="0">
                <a:solidFill>
                  <a:srgbClr val="FF0000"/>
                </a:solidFill>
              </a:rPr>
              <a:t>?</a:t>
            </a:r>
            <a:endParaRPr lang="zh-TW" altLang="en-US" sz="1600" dirty="0">
              <a:solidFill>
                <a:srgbClr val="FF0000"/>
              </a:solidFill>
            </a:endParaRPr>
          </a:p>
        </p:txBody>
      </p:sp>
    </p:spTree>
    <p:extLst>
      <p:ext uri="{BB962C8B-B14F-4D97-AF65-F5344CB8AC3E}">
        <p14:creationId xmlns:p14="http://schemas.microsoft.com/office/powerpoint/2010/main" val="237767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88394" y="3117991"/>
            <a:ext cx="11277600" cy="4770537"/>
          </a:xfrm>
          <a:prstGeom prst="rect">
            <a:avLst/>
          </a:prstGeom>
        </p:spPr>
        <p:txBody>
          <a:bodyPr wrap="square">
            <a:spAutoFit/>
          </a:bodyPr>
          <a:lstStyle/>
          <a:p>
            <a:pPr marL="285750" indent="-285750">
              <a:buFont typeface="Arial" panose="020B0604020202020204" pitchFamily="34" charset="0"/>
              <a:buChar char="•"/>
            </a:pPr>
            <a:r>
              <a:rPr lang="zh-TW" altLang="en-US" sz="1600" dirty="0">
                <a:latin typeface="細明體" panose="02020509000000000000" pitchFamily="49" charset="-120"/>
                <a:ea typeface="細明體" panose="02020509000000000000" pitchFamily="49" charset="-120"/>
              </a:rPr>
              <a:t>役男遷移他鄉（鎮、市、區），遷出地之鄉（鎮、市、區）公所應辦理異動通報，將役男全戶資料移交遷入地之鄉（鎮、市、區）公所續辦扶助業務。依第二十一條規定辦理扶助之役男遺屬或家屬遷移他鄉（鎮、市、區），遷出地之鄉（鎮、市、區）公所應辦理異動通報，將役男遺屬或家屬資料移交遷入地之鄉（鎮、市、區）公所續辦扶助業務。</a:t>
            </a:r>
            <a:endParaRPr lang="en-US" altLang="zh-TW" sz="1600" dirty="0">
              <a:latin typeface="細明體" panose="02020509000000000000" pitchFamily="49" charset="-120"/>
              <a:ea typeface="細明體" panose="02020509000000000000" pitchFamily="49" charset="-120"/>
            </a:endParaRPr>
          </a:p>
          <a:p>
            <a:pPr marL="285750" indent="-285750">
              <a:buFont typeface="Arial" panose="020B0604020202020204" pitchFamily="34" charset="0"/>
              <a:buChar char="•"/>
            </a:pPr>
            <a:r>
              <a:rPr lang="zh-TW" altLang="en-US" sz="1600" dirty="0"/>
              <a:t>役男家屬有下列情形之一者，不予核定該家屬之各項扶助，其原為核定扶助者，停止該家屬之各項扶助，並複查其家況，重新核定扶助對象：一、喪失中華民國國籍。二、正在通緝中或判處徒刑在執行中。</a:t>
            </a:r>
            <a:endParaRPr lang="en-US" altLang="zh-TW" sz="1600" dirty="0"/>
          </a:p>
          <a:p>
            <a:pPr marL="285750" indent="-285750">
              <a:buFont typeface="Arial" panose="020B0604020202020204" pitchFamily="34" charset="0"/>
              <a:buChar char="•"/>
            </a:pPr>
            <a:endParaRPr lang="en-US" altLang="zh-TW" sz="1600" dirty="0"/>
          </a:p>
          <a:p>
            <a:pPr marL="285750" indent="-285750">
              <a:buFont typeface="Arial" panose="020B0604020202020204" pitchFamily="34" charset="0"/>
              <a:buChar char="•"/>
            </a:pPr>
            <a:r>
              <a:rPr lang="zh-TW" altLang="en-US" sz="1600" dirty="0"/>
              <a:t>役男家屬因年齡、人口或財產變動須變更扶助或依前條規定停止扶助者，鄉 </a:t>
            </a:r>
            <a:r>
              <a:rPr lang="en-US" altLang="zh-TW" sz="1600" dirty="0"/>
              <a:t>(</a:t>
            </a:r>
            <a:r>
              <a:rPr lang="zh-TW" altLang="en-US" sz="1600" dirty="0"/>
              <a:t>鎮、市、區</a:t>
            </a:r>
            <a:r>
              <a:rPr lang="en-US" altLang="zh-TW" sz="1600" dirty="0"/>
              <a:t>) </a:t>
            </a:r>
            <a:r>
              <a:rPr lang="zh-TW" altLang="en-US" sz="1600" dirty="0"/>
              <a:t>公所，除應於生活扶助名冊變更登記外，並應於每節前十五日內造具異動名冊一式二份，一份自存，一份報請直轄市、縣 </a:t>
            </a:r>
            <a:r>
              <a:rPr lang="en-US" altLang="zh-TW" sz="1600" dirty="0"/>
              <a:t>(</a:t>
            </a:r>
            <a:r>
              <a:rPr lang="zh-TW" altLang="en-US" sz="1600" dirty="0"/>
              <a:t>市</a:t>
            </a:r>
            <a:r>
              <a:rPr lang="en-US" altLang="zh-TW" sz="1600" dirty="0"/>
              <a:t>)</a:t>
            </a:r>
            <a:r>
              <a:rPr lang="zh-TW" altLang="en-US" sz="1600" dirty="0"/>
              <a:t>政府變更登記。</a:t>
            </a:r>
            <a:r>
              <a:rPr lang="en-US" altLang="zh-TW" sz="1600" dirty="0">
                <a:solidFill>
                  <a:srgbClr val="FF0000"/>
                </a:solidFill>
              </a:rPr>
              <a:t>(3</a:t>
            </a:r>
            <a:r>
              <a:rPr lang="zh-TW" altLang="en-US" sz="1600" dirty="0">
                <a:solidFill>
                  <a:srgbClr val="FF0000"/>
                </a:solidFill>
              </a:rPr>
              <a:t>節獎金前</a:t>
            </a:r>
            <a:r>
              <a:rPr lang="en-US" altLang="zh-TW" sz="1600" dirty="0">
                <a:solidFill>
                  <a:srgbClr val="FF0000"/>
                </a:solidFill>
              </a:rPr>
              <a:t>15</a:t>
            </a:r>
            <a:r>
              <a:rPr lang="zh-TW" altLang="en-US" sz="1600" dirty="0">
                <a:solidFill>
                  <a:srgbClr val="FF0000"/>
                </a:solidFill>
              </a:rPr>
              <a:t>天都要重新查一次</a:t>
            </a:r>
            <a:r>
              <a:rPr lang="en-US" altLang="zh-TW" sz="1600" dirty="0">
                <a:solidFill>
                  <a:srgbClr val="FF0000"/>
                </a:solidFill>
              </a:rPr>
              <a:t>?</a:t>
            </a:r>
            <a:r>
              <a:rPr lang="zh-TW" altLang="en-US" sz="1600" dirty="0">
                <a:solidFill>
                  <a:srgbClr val="FF0000"/>
                </a:solidFill>
              </a:rPr>
              <a:t> 所以</a:t>
            </a:r>
            <a:r>
              <a:rPr lang="en-US" altLang="zh-TW" sz="1600" dirty="0">
                <a:solidFill>
                  <a:srgbClr val="FF0000"/>
                </a:solidFill>
              </a:rPr>
              <a:t>16</a:t>
            </a:r>
            <a:r>
              <a:rPr lang="zh-TW" altLang="en-US" sz="1600" dirty="0">
                <a:solidFill>
                  <a:srgbClr val="FF0000"/>
                </a:solidFill>
              </a:rPr>
              <a:t>歲以下，臨時性車禍受傷，都特別要追蹤</a:t>
            </a:r>
            <a:r>
              <a:rPr lang="en-US" altLang="zh-TW" sz="1600" dirty="0">
                <a:solidFill>
                  <a:srgbClr val="FF0000"/>
                </a:solidFill>
              </a:rPr>
              <a:t>?</a:t>
            </a:r>
            <a:r>
              <a:rPr lang="zh-TW" altLang="en-US" sz="1600" dirty="0">
                <a:solidFill>
                  <a:srgbClr val="FF0000"/>
                </a:solidFill>
              </a:rPr>
              <a:t> 如果之前是年底入伍前提上一年稅單，那隔年</a:t>
            </a:r>
            <a:r>
              <a:rPr lang="en-US" altLang="zh-TW" sz="1600" dirty="0">
                <a:solidFill>
                  <a:srgbClr val="FF0000"/>
                </a:solidFill>
              </a:rPr>
              <a:t>6</a:t>
            </a:r>
            <a:r>
              <a:rPr lang="zh-TW" altLang="en-US" sz="1600" dirty="0">
                <a:solidFill>
                  <a:srgbClr val="FF0000"/>
                </a:solidFill>
              </a:rPr>
              <a:t>、</a:t>
            </a:r>
            <a:r>
              <a:rPr lang="en-US" altLang="zh-TW" sz="1600" dirty="0">
                <a:solidFill>
                  <a:srgbClr val="FF0000"/>
                </a:solidFill>
              </a:rPr>
              <a:t>7</a:t>
            </a:r>
            <a:r>
              <a:rPr lang="zh-TW" altLang="en-US" sz="1600" dirty="0">
                <a:solidFill>
                  <a:srgbClr val="FF0000"/>
                </a:solidFill>
              </a:rPr>
              <a:t>月是不是要再去查一次今年的稅單</a:t>
            </a:r>
            <a:r>
              <a:rPr lang="en-US" altLang="zh-TW" sz="1600" dirty="0">
                <a:solidFill>
                  <a:srgbClr val="FF0000"/>
                </a:solidFill>
              </a:rPr>
              <a:t>?)</a:t>
            </a:r>
          </a:p>
          <a:p>
            <a:pPr marL="285750" indent="-285750">
              <a:buFont typeface="Arial" panose="020B0604020202020204" pitchFamily="34" charset="0"/>
              <a:buChar char="•"/>
            </a:pPr>
            <a:endParaRPr lang="en-US" altLang="zh-TW" sz="1600" dirty="0">
              <a:solidFill>
                <a:srgbClr val="FF0000"/>
              </a:solidFill>
            </a:endParaRPr>
          </a:p>
          <a:p>
            <a:pPr marL="285750" indent="-285750">
              <a:buFont typeface="Arial" panose="020B0604020202020204" pitchFamily="34" charset="0"/>
              <a:buChar char="•"/>
            </a:pPr>
            <a:r>
              <a:rPr lang="zh-TW" altLang="en-US" sz="1600" dirty="0"/>
              <a:t>役男因作戰、因公、意外、因病死亡或傷殘，其遺屬或家屬原經核定扶助有案者，依下列規定辦理生活扶助：</a:t>
            </a:r>
          </a:p>
          <a:p>
            <a:pPr marL="742950" lvl="1" indent="-285750">
              <a:buFont typeface="Arial" panose="020B0604020202020204" pitchFamily="34" charset="0"/>
              <a:buChar char="•"/>
            </a:pPr>
            <a:r>
              <a:rPr lang="zh-TW" altLang="en-US" sz="1600" dirty="0"/>
              <a:t>一、因作戰、因公死亡或傷殘者，其遺屬或家屬之生活扶助金，不分等級一律依甲級及撫卹年限發給。</a:t>
            </a:r>
          </a:p>
          <a:p>
            <a:pPr marL="742950" lvl="1" indent="-285750">
              <a:buFont typeface="Arial" panose="020B0604020202020204" pitchFamily="34" charset="0"/>
              <a:buChar char="•"/>
            </a:pPr>
            <a:r>
              <a:rPr lang="zh-TW" altLang="en-US" sz="1600" dirty="0"/>
              <a:t>二、因病、意外死亡或傷殘者，其遺屬或家屬之生活扶助金，依其收入等級及撫卹年限發給。</a:t>
            </a:r>
            <a:endParaRPr lang="en-US" altLang="zh-TW" sz="1600" dirty="0"/>
          </a:p>
          <a:p>
            <a:pPr marL="742950" lvl="1" indent="-285750">
              <a:buFont typeface="Arial" panose="020B0604020202020204" pitchFamily="34" charset="0"/>
              <a:buChar char="•"/>
            </a:pPr>
            <a:r>
              <a:rPr lang="zh-TW" altLang="en-US" sz="1600" dirty="0"/>
              <a:t>役男因作戰或因公失蹤，在陸上滿一年、在海上或空中滿六個月查無下落者，其家屬之生活扶助，依前項第一款規定辦理。第一項第一款及前項未領受生活扶助之遺屬或家屬，自役男核定因作戰、因公死亡或傷殘之日起，在領卹期間仍然無法維持生活者，得申請扶助，經核定後不分等級一律依甲級及撫卹年限發給生活扶助金。</a:t>
            </a:r>
            <a:endParaRPr lang="en-US" altLang="zh-TW" sz="1600" dirty="0"/>
          </a:p>
          <a:p>
            <a:pPr marL="742950" lvl="1" indent="-285750">
              <a:buFont typeface="Arial" panose="020B0604020202020204" pitchFamily="34" charset="0"/>
              <a:buChar char="•"/>
            </a:pPr>
            <a:r>
              <a:rPr lang="zh-TW" altLang="en-US" sz="1600" dirty="0"/>
              <a:t>前三項受扶助對象經節前複查後，其家庭總收入未達丙級列級標準者，停止扶助。</a:t>
            </a:r>
            <a:endParaRPr lang="en-US" altLang="zh-TW" sz="1600" dirty="0"/>
          </a:p>
          <a:p>
            <a:pPr lvl="1"/>
            <a:r>
              <a:rPr lang="en-US" altLang="zh-TW" sz="1600" dirty="0">
                <a:solidFill>
                  <a:srgbClr val="FF0000"/>
                </a:solidFill>
              </a:rPr>
              <a:t>(</a:t>
            </a:r>
            <a:r>
              <a:rPr lang="zh-TW" altLang="en-US" sz="1600" dirty="0">
                <a:solidFill>
                  <a:srgbClr val="FF0000"/>
                </a:solidFill>
              </a:rPr>
              <a:t>是指原本就核定的</a:t>
            </a:r>
            <a:r>
              <a:rPr lang="en-US" altLang="zh-TW" sz="1600" dirty="0">
                <a:solidFill>
                  <a:srgbClr val="FF0000"/>
                </a:solidFill>
              </a:rPr>
              <a:t>?</a:t>
            </a:r>
            <a:r>
              <a:rPr lang="zh-TW" altLang="en-US" sz="1600" dirty="0">
                <a:solidFill>
                  <a:srgbClr val="FF0000"/>
                </a:solidFill>
              </a:rPr>
              <a:t> 還是原本沒核定資格的也照本法辦理</a:t>
            </a:r>
            <a:r>
              <a:rPr lang="en-US" altLang="zh-TW" sz="1600" dirty="0">
                <a:solidFill>
                  <a:srgbClr val="FF0000"/>
                </a:solidFill>
              </a:rPr>
              <a:t>?)(</a:t>
            </a:r>
            <a:r>
              <a:rPr lang="zh-TW" altLang="en-US" sz="1600" dirty="0">
                <a:solidFill>
                  <a:srgbClr val="FF0000"/>
                </a:solidFill>
              </a:rPr>
              <a:t>撫卹年限</a:t>
            </a:r>
            <a:r>
              <a:rPr lang="en-US" altLang="zh-TW" sz="1600" dirty="0">
                <a:solidFill>
                  <a:srgbClr val="FF0000"/>
                </a:solidFill>
              </a:rPr>
              <a:t>?)</a:t>
            </a:r>
            <a:endParaRPr lang="zh-TW" altLang="en-US" sz="1600" dirty="0">
              <a:solidFill>
                <a:srgbClr val="FF0000"/>
              </a:solidFill>
            </a:endParaRPr>
          </a:p>
        </p:txBody>
      </p:sp>
    </p:spTree>
    <p:extLst>
      <p:ext uri="{BB962C8B-B14F-4D97-AF65-F5344CB8AC3E}">
        <p14:creationId xmlns:p14="http://schemas.microsoft.com/office/powerpoint/2010/main" val="428854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p:cNvSpPr/>
          <p:nvPr/>
        </p:nvSpPr>
        <p:spPr>
          <a:xfrm>
            <a:off x="3510422" y="3584303"/>
            <a:ext cx="5150840" cy="2567031"/>
          </a:xfrm>
          <a:prstGeom prst="roundRect">
            <a:avLst>
              <a:gd name="adj" fmla="val 4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3711758" y="3726673"/>
            <a:ext cx="864066" cy="1023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3808425" y="4683151"/>
            <a:ext cx="645951" cy="369332"/>
          </a:xfrm>
          <a:prstGeom prst="rect">
            <a:avLst/>
          </a:prstGeom>
          <a:noFill/>
        </p:spPr>
        <p:txBody>
          <a:bodyPr wrap="square" rtlCol="0">
            <a:spAutoFit/>
          </a:bodyPr>
          <a:lstStyle/>
          <a:p>
            <a:r>
              <a:rPr lang="zh-TW" altLang="en-US" dirty="0"/>
              <a:t>稱謂</a:t>
            </a:r>
          </a:p>
        </p:txBody>
      </p:sp>
      <p:sp>
        <p:nvSpPr>
          <p:cNvPr id="8" name="矩形 7"/>
          <p:cNvSpPr/>
          <p:nvPr/>
        </p:nvSpPr>
        <p:spPr>
          <a:xfrm>
            <a:off x="3624694" y="5085633"/>
            <a:ext cx="646331" cy="369332"/>
          </a:xfrm>
          <a:prstGeom prst="rect">
            <a:avLst/>
          </a:prstGeom>
        </p:spPr>
        <p:txBody>
          <a:bodyPr wrap="none">
            <a:spAutoFit/>
          </a:bodyPr>
          <a:lstStyle/>
          <a:p>
            <a:r>
              <a:rPr lang="zh-TW" altLang="en-US" dirty="0"/>
              <a:t>姓名</a:t>
            </a:r>
          </a:p>
        </p:txBody>
      </p:sp>
      <p:sp>
        <p:nvSpPr>
          <p:cNvPr id="9" name="矩形 8"/>
          <p:cNvSpPr/>
          <p:nvPr/>
        </p:nvSpPr>
        <p:spPr>
          <a:xfrm>
            <a:off x="3601609" y="5387988"/>
            <a:ext cx="1338828" cy="369332"/>
          </a:xfrm>
          <a:prstGeom prst="rect">
            <a:avLst/>
          </a:prstGeom>
        </p:spPr>
        <p:txBody>
          <a:bodyPr wrap="none">
            <a:spAutoFit/>
          </a:bodyPr>
          <a:lstStyle/>
          <a:p>
            <a:r>
              <a:rPr lang="zh-TW" altLang="en-US" dirty="0"/>
              <a:t>身分證字號</a:t>
            </a:r>
          </a:p>
        </p:txBody>
      </p:sp>
      <p:sp>
        <p:nvSpPr>
          <p:cNvPr id="10" name="矩形 9"/>
          <p:cNvSpPr/>
          <p:nvPr/>
        </p:nvSpPr>
        <p:spPr>
          <a:xfrm>
            <a:off x="4793940" y="3726671"/>
            <a:ext cx="646331" cy="369332"/>
          </a:xfrm>
          <a:prstGeom prst="rect">
            <a:avLst/>
          </a:prstGeom>
        </p:spPr>
        <p:txBody>
          <a:bodyPr wrap="none">
            <a:spAutoFit/>
          </a:bodyPr>
          <a:lstStyle/>
          <a:p>
            <a:r>
              <a:rPr lang="zh-TW" altLang="en-US" dirty="0"/>
              <a:t>生日</a:t>
            </a:r>
          </a:p>
        </p:txBody>
      </p:sp>
      <p:sp>
        <p:nvSpPr>
          <p:cNvPr id="11" name="矩形 10"/>
          <p:cNvSpPr/>
          <p:nvPr/>
        </p:nvSpPr>
        <p:spPr>
          <a:xfrm>
            <a:off x="4793940" y="4053733"/>
            <a:ext cx="646331" cy="369332"/>
          </a:xfrm>
          <a:prstGeom prst="rect">
            <a:avLst/>
          </a:prstGeom>
        </p:spPr>
        <p:txBody>
          <a:bodyPr wrap="none">
            <a:spAutoFit/>
          </a:bodyPr>
          <a:lstStyle/>
          <a:p>
            <a:r>
              <a:rPr lang="zh-TW" altLang="en-US" dirty="0"/>
              <a:t>身分</a:t>
            </a:r>
          </a:p>
        </p:txBody>
      </p:sp>
      <p:sp>
        <p:nvSpPr>
          <p:cNvPr id="12" name="矩形 11"/>
          <p:cNvSpPr/>
          <p:nvPr/>
        </p:nvSpPr>
        <p:spPr>
          <a:xfrm>
            <a:off x="4793940" y="4423065"/>
            <a:ext cx="646331" cy="369332"/>
          </a:xfrm>
          <a:prstGeom prst="rect">
            <a:avLst/>
          </a:prstGeom>
        </p:spPr>
        <p:txBody>
          <a:bodyPr wrap="none">
            <a:spAutoFit/>
          </a:bodyPr>
          <a:lstStyle/>
          <a:p>
            <a:r>
              <a:rPr lang="zh-TW" altLang="en-US" dirty="0"/>
              <a:t>所得</a:t>
            </a:r>
          </a:p>
        </p:txBody>
      </p:sp>
      <p:sp>
        <p:nvSpPr>
          <p:cNvPr id="13" name="矩形 12"/>
          <p:cNvSpPr/>
          <p:nvPr/>
        </p:nvSpPr>
        <p:spPr>
          <a:xfrm>
            <a:off x="4793940" y="5085633"/>
            <a:ext cx="646331" cy="369332"/>
          </a:xfrm>
          <a:prstGeom prst="rect">
            <a:avLst/>
          </a:prstGeom>
        </p:spPr>
        <p:txBody>
          <a:bodyPr wrap="none">
            <a:spAutoFit/>
          </a:bodyPr>
          <a:lstStyle/>
          <a:p>
            <a:r>
              <a:rPr lang="zh-TW" altLang="en-US" dirty="0"/>
              <a:t>財產</a:t>
            </a:r>
          </a:p>
        </p:txBody>
      </p:sp>
      <p:sp>
        <p:nvSpPr>
          <p:cNvPr id="14" name="矩形 13"/>
          <p:cNvSpPr/>
          <p:nvPr/>
        </p:nvSpPr>
        <p:spPr>
          <a:xfrm>
            <a:off x="3601609" y="5672483"/>
            <a:ext cx="1107996" cy="369332"/>
          </a:xfrm>
          <a:prstGeom prst="rect">
            <a:avLst/>
          </a:prstGeom>
        </p:spPr>
        <p:txBody>
          <a:bodyPr wrap="none">
            <a:spAutoFit/>
          </a:bodyPr>
          <a:lstStyle/>
          <a:p>
            <a:r>
              <a:rPr lang="zh-TW" altLang="en-US" dirty="0"/>
              <a:t>戶籍地址</a:t>
            </a:r>
          </a:p>
        </p:txBody>
      </p:sp>
    </p:spTree>
    <p:extLst>
      <p:ext uri="{BB962C8B-B14F-4D97-AF65-F5344CB8AC3E}">
        <p14:creationId xmlns:p14="http://schemas.microsoft.com/office/powerpoint/2010/main" val="4268535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2279985" y="3122432"/>
            <a:ext cx="7161905" cy="6180952"/>
          </a:xfrm>
          <a:prstGeom prst="rect">
            <a:avLst/>
          </a:prstGeom>
        </p:spPr>
      </p:pic>
      <p:sp>
        <p:nvSpPr>
          <p:cNvPr id="5" name="矩形 4"/>
          <p:cNvSpPr/>
          <p:nvPr/>
        </p:nvSpPr>
        <p:spPr>
          <a:xfrm>
            <a:off x="4162102" y="3673142"/>
            <a:ext cx="2305638" cy="1350628"/>
          </a:xfrm>
          <a:prstGeom prst="rect">
            <a:avLst/>
          </a:prstGeom>
          <a:solidFill>
            <a:srgbClr val="567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6518076" y="3673142"/>
            <a:ext cx="2392261" cy="1350628"/>
          </a:xfrm>
          <a:prstGeom prst="rect">
            <a:avLst/>
          </a:prstGeom>
          <a:solidFill>
            <a:srgbClr val="567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p:cNvSpPr/>
          <p:nvPr/>
        </p:nvSpPr>
        <p:spPr>
          <a:xfrm>
            <a:off x="2987707" y="5939569"/>
            <a:ext cx="5922628" cy="267049"/>
          </a:xfrm>
          <a:prstGeom prst="rect">
            <a:avLst/>
          </a:prstGeom>
          <a:solidFill>
            <a:srgbClr val="567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矩形 6"/>
          <p:cNvSpPr/>
          <p:nvPr/>
        </p:nvSpPr>
        <p:spPr>
          <a:xfrm>
            <a:off x="2949503" y="5903814"/>
            <a:ext cx="4830168" cy="338554"/>
          </a:xfrm>
          <a:prstGeom prst="rect">
            <a:avLst/>
          </a:prstGeom>
        </p:spPr>
        <p:txBody>
          <a:bodyPr wrap="none">
            <a:spAutoFit/>
          </a:bodyPr>
          <a:lstStyle/>
          <a:p>
            <a:r>
              <a:rPr lang="zh-TW" altLang="en-US" sz="1600" b="1" dirty="0">
                <a:solidFill>
                  <a:srgbClr val="C3D6E6"/>
                </a:solidFill>
                <a:latin typeface="微軟正黑體" panose="020B0604030504040204" pitchFamily="34" charset="-120"/>
                <a:ea typeface="微軟正黑體" panose="020B0604030504040204" pitchFamily="34" charset="-120"/>
              </a:rPr>
              <a:t>臺中市西屯區惠來路三段</a:t>
            </a:r>
            <a:r>
              <a:rPr lang="en-US" altLang="zh-TW" sz="1600" b="1" dirty="0">
                <a:solidFill>
                  <a:srgbClr val="C3D6E6"/>
                </a:solidFill>
                <a:latin typeface="微軟正黑體" panose="020B0604030504040204" pitchFamily="34" charset="-120"/>
                <a:ea typeface="微軟正黑體" panose="020B0604030504040204" pitchFamily="34" charset="-120"/>
              </a:rPr>
              <a:t>XXX</a:t>
            </a:r>
            <a:r>
              <a:rPr lang="zh-TW" altLang="en-US" sz="1600" b="1" dirty="0">
                <a:solidFill>
                  <a:srgbClr val="C3D6E6"/>
                </a:solidFill>
                <a:latin typeface="微軟正黑體" panose="020B0604030504040204" pitchFamily="34" charset="-120"/>
                <a:ea typeface="微軟正黑體" panose="020B0604030504040204" pitchFamily="34" charset="-120"/>
              </a:rPr>
              <a:t>號</a:t>
            </a:r>
            <a:r>
              <a:rPr lang="en-US" altLang="zh-TW" sz="1600" b="1" dirty="0">
                <a:solidFill>
                  <a:srgbClr val="C3D6E6"/>
                </a:solidFill>
                <a:latin typeface="微軟正黑體" panose="020B0604030504040204" pitchFamily="34" charset="-120"/>
                <a:ea typeface="微軟正黑體" panose="020B0604030504040204" pitchFamily="34" charset="-120"/>
              </a:rPr>
              <a:t>XXX</a:t>
            </a:r>
            <a:r>
              <a:rPr lang="zh-TW" altLang="en-US" sz="1600" b="1" dirty="0">
                <a:solidFill>
                  <a:srgbClr val="C3D6E6"/>
                </a:solidFill>
                <a:latin typeface="微軟正黑體" panose="020B0604030504040204" pitchFamily="34" charset="-120"/>
                <a:ea typeface="微軟正黑體" panose="020B0604030504040204" pitchFamily="34" charset="-120"/>
              </a:rPr>
              <a:t>巷</a:t>
            </a:r>
            <a:r>
              <a:rPr lang="en-US" altLang="zh-TW" sz="1600" b="1" dirty="0">
                <a:solidFill>
                  <a:srgbClr val="C3D6E6"/>
                </a:solidFill>
                <a:latin typeface="微軟正黑體" panose="020B0604030504040204" pitchFamily="34" charset="-120"/>
                <a:ea typeface="微軟正黑體" panose="020B0604030504040204" pitchFamily="34" charset="-120"/>
              </a:rPr>
              <a:t>XX</a:t>
            </a:r>
            <a:r>
              <a:rPr lang="zh-TW" altLang="en-US" sz="1600" b="1" dirty="0">
                <a:solidFill>
                  <a:srgbClr val="C3D6E6"/>
                </a:solidFill>
                <a:latin typeface="微軟正黑體" panose="020B0604030504040204" pitchFamily="34" charset="-120"/>
                <a:ea typeface="微軟正黑體" panose="020B0604030504040204" pitchFamily="34" charset="-120"/>
              </a:rPr>
              <a:t>樓之</a:t>
            </a:r>
            <a:r>
              <a:rPr lang="en-US" altLang="zh-TW" sz="1600" b="1" dirty="0">
                <a:solidFill>
                  <a:srgbClr val="C3D6E6"/>
                </a:solidFill>
                <a:latin typeface="微軟正黑體" panose="020B0604030504040204" pitchFamily="34" charset="-120"/>
                <a:ea typeface="微軟正黑體" panose="020B0604030504040204" pitchFamily="34" charset="-120"/>
              </a:rPr>
              <a:t>XX</a:t>
            </a:r>
            <a:r>
              <a:rPr lang="zh-TW" altLang="en-US" sz="1600" b="1" dirty="0">
                <a:solidFill>
                  <a:srgbClr val="C3D6E6"/>
                </a:solidFill>
                <a:latin typeface="微軟正黑體" panose="020B0604030504040204" pitchFamily="34" charset="-120"/>
                <a:ea typeface="微軟正黑體" panose="020B0604030504040204" pitchFamily="34" charset="-120"/>
              </a:rPr>
              <a:t>號</a:t>
            </a:r>
          </a:p>
        </p:txBody>
      </p:sp>
      <p:sp>
        <p:nvSpPr>
          <p:cNvPr id="9" name="矩形 8"/>
          <p:cNvSpPr/>
          <p:nvPr/>
        </p:nvSpPr>
        <p:spPr>
          <a:xfrm>
            <a:off x="4261437" y="3673142"/>
            <a:ext cx="2206305" cy="338554"/>
          </a:xfrm>
          <a:prstGeom prst="rect">
            <a:avLst/>
          </a:prstGeom>
        </p:spPr>
        <p:txBody>
          <a:bodyPr wrap="square">
            <a:spAutoFit/>
          </a:bodyPr>
          <a:lstStyle/>
          <a:p>
            <a:r>
              <a:rPr lang="zh-TW" altLang="en-US" sz="1600" b="1" dirty="0">
                <a:solidFill>
                  <a:srgbClr val="C3D6E6"/>
                </a:solidFill>
                <a:latin typeface="微軟正黑體" panose="020B0604030504040204" pitchFamily="34" charset="-120"/>
                <a:ea typeface="微軟正黑體" panose="020B0604030504040204" pitchFamily="34" charset="-120"/>
              </a:rPr>
              <a:t>所得</a:t>
            </a:r>
          </a:p>
        </p:txBody>
      </p:sp>
      <p:sp>
        <p:nvSpPr>
          <p:cNvPr id="10" name="矩形 9"/>
          <p:cNvSpPr/>
          <p:nvPr/>
        </p:nvSpPr>
        <p:spPr>
          <a:xfrm>
            <a:off x="6518076" y="3673142"/>
            <a:ext cx="2206305" cy="338554"/>
          </a:xfrm>
          <a:prstGeom prst="rect">
            <a:avLst/>
          </a:prstGeom>
        </p:spPr>
        <p:txBody>
          <a:bodyPr wrap="square">
            <a:spAutoFit/>
          </a:bodyPr>
          <a:lstStyle/>
          <a:p>
            <a:r>
              <a:rPr lang="zh-TW" altLang="en-US" sz="1600" b="1" dirty="0">
                <a:solidFill>
                  <a:srgbClr val="C3D6E6"/>
                </a:solidFill>
                <a:latin typeface="微軟正黑體" panose="020B0604030504040204" pitchFamily="34" charset="-120"/>
                <a:ea typeface="微軟正黑體" panose="020B0604030504040204" pitchFamily="34" charset="-120"/>
              </a:rPr>
              <a:t>財產</a:t>
            </a:r>
          </a:p>
        </p:txBody>
      </p:sp>
      <p:sp>
        <p:nvSpPr>
          <p:cNvPr id="11" name="矩形 10"/>
          <p:cNvSpPr/>
          <p:nvPr/>
        </p:nvSpPr>
        <p:spPr>
          <a:xfrm>
            <a:off x="4439701" y="4113164"/>
            <a:ext cx="1849772" cy="338554"/>
          </a:xfrm>
          <a:prstGeom prst="rect">
            <a:avLst/>
          </a:prstGeom>
        </p:spPr>
        <p:txBody>
          <a:bodyPr wrap="square">
            <a:spAutoFit/>
          </a:bodyPr>
          <a:lstStyle/>
          <a:p>
            <a:pPr algn="r"/>
            <a:r>
              <a:rPr lang="en-US" altLang="zh-TW" sz="1600" b="1" dirty="0">
                <a:solidFill>
                  <a:srgbClr val="C3D6E6"/>
                </a:solidFill>
                <a:latin typeface="微軟正黑體" panose="020B0604030504040204" pitchFamily="34" charset="-120"/>
                <a:ea typeface="微軟正黑體" panose="020B0604030504040204" pitchFamily="34" charset="-120"/>
              </a:rPr>
              <a:t>365,354</a:t>
            </a:r>
            <a:endParaRPr lang="zh-TW" altLang="en-US" sz="1600" b="1" dirty="0">
              <a:solidFill>
                <a:srgbClr val="C3D6E6"/>
              </a:solidFill>
              <a:latin typeface="微軟正黑體" panose="020B0604030504040204" pitchFamily="34" charset="-120"/>
              <a:ea typeface="微軟正黑體" panose="020B0604030504040204" pitchFamily="34" charset="-120"/>
            </a:endParaRPr>
          </a:p>
        </p:txBody>
      </p:sp>
      <p:sp>
        <p:nvSpPr>
          <p:cNvPr id="12" name="矩形 11"/>
          <p:cNvSpPr/>
          <p:nvPr/>
        </p:nvSpPr>
        <p:spPr>
          <a:xfrm>
            <a:off x="6817407" y="4113164"/>
            <a:ext cx="1849772" cy="338554"/>
          </a:xfrm>
          <a:prstGeom prst="rect">
            <a:avLst/>
          </a:prstGeom>
        </p:spPr>
        <p:txBody>
          <a:bodyPr wrap="square">
            <a:spAutoFit/>
          </a:bodyPr>
          <a:lstStyle/>
          <a:p>
            <a:pPr algn="r"/>
            <a:r>
              <a:rPr lang="en-US" altLang="zh-TW" sz="1600" b="1" dirty="0">
                <a:solidFill>
                  <a:srgbClr val="C3D6E6"/>
                </a:solidFill>
                <a:latin typeface="微軟正黑體" panose="020B0604030504040204" pitchFamily="34" charset="-120"/>
                <a:ea typeface="微軟正黑體" panose="020B0604030504040204" pitchFamily="34" charset="-120"/>
              </a:rPr>
              <a:t>365,354</a:t>
            </a:r>
            <a:endParaRPr lang="zh-TW" altLang="en-US" sz="1600" b="1" dirty="0">
              <a:solidFill>
                <a:srgbClr val="C3D6E6"/>
              </a:solidFill>
              <a:latin typeface="微軟正黑體" panose="020B0604030504040204" pitchFamily="34" charset="-120"/>
              <a:ea typeface="微軟正黑體" panose="020B0604030504040204" pitchFamily="34" charset="-120"/>
            </a:endParaRPr>
          </a:p>
        </p:txBody>
      </p:sp>
      <p:pic>
        <p:nvPicPr>
          <p:cNvPr id="13" name="圖片 12"/>
          <p:cNvPicPr>
            <a:picLocks noChangeAspect="1"/>
          </p:cNvPicPr>
          <p:nvPr/>
        </p:nvPicPr>
        <p:blipFill>
          <a:blip r:embed="rId3"/>
          <a:stretch>
            <a:fillRect/>
          </a:stretch>
        </p:blipFill>
        <p:spPr>
          <a:xfrm>
            <a:off x="10111408" y="2870994"/>
            <a:ext cx="6696524" cy="6858000"/>
          </a:xfrm>
          <a:prstGeom prst="rect">
            <a:avLst/>
          </a:prstGeom>
        </p:spPr>
      </p:pic>
      <p:grpSp>
        <p:nvGrpSpPr>
          <p:cNvPr id="32" name="群組 31"/>
          <p:cNvGrpSpPr/>
          <p:nvPr/>
        </p:nvGrpSpPr>
        <p:grpSpPr>
          <a:xfrm>
            <a:off x="10522743" y="3194844"/>
            <a:ext cx="5763248" cy="2502938"/>
            <a:chOff x="8362949" y="323850"/>
            <a:chExt cx="5763248" cy="2502938"/>
          </a:xfrm>
        </p:grpSpPr>
        <p:grpSp>
          <p:nvGrpSpPr>
            <p:cNvPr id="31" name="群組 30"/>
            <p:cNvGrpSpPr/>
            <p:nvPr/>
          </p:nvGrpSpPr>
          <p:grpSpPr>
            <a:xfrm>
              <a:off x="8362949" y="2086153"/>
              <a:ext cx="5763247" cy="740635"/>
              <a:chOff x="8297965" y="2076628"/>
              <a:chExt cx="5828232" cy="740635"/>
            </a:xfrm>
          </p:grpSpPr>
          <p:cxnSp>
            <p:nvCxnSpPr>
              <p:cNvPr id="15" name="直線接點 14"/>
              <p:cNvCxnSpPr/>
              <p:nvPr/>
            </p:nvCxnSpPr>
            <p:spPr>
              <a:xfrm>
                <a:off x="8297965" y="2076628"/>
                <a:ext cx="582823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8297965" y="2459764"/>
                <a:ext cx="582823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8297965" y="2817263"/>
                <a:ext cx="582823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8" name="直線接點 17"/>
            <p:cNvCxnSpPr/>
            <p:nvPr/>
          </p:nvCxnSpPr>
          <p:spPr>
            <a:xfrm>
              <a:off x="9604048" y="1656459"/>
              <a:ext cx="4522149"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V="1">
              <a:off x="11738026" y="323850"/>
              <a:ext cx="0" cy="1284985"/>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11763844" y="3180840"/>
            <a:ext cx="2206305" cy="338554"/>
          </a:xfrm>
          <a:prstGeom prst="rect">
            <a:avLst/>
          </a:prstGeom>
        </p:spPr>
        <p:txBody>
          <a:bodyPr wrap="square">
            <a:spAutoFit/>
          </a:bodyPr>
          <a:lstStyle/>
          <a:p>
            <a:r>
              <a:rPr lang="zh-TW" altLang="en-US" sz="1600" b="1" dirty="0">
                <a:solidFill>
                  <a:srgbClr val="567EA2"/>
                </a:solidFill>
                <a:latin typeface="微軟正黑體" panose="020B0604030504040204" pitchFamily="34" charset="-120"/>
                <a:ea typeface="微軟正黑體" panose="020B0604030504040204" pitchFamily="34" charset="-120"/>
              </a:rPr>
              <a:t>所得</a:t>
            </a:r>
          </a:p>
        </p:txBody>
      </p:sp>
      <p:sp>
        <p:nvSpPr>
          <p:cNvPr id="25" name="矩形 24"/>
          <p:cNvSpPr/>
          <p:nvPr/>
        </p:nvSpPr>
        <p:spPr>
          <a:xfrm>
            <a:off x="14020483" y="3180840"/>
            <a:ext cx="2206305" cy="338554"/>
          </a:xfrm>
          <a:prstGeom prst="rect">
            <a:avLst/>
          </a:prstGeom>
        </p:spPr>
        <p:txBody>
          <a:bodyPr wrap="square">
            <a:spAutoFit/>
          </a:bodyPr>
          <a:lstStyle/>
          <a:p>
            <a:r>
              <a:rPr lang="zh-TW" altLang="en-US" sz="1600" b="1" dirty="0">
                <a:solidFill>
                  <a:srgbClr val="567EA2"/>
                </a:solidFill>
                <a:latin typeface="微軟正黑體" panose="020B0604030504040204" pitchFamily="34" charset="-120"/>
                <a:ea typeface="微軟正黑體" panose="020B0604030504040204" pitchFamily="34" charset="-120"/>
              </a:rPr>
              <a:t>財產</a:t>
            </a:r>
          </a:p>
        </p:txBody>
      </p:sp>
      <p:sp>
        <p:nvSpPr>
          <p:cNvPr id="26" name="矩形 25"/>
          <p:cNvSpPr/>
          <p:nvPr/>
        </p:nvSpPr>
        <p:spPr>
          <a:xfrm>
            <a:off x="12048048" y="3742866"/>
            <a:ext cx="1849772" cy="338554"/>
          </a:xfrm>
          <a:prstGeom prst="rect">
            <a:avLst/>
          </a:prstGeom>
        </p:spPr>
        <p:txBody>
          <a:bodyPr wrap="square">
            <a:spAutoFit/>
          </a:bodyPr>
          <a:lstStyle/>
          <a:p>
            <a:pPr algn="r"/>
            <a:r>
              <a:rPr lang="en-US" altLang="zh-TW" sz="1600" b="1" dirty="0">
                <a:solidFill>
                  <a:srgbClr val="567EA2"/>
                </a:solidFill>
                <a:latin typeface="微軟正黑體" panose="020B0604030504040204" pitchFamily="34" charset="-120"/>
                <a:ea typeface="微軟正黑體" panose="020B0604030504040204" pitchFamily="34" charset="-120"/>
              </a:rPr>
              <a:t>365,354</a:t>
            </a:r>
            <a:endParaRPr lang="zh-TW" altLang="en-US" sz="1600" b="1" dirty="0">
              <a:solidFill>
                <a:srgbClr val="567EA2"/>
              </a:solidFill>
              <a:latin typeface="微軟正黑體" panose="020B0604030504040204" pitchFamily="34" charset="-120"/>
              <a:ea typeface="微軟正黑體" panose="020B0604030504040204" pitchFamily="34" charset="-120"/>
            </a:endParaRPr>
          </a:p>
        </p:txBody>
      </p:sp>
      <p:sp>
        <p:nvSpPr>
          <p:cNvPr id="27" name="矩形 26"/>
          <p:cNvSpPr/>
          <p:nvPr/>
        </p:nvSpPr>
        <p:spPr>
          <a:xfrm>
            <a:off x="16668339" y="3742866"/>
            <a:ext cx="1849772" cy="338554"/>
          </a:xfrm>
          <a:prstGeom prst="rect">
            <a:avLst/>
          </a:prstGeom>
        </p:spPr>
        <p:txBody>
          <a:bodyPr wrap="square">
            <a:spAutoFit/>
          </a:bodyPr>
          <a:lstStyle/>
          <a:p>
            <a:pPr algn="r"/>
            <a:r>
              <a:rPr lang="en-US" altLang="zh-TW" sz="1600" b="1" dirty="0">
                <a:solidFill>
                  <a:srgbClr val="567EA2"/>
                </a:solidFill>
                <a:latin typeface="微軟正黑體" panose="020B0604030504040204" pitchFamily="34" charset="-120"/>
                <a:ea typeface="微軟正黑體" panose="020B0604030504040204" pitchFamily="34" charset="-120"/>
              </a:rPr>
              <a:t>365,354</a:t>
            </a:r>
            <a:endParaRPr lang="zh-TW" altLang="en-US" sz="1600" b="1" dirty="0">
              <a:solidFill>
                <a:srgbClr val="567EA2"/>
              </a:solidFill>
              <a:latin typeface="微軟正黑體" panose="020B0604030504040204" pitchFamily="34" charset="-120"/>
              <a:ea typeface="微軟正黑體" panose="020B0604030504040204" pitchFamily="34" charset="-120"/>
            </a:endParaRPr>
          </a:p>
        </p:txBody>
      </p:sp>
      <p:sp>
        <p:nvSpPr>
          <p:cNvPr id="28" name="文字方塊 27"/>
          <p:cNvSpPr txBox="1"/>
          <p:nvPr/>
        </p:nvSpPr>
        <p:spPr>
          <a:xfrm>
            <a:off x="11763844" y="3518485"/>
            <a:ext cx="646331" cy="276999"/>
          </a:xfrm>
          <a:prstGeom prst="rect">
            <a:avLst/>
          </a:prstGeom>
          <a:noFill/>
        </p:spPr>
        <p:txBody>
          <a:bodyPr wrap="none" rtlCol="0">
            <a:spAutoFit/>
          </a:bodyPr>
          <a:lstStyle/>
          <a:p>
            <a:r>
              <a:rPr lang="zh-TW" altLang="en-US" sz="1200" dirty="0">
                <a:solidFill>
                  <a:srgbClr val="567EA2"/>
                </a:solidFill>
                <a:latin typeface="微軟正黑體" panose="020B0604030504040204" pitchFamily="34" charset="-120"/>
                <a:ea typeface="微軟正黑體" panose="020B0604030504040204" pitchFamily="34" charset="-120"/>
              </a:rPr>
              <a:t>餐飲業</a:t>
            </a:r>
          </a:p>
        </p:txBody>
      </p:sp>
      <p:sp>
        <p:nvSpPr>
          <p:cNvPr id="29" name="文字方塊 28"/>
          <p:cNvSpPr txBox="1"/>
          <p:nvPr/>
        </p:nvSpPr>
        <p:spPr>
          <a:xfrm>
            <a:off x="11763844" y="3774077"/>
            <a:ext cx="646331" cy="276999"/>
          </a:xfrm>
          <a:prstGeom prst="rect">
            <a:avLst/>
          </a:prstGeom>
          <a:noFill/>
        </p:spPr>
        <p:txBody>
          <a:bodyPr wrap="none" rtlCol="0">
            <a:spAutoFit/>
          </a:bodyPr>
          <a:lstStyle/>
          <a:p>
            <a:r>
              <a:rPr lang="zh-TW" altLang="en-US" sz="1200" dirty="0">
                <a:solidFill>
                  <a:srgbClr val="567EA2"/>
                </a:solidFill>
                <a:latin typeface="微軟正黑體" panose="020B0604030504040204" pitchFamily="34" charset="-120"/>
                <a:ea typeface="微軟正黑體" panose="020B0604030504040204" pitchFamily="34" charset="-120"/>
              </a:rPr>
              <a:t>服務生</a:t>
            </a:r>
          </a:p>
        </p:txBody>
      </p:sp>
    </p:spTree>
    <p:extLst>
      <p:ext uri="{BB962C8B-B14F-4D97-AF65-F5344CB8AC3E}">
        <p14:creationId xmlns:p14="http://schemas.microsoft.com/office/powerpoint/2010/main" val="324705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90267" y="6845216"/>
            <a:ext cx="3686400" cy="276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6876667" y="6845216"/>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268667" y="6845216"/>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2252076" y="2979729"/>
            <a:ext cx="9764211" cy="2031325"/>
          </a:xfrm>
          <a:prstGeom prst="rect">
            <a:avLst/>
          </a:prstGeom>
        </p:spPr>
        <p:txBody>
          <a:bodyPr wrap="none">
            <a:spAutoFit/>
          </a:bodyPr>
          <a:lstStyle/>
          <a:p>
            <a:pPr marL="342900" indent="-342900">
              <a:buFont typeface="+mj-lt"/>
              <a:buAutoNum type="arabicPeriod"/>
            </a:pPr>
            <a:r>
              <a:rPr lang="zh-TW" altLang="zh-TW" dirty="0">
                <a:ea typeface="標楷體" panose="03000509000000000000" pitchFamily="65" charset="-120"/>
                <a:cs typeface="Times New Roman" panose="02020603050405020304" pitchFamily="18" charset="0"/>
              </a:rPr>
              <a:t>公文</a:t>
            </a:r>
            <a:r>
              <a:rPr lang="zh-TW" altLang="en-US" dirty="0">
                <a:ea typeface="標楷體" panose="03000509000000000000" pitchFamily="65" charset="-120"/>
                <a:cs typeface="Times New Roman" panose="02020603050405020304" pitchFamily="18" charset="0"/>
              </a:rPr>
              <a:t>列表、進度與查詢功能</a:t>
            </a:r>
            <a:endParaRPr lang="en-US" altLang="zh-TW" dirty="0"/>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依搜尋條件列出</a:t>
            </a:r>
            <a:endParaRPr lang="en-US" altLang="zh-TW" dirty="0">
              <a:ea typeface="標楷體" panose="03000509000000000000" pitchFamily="65" charset="-120"/>
              <a:cs typeface="Times New Roman" panose="02020603050405020304" pitchFamily="18" charset="0"/>
            </a:endParaRP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先顯示案件 </a:t>
            </a:r>
            <a:r>
              <a:rPr lang="en-US" altLang="zh-TW" dirty="0">
                <a:ea typeface="標楷體" panose="03000509000000000000" pitchFamily="65" charset="-120"/>
                <a:cs typeface="Times New Roman" panose="02020603050405020304" pitchFamily="18" charset="0"/>
              </a:rPr>
              <a:t>+</a:t>
            </a:r>
            <a:r>
              <a:rPr lang="zh-TW" altLang="en-US" dirty="0">
                <a:ea typeface="標楷體" panose="03000509000000000000" pitchFamily="65" charset="-120"/>
                <a:cs typeface="Times New Roman" panose="02020603050405020304" pitchFamily="18" charset="0"/>
              </a:rPr>
              <a:t> 進度</a:t>
            </a:r>
            <a:endParaRPr lang="en-US" altLang="zh-TW" dirty="0">
              <a:ea typeface="標楷體" panose="03000509000000000000" pitchFamily="65" charset="-120"/>
              <a:cs typeface="Times New Roman" panose="02020603050405020304" pitchFamily="18" charset="0"/>
            </a:endParaRP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點選後，才蹦出此案件之各版本</a:t>
            </a:r>
            <a:endParaRPr lang="en-US" altLang="zh-TW" dirty="0">
              <a:ea typeface="標楷體" panose="03000509000000000000" pitchFamily="65" charset="-120"/>
              <a:cs typeface="Times New Roman" panose="02020603050405020304" pitchFamily="18" charset="0"/>
            </a:endParaRP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或切換標籤，顯示全家戶含親屬資料</a:t>
            </a:r>
            <a:r>
              <a:rPr lang="en-US" altLang="zh-TW" dirty="0">
                <a:ea typeface="標楷體" panose="03000509000000000000" pitchFamily="65" charset="-120"/>
                <a:cs typeface="Times New Roman" panose="02020603050405020304" pitchFamily="18" charset="0"/>
              </a:rPr>
              <a:t>(</a:t>
            </a:r>
            <a:r>
              <a:rPr lang="zh-TW" altLang="en-US" dirty="0">
                <a:ea typeface="標楷體" panose="03000509000000000000" pitchFamily="65" charset="-120"/>
                <a:cs typeface="Times New Roman" panose="02020603050405020304" pitchFamily="18" charset="0"/>
              </a:rPr>
              <a:t>這樣方便與搜尋整合</a:t>
            </a:r>
            <a:r>
              <a:rPr lang="en-US" altLang="zh-TW" dirty="0">
                <a:ea typeface="標楷體" panose="03000509000000000000" pitchFamily="65" charset="-120"/>
                <a:cs typeface="Times New Roman" panose="02020603050405020304" pitchFamily="18" charset="0"/>
              </a:rPr>
              <a:t>)</a:t>
            </a: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可點選欄位排序</a:t>
            </a:r>
            <a:endParaRPr lang="en-US" altLang="zh-TW" dirty="0">
              <a:ea typeface="標楷體" panose="03000509000000000000" pitchFamily="65" charset="-120"/>
              <a:cs typeface="Times New Roman" panose="02020603050405020304" pitchFamily="18" charset="0"/>
            </a:endParaRPr>
          </a:p>
          <a:p>
            <a:pPr marL="800100" lvl="1" indent="-342900">
              <a:buFont typeface="Wingdings" panose="05000000000000000000" pitchFamily="2" charset="2"/>
              <a:buAutoNum type="circleNumWdWhitePlain"/>
            </a:pPr>
            <a:r>
              <a:rPr lang="zh-TW" altLang="en-US" dirty="0">
                <a:ea typeface="標楷體" panose="03000509000000000000" pitchFamily="65" charset="-120"/>
                <a:cs typeface="Times New Roman" panose="02020603050405020304" pitchFamily="18" charset="0"/>
              </a:rPr>
              <a:t>可點選搜尋條件，蹦出一站式對話框，勾選條件：日期、欄位關鍵字、跨欄位全文搜尋</a:t>
            </a:r>
            <a:endParaRPr lang="en-US" altLang="zh-TW" dirty="0">
              <a:ea typeface="標楷體" panose="03000509000000000000" pitchFamily="65" charset="-120"/>
              <a:cs typeface="Times New Roman" panose="02020603050405020304" pitchFamily="18" charset="0"/>
            </a:endParaRPr>
          </a:p>
        </p:txBody>
      </p:sp>
      <p:pic>
        <p:nvPicPr>
          <p:cNvPr id="2" name="圖片 1"/>
          <p:cNvPicPr>
            <a:picLocks noChangeAspect="1"/>
          </p:cNvPicPr>
          <p:nvPr/>
        </p:nvPicPr>
        <p:blipFill>
          <a:blip r:embed="rId2"/>
          <a:stretch>
            <a:fillRect/>
          </a:stretch>
        </p:blipFill>
        <p:spPr>
          <a:xfrm>
            <a:off x="10686575" y="7763669"/>
            <a:ext cx="3597585" cy="1884449"/>
          </a:xfrm>
          <a:prstGeom prst="rect">
            <a:avLst/>
          </a:prstGeom>
        </p:spPr>
      </p:pic>
      <p:sp>
        <p:nvSpPr>
          <p:cNvPr id="11" name="矩形 10"/>
          <p:cNvSpPr/>
          <p:nvPr/>
        </p:nvSpPr>
        <p:spPr>
          <a:xfrm>
            <a:off x="8434716" y="5443711"/>
            <a:ext cx="2516397" cy="18872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矩形 12"/>
          <p:cNvSpPr/>
          <p:nvPr/>
        </p:nvSpPr>
        <p:spPr>
          <a:xfrm>
            <a:off x="11250961" y="5443711"/>
            <a:ext cx="2516397" cy="18872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35804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53463" y="6192112"/>
            <a:ext cx="3686400" cy="276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10139863" y="619211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5531863" y="619211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802436" y="7412258"/>
            <a:ext cx="988457" cy="430887"/>
          </a:xfrm>
          <a:prstGeom prst="rect">
            <a:avLst/>
          </a:prstGeom>
          <a:noFill/>
        </p:spPr>
        <p:txBody>
          <a:bodyPr wrap="square" rtlCol="0">
            <a:spAutoFit/>
          </a:bodyPr>
          <a:lstStyle/>
          <a:p>
            <a:pPr algn="ctr"/>
            <a:r>
              <a:rPr lang="en-US" altLang="zh-TW" sz="1050" dirty="0"/>
              <a:t>1024 * 768</a:t>
            </a:r>
          </a:p>
          <a:p>
            <a:pPr algn="ctr"/>
            <a:r>
              <a:rPr lang="en-US" altLang="zh-TW" sz="1050" dirty="0"/>
              <a:t>1440 * 1080</a:t>
            </a:r>
            <a:endParaRPr lang="zh-TW" altLang="en-US" sz="1050" dirty="0"/>
          </a:p>
        </p:txBody>
      </p:sp>
      <p:sp>
        <p:nvSpPr>
          <p:cNvPr id="9" name="文字方塊 8"/>
          <p:cNvSpPr txBox="1"/>
          <p:nvPr/>
        </p:nvSpPr>
        <p:spPr>
          <a:xfrm>
            <a:off x="10017945" y="7412259"/>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0" name="文字方塊 9"/>
          <p:cNvSpPr txBox="1"/>
          <p:nvPr/>
        </p:nvSpPr>
        <p:spPr>
          <a:xfrm>
            <a:off x="5422991" y="7412258"/>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2" name="矩形 11"/>
          <p:cNvSpPr/>
          <p:nvPr/>
        </p:nvSpPr>
        <p:spPr>
          <a:xfrm>
            <a:off x="3280776" y="3079579"/>
            <a:ext cx="5173211" cy="1477328"/>
          </a:xfrm>
          <a:prstGeom prst="rect">
            <a:avLst/>
          </a:prstGeom>
        </p:spPr>
        <p:txBody>
          <a:bodyPr wrap="none">
            <a:spAutoFit/>
          </a:bodyPr>
          <a:lstStyle/>
          <a:p>
            <a:r>
              <a:rPr lang="zh-TW" altLang="zh-TW" dirty="0">
                <a:ea typeface="標楷體" panose="03000509000000000000" pitchFamily="65" charset="-120"/>
                <a:cs typeface="Times New Roman" panose="02020603050405020304" pitchFamily="18" charset="0"/>
              </a:rPr>
              <a:t>公文</a:t>
            </a:r>
            <a:r>
              <a:rPr lang="zh-TW" altLang="en-US" dirty="0">
                <a:ea typeface="標楷體" panose="03000509000000000000" pitchFamily="65" charset="-120"/>
                <a:cs typeface="Times New Roman" panose="02020603050405020304" pitchFamily="18" charset="0"/>
              </a:rPr>
              <a:t>編修功能</a:t>
            </a:r>
            <a:endParaRPr lang="en-US" altLang="zh-TW" dirty="0"/>
          </a:p>
          <a:p>
            <a:pPr lvl="1"/>
            <a:r>
              <a:rPr lang="zh-TW" altLang="en-US" dirty="0">
                <a:ea typeface="標楷體" panose="03000509000000000000" pitchFamily="65" charset="-120"/>
                <a:cs typeface="Times New Roman" panose="02020603050405020304" pitchFamily="18" charset="0"/>
              </a:rPr>
              <a:t>登打時</a:t>
            </a:r>
            <a:r>
              <a:rPr lang="en-US" altLang="zh-TW" dirty="0">
                <a:ea typeface="標楷體" panose="03000509000000000000" pitchFamily="65" charset="-120"/>
                <a:cs typeface="Times New Roman" panose="02020603050405020304" pitchFamily="18" charset="0"/>
              </a:rPr>
              <a:t>(</a:t>
            </a:r>
            <a:r>
              <a:rPr lang="zh-TW" altLang="en-US" dirty="0">
                <a:ea typeface="標楷體" panose="03000509000000000000" pitchFamily="65" charset="-120"/>
                <a:cs typeface="Times New Roman" panose="02020603050405020304" pitchFamily="18" charset="0"/>
              </a:rPr>
              <a:t>欄位監視變動</a:t>
            </a:r>
            <a:r>
              <a:rPr lang="en-US" altLang="zh-TW" dirty="0">
                <a:ea typeface="標楷體" panose="03000509000000000000" pitchFamily="65" charset="-120"/>
                <a:cs typeface="Times New Roman" panose="02020603050405020304" pitchFamily="18" charset="0"/>
              </a:rPr>
              <a:t>)</a:t>
            </a:r>
            <a:r>
              <a:rPr lang="zh-TW" altLang="en-US" dirty="0">
                <a:ea typeface="標楷體" panose="03000509000000000000" pitchFamily="65" charset="-120"/>
                <a:cs typeface="Times New Roman" panose="02020603050405020304" pitchFamily="18" charset="0"/>
              </a:rPr>
              <a:t>即暫存於暫存檔資料庫</a:t>
            </a:r>
            <a:endParaRPr lang="en-US" altLang="zh-TW" dirty="0">
              <a:ea typeface="標楷體" panose="03000509000000000000" pitchFamily="65" charset="-120"/>
              <a:cs typeface="Times New Roman" panose="02020603050405020304" pitchFamily="18" charset="0"/>
            </a:endParaRPr>
          </a:p>
          <a:p>
            <a:pPr lvl="1"/>
            <a:endParaRPr lang="en-US" altLang="zh-TW" dirty="0">
              <a:ea typeface="標楷體" panose="03000509000000000000" pitchFamily="65" charset="-120"/>
              <a:cs typeface="Times New Roman" panose="02020603050405020304" pitchFamily="18" charset="0"/>
            </a:endParaRPr>
          </a:p>
          <a:p>
            <a:pPr lvl="1"/>
            <a:endParaRPr lang="en-US" altLang="zh-TW" dirty="0">
              <a:ea typeface="標楷體" panose="03000509000000000000" pitchFamily="65" charset="-120"/>
              <a:cs typeface="Times New Roman" panose="02020603050405020304" pitchFamily="18" charset="0"/>
            </a:endParaRPr>
          </a:p>
          <a:p>
            <a:pPr lvl="1"/>
            <a:endParaRPr lang="en-US" altLang="zh-TW" dirty="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8305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81023" y="3281272"/>
            <a:ext cx="3686400" cy="276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矩形 4"/>
          <p:cNvSpPr/>
          <p:nvPr/>
        </p:nvSpPr>
        <p:spPr>
          <a:xfrm>
            <a:off x="9667423" y="328127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5059423" y="3281272"/>
            <a:ext cx="921600" cy="2764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7329996" y="4501418"/>
            <a:ext cx="988457" cy="430887"/>
          </a:xfrm>
          <a:prstGeom prst="rect">
            <a:avLst/>
          </a:prstGeom>
          <a:noFill/>
        </p:spPr>
        <p:txBody>
          <a:bodyPr wrap="square" rtlCol="0">
            <a:spAutoFit/>
          </a:bodyPr>
          <a:lstStyle/>
          <a:p>
            <a:pPr algn="ctr"/>
            <a:r>
              <a:rPr lang="en-US" altLang="zh-TW" sz="1050" dirty="0"/>
              <a:t>1024 * 768</a:t>
            </a:r>
          </a:p>
          <a:p>
            <a:pPr algn="ctr"/>
            <a:r>
              <a:rPr lang="en-US" altLang="zh-TW" sz="1050" dirty="0"/>
              <a:t>1440 * 1080</a:t>
            </a:r>
            <a:endParaRPr lang="zh-TW" altLang="en-US" sz="1050" dirty="0"/>
          </a:p>
        </p:txBody>
      </p:sp>
      <p:sp>
        <p:nvSpPr>
          <p:cNvPr id="9" name="文字方塊 8"/>
          <p:cNvSpPr txBox="1"/>
          <p:nvPr/>
        </p:nvSpPr>
        <p:spPr>
          <a:xfrm>
            <a:off x="9545505" y="4501419"/>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0" name="文字方塊 9"/>
          <p:cNvSpPr txBox="1"/>
          <p:nvPr/>
        </p:nvSpPr>
        <p:spPr>
          <a:xfrm>
            <a:off x="4950551" y="4501418"/>
            <a:ext cx="1133451" cy="430887"/>
          </a:xfrm>
          <a:prstGeom prst="rect">
            <a:avLst/>
          </a:prstGeom>
          <a:noFill/>
        </p:spPr>
        <p:txBody>
          <a:bodyPr wrap="square" rtlCol="0">
            <a:spAutoFit/>
          </a:bodyPr>
          <a:lstStyle/>
          <a:p>
            <a:pPr algn="ctr"/>
            <a:r>
              <a:rPr lang="en-US" altLang="zh-TW" sz="1050" dirty="0"/>
              <a:t>256 * 768</a:t>
            </a:r>
          </a:p>
          <a:p>
            <a:pPr algn="ctr"/>
            <a:r>
              <a:rPr lang="en-US" altLang="zh-TW" sz="1050" dirty="0"/>
              <a:t>480 * 1080</a:t>
            </a:r>
            <a:endParaRPr lang="zh-TW" altLang="en-US" sz="1050" dirty="0"/>
          </a:p>
        </p:txBody>
      </p:sp>
      <p:sp>
        <p:nvSpPr>
          <p:cNvPr id="12" name="矩形 11"/>
          <p:cNvSpPr/>
          <p:nvPr/>
        </p:nvSpPr>
        <p:spPr>
          <a:xfrm>
            <a:off x="3219817" y="2911938"/>
            <a:ext cx="646331" cy="369332"/>
          </a:xfrm>
          <a:prstGeom prst="rect">
            <a:avLst/>
          </a:prstGeom>
        </p:spPr>
        <p:txBody>
          <a:bodyPr wrap="none">
            <a:spAutoFit/>
          </a:bodyPr>
          <a:lstStyle/>
          <a:p>
            <a:r>
              <a:rPr lang="zh-TW" altLang="zh-TW" dirty="0">
                <a:ea typeface="標楷體" panose="03000509000000000000" pitchFamily="65" charset="-120"/>
                <a:cs typeface="Times New Roman" panose="02020603050405020304" pitchFamily="18" charset="0"/>
              </a:rPr>
              <a:t>公文</a:t>
            </a:r>
            <a:endParaRPr lang="zh-TW" altLang="en-US" dirty="0"/>
          </a:p>
        </p:txBody>
      </p:sp>
    </p:spTree>
    <p:extLst>
      <p:ext uri="{BB962C8B-B14F-4D97-AF65-F5344CB8AC3E}">
        <p14:creationId xmlns:p14="http://schemas.microsoft.com/office/powerpoint/2010/main" val="128650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703980646"/>
              </p:ext>
            </p:extLst>
          </p:nvPr>
        </p:nvGraphicFramePr>
        <p:xfrm>
          <a:off x="2407988" y="3430690"/>
          <a:ext cx="9322526" cy="5562600"/>
        </p:xfrm>
        <a:graphic>
          <a:graphicData uri="http://schemas.openxmlformats.org/drawingml/2006/table">
            <a:tbl>
              <a:tblPr firstRow="1" bandRow="1">
                <a:tableStyleId>{5C22544A-7EE6-4342-B048-85BDC9FD1C3A}</a:tableStyleId>
              </a:tblPr>
              <a:tblGrid>
                <a:gridCol w="4663415">
                  <a:extLst>
                    <a:ext uri="{9D8B030D-6E8A-4147-A177-3AD203B41FA5}">
                      <a16:colId xmlns:a16="http://schemas.microsoft.com/office/drawing/2014/main" val="4138950271"/>
                    </a:ext>
                  </a:extLst>
                </a:gridCol>
                <a:gridCol w="4659111">
                  <a:extLst>
                    <a:ext uri="{9D8B030D-6E8A-4147-A177-3AD203B41FA5}">
                      <a16:colId xmlns:a16="http://schemas.microsoft.com/office/drawing/2014/main" val="4039647394"/>
                    </a:ext>
                  </a:extLst>
                </a:gridCol>
              </a:tblGrid>
              <a:tr h="370840">
                <a:tc>
                  <a:txBody>
                    <a:bodyPr/>
                    <a:lstStyle/>
                    <a:p>
                      <a:endParaRPr lang="zh-TW" altLang="en-US" dirty="0"/>
                    </a:p>
                  </a:txBody>
                  <a:tcPr/>
                </a:tc>
                <a:tc>
                  <a:txBody>
                    <a:bodyPr/>
                    <a:lstStyle/>
                    <a:p>
                      <a:endParaRPr lang="zh-TW" altLang="en-US" dirty="0">
                        <a:latin typeface="Noto Sans CJK TC Light" panose="020B0300000000000000" pitchFamily="34" charset="-120"/>
                        <a:ea typeface="Noto Sans CJK TC Light" panose="020B0300000000000000" pitchFamily="34" charset="-120"/>
                      </a:endParaRPr>
                    </a:p>
                  </a:txBody>
                  <a:tcPr/>
                </a:tc>
                <a:extLst>
                  <a:ext uri="{0D108BD9-81ED-4DB2-BD59-A6C34878D82A}">
                    <a16:rowId xmlns:a16="http://schemas.microsoft.com/office/drawing/2014/main" val="29034711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area_county</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縣市名稱對照表</a:t>
                      </a:r>
                    </a:p>
                  </a:txBody>
                  <a:tcPr/>
                </a:tc>
                <a:extLst>
                  <a:ext uri="{0D108BD9-81ED-4DB2-BD59-A6C34878D82A}">
                    <a16:rowId xmlns:a16="http://schemas.microsoft.com/office/drawing/2014/main" val="23095710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area_town</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區</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鄉名稱對照表</a:t>
                      </a:r>
                    </a:p>
                  </a:txBody>
                  <a:tcPr/>
                </a:tc>
                <a:extLst>
                  <a:ext uri="{0D108BD9-81ED-4DB2-BD59-A6C34878D82A}">
                    <a16:rowId xmlns:a16="http://schemas.microsoft.com/office/drawing/2014/main" val="36473222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area_village</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村</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里名稱對照表</a:t>
                      </a:r>
                    </a:p>
                  </a:txBody>
                  <a:tcPr/>
                </a:tc>
                <a:extLst>
                  <a:ext uri="{0D108BD9-81ED-4DB2-BD59-A6C34878D82A}">
                    <a16:rowId xmlns:a16="http://schemas.microsoft.com/office/drawing/2014/main" val="23272982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family_members</a:t>
                      </a:r>
                    </a:p>
                  </a:txBody>
                  <a:tcPr/>
                </a:tc>
                <a:tc>
                  <a:txBody>
                    <a:bodyPr/>
                    <a:lstStyle/>
                    <a:p>
                      <a:r>
                        <a:rPr lang="zh-TW" altLang="en-US" dirty="0">
                          <a:solidFill>
                            <a:srgbClr val="FF0000"/>
                          </a:solidFill>
                          <a:latin typeface="Noto Sans CJK TC Light" panose="020B0300000000000000" pitchFamily="34" charset="-120"/>
                          <a:ea typeface="Noto Sans CJK TC Light" panose="020B0300000000000000" pitchFamily="34" charset="-120"/>
                        </a:rPr>
                        <a:t>家庭成員</a:t>
                      </a:r>
                      <a:r>
                        <a:rPr lang="zh-TW" altLang="en-US" b="0" dirty="0">
                          <a:solidFill>
                            <a:srgbClr val="FF0000"/>
                          </a:solidFill>
                          <a:latin typeface="Noto Sans CJK TC Light" panose="020B0300000000000000" pitchFamily="34" charset="-120"/>
                          <a:ea typeface="Noto Sans CJK TC Light" panose="020B0300000000000000" pitchFamily="34" charset="-120"/>
                        </a:rPr>
                        <a:t>主資料表</a:t>
                      </a:r>
                    </a:p>
                  </a:txBody>
                  <a:tcPr/>
                </a:tc>
                <a:extLst>
                  <a:ext uri="{0D108BD9-81ED-4DB2-BD59-A6C34878D82A}">
                    <a16:rowId xmlns:a16="http://schemas.microsoft.com/office/drawing/2014/main" val="5802149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family_mem_age_code</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家庭成員</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年齡分類對照表</a:t>
                      </a:r>
                    </a:p>
                  </a:txBody>
                  <a:tcPr/>
                </a:tc>
                <a:extLst>
                  <a:ext uri="{0D108BD9-81ED-4DB2-BD59-A6C34878D82A}">
                    <a16:rowId xmlns:a16="http://schemas.microsoft.com/office/drawing/2014/main" val="31345341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family_mem_immovable_property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Noto Sans CJK TC Light" panose="020B0300000000000000" pitchFamily="34" charset="-120"/>
                          <a:ea typeface="Noto Sans CJK TC Light" panose="020B0300000000000000" pitchFamily="34" charset="-120"/>
                        </a:rPr>
                        <a:t>家庭成員</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不動產資料表</a:t>
                      </a:r>
                    </a:p>
                  </a:txBody>
                  <a:tcPr/>
                </a:tc>
                <a:extLst>
                  <a:ext uri="{0D108BD9-81ED-4DB2-BD59-A6C34878D82A}">
                    <a16:rowId xmlns:a16="http://schemas.microsoft.com/office/drawing/2014/main" val="35587831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family_mem_status1</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特況</a:t>
                      </a:r>
                      <a:r>
                        <a:rPr lang="en-US" altLang="zh-TW" dirty="0">
                          <a:latin typeface="Noto Sans CJK TC Light" panose="020B0300000000000000" pitchFamily="34" charset="-120"/>
                          <a:ea typeface="Noto Sans CJK TC Light" panose="020B0300000000000000" pitchFamily="34" charset="-120"/>
                        </a:rPr>
                        <a:t>1</a:t>
                      </a:r>
                      <a:r>
                        <a:rPr lang="zh-TW" altLang="en-US" dirty="0">
                          <a:latin typeface="Noto Sans CJK TC Light" panose="020B0300000000000000" pitchFamily="34" charset="-120"/>
                          <a:ea typeface="Noto Sans CJK TC Light" panose="020B0300000000000000" pitchFamily="34" charset="-120"/>
                        </a:rPr>
                        <a:t>對照表</a:t>
                      </a:r>
                      <a:r>
                        <a:rPr lang="en-US" altLang="zh-TW" dirty="0">
                          <a:latin typeface="Noto Sans CJK TC Light" panose="020B0300000000000000" pitchFamily="34" charset="-120"/>
                          <a:ea typeface="Noto Sans CJK TC Light" panose="020B0300000000000000" pitchFamily="34" charset="-120"/>
                        </a:rPr>
                        <a:t>-</a:t>
                      </a:r>
                      <a:r>
                        <a:rPr lang="zh-TW" altLang="en-US" sz="1100" dirty="0">
                          <a:latin typeface="Noto Sans CJK TC Light" panose="020B0300000000000000" pitchFamily="34" charset="-120"/>
                          <a:ea typeface="Noto Sans CJK TC Light" panose="020B0300000000000000" pitchFamily="34" charset="-120"/>
                        </a:rPr>
                        <a:t>不計算其工作收入，亦不予列入扶助口數</a:t>
                      </a:r>
                    </a:p>
                  </a:txBody>
                  <a:tcPr/>
                </a:tc>
                <a:extLst>
                  <a:ext uri="{0D108BD9-81ED-4DB2-BD59-A6C34878D82A}">
                    <a16:rowId xmlns:a16="http://schemas.microsoft.com/office/drawing/2014/main" val="18622030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family_mem_status2</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特況</a:t>
                      </a:r>
                      <a:r>
                        <a:rPr lang="en-US" altLang="zh-TW" dirty="0">
                          <a:latin typeface="Noto Sans CJK TC Light" panose="020B0300000000000000" pitchFamily="34" charset="-120"/>
                          <a:ea typeface="Noto Sans CJK TC Light" panose="020B0300000000000000" pitchFamily="34" charset="-120"/>
                        </a:rPr>
                        <a:t>2</a:t>
                      </a:r>
                      <a:r>
                        <a:rPr lang="zh-TW" altLang="en-US" dirty="0">
                          <a:latin typeface="Noto Sans CJK TC Light" panose="020B0300000000000000" pitchFamily="34" charset="-120"/>
                          <a:ea typeface="Noto Sans CJK TC Light" panose="020B0300000000000000" pitchFamily="34" charset="-120"/>
                        </a:rPr>
                        <a:t>對照表</a:t>
                      </a:r>
                      <a:r>
                        <a:rPr lang="en-US" altLang="zh-TW" dirty="0">
                          <a:latin typeface="Noto Sans CJK TC Light" panose="020B0300000000000000" pitchFamily="34" charset="-120"/>
                          <a:ea typeface="Noto Sans CJK TC Light" panose="020B0300000000000000" pitchFamily="34" charset="-120"/>
                        </a:rPr>
                        <a:t>-</a:t>
                      </a:r>
                      <a:r>
                        <a:rPr lang="zh-TW" altLang="en-US" sz="1100" dirty="0">
                          <a:latin typeface="Noto Sans CJK TC Light" panose="020B0300000000000000" pitchFamily="34" charset="-120"/>
                          <a:ea typeface="Noto Sans CJK TC Light" panose="020B0300000000000000" pitchFamily="34" charset="-120"/>
                        </a:rPr>
                        <a:t>老弱而無工作能力，不計算其工作收入</a:t>
                      </a:r>
                      <a:endParaRPr lang="zh-TW" altLang="en-US" dirty="0">
                        <a:latin typeface="Noto Sans CJK TC Light" panose="020B0300000000000000" pitchFamily="34" charset="-120"/>
                        <a:ea typeface="Noto Sans CJK TC Light" panose="020B0300000000000000" pitchFamily="34" charset="-120"/>
                      </a:endParaRPr>
                    </a:p>
                  </a:txBody>
                  <a:tcPr/>
                </a:tc>
                <a:extLst>
                  <a:ext uri="{0D108BD9-81ED-4DB2-BD59-A6C34878D82A}">
                    <a16:rowId xmlns:a16="http://schemas.microsoft.com/office/drawing/2014/main" val="30728088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family_mem_title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Noto Sans CJK TC Light" panose="020B0300000000000000" pitchFamily="34" charset="-120"/>
                          <a:ea typeface="Noto Sans CJK TC Light" panose="020B0300000000000000" pitchFamily="34" charset="-120"/>
                        </a:rPr>
                        <a:t>家庭成員</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稱謂對照表</a:t>
                      </a:r>
                    </a:p>
                  </a:txBody>
                  <a:tcPr/>
                </a:tc>
                <a:extLst>
                  <a:ext uri="{0D108BD9-81ED-4DB2-BD59-A6C34878D82A}">
                    <a16:rowId xmlns:a16="http://schemas.microsoft.com/office/drawing/2014/main" val="23700160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files_info_table</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案件</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資料表</a:t>
                      </a:r>
                    </a:p>
                  </a:txBody>
                  <a:tcPr/>
                </a:tc>
                <a:extLst>
                  <a:ext uri="{0D108BD9-81ED-4DB2-BD59-A6C34878D82A}">
                    <a16:rowId xmlns:a16="http://schemas.microsoft.com/office/drawing/2014/main" val="42658704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files_info_table_temp</a:t>
                      </a:r>
                      <a:endParaRPr lang="zh-TW" altLang="en-US" dirty="0"/>
                    </a:p>
                  </a:txBody>
                  <a:tcPr/>
                </a:tc>
                <a:tc>
                  <a:txBody>
                    <a:bodyPr/>
                    <a:lstStyle/>
                    <a:p>
                      <a:r>
                        <a:rPr lang="zh-TW" altLang="en-US" dirty="0">
                          <a:latin typeface="Noto Sans CJK TC Light" panose="020B0300000000000000" pitchFamily="34" charset="-120"/>
                          <a:ea typeface="Noto Sans CJK TC Light" panose="020B0300000000000000" pitchFamily="34" charset="-120"/>
                        </a:rPr>
                        <a:t>案件</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資料表</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暫存</a:t>
                      </a:r>
                    </a:p>
                  </a:txBody>
                  <a:tcPr/>
                </a:tc>
                <a:extLst>
                  <a:ext uri="{0D108BD9-81ED-4DB2-BD59-A6C34878D82A}">
                    <a16:rowId xmlns:a16="http://schemas.microsoft.com/office/drawing/2014/main" val="3889175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files_process_status_code</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案件</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進度對照表</a:t>
                      </a:r>
                    </a:p>
                  </a:txBody>
                  <a:tcPr/>
                </a:tc>
                <a:extLst>
                  <a:ext uri="{0D108BD9-81ED-4DB2-BD59-A6C34878D82A}">
                    <a16:rowId xmlns:a16="http://schemas.microsoft.com/office/drawing/2014/main" val="25041056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sql_cmd</a:t>
                      </a:r>
                    </a:p>
                  </a:txBody>
                  <a:tcPr/>
                </a:tc>
                <a:tc>
                  <a:txBody>
                    <a:bodyPr/>
                    <a:lstStyle/>
                    <a:p>
                      <a:r>
                        <a:rPr lang="zh-TW" altLang="en-US" dirty="0">
                          <a:latin typeface="Noto Sans CJK TC Light" panose="020B0300000000000000" pitchFamily="34" charset="-120"/>
                          <a:ea typeface="Noto Sans CJK TC Light" panose="020B0300000000000000" pitchFamily="34" charset="-120"/>
                        </a:rPr>
                        <a:t>資料庫特殊操作執行紀錄</a:t>
                      </a:r>
                    </a:p>
                  </a:txBody>
                  <a:tcPr/>
                </a:tc>
                <a:extLst>
                  <a:ext uri="{0D108BD9-81ED-4DB2-BD59-A6C34878D82A}">
                    <a16:rowId xmlns:a16="http://schemas.microsoft.com/office/drawing/2014/main" val="39159579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tc>
                <a:tc>
                  <a:txBody>
                    <a:bodyPr/>
                    <a:lstStyle/>
                    <a:p>
                      <a:endParaRPr lang="zh-TW" altLang="en-US" dirty="0">
                        <a:latin typeface="Noto Sans CJK TC Light" panose="020B0300000000000000" pitchFamily="34" charset="-120"/>
                        <a:ea typeface="Noto Sans CJK TC Light" panose="020B0300000000000000" pitchFamily="34" charset="-120"/>
                      </a:endParaRPr>
                    </a:p>
                  </a:txBody>
                  <a:tcPr/>
                </a:tc>
                <a:extLst>
                  <a:ext uri="{0D108BD9-81ED-4DB2-BD59-A6C34878D82A}">
                    <a16:rowId xmlns:a16="http://schemas.microsoft.com/office/drawing/2014/main" val="2667180585"/>
                  </a:ext>
                </a:extLst>
              </a:tr>
            </a:tbl>
          </a:graphicData>
        </a:graphic>
      </p:graphicFrame>
    </p:spTree>
    <p:extLst>
      <p:ext uri="{BB962C8B-B14F-4D97-AF65-F5344CB8AC3E}">
        <p14:creationId xmlns:p14="http://schemas.microsoft.com/office/powerpoint/2010/main" val="99217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p:cNvSpPr/>
          <p:nvPr/>
        </p:nvSpPr>
        <p:spPr>
          <a:xfrm>
            <a:off x="14805574" y="6596926"/>
            <a:ext cx="1577828" cy="40586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0" name="群組 69"/>
          <p:cNvGrpSpPr/>
          <p:nvPr/>
        </p:nvGrpSpPr>
        <p:grpSpPr>
          <a:xfrm flipH="1" flipV="1">
            <a:off x="8391211" y="4928385"/>
            <a:ext cx="748786" cy="481636"/>
            <a:chOff x="2026112" y="1263112"/>
            <a:chExt cx="1499753" cy="4289170"/>
          </a:xfrm>
        </p:grpSpPr>
        <p:cxnSp>
          <p:nvCxnSpPr>
            <p:cNvPr id="71" name="直線接點 70"/>
            <p:cNvCxnSpPr/>
            <p:nvPr/>
          </p:nvCxnSpPr>
          <p:spPr>
            <a:xfrm flipH="1">
              <a:off x="2026112" y="1263112"/>
              <a:ext cx="59652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H="1">
              <a:off x="2622639"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flipH="1">
              <a:off x="2622639" y="5552282"/>
              <a:ext cx="9032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群組 73"/>
          <p:cNvGrpSpPr/>
          <p:nvPr/>
        </p:nvGrpSpPr>
        <p:grpSpPr>
          <a:xfrm flipH="1" flipV="1">
            <a:off x="8392952" y="5799842"/>
            <a:ext cx="747725" cy="593658"/>
            <a:chOff x="2026112" y="1263112"/>
            <a:chExt cx="1499753" cy="4289170"/>
          </a:xfrm>
        </p:grpSpPr>
        <p:cxnSp>
          <p:nvCxnSpPr>
            <p:cNvPr id="75" name="直線接點 74"/>
            <p:cNvCxnSpPr/>
            <p:nvPr/>
          </p:nvCxnSpPr>
          <p:spPr>
            <a:xfrm flipH="1">
              <a:off x="2026112" y="1263112"/>
              <a:ext cx="59524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flipH="1">
              <a:off x="2621358"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flipH="1">
              <a:off x="2621358" y="5552282"/>
              <a:ext cx="9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78" name="表格 77"/>
          <p:cNvGraphicFramePr>
            <a:graphicFrameLocks noGrp="1"/>
          </p:cNvGraphicFramePr>
          <p:nvPr>
            <p:extLst>
              <p:ext uri="{D42A27DB-BD31-4B8C-83A1-F6EECF244321}">
                <p14:modId xmlns:p14="http://schemas.microsoft.com/office/powerpoint/2010/main" val="3221837404"/>
              </p:ext>
            </p:extLst>
          </p:nvPr>
        </p:nvGraphicFramePr>
        <p:xfrm>
          <a:off x="4850511" y="9701782"/>
          <a:ext cx="962406" cy="953759"/>
        </p:xfrm>
        <a:graphic>
          <a:graphicData uri="http://schemas.openxmlformats.org/drawingml/2006/table">
            <a:tbl>
              <a:tblPr firstRow="1" bandRow="1">
                <a:tableStyleId>{5C22544A-7EE6-4342-B048-85BDC9FD1C3A}</a:tableStyleId>
              </a:tblPr>
              <a:tblGrid>
                <a:gridCol w="962406">
                  <a:extLst>
                    <a:ext uri="{9D8B030D-6E8A-4147-A177-3AD203B41FA5}">
                      <a16:colId xmlns:a16="http://schemas.microsoft.com/office/drawing/2014/main" val="964112507"/>
                    </a:ext>
                  </a:extLst>
                </a:gridCol>
              </a:tblGrid>
              <a:tr h="432085">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files_process_status_class</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72202133"/>
                  </a:ext>
                </a:extLst>
              </a:tr>
              <a:tr h="23094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案件階段代號</a:t>
                      </a:r>
                    </a:p>
                  </a:txBody>
                  <a:tcPr marL="9525" marR="9525" marT="9525" marB="0"/>
                </a:tc>
                <a:extLst>
                  <a:ext uri="{0D108BD9-81ED-4DB2-BD59-A6C34878D82A}">
                    <a16:rowId xmlns:a16="http://schemas.microsoft.com/office/drawing/2014/main" val="1027282273"/>
                  </a:ext>
                </a:extLst>
              </a:tr>
              <a:tr h="290734">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案件階段名稱</a:t>
                      </a:r>
                    </a:p>
                  </a:txBody>
                  <a:tcPr marL="9525" marR="9525" marT="9525" marB="0"/>
                </a:tc>
                <a:extLst>
                  <a:ext uri="{0D108BD9-81ED-4DB2-BD59-A6C34878D82A}">
                    <a16:rowId xmlns:a16="http://schemas.microsoft.com/office/drawing/2014/main" val="292086982"/>
                  </a:ext>
                </a:extLst>
              </a:tr>
            </a:tbl>
          </a:graphicData>
        </a:graphic>
      </p:graphicFrame>
      <p:graphicFrame>
        <p:nvGraphicFramePr>
          <p:cNvPr id="79" name="表格 78"/>
          <p:cNvGraphicFramePr>
            <a:graphicFrameLocks noGrp="1"/>
          </p:cNvGraphicFramePr>
          <p:nvPr>
            <p:extLst>
              <p:ext uri="{D42A27DB-BD31-4B8C-83A1-F6EECF244321}">
                <p14:modId xmlns:p14="http://schemas.microsoft.com/office/powerpoint/2010/main" val="2130527974"/>
              </p:ext>
            </p:extLst>
          </p:nvPr>
        </p:nvGraphicFramePr>
        <p:xfrm>
          <a:off x="7071623" y="3997655"/>
          <a:ext cx="1321333" cy="6108891"/>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900509396"/>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family_members</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72202133"/>
                  </a:ext>
                </a:extLst>
              </a:tr>
              <a:tr h="1762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77195874"/>
                  </a:ext>
                </a:extLst>
              </a:tr>
              <a:tr h="176286">
                <a:tc>
                  <a:txBody>
                    <a:bodyPr/>
                    <a:lstStyle/>
                    <a:p>
                      <a:pPr algn="l" rtl="0" fontAlgn="t"/>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案件流水號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27282273"/>
                  </a:ext>
                </a:extLst>
              </a:tr>
              <a:tr h="22192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人員編號</a:t>
                      </a:r>
                    </a:p>
                  </a:txBody>
                  <a:tcPr marL="9525" marR="9525" marT="9525" marB="0"/>
                </a:tc>
                <a:extLst>
                  <a:ext uri="{0D108BD9-81ED-4DB2-BD59-A6C34878D82A}">
                    <a16:rowId xmlns:a16="http://schemas.microsoft.com/office/drawing/2014/main" val="2227960588"/>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稱謂</a:t>
                      </a:r>
                    </a:p>
                  </a:txBody>
                  <a:tcPr marL="9525" marR="9525" marT="9525" marB="0"/>
                </a:tc>
                <a:extLst>
                  <a:ext uri="{0D108BD9-81ED-4DB2-BD59-A6C34878D82A}">
                    <a16:rowId xmlns:a16="http://schemas.microsoft.com/office/drawing/2014/main" val="3325297772"/>
                  </a:ext>
                </a:extLst>
              </a:tr>
              <a:tr h="176286">
                <a:tc>
                  <a:txBody>
                    <a:bodyPr/>
                    <a:lstStyle/>
                    <a:p>
                      <a:pPr algn="l" fontAlgn="t"/>
                      <a:endParaRPr lang="zh-TW" altLang="en-US" sz="1000" b="0" i="0" u="none" strike="noStrike" dirty="0">
                        <a:solidFill>
                          <a:schemeClr val="bg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867264337"/>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姓名</a:t>
                      </a:r>
                    </a:p>
                  </a:txBody>
                  <a:tcPr marL="9525" marR="9525" marT="9525" marB="0"/>
                </a:tc>
                <a:extLst>
                  <a:ext uri="{0D108BD9-81ED-4DB2-BD59-A6C34878D82A}">
                    <a16:rowId xmlns:a16="http://schemas.microsoft.com/office/drawing/2014/main" val="2753204292"/>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身分證字號</a:t>
                      </a:r>
                    </a:p>
                  </a:txBody>
                  <a:tcPr marL="9525" marR="9525" marT="9525" marB="0"/>
                </a:tc>
                <a:extLst>
                  <a:ext uri="{0D108BD9-81ED-4DB2-BD59-A6C34878D82A}">
                    <a16:rowId xmlns:a16="http://schemas.microsoft.com/office/drawing/2014/main" val="823076801"/>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出生日期</a:t>
                      </a:r>
                    </a:p>
                  </a:txBody>
                  <a:tcPr marL="9525" marR="9525" marT="9525" marB="0"/>
                </a:tc>
                <a:extLst>
                  <a:ext uri="{0D108BD9-81ED-4DB2-BD59-A6C34878D82A}">
                    <a16:rowId xmlns:a16="http://schemas.microsoft.com/office/drawing/2014/main" val="1373126969"/>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年紀分類</a:t>
                      </a:r>
                    </a:p>
                  </a:txBody>
                  <a:tcPr marL="9525" marR="9525" marT="9525" marB="0"/>
                </a:tc>
                <a:extLst>
                  <a:ext uri="{0D108BD9-81ED-4DB2-BD59-A6C34878D82A}">
                    <a16:rowId xmlns:a16="http://schemas.microsoft.com/office/drawing/2014/main" val="2834834371"/>
                  </a:ext>
                </a:extLst>
              </a:tr>
              <a:tr h="176286">
                <a:tc>
                  <a:txBody>
                    <a:bodyPr/>
                    <a:lstStyle/>
                    <a:p>
                      <a:pPr algn="l" rtl="0" fontAlgn="t"/>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04902574"/>
                  </a:ext>
                </a:extLst>
              </a:tr>
              <a:tr h="176286">
                <a:tc>
                  <a:txBody>
                    <a:bodyPr/>
                    <a:lstStyle/>
                    <a:p>
                      <a:pPr algn="l" fontAlgn="t"/>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town</a:t>
                      </a:r>
                    </a:p>
                  </a:txBody>
                  <a:tcPr marL="9525" marR="9525" marT="9525" marB="0"/>
                </a:tc>
                <a:extLst>
                  <a:ext uri="{0D108BD9-81ED-4DB2-BD59-A6C34878D82A}">
                    <a16:rowId xmlns:a16="http://schemas.microsoft.com/office/drawing/2014/main" val="1353843368"/>
                  </a:ext>
                </a:extLst>
              </a:tr>
              <a:tr h="176286">
                <a:tc>
                  <a:txBody>
                    <a:bodyPr/>
                    <a:lstStyle/>
                    <a:p>
                      <a:pPr algn="l" fontAlgn="t"/>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county</a:t>
                      </a:r>
                    </a:p>
                  </a:txBody>
                  <a:tcPr marL="9525" marR="9525" marT="9525" marB="0"/>
                </a:tc>
                <a:extLst>
                  <a:ext uri="{0D108BD9-81ED-4DB2-BD59-A6C34878D82A}">
                    <a16:rowId xmlns:a16="http://schemas.microsoft.com/office/drawing/2014/main" val="4238882865"/>
                  </a:ext>
                </a:extLst>
              </a:tr>
              <a:tr h="176286">
                <a:tc>
                  <a:txBody>
                    <a:bodyPr/>
                    <a:lstStyle/>
                    <a:p>
                      <a:pPr algn="l" fontAlgn="t"/>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village</a:t>
                      </a:r>
                    </a:p>
                  </a:txBody>
                  <a:tcPr marL="9525" marR="9525" marT="9525" marB="0"/>
                </a:tc>
                <a:extLst>
                  <a:ext uri="{0D108BD9-81ED-4DB2-BD59-A6C34878D82A}">
                    <a16:rowId xmlns:a16="http://schemas.microsoft.com/office/drawing/2014/main" val="2435954037"/>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行業</a:t>
                      </a:r>
                    </a:p>
                  </a:txBody>
                  <a:tcPr marL="9525" marR="9525" marT="9525" marB="0"/>
                </a:tc>
                <a:extLst>
                  <a:ext uri="{0D108BD9-81ED-4DB2-BD59-A6C34878D82A}">
                    <a16:rowId xmlns:a16="http://schemas.microsoft.com/office/drawing/2014/main" val="3293708903"/>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職業</a:t>
                      </a:r>
                    </a:p>
                  </a:txBody>
                  <a:tcPr marL="9525" marR="9525" marT="9525" marB="0"/>
                </a:tc>
                <a:extLst>
                  <a:ext uri="{0D108BD9-81ED-4DB2-BD59-A6C34878D82A}">
                    <a16:rowId xmlns:a16="http://schemas.microsoft.com/office/drawing/2014/main" val="3627609381"/>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職業備註</a:t>
                      </a:r>
                    </a:p>
                  </a:txBody>
                  <a:tcPr marL="9525" marR="9525" marT="9525" marB="0"/>
                </a:tc>
                <a:extLst>
                  <a:ext uri="{0D108BD9-81ED-4DB2-BD59-A6C34878D82A}">
                    <a16:rowId xmlns:a16="http://schemas.microsoft.com/office/drawing/2014/main" val="3003157207"/>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所得總額</a:t>
                      </a:r>
                    </a:p>
                  </a:txBody>
                  <a:tcPr marL="9525" marR="9525" marT="9525" marB="0"/>
                </a:tc>
                <a:extLst>
                  <a:ext uri="{0D108BD9-81ED-4DB2-BD59-A6C34878D82A}">
                    <a16:rowId xmlns:a16="http://schemas.microsoft.com/office/drawing/2014/main" val="3245505894"/>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財產總額</a:t>
                      </a:r>
                    </a:p>
                  </a:txBody>
                  <a:tcPr marL="9525" marR="9525" marT="9525" marB="0"/>
                </a:tc>
                <a:extLst>
                  <a:ext uri="{0D108BD9-81ED-4DB2-BD59-A6C34878D82A}">
                    <a16:rowId xmlns:a16="http://schemas.microsoft.com/office/drawing/2014/main" val="263773754"/>
                  </a:ext>
                </a:extLst>
              </a:tr>
              <a:tr h="176286">
                <a:tc>
                  <a:txBody>
                    <a:bodyPr/>
                    <a:lstStyle/>
                    <a:p>
                      <a:pPr algn="l" fontAlgn="t"/>
                      <a:endPar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939793984"/>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特殊身分代號</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170247467"/>
                  </a:ext>
                </a:extLst>
              </a:tr>
              <a:tr h="176286">
                <a:tc>
                  <a:txBody>
                    <a:bodyPr/>
                    <a:lstStyle/>
                    <a:p>
                      <a:pPr algn="l" fontAlgn="t"/>
                      <a:r>
                        <a:rPr lang="zh-TW" altLang="en-US" sz="1000" b="0" i="0" u="none" strike="noStrike" dirty="0">
                          <a:solidFill>
                            <a:srgbClr val="FF0000"/>
                          </a:solidFill>
                          <a:effectLst/>
                          <a:latin typeface="Noto Sans CJK TC Light" panose="020B0300000000000000" pitchFamily="34" charset="-120"/>
                          <a:ea typeface="Noto Sans CJK TC Light" panose="020B0300000000000000" pitchFamily="34" charset="-120"/>
                        </a:rPr>
                        <a:t>特殊身分類別</a:t>
                      </a:r>
                      <a:endParaRPr lang="en-US" altLang="zh-TW" sz="1000" b="0"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73306824"/>
                  </a:ext>
                </a:extLst>
              </a:tr>
              <a:tr h="176286">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特殊身分備註</a:t>
                      </a:r>
                    </a:p>
                  </a:txBody>
                  <a:tcPr marL="9525" marR="9525" marT="9525" marB="0" anchor="ctr"/>
                </a:tc>
                <a:extLst>
                  <a:ext uri="{0D108BD9-81ED-4DB2-BD59-A6C34878D82A}">
                    <a16:rowId xmlns:a16="http://schemas.microsoft.com/office/drawing/2014/main" val="2720362407"/>
                  </a:ext>
                </a:extLst>
              </a:tr>
              <a:tr h="176286">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特殊身分追蹤日期</a:t>
                      </a:r>
                    </a:p>
                  </a:txBody>
                  <a:tcPr marL="9525" marR="9525" marT="9525" marB="0" anchor="ctr"/>
                </a:tc>
                <a:extLst>
                  <a:ext uri="{0D108BD9-81ED-4DB2-BD59-A6C34878D82A}">
                    <a16:rowId xmlns:a16="http://schemas.microsoft.com/office/drawing/2014/main" val="991458255"/>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聯絡電話</a:t>
                      </a:r>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1</a:t>
                      </a:r>
                    </a:p>
                  </a:txBody>
                  <a:tcPr marL="9525" marR="9525" marT="9525" marB="0"/>
                </a:tc>
                <a:extLst>
                  <a:ext uri="{0D108BD9-81ED-4DB2-BD59-A6C34878D82A}">
                    <a16:rowId xmlns:a16="http://schemas.microsoft.com/office/drawing/2014/main" val="966835360"/>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聯絡電話</a:t>
                      </a:r>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2</a:t>
                      </a:r>
                    </a:p>
                  </a:txBody>
                  <a:tcPr marL="9525" marR="9525" marT="9525" marB="0"/>
                </a:tc>
                <a:extLst>
                  <a:ext uri="{0D108BD9-81ED-4DB2-BD59-A6C34878D82A}">
                    <a16:rowId xmlns:a16="http://schemas.microsoft.com/office/drawing/2014/main" val="3791798925"/>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聯絡電話</a:t>
                      </a:r>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3</a:t>
                      </a:r>
                    </a:p>
                  </a:txBody>
                  <a:tcPr marL="9525" marR="9525" marT="9525" marB="0"/>
                </a:tc>
                <a:extLst>
                  <a:ext uri="{0D108BD9-81ED-4DB2-BD59-A6C34878D82A}">
                    <a16:rowId xmlns:a16="http://schemas.microsoft.com/office/drawing/2014/main" val="1613522366"/>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備注</a:t>
                      </a:r>
                    </a:p>
                  </a:txBody>
                  <a:tcPr marL="9525" marR="9525" marT="9525" marB="0"/>
                </a:tc>
                <a:extLst>
                  <a:ext uri="{0D108BD9-81ED-4DB2-BD59-A6C34878D82A}">
                    <a16:rowId xmlns:a16="http://schemas.microsoft.com/office/drawing/2014/main" val="4084296280"/>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家況圖</a:t>
                      </a: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ID</a:t>
                      </a:r>
                    </a:p>
                  </a:txBody>
                  <a:tcPr marL="9525" marR="9525" marT="9525" marB="0"/>
                </a:tc>
                <a:extLst>
                  <a:ext uri="{0D108BD9-81ED-4DB2-BD59-A6C34878D82A}">
                    <a16:rowId xmlns:a16="http://schemas.microsoft.com/office/drawing/2014/main" val="1945300172"/>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家況圖</a:t>
                      </a: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X</a:t>
                      </a:r>
                    </a:p>
                  </a:txBody>
                  <a:tcPr marL="9525" marR="9525" marT="9525" marB="0"/>
                </a:tc>
                <a:extLst>
                  <a:ext uri="{0D108BD9-81ED-4DB2-BD59-A6C34878D82A}">
                    <a16:rowId xmlns:a16="http://schemas.microsoft.com/office/drawing/2014/main" val="2342928347"/>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家況圖</a:t>
                      </a: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Y</a:t>
                      </a:r>
                    </a:p>
                  </a:txBody>
                  <a:tcPr marL="9525" marR="9525" marT="9525" marB="0"/>
                </a:tc>
                <a:extLst>
                  <a:ext uri="{0D108BD9-81ED-4DB2-BD59-A6C34878D82A}">
                    <a16:rowId xmlns:a16="http://schemas.microsoft.com/office/drawing/2014/main" val="1660827571"/>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修改人編號</a:t>
                      </a:r>
                    </a:p>
                  </a:txBody>
                  <a:tcPr marL="9525" marR="9525" marT="9525" marB="0"/>
                </a:tc>
                <a:extLst>
                  <a:ext uri="{0D108BD9-81ED-4DB2-BD59-A6C34878D82A}">
                    <a16:rowId xmlns:a16="http://schemas.microsoft.com/office/drawing/2014/main" val="3214369605"/>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修改人單位</a:t>
                      </a:r>
                    </a:p>
                  </a:txBody>
                  <a:tcPr marL="9525" marR="9525" marT="9525" marB="0"/>
                </a:tc>
                <a:extLst>
                  <a:ext uri="{0D108BD9-81ED-4DB2-BD59-A6C34878D82A}">
                    <a16:rowId xmlns:a16="http://schemas.microsoft.com/office/drawing/2014/main" val="1858098508"/>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修改人姓名</a:t>
                      </a:r>
                    </a:p>
                  </a:txBody>
                  <a:tcPr marL="9525" marR="9525" marT="9525" marB="0"/>
                </a:tc>
                <a:extLst>
                  <a:ext uri="{0D108BD9-81ED-4DB2-BD59-A6C34878D82A}">
                    <a16:rowId xmlns:a16="http://schemas.microsoft.com/office/drawing/2014/main" val="995804866"/>
                  </a:ext>
                </a:extLst>
              </a:tr>
            </a:tbl>
          </a:graphicData>
        </a:graphic>
      </p:graphicFrame>
      <p:graphicFrame>
        <p:nvGraphicFramePr>
          <p:cNvPr id="80" name="表格 79"/>
          <p:cNvGraphicFramePr>
            <a:graphicFrameLocks noGrp="1"/>
          </p:cNvGraphicFramePr>
          <p:nvPr>
            <p:extLst>
              <p:ext uri="{D42A27DB-BD31-4B8C-83A1-F6EECF244321}">
                <p14:modId xmlns:p14="http://schemas.microsoft.com/office/powerpoint/2010/main" val="1209112363"/>
              </p:ext>
            </p:extLst>
          </p:nvPr>
        </p:nvGraphicFramePr>
        <p:xfrm>
          <a:off x="10843310" y="4055626"/>
          <a:ext cx="2160958" cy="2189541"/>
        </p:xfrm>
        <a:graphic>
          <a:graphicData uri="http://schemas.openxmlformats.org/drawingml/2006/table">
            <a:tbl>
              <a:tblPr firstRow="1" bandRow="1">
                <a:tableStyleId>{5C22544A-7EE6-4342-B048-85BDC9FD1C3A}</a:tableStyleId>
              </a:tblPr>
              <a:tblGrid>
                <a:gridCol w="2160958">
                  <a:extLst>
                    <a:ext uri="{9D8B030D-6E8A-4147-A177-3AD203B41FA5}">
                      <a16:colId xmlns:a16="http://schemas.microsoft.com/office/drawing/2014/main" val="1401061046"/>
                    </a:ext>
                  </a:extLst>
                </a:gridCol>
              </a:tblGrid>
              <a:tr h="316176">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family_mem_immovable_property</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54163142"/>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不動產系統編號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67646469"/>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612560900"/>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不動產類別</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(1:</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土地</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2:</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房屋</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3:</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田賦</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4:</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車輛</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125624845"/>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地址、地號、廠牌車牌</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30782022"/>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面積、</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CC</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數</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25079387"/>
                  </a:ext>
                </a:extLst>
              </a:tr>
              <a:tr h="194880">
                <a:tc>
                  <a:txBody>
                    <a:bodyPr/>
                    <a:lstStyle/>
                    <a:p>
                      <a:pPr algn="l" fontAlgn="t"/>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town</a:t>
                      </a:r>
                    </a:p>
                  </a:txBody>
                  <a:tcPr marL="9525" marR="9525" marT="9525" marB="0"/>
                </a:tc>
                <a:extLst>
                  <a:ext uri="{0D108BD9-81ED-4DB2-BD59-A6C34878D82A}">
                    <a16:rowId xmlns:a16="http://schemas.microsoft.com/office/drawing/2014/main" val="10005"/>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公告市值</a:t>
                      </a:r>
                    </a:p>
                  </a:txBody>
                  <a:tcPr marL="9525" marR="9525" marT="9525" marB="0"/>
                </a:tc>
                <a:extLst>
                  <a:ext uri="{0D108BD9-81ED-4DB2-BD59-A6C34878D82A}">
                    <a16:rowId xmlns:a16="http://schemas.microsoft.com/office/drawing/2014/main" val="2530421586"/>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是否自住</a:t>
                      </a:r>
                    </a:p>
                  </a:txBody>
                  <a:tcPr marL="9525" marR="9525" marT="9525" marB="0"/>
                </a:tc>
                <a:extLst>
                  <a:ext uri="{0D108BD9-81ED-4DB2-BD59-A6C34878D82A}">
                    <a16:rowId xmlns:a16="http://schemas.microsoft.com/office/drawing/2014/main" val="796092455"/>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2681256343"/>
                  </a:ext>
                </a:extLst>
              </a:tr>
            </a:tbl>
          </a:graphicData>
        </a:graphic>
      </p:graphicFrame>
      <p:graphicFrame>
        <p:nvGraphicFramePr>
          <p:cNvPr id="81" name="表格 80"/>
          <p:cNvGraphicFramePr>
            <a:graphicFrameLocks noGrp="1"/>
          </p:cNvGraphicFramePr>
          <p:nvPr>
            <p:extLst>
              <p:ext uri="{D42A27DB-BD31-4B8C-83A1-F6EECF244321}">
                <p14:modId xmlns:p14="http://schemas.microsoft.com/office/powerpoint/2010/main" val="2074208376"/>
              </p:ext>
            </p:extLst>
          </p:nvPr>
        </p:nvGraphicFramePr>
        <p:xfrm>
          <a:off x="14882434" y="8023946"/>
          <a:ext cx="1430312" cy="1307348"/>
        </p:xfrm>
        <a:graphic>
          <a:graphicData uri="http://schemas.openxmlformats.org/drawingml/2006/table">
            <a:tbl>
              <a:tblPr firstRow="1" bandRow="1">
                <a:tableStyleId>{5C22544A-7EE6-4342-B048-85BDC9FD1C3A}</a:tableStyleId>
              </a:tblPr>
              <a:tblGrid>
                <a:gridCol w="1430312">
                  <a:extLst>
                    <a:ext uri="{9D8B030D-6E8A-4147-A177-3AD203B41FA5}">
                      <a16:colId xmlns:a16="http://schemas.microsoft.com/office/drawing/2014/main" val="2959920965"/>
                    </a:ext>
                  </a:extLst>
                </a:gridCol>
              </a:tblGrid>
              <a:tr h="25463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area_village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88523106"/>
                  </a:ext>
                </a:extLst>
              </a:tr>
              <a:tr h="19078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Village_id</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43444470"/>
                  </a:ext>
                </a:extLst>
              </a:tr>
              <a:tr h="24018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Village_County_code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620137175"/>
                  </a:ext>
                </a:extLst>
              </a:tr>
              <a:tr h="24018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Village_Town_code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826029558"/>
                  </a:ext>
                </a:extLst>
              </a:tr>
              <a:tr h="19078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Village_no</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998255523"/>
                  </a:ext>
                </a:extLst>
              </a:tr>
              <a:tr h="190784">
                <a:tc>
                  <a:txBody>
                    <a:bodyPr/>
                    <a:lstStyle/>
                    <a:p>
                      <a:pPr algn="l" fontAlgn="ct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Village_name</a:t>
                      </a:r>
                    </a:p>
                  </a:txBody>
                  <a:tcPr marL="9525" marR="9525" marT="9525" marB="0" anchor="ctr"/>
                </a:tc>
                <a:extLst>
                  <a:ext uri="{0D108BD9-81ED-4DB2-BD59-A6C34878D82A}">
                    <a16:rowId xmlns:a16="http://schemas.microsoft.com/office/drawing/2014/main" val="2632423644"/>
                  </a:ext>
                </a:extLst>
              </a:tr>
            </a:tbl>
          </a:graphicData>
        </a:graphic>
      </p:graphicFrame>
      <p:graphicFrame>
        <p:nvGraphicFramePr>
          <p:cNvPr id="82" name="表格 81"/>
          <p:cNvGraphicFramePr>
            <a:graphicFrameLocks noGrp="1"/>
          </p:cNvGraphicFramePr>
          <p:nvPr>
            <p:extLst>
              <p:ext uri="{D42A27DB-BD31-4B8C-83A1-F6EECF244321}">
                <p14:modId xmlns:p14="http://schemas.microsoft.com/office/powerpoint/2010/main" val="3841623789"/>
              </p:ext>
            </p:extLst>
          </p:nvPr>
        </p:nvGraphicFramePr>
        <p:xfrm>
          <a:off x="14882436" y="6667041"/>
          <a:ext cx="1443609" cy="1198289"/>
        </p:xfrm>
        <a:graphic>
          <a:graphicData uri="http://schemas.openxmlformats.org/drawingml/2006/table">
            <a:tbl>
              <a:tblPr firstRow="1" bandRow="1">
                <a:tableStyleId>{5C22544A-7EE6-4342-B048-85BDC9FD1C3A}</a:tableStyleId>
              </a:tblPr>
              <a:tblGrid>
                <a:gridCol w="1443609">
                  <a:extLst>
                    <a:ext uri="{9D8B030D-6E8A-4147-A177-3AD203B41FA5}">
                      <a16:colId xmlns:a16="http://schemas.microsoft.com/office/drawing/2014/main" val="781496024"/>
                    </a:ext>
                  </a:extLst>
                </a:gridCol>
              </a:tblGrid>
              <a:tr h="208640">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area_town</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284705996"/>
                  </a:ext>
                </a:extLst>
              </a:tr>
              <a:tr h="179355">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Town_id</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449285476"/>
                  </a:ext>
                </a:extLst>
              </a:tr>
              <a:tr h="22579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Town_County_code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057359795"/>
                  </a:ext>
                </a:extLst>
              </a:tr>
              <a:tr h="22579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Town_code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26616176"/>
                  </a:ext>
                </a:extLst>
              </a:tr>
              <a:tr h="179355">
                <a:tc>
                  <a:txBody>
                    <a:bodyPr/>
                    <a:lstStyle/>
                    <a:p>
                      <a:pPr algn="l" fontAlgn="ct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Town_name</a:t>
                      </a:r>
                    </a:p>
                  </a:txBody>
                  <a:tcPr marL="9525" marR="9525" marT="9525" marB="0" anchor="ctr"/>
                </a:tc>
                <a:extLst>
                  <a:ext uri="{0D108BD9-81ED-4DB2-BD59-A6C34878D82A}">
                    <a16:rowId xmlns:a16="http://schemas.microsoft.com/office/drawing/2014/main" val="2706148984"/>
                  </a:ext>
                </a:extLst>
              </a:tr>
              <a:tr h="179355">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Village_name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545859067"/>
                  </a:ext>
                </a:extLst>
              </a:tr>
            </a:tbl>
          </a:graphicData>
        </a:graphic>
      </p:graphicFrame>
      <p:graphicFrame>
        <p:nvGraphicFramePr>
          <p:cNvPr id="83" name="表格 82"/>
          <p:cNvGraphicFramePr>
            <a:graphicFrameLocks noGrp="1"/>
          </p:cNvGraphicFramePr>
          <p:nvPr>
            <p:extLst>
              <p:ext uri="{D42A27DB-BD31-4B8C-83A1-F6EECF244321}">
                <p14:modId xmlns:p14="http://schemas.microsoft.com/office/powerpoint/2010/main" val="2389622135"/>
              </p:ext>
            </p:extLst>
          </p:nvPr>
        </p:nvGraphicFramePr>
        <p:xfrm>
          <a:off x="14895731" y="9489912"/>
          <a:ext cx="1430312" cy="1096896"/>
        </p:xfrm>
        <a:graphic>
          <a:graphicData uri="http://schemas.openxmlformats.org/drawingml/2006/table">
            <a:tbl>
              <a:tblPr firstRow="1" bandRow="1">
                <a:tableStyleId>{5C22544A-7EE6-4342-B048-85BDC9FD1C3A}</a:tableStyleId>
              </a:tblPr>
              <a:tblGrid>
                <a:gridCol w="1430312">
                  <a:extLst>
                    <a:ext uri="{9D8B030D-6E8A-4147-A177-3AD203B41FA5}">
                      <a16:colId xmlns:a16="http://schemas.microsoft.com/office/drawing/2014/main" val="2743607464"/>
                    </a:ext>
                  </a:extLst>
                </a:gridCol>
              </a:tblGrid>
              <a:tr h="226976">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area_county</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239289566"/>
                  </a:ext>
                </a:extLst>
              </a:tr>
              <a:tr h="215000">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County_id</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2362284969"/>
                  </a:ext>
                </a:extLst>
              </a:tr>
              <a:tr h="23437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County_code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243686515"/>
                  </a:ext>
                </a:extLst>
              </a:tr>
              <a:tr h="234374">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County_name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164966821"/>
                  </a:ext>
                </a:extLst>
              </a:tr>
              <a:tr h="18617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Town_name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2160355401"/>
                  </a:ext>
                </a:extLst>
              </a:tr>
            </a:tbl>
          </a:graphicData>
        </a:graphic>
      </p:graphicFrame>
      <p:graphicFrame>
        <p:nvGraphicFramePr>
          <p:cNvPr id="84" name="表格 83"/>
          <p:cNvGraphicFramePr>
            <a:graphicFrameLocks noGrp="1"/>
          </p:cNvGraphicFramePr>
          <p:nvPr>
            <p:extLst>
              <p:ext uri="{D42A27DB-BD31-4B8C-83A1-F6EECF244321}">
                <p14:modId xmlns:p14="http://schemas.microsoft.com/office/powerpoint/2010/main" val="136987202"/>
              </p:ext>
            </p:extLst>
          </p:nvPr>
        </p:nvGraphicFramePr>
        <p:xfrm>
          <a:off x="9139997" y="6001580"/>
          <a:ext cx="1398364" cy="663565"/>
        </p:xfrm>
        <a:graphic>
          <a:graphicData uri="http://schemas.openxmlformats.org/drawingml/2006/table">
            <a:tbl>
              <a:tblPr firstRow="1" bandRow="1">
                <a:tableStyleId>{5C22544A-7EE6-4342-B048-85BDC9FD1C3A}</a:tableStyleId>
              </a:tblPr>
              <a:tblGrid>
                <a:gridCol w="1398364">
                  <a:extLst>
                    <a:ext uri="{9D8B030D-6E8A-4147-A177-3AD203B41FA5}">
                      <a16:colId xmlns:a16="http://schemas.microsoft.com/office/drawing/2014/main" val="2797739395"/>
                    </a:ext>
                  </a:extLst>
                </a:gridCol>
              </a:tblGrid>
              <a:tr h="288558">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family_mem_age_code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562311903"/>
                  </a:ext>
                </a:extLst>
              </a:tr>
              <a:tr h="166012">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年紀分類碼</a:t>
                      </a:r>
                    </a:p>
                  </a:txBody>
                  <a:tcPr marL="9525" marR="9525" marT="9525" marB="0" anchor="ctr"/>
                </a:tc>
                <a:extLst>
                  <a:ext uri="{0D108BD9-81ED-4DB2-BD59-A6C34878D82A}">
                    <a16:rowId xmlns:a16="http://schemas.microsoft.com/office/drawing/2014/main" val="3629305449"/>
                  </a:ext>
                </a:extLst>
              </a:tr>
              <a:tr h="208995">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說明</a:t>
                      </a:r>
                    </a:p>
                  </a:txBody>
                  <a:tcPr marL="9525" marR="9525" marT="9525" marB="0" anchor="ctr"/>
                </a:tc>
                <a:extLst>
                  <a:ext uri="{0D108BD9-81ED-4DB2-BD59-A6C34878D82A}">
                    <a16:rowId xmlns:a16="http://schemas.microsoft.com/office/drawing/2014/main" val="2335185113"/>
                  </a:ext>
                </a:extLst>
              </a:tr>
            </a:tbl>
          </a:graphicData>
        </a:graphic>
      </p:graphicFrame>
      <p:graphicFrame>
        <p:nvGraphicFramePr>
          <p:cNvPr id="85" name="表格 84"/>
          <p:cNvGraphicFramePr>
            <a:graphicFrameLocks noGrp="1"/>
          </p:cNvGraphicFramePr>
          <p:nvPr>
            <p:extLst>
              <p:ext uri="{D42A27DB-BD31-4B8C-83A1-F6EECF244321}">
                <p14:modId xmlns:p14="http://schemas.microsoft.com/office/powerpoint/2010/main" val="4006273405"/>
              </p:ext>
            </p:extLst>
          </p:nvPr>
        </p:nvGraphicFramePr>
        <p:xfrm>
          <a:off x="9141741" y="7438689"/>
          <a:ext cx="1361191" cy="601531"/>
        </p:xfrm>
        <a:graphic>
          <a:graphicData uri="http://schemas.openxmlformats.org/drawingml/2006/table">
            <a:tbl>
              <a:tblPr firstRow="1" bandRow="1">
                <a:tableStyleId>{5C22544A-7EE6-4342-B048-85BDC9FD1C3A}</a:tableStyleId>
              </a:tblPr>
              <a:tblGrid>
                <a:gridCol w="1361191">
                  <a:extLst>
                    <a:ext uri="{9D8B030D-6E8A-4147-A177-3AD203B41FA5}">
                      <a16:colId xmlns:a16="http://schemas.microsoft.com/office/drawing/2014/main" val="2533605027"/>
                    </a:ext>
                  </a:extLst>
                </a:gridCol>
              </a:tblGrid>
              <a:tr h="210822">
                <a:tc>
                  <a:txBody>
                    <a:bodyPr/>
                    <a:lstStyle/>
                    <a:p>
                      <a:pPr algn="l" fontAlgn="ct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family_mem_status1</a:t>
                      </a:r>
                    </a:p>
                  </a:txBody>
                  <a:tcPr marL="9525" marR="9525" marT="9525" marB="0" anchor="ctr"/>
                </a:tc>
                <a:extLst>
                  <a:ext uri="{0D108BD9-81ED-4DB2-BD59-A6C34878D82A}">
                    <a16:rowId xmlns:a16="http://schemas.microsoft.com/office/drawing/2014/main" val="348962213"/>
                  </a:ext>
                </a:extLst>
              </a:tr>
              <a:tr h="172963">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特殊身分代號</a:t>
                      </a:r>
                    </a:p>
                  </a:txBody>
                  <a:tcPr marL="9525" marR="9525" marT="9525" marB="0" anchor="ctr"/>
                </a:tc>
                <a:extLst>
                  <a:ext uri="{0D108BD9-81ED-4DB2-BD59-A6C34878D82A}">
                    <a16:rowId xmlns:a16="http://schemas.microsoft.com/office/drawing/2014/main" val="1346833331"/>
                  </a:ext>
                </a:extLst>
              </a:tr>
              <a:tr h="217746">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特殊身分名稱</a:t>
                      </a:r>
                    </a:p>
                  </a:txBody>
                  <a:tcPr marL="9525" marR="9525" marT="9525" marB="0" anchor="ctr"/>
                </a:tc>
                <a:extLst>
                  <a:ext uri="{0D108BD9-81ED-4DB2-BD59-A6C34878D82A}">
                    <a16:rowId xmlns:a16="http://schemas.microsoft.com/office/drawing/2014/main" val="3978809665"/>
                  </a:ext>
                </a:extLst>
              </a:tr>
            </a:tbl>
          </a:graphicData>
        </a:graphic>
      </p:graphicFrame>
      <p:graphicFrame>
        <p:nvGraphicFramePr>
          <p:cNvPr id="87" name="表格 86"/>
          <p:cNvGraphicFramePr>
            <a:graphicFrameLocks noGrp="1"/>
          </p:cNvGraphicFramePr>
          <p:nvPr>
            <p:extLst>
              <p:ext uri="{D42A27DB-BD31-4B8C-83A1-F6EECF244321}">
                <p14:modId xmlns:p14="http://schemas.microsoft.com/office/powerpoint/2010/main" val="121840498"/>
              </p:ext>
            </p:extLst>
          </p:nvPr>
        </p:nvGraphicFramePr>
        <p:xfrm>
          <a:off x="9169309" y="5091329"/>
          <a:ext cx="1369052" cy="637388"/>
        </p:xfrm>
        <a:graphic>
          <a:graphicData uri="http://schemas.openxmlformats.org/drawingml/2006/table">
            <a:tbl>
              <a:tblPr firstRow="1" bandRow="1">
                <a:tableStyleId>{5C22544A-7EE6-4342-B048-85BDC9FD1C3A}</a:tableStyleId>
              </a:tblPr>
              <a:tblGrid>
                <a:gridCol w="1369052">
                  <a:extLst>
                    <a:ext uri="{9D8B030D-6E8A-4147-A177-3AD203B41FA5}">
                      <a16:colId xmlns:a16="http://schemas.microsoft.com/office/drawing/2014/main" val="2824696959"/>
                    </a:ext>
                  </a:extLst>
                </a:gridCol>
              </a:tblGrid>
              <a:tr h="250302">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family_mem_title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736493979"/>
                  </a:ext>
                </a:extLst>
              </a:tr>
              <a:tr h="173556">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稱謂代號</a:t>
                      </a:r>
                    </a:p>
                  </a:txBody>
                  <a:tcPr marL="9525" marR="9525" marT="9525" marB="0" anchor="ctr"/>
                </a:tc>
                <a:extLst>
                  <a:ext uri="{0D108BD9-81ED-4DB2-BD59-A6C34878D82A}">
                    <a16:rowId xmlns:a16="http://schemas.microsoft.com/office/drawing/2014/main" val="3578588106"/>
                  </a:ext>
                </a:extLst>
              </a:tr>
              <a:tr h="21353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稱謂名 </a:t>
                      </a:r>
                    </a:p>
                  </a:txBody>
                  <a:tcPr marL="9525" marR="9525" marT="9525" marB="0"/>
                </a:tc>
                <a:extLst>
                  <a:ext uri="{0D108BD9-81ED-4DB2-BD59-A6C34878D82A}">
                    <a16:rowId xmlns:a16="http://schemas.microsoft.com/office/drawing/2014/main" val="32503067"/>
                  </a:ext>
                </a:extLst>
              </a:tr>
            </a:tbl>
          </a:graphicData>
        </a:graphic>
      </p:graphicFrame>
      <p:graphicFrame>
        <p:nvGraphicFramePr>
          <p:cNvPr id="88" name="表格 87"/>
          <p:cNvGraphicFramePr>
            <a:graphicFrameLocks noGrp="1"/>
          </p:cNvGraphicFramePr>
          <p:nvPr>
            <p:extLst>
              <p:ext uri="{D42A27DB-BD31-4B8C-83A1-F6EECF244321}">
                <p14:modId xmlns:p14="http://schemas.microsoft.com/office/powerpoint/2010/main" val="2225643059"/>
              </p:ext>
            </p:extLst>
          </p:nvPr>
        </p:nvGraphicFramePr>
        <p:xfrm>
          <a:off x="4861060" y="4712386"/>
          <a:ext cx="1321333" cy="4789887"/>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1951886207"/>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files_info_table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882621031"/>
                  </a:ext>
                </a:extLst>
              </a:tr>
              <a:tr h="176286">
                <a:tc>
                  <a:txBody>
                    <a:bodyPr/>
                    <a:lstStyle/>
                    <a:p>
                      <a:pPr algn="l" rtl="0" fontAlgn="t"/>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案件流水號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435013631"/>
                  </a:ext>
                </a:extLst>
              </a:tr>
              <a:tr h="221928">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作業類別</a:t>
                      </a:r>
                    </a:p>
                  </a:txBody>
                  <a:tcPr marL="3032" marR="3032" marT="3032" marB="0"/>
                </a:tc>
                <a:extLst>
                  <a:ext uri="{0D108BD9-81ED-4DB2-BD59-A6C34878D82A}">
                    <a16:rowId xmlns:a16="http://schemas.microsoft.com/office/drawing/2014/main" val="4088289886"/>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533628656"/>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案件版本號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7785395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源版本號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505096941"/>
                  </a:ext>
                </a:extLst>
              </a:tr>
              <a:tr h="176286">
                <a:tc>
                  <a:txBody>
                    <a:bodyPr/>
                    <a:lstStyle/>
                    <a:p>
                      <a:pPr algn="l" rtl="0" fontAlgn="t"/>
                      <a:r>
                        <a:rPr lang="zh-TW" altLang="en-US" sz="1000" b="0" i="0" u="none" strike="noStrike" dirty="0">
                          <a:solidFill>
                            <a:srgbClr val="FF0000"/>
                          </a:solidFill>
                          <a:effectLst/>
                          <a:latin typeface="Noto Sans CJK TC Light" panose="020B0300000000000000" pitchFamily="34" charset="-120"/>
                          <a:ea typeface="Noto Sans CJK TC Light" panose="020B0300000000000000" pitchFamily="34" charset="-120"/>
                        </a:rPr>
                        <a:t>案件階段</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929051129"/>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初案建立日期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60136199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本案建立日期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589439018"/>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役男姓名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632318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身分證</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804918419"/>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town</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169362915"/>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county</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775892937"/>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village</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703708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戶籍地址</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94823814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1</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86193081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2</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57986330"/>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3</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363141317"/>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總扶助人口</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685590348"/>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總財產</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216850112"/>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總所得</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466213822"/>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扶助級別</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522902939"/>
                  </a:ext>
                </a:extLst>
              </a:tr>
              <a:tr h="176286">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3032" marR="3032" marT="3032" marB="0"/>
                </a:tc>
                <a:extLst>
                  <a:ext uri="{0D108BD9-81ED-4DB2-BD59-A6C34878D82A}">
                    <a16:rowId xmlns:a16="http://schemas.microsoft.com/office/drawing/2014/main" val="2789114057"/>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150902896"/>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修改人單位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8255026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修改人姓名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01970368"/>
                  </a:ext>
                </a:extLst>
              </a:tr>
            </a:tbl>
          </a:graphicData>
        </a:graphic>
      </p:graphicFrame>
      <p:grpSp>
        <p:nvGrpSpPr>
          <p:cNvPr id="89" name="群組 88"/>
          <p:cNvGrpSpPr/>
          <p:nvPr/>
        </p:nvGrpSpPr>
        <p:grpSpPr>
          <a:xfrm>
            <a:off x="4674815" y="6084094"/>
            <a:ext cx="193850" cy="4166066"/>
            <a:chOff x="2774197" y="1263112"/>
            <a:chExt cx="751668" cy="4289170"/>
          </a:xfrm>
        </p:grpSpPr>
        <p:cxnSp>
          <p:nvCxnSpPr>
            <p:cNvPr id="90" name="直線接點 89"/>
            <p:cNvCxnSpPr/>
            <p:nvPr/>
          </p:nvCxnSpPr>
          <p:spPr>
            <a:xfrm flipH="1">
              <a:off x="2774197" y="126311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a:off x="2774197"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flipH="1">
              <a:off x="2774197" y="555228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群組 92"/>
          <p:cNvGrpSpPr/>
          <p:nvPr/>
        </p:nvGrpSpPr>
        <p:grpSpPr>
          <a:xfrm flipH="1">
            <a:off x="6182387" y="4522124"/>
            <a:ext cx="889229" cy="535253"/>
            <a:chOff x="2026112" y="1263112"/>
            <a:chExt cx="1499753" cy="4289170"/>
          </a:xfrm>
        </p:grpSpPr>
        <p:cxnSp>
          <p:nvCxnSpPr>
            <p:cNvPr id="94" name="直線接點 93"/>
            <p:cNvCxnSpPr/>
            <p:nvPr/>
          </p:nvCxnSpPr>
          <p:spPr>
            <a:xfrm flipH="1">
              <a:off x="2026112" y="1263112"/>
              <a:ext cx="91515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flipH="1">
              <a:off x="2941269"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H="1">
              <a:off x="2941269" y="5552282"/>
              <a:ext cx="5845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群組 100"/>
          <p:cNvGrpSpPr/>
          <p:nvPr/>
        </p:nvGrpSpPr>
        <p:grpSpPr>
          <a:xfrm flipH="1" flipV="1">
            <a:off x="8391206" y="4356024"/>
            <a:ext cx="2448007" cy="313909"/>
            <a:chOff x="2026112" y="1263112"/>
            <a:chExt cx="1499753" cy="4289170"/>
          </a:xfrm>
        </p:grpSpPr>
        <p:cxnSp>
          <p:nvCxnSpPr>
            <p:cNvPr id="102" name="直線接點 101"/>
            <p:cNvCxnSpPr/>
            <p:nvPr/>
          </p:nvCxnSpPr>
          <p:spPr>
            <a:xfrm flipH="1">
              <a:off x="2026112" y="126311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a:xfrm flipH="1">
              <a:off x="2774197"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a:xfrm flipH="1">
              <a:off x="2774197" y="555228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 name="群組 104"/>
          <p:cNvGrpSpPr/>
          <p:nvPr/>
        </p:nvGrpSpPr>
        <p:grpSpPr>
          <a:xfrm flipH="1">
            <a:off x="8391211" y="7739453"/>
            <a:ext cx="741407" cy="219090"/>
            <a:chOff x="2026112" y="1263112"/>
            <a:chExt cx="1499753" cy="4289170"/>
          </a:xfrm>
        </p:grpSpPr>
        <p:cxnSp>
          <p:nvCxnSpPr>
            <p:cNvPr id="106" name="直線接點 105"/>
            <p:cNvCxnSpPr/>
            <p:nvPr/>
          </p:nvCxnSpPr>
          <p:spPr>
            <a:xfrm flipH="1">
              <a:off x="2026112" y="126311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p:nvPr/>
          </p:nvCxnSpPr>
          <p:spPr>
            <a:xfrm flipH="1">
              <a:off x="2774197"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a:xfrm flipH="1">
              <a:off x="2774197" y="555228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1" name="群組 120"/>
          <p:cNvGrpSpPr/>
          <p:nvPr/>
        </p:nvGrpSpPr>
        <p:grpSpPr>
          <a:xfrm>
            <a:off x="6179293" y="6942172"/>
            <a:ext cx="331366" cy="367956"/>
            <a:chOff x="1733499" y="2639806"/>
            <a:chExt cx="331366" cy="367956"/>
          </a:xfrm>
        </p:grpSpPr>
        <p:grpSp>
          <p:nvGrpSpPr>
            <p:cNvPr id="122" name="群組 121"/>
            <p:cNvGrpSpPr/>
            <p:nvPr/>
          </p:nvGrpSpPr>
          <p:grpSpPr>
            <a:xfrm flipH="1">
              <a:off x="1733499" y="2639806"/>
              <a:ext cx="159916" cy="367956"/>
              <a:chOff x="2774197" y="1263112"/>
              <a:chExt cx="751668" cy="4289170"/>
            </a:xfrm>
          </p:grpSpPr>
          <p:cxnSp>
            <p:nvCxnSpPr>
              <p:cNvPr id="124" name="直線接點 123"/>
              <p:cNvCxnSpPr/>
              <p:nvPr/>
            </p:nvCxnSpPr>
            <p:spPr>
              <a:xfrm flipH="1">
                <a:off x="2774197" y="1263112"/>
                <a:ext cx="7516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a:xfrm>
                <a:off x="2774197" y="1263112"/>
                <a:ext cx="0" cy="42891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線接點 125"/>
              <p:cNvCxnSpPr/>
              <p:nvPr/>
            </p:nvCxnSpPr>
            <p:spPr>
              <a:xfrm flipH="1">
                <a:off x="2774197" y="5552282"/>
                <a:ext cx="7516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23" name="直線接點 122"/>
            <p:cNvCxnSpPr/>
            <p:nvPr/>
          </p:nvCxnSpPr>
          <p:spPr>
            <a:xfrm>
              <a:off x="1904949" y="2835069"/>
              <a:ext cx="1599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7" name="群組 126"/>
          <p:cNvGrpSpPr/>
          <p:nvPr/>
        </p:nvGrpSpPr>
        <p:grpSpPr>
          <a:xfrm>
            <a:off x="8375316" y="6189386"/>
            <a:ext cx="331366" cy="367956"/>
            <a:chOff x="1733499" y="2639806"/>
            <a:chExt cx="331366" cy="367956"/>
          </a:xfrm>
        </p:grpSpPr>
        <p:grpSp>
          <p:nvGrpSpPr>
            <p:cNvPr id="128" name="群組 127"/>
            <p:cNvGrpSpPr/>
            <p:nvPr/>
          </p:nvGrpSpPr>
          <p:grpSpPr>
            <a:xfrm flipH="1">
              <a:off x="1733499" y="2639806"/>
              <a:ext cx="159916" cy="367956"/>
              <a:chOff x="2774197" y="1263112"/>
              <a:chExt cx="751668" cy="4289170"/>
            </a:xfrm>
          </p:grpSpPr>
          <p:cxnSp>
            <p:nvCxnSpPr>
              <p:cNvPr id="130" name="直線接點 129"/>
              <p:cNvCxnSpPr/>
              <p:nvPr/>
            </p:nvCxnSpPr>
            <p:spPr>
              <a:xfrm flipH="1">
                <a:off x="2774197" y="1263112"/>
                <a:ext cx="7516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a:off x="2774197" y="1263112"/>
                <a:ext cx="0" cy="42891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flipH="1">
                <a:off x="2774197" y="5552282"/>
                <a:ext cx="75166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29" name="直線接點 128"/>
            <p:cNvCxnSpPr/>
            <p:nvPr/>
          </p:nvCxnSpPr>
          <p:spPr>
            <a:xfrm>
              <a:off x="1904949" y="2835069"/>
              <a:ext cx="1599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33" name="直線接點 132"/>
          <p:cNvCxnSpPr/>
          <p:nvPr/>
        </p:nvCxnSpPr>
        <p:spPr>
          <a:xfrm>
            <a:off x="14645658" y="8531970"/>
            <a:ext cx="15991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34" name="表格 133"/>
          <p:cNvGraphicFramePr>
            <a:graphicFrameLocks noGrp="1"/>
          </p:cNvGraphicFramePr>
          <p:nvPr>
            <p:extLst>
              <p:ext uri="{D42A27DB-BD31-4B8C-83A1-F6EECF244321}">
                <p14:modId xmlns:p14="http://schemas.microsoft.com/office/powerpoint/2010/main" val="2467320830"/>
              </p:ext>
            </p:extLst>
          </p:nvPr>
        </p:nvGraphicFramePr>
        <p:xfrm>
          <a:off x="13269515" y="9321641"/>
          <a:ext cx="1321333" cy="644025"/>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900509396"/>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Attachment_class</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72202133"/>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附件類碼</a:t>
                      </a:r>
                    </a:p>
                  </a:txBody>
                  <a:tcPr marL="9525" marR="9525" marT="9525" marB="0"/>
                </a:tc>
                <a:extLst>
                  <a:ext uri="{0D108BD9-81ED-4DB2-BD59-A6C34878D82A}">
                    <a16:rowId xmlns:a16="http://schemas.microsoft.com/office/drawing/2014/main" val="1027282273"/>
                  </a:ext>
                </a:extLst>
              </a:tr>
              <a:tr h="22192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附件類名稱</a:t>
                      </a:r>
                    </a:p>
                  </a:txBody>
                  <a:tcPr marL="9525" marR="9525" marT="9525" marB="0"/>
                </a:tc>
                <a:extLst>
                  <a:ext uri="{0D108BD9-81ED-4DB2-BD59-A6C34878D82A}">
                    <a16:rowId xmlns:a16="http://schemas.microsoft.com/office/drawing/2014/main" val="292086982"/>
                  </a:ext>
                </a:extLst>
              </a:tr>
            </a:tbl>
          </a:graphicData>
        </a:graphic>
      </p:graphicFrame>
      <p:graphicFrame>
        <p:nvGraphicFramePr>
          <p:cNvPr id="135" name="表格 134"/>
          <p:cNvGraphicFramePr>
            <a:graphicFrameLocks noGrp="1"/>
          </p:cNvGraphicFramePr>
          <p:nvPr>
            <p:extLst>
              <p:ext uri="{D42A27DB-BD31-4B8C-83A1-F6EECF244321}">
                <p14:modId xmlns:p14="http://schemas.microsoft.com/office/powerpoint/2010/main" val="2522544156"/>
              </p:ext>
            </p:extLst>
          </p:nvPr>
        </p:nvGraphicFramePr>
        <p:xfrm>
          <a:off x="11682937" y="8836472"/>
          <a:ext cx="1321333" cy="1525455"/>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900509396"/>
                    </a:ext>
                  </a:extLst>
                </a:gridCol>
              </a:tblGrid>
              <a:tr h="245811">
                <a:tc>
                  <a:txBody>
                    <a:bodyPr/>
                    <a:lstStyle/>
                    <a:p>
                      <a:pPr algn="l" fontAlgn="ctr"/>
                      <a:r>
                        <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Attachment</a:t>
                      </a:r>
                    </a:p>
                  </a:txBody>
                  <a:tcPr marL="9525" marR="9525" marT="9525" marB="0" anchor="ctr"/>
                </a:tc>
                <a:extLst>
                  <a:ext uri="{0D108BD9-81ED-4DB2-BD59-A6C34878D82A}">
                    <a16:rowId xmlns:a16="http://schemas.microsoft.com/office/drawing/2014/main" val="3372202133"/>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附件</a:t>
                      </a:r>
                      <a:r>
                        <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rPr>
                        <a:t>index</a:t>
                      </a:r>
                      <a:endPar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27282273"/>
                  </a:ext>
                </a:extLst>
              </a:tr>
              <a:tr h="1762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附件類碼</a:t>
                      </a:r>
                    </a:p>
                  </a:txBody>
                  <a:tcPr marL="9525" marR="9525" marT="9525" marB="0"/>
                </a:tc>
                <a:extLst>
                  <a:ext uri="{0D108BD9-81ED-4DB2-BD59-A6C34878D82A}">
                    <a16:rowId xmlns:a16="http://schemas.microsoft.com/office/drawing/2014/main" val="2342676646"/>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4202971179"/>
                  </a:ext>
                </a:extLst>
              </a:tr>
              <a:tr h="176286">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案件編號</a:t>
                      </a:r>
                    </a:p>
                  </a:txBody>
                  <a:tcPr marL="9525" marR="9525" marT="9525" marB="0"/>
                </a:tc>
                <a:extLst>
                  <a:ext uri="{0D108BD9-81ED-4DB2-BD59-A6C34878D82A}">
                    <a16:rowId xmlns:a16="http://schemas.microsoft.com/office/drawing/2014/main" val="2084564350"/>
                  </a:ext>
                </a:extLst>
              </a:tr>
              <a:tr h="1762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人員編號</a:t>
                      </a:r>
                    </a:p>
                  </a:txBody>
                  <a:tcPr marL="9525" marR="9525" marT="9525" marB="0"/>
                </a:tc>
                <a:extLst>
                  <a:ext uri="{0D108BD9-81ED-4DB2-BD59-A6C34878D82A}">
                    <a16:rowId xmlns:a16="http://schemas.microsoft.com/office/drawing/2014/main" val="3031855425"/>
                  </a:ext>
                </a:extLst>
              </a:tr>
              <a:tr h="17628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儲存路徑</a:t>
                      </a:r>
                    </a:p>
                  </a:txBody>
                  <a:tcPr marL="9525" marR="9525" marT="9525" marB="0"/>
                </a:tc>
                <a:extLst>
                  <a:ext uri="{0D108BD9-81ED-4DB2-BD59-A6C34878D82A}">
                    <a16:rowId xmlns:a16="http://schemas.microsoft.com/office/drawing/2014/main" val="611486881"/>
                  </a:ext>
                </a:extLst>
              </a:tr>
              <a:tr h="22192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有無效力</a:t>
                      </a:r>
                    </a:p>
                  </a:txBody>
                  <a:tcPr marL="9525" marR="9525" marT="9525" marB="0"/>
                </a:tc>
                <a:extLst>
                  <a:ext uri="{0D108BD9-81ED-4DB2-BD59-A6C34878D82A}">
                    <a16:rowId xmlns:a16="http://schemas.microsoft.com/office/drawing/2014/main" val="292086982"/>
                  </a:ext>
                </a:extLst>
              </a:tr>
            </a:tbl>
          </a:graphicData>
        </a:graphic>
      </p:graphicFrame>
      <p:grpSp>
        <p:nvGrpSpPr>
          <p:cNvPr id="136" name="群組 135"/>
          <p:cNvGrpSpPr/>
          <p:nvPr/>
        </p:nvGrpSpPr>
        <p:grpSpPr>
          <a:xfrm flipH="1" flipV="1">
            <a:off x="13004270" y="9339059"/>
            <a:ext cx="253621" cy="322507"/>
            <a:chOff x="2026112" y="1263112"/>
            <a:chExt cx="1499753" cy="4289170"/>
          </a:xfrm>
        </p:grpSpPr>
        <p:cxnSp>
          <p:nvCxnSpPr>
            <p:cNvPr id="137" name="直線接點 136"/>
            <p:cNvCxnSpPr/>
            <p:nvPr/>
          </p:nvCxnSpPr>
          <p:spPr>
            <a:xfrm flipH="1">
              <a:off x="2026112" y="126311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H="1">
              <a:off x="2774197" y="1263112"/>
              <a:ext cx="0" cy="4289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flipH="1">
              <a:off x="2774197" y="5552282"/>
              <a:ext cx="7516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0" name="文字方塊 139"/>
          <p:cNvSpPr txBox="1"/>
          <p:nvPr/>
        </p:nvSpPr>
        <p:spPr>
          <a:xfrm>
            <a:off x="4445796" y="3997653"/>
            <a:ext cx="1725537" cy="369332"/>
          </a:xfrm>
          <a:prstGeom prst="rect">
            <a:avLst/>
          </a:prstGeom>
          <a:noFill/>
        </p:spPr>
        <p:txBody>
          <a:bodyPr wrap="none" rtlCol="0">
            <a:spAutoFit/>
          </a:bodyPr>
          <a:lstStyle/>
          <a:p>
            <a:r>
              <a:rPr lang="zh-TW" altLang="en-US" dirty="0"/>
              <a:t>檔案系統 </a:t>
            </a:r>
            <a:r>
              <a:rPr lang="en-US" altLang="zh-TW" dirty="0"/>
              <a:t>tables</a:t>
            </a:r>
            <a:endParaRPr lang="zh-TW" altLang="en-US" dirty="0"/>
          </a:p>
        </p:txBody>
      </p:sp>
      <p:graphicFrame>
        <p:nvGraphicFramePr>
          <p:cNvPr id="141" name="表格 140"/>
          <p:cNvGraphicFramePr>
            <a:graphicFrameLocks noGrp="1"/>
          </p:cNvGraphicFramePr>
          <p:nvPr>
            <p:extLst>
              <p:ext uri="{D42A27DB-BD31-4B8C-83A1-F6EECF244321}">
                <p14:modId xmlns:p14="http://schemas.microsoft.com/office/powerpoint/2010/main" val="739224251"/>
              </p:ext>
            </p:extLst>
          </p:nvPr>
        </p:nvGraphicFramePr>
        <p:xfrm>
          <a:off x="3020794" y="4261158"/>
          <a:ext cx="1321333" cy="689667"/>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1951886207"/>
                    </a:ext>
                  </a:extLst>
                </a:gridCol>
              </a:tblGrid>
              <a:tr h="245811">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files_type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882621031"/>
                  </a:ext>
                </a:extLst>
              </a:tr>
              <a:tr h="221928">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作業類別</a:t>
                      </a:r>
                    </a:p>
                  </a:txBody>
                  <a:tcPr marL="3032" marR="3032" marT="3032" marB="0"/>
                </a:tc>
                <a:extLst>
                  <a:ext uri="{0D108BD9-81ED-4DB2-BD59-A6C34878D82A}">
                    <a16:rowId xmlns:a16="http://schemas.microsoft.com/office/drawing/2014/main" val="4088289886"/>
                  </a:ext>
                </a:extLst>
              </a:tr>
              <a:tr h="221928">
                <a:tc>
                  <a:txBody>
                    <a:bodyPr/>
                    <a:lstStyle/>
                    <a:p>
                      <a:pPr algn="l" rtl="0" fontAlgn="t"/>
                      <a:r>
                        <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rPr>
                        <a:t>作業類別名稱</a:t>
                      </a:r>
                    </a:p>
                  </a:txBody>
                  <a:tcPr marL="3032" marR="3032" marT="3032" marB="0"/>
                </a:tc>
                <a:extLst>
                  <a:ext uri="{0D108BD9-81ED-4DB2-BD59-A6C34878D82A}">
                    <a16:rowId xmlns:a16="http://schemas.microsoft.com/office/drawing/2014/main" val="533628656"/>
                  </a:ext>
                </a:extLst>
              </a:tr>
            </a:tbl>
          </a:graphicData>
        </a:graphic>
      </p:graphicFrame>
      <p:sp>
        <p:nvSpPr>
          <p:cNvPr id="2" name="文字方塊 1"/>
          <p:cNvSpPr txBox="1"/>
          <p:nvPr/>
        </p:nvSpPr>
        <p:spPr>
          <a:xfrm>
            <a:off x="2997968" y="4933913"/>
            <a:ext cx="1266737" cy="1384995"/>
          </a:xfrm>
          <a:prstGeom prst="rect">
            <a:avLst/>
          </a:prstGeom>
          <a:noFill/>
        </p:spPr>
        <p:txBody>
          <a:bodyPr wrap="square" rtlCol="0">
            <a:spAutoFit/>
          </a:bodyPr>
          <a:lstStyle/>
          <a:p>
            <a:r>
              <a:rPr lang="en-US" altLang="zh-TW" sz="1200" dirty="0"/>
              <a:t>1.</a:t>
            </a:r>
            <a:r>
              <a:rPr lang="zh-TW" altLang="en-US" sz="1200" dirty="0"/>
              <a:t>初審</a:t>
            </a:r>
            <a:endParaRPr lang="en-US" altLang="zh-TW" sz="1200" dirty="0"/>
          </a:p>
          <a:p>
            <a:r>
              <a:rPr lang="en-US" altLang="zh-TW" sz="1200" dirty="0"/>
              <a:t>2.</a:t>
            </a:r>
            <a:r>
              <a:rPr lang="zh-TW" altLang="en-US" sz="1200" dirty="0"/>
              <a:t>複審</a:t>
            </a:r>
            <a:endParaRPr lang="en-US" altLang="zh-TW" sz="1200" dirty="0"/>
          </a:p>
          <a:p>
            <a:r>
              <a:rPr lang="en-US" altLang="zh-TW" sz="1200" dirty="0"/>
              <a:t>3.</a:t>
            </a:r>
            <a:r>
              <a:rPr lang="zh-TW" altLang="en-US" sz="1200" dirty="0"/>
              <a:t>春節</a:t>
            </a:r>
            <a:endParaRPr lang="en-US" altLang="zh-TW" sz="1200" dirty="0"/>
          </a:p>
          <a:p>
            <a:r>
              <a:rPr lang="en-US" altLang="zh-TW" sz="1200" dirty="0"/>
              <a:t>4.</a:t>
            </a:r>
            <a:r>
              <a:rPr lang="zh-TW" altLang="en-US" sz="1200" dirty="0"/>
              <a:t>端午</a:t>
            </a:r>
            <a:endParaRPr lang="en-US" altLang="zh-TW" sz="1200" dirty="0"/>
          </a:p>
          <a:p>
            <a:r>
              <a:rPr lang="en-US" altLang="zh-TW" sz="1200" dirty="0"/>
              <a:t>5.</a:t>
            </a:r>
            <a:r>
              <a:rPr lang="zh-TW" altLang="en-US" sz="1200" dirty="0"/>
              <a:t>中秋</a:t>
            </a:r>
            <a:endParaRPr lang="en-US" altLang="zh-TW" sz="1200" dirty="0"/>
          </a:p>
          <a:p>
            <a:r>
              <a:rPr lang="en-US" altLang="zh-TW" sz="1200" dirty="0"/>
              <a:t>6.</a:t>
            </a:r>
            <a:r>
              <a:rPr lang="zh-TW" altLang="en-US" sz="1200" dirty="0"/>
              <a:t>家況變動複審</a:t>
            </a:r>
            <a:endParaRPr lang="en-US" altLang="zh-TW" sz="1200" dirty="0"/>
          </a:p>
          <a:p>
            <a:r>
              <a:rPr lang="en-US" altLang="zh-TW" sz="1200" dirty="0"/>
              <a:t>7.</a:t>
            </a:r>
            <a:r>
              <a:rPr lang="zh-TW" altLang="en-US" sz="1200" dirty="0"/>
              <a:t>其他</a:t>
            </a:r>
          </a:p>
        </p:txBody>
      </p:sp>
      <p:cxnSp>
        <p:nvCxnSpPr>
          <p:cNvPr id="6" name="直線接點 5"/>
          <p:cNvCxnSpPr/>
          <p:nvPr/>
        </p:nvCxnSpPr>
        <p:spPr>
          <a:xfrm flipH="1">
            <a:off x="4621963" y="5261595"/>
            <a:ext cx="22954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975248" y="4210783"/>
            <a:ext cx="1412422" cy="205425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8" name="直線接點 147"/>
          <p:cNvCxnSpPr/>
          <p:nvPr/>
        </p:nvCxnSpPr>
        <p:spPr>
          <a:xfrm flipH="1">
            <a:off x="4403220" y="5257488"/>
            <a:ext cx="229546"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149" name="表格 148"/>
          <p:cNvGraphicFramePr>
            <a:graphicFrameLocks noGrp="1"/>
          </p:cNvGraphicFramePr>
          <p:nvPr>
            <p:extLst>
              <p:ext uri="{D42A27DB-BD31-4B8C-83A1-F6EECF244321}">
                <p14:modId xmlns:p14="http://schemas.microsoft.com/office/powerpoint/2010/main" val="2125180220"/>
              </p:ext>
            </p:extLst>
          </p:nvPr>
        </p:nvGraphicFramePr>
        <p:xfrm>
          <a:off x="10843310" y="6542602"/>
          <a:ext cx="2160958" cy="1875216"/>
        </p:xfrm>
        <a:graphic>
          <a:graphicData uri="http://schemas.openxmlformats.org/drawingml/2006/table">
            <a:tbl>
              <a:tblPr firstRow="1" bandRow="1">
                <a:tableStyleId>{5C22544A-7EE6-4342-B048-85BDC9FD1C3A}</a:tableStyleId>
              </a:tblPr>
              <a:tblGrid>
                <a:gridCol w="2160958">
                  <a:extLst>
                    <a:ext uri="{9D8B030D-6E8A-4147-A177-3AD203B41FA5}">
                      <a16:colId xmlns:a16="http://schemas.microsoft.com/office/drawing/2014/main" val="1401061046"/>
                    </a:ext>
                  </a:extLst>
                </a:gridCol>
              </a:tblGrid>
              <a:tr h="316176">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family_mem_property</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54163142"/>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動產系統編號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67646469"/>
                  </a:ext>
                </a:extLst>
              </a:tr>
              <a:tr h="1948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612560900"/>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動產類別</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(1:</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存款</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2:</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有價證券</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125624845"/>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銀行名稱、營利機構名稱</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30782022"/>
                  </a:ext>
                </a:extLst>
              </a:tr>
              <a:tr h="194880">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前一年度利息、股利</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25079387"/>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利率、股利率</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005"/>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價值</a:t>
                      </a:r>
                    </a:p>
                  </a:txBody>
                  <a:tcPr marL="9525" marR="9525" marT="9525" marB="0"/>
                </a:tc>
                <a:extLst>
                  <a:ext uri="{0D108BD9-81ED-4DB2-BD59-A6C34878D82A}">
                    <a16:rowId xmlns:a16="http://schemas.microsoft.com/office/drawing/2014/main" val="2530421586"/>
                  </a:ext>
                </a:extLst>
              </a:tr>
              <a:tr h="194880">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2681256343"/>
                  </a:ext>
                </a:extLst>
              </a:tr>
            </a:tbl>
          </a:graphicData>
        </a:graphic>
      </p:graphicFrame>
      <p:sp>
        <p:nvSpPr>
          <p:cNvPr id="8" name="文字方塊 7"/>
          <p:cNvSpPr txBox="1"/>
          <p:nvPr/>
        </p:nvSpPr>
        <p:spPr>
          <a:xfrm>
            <a:off x="9082242" y="8023948"/>
            <a:ext cx="1362933" cy="1277273"/>
          </a:xfrm>
          <a:prstGeom prst="rect">
            <a:avLst/>
          </a:prstGeom>
          <a:noFill/>
        </p:spPr>
        <p:txBody>
          <a:bodyPr wrap="square" rtlCol="0">
            <a:spAutoFit/>
          </a:bodyPr>
          <a:lstStyle/>
          <a:p>
            <a:r>
              <a:rPr lang="en-US" altLang="zh-TW" sz="1100" dirty="0"/>
              <a:t>1.</a:t>
            </a:r>
          </a:p>
          <a:p>
            <a:r>
              <a:rPr lang="en-US" altLang="zh-TW" sz="1100" dirty="0"/>
              <a:t>19.</a:t>
            </a:r>
            <a:r>
              <a:rPr lang="zh-TW" altLang="en-US" sz="1100" dirty="0"/>
              <a:t> 歿</a:t>
            </a:r>
            <a:endParaRPr lang="en-US" altLang="zh-TW" sz="1100" dirty="0"/>
          </a:p>
          <a:p>
            <a:r>
              <a:rPr lang="en-US" altLang="zh-TW" sz="1100" dirty="0"/>
              <a:t>20.</a:t>
            </a:r>
            <a:r>
              <a:rPr lang="zh-TW" altLang="en-US" sz="1100" dirty="0"/>
              <a:t> 不列戶口</a:t>
            </a:r>
            <a:r>
              <a:rPr lang="en-US" altLang="zh-TW" sz="1100" dirty="0"/>
              <a:t>-</a:t>
            </a:r>
            <a:r>
              <a:rPr lang="zh-TW" altLang="en-US" sz="1100" dirty="0"/>
              <a:t>其他</a:t>
            </a:r>
            <a:endParaRPr lang="en-US" altLang="zh-TW" sz="1100" dirty="0"/>
          </a:p>
          <a:p>
            <a:endParaRPr lang="en-US" altLang="zh-TW" sz="1100" dirty="0"/>
          </a:p>
          <a:p>
            <a:r>
              <a:rPr lang="en-US" altLang="zh-TW" sz="1100" dirty="0"/>
              <a:t>41.</a:t>
            </a:r>
            <a:r>
              <a:rPr lang="zh-TW" altLang="en-US" sz="1100" dirty="0"/>
              <a:t> 老弱</a:t>
            </a:r>
            <a:endParaRPr lang="en-US" altLang="zh-TW" sz="1100" dirty="0"/>
          </a:p>
          <a:p>
            <a:endParaRPr lang="en-US" altLang="zh-TW" sz="1100" dirty="0"/>
          </a:p>
          <a:p>
            <a:r>
              <a:rPr lang="en-US" altLang="zh-TW" sz="1100" dirty="0"/>
              <a:t>60.</a:t>
            </a:r>
            <a:r>
              <a:rPr lang="zh-TW" altLang="en-US" sz="1100" dirty="0"/>
              <a:t> 老弱</a:t>
            </a:r>
            <a:r>
              <a:rPr lang="en-US" altLang="zh-TW" sz="1100" dirty="0"/>
              <a:t>-</a:t>
            </a:r>
            <a:r>
              <a:rPr lang="zh-TW" altLang="en-US" sz="1100" dirty="0"/>
              <a:t>其他</a:t>
            </a:r>
          </a:p>
        </p:txBody>
      </p:sp>
      <p:graphicFrame>
        <p:nvGraphicFramePr>
          <p:cNvPr id="150" name="表格 149"/>
          <p:cNvGraphicFramePr>
            <a:graphicFrameLocks noGrp="1"/>
          </p:cNvGraphicFramePr>
          <p:nvPr>
            <p:extLst>
              <p:ext uri="{D42A27DB-BD31-4B8C-83A1-F6EECF244321}">
                <p14:modId xmlns:p14="http://schemas.microsoft.com/office/powerpoint/2010/main" val="1035290185"/>
              </p:ext>
            </p:extLst>
          </p:nvPr>
        </p:nvGraphicFramePr>
        <p:xfrm>
          <a:off x="5904102" y="9701780"/>
          <a:ext cx="1087563" cy="1894350"/>
        </p:xfrm>
        <a:graphic>
          <a:graphicData uri="http://schemas.openxmlformats.org/drawingml/2006/table">
            <a:tbl>
              <a:tblPr firstRow="1" bandRow="1">
                <a:tableStyleId>{5C22544A-7EE6-4342-B048-85BDC9FD1C3A}</a:tableStyleId>
              </a:tblPr>
              <a:tblGrid>
                <a:gridCol w="1087563">
                  <a:extLst>
                    <a:ext uri="{9D8B030D-6E8A-4147-A177-3AD203B41FA5}">
                      <a16:colId xmlns:a16="http://schemas.microsoft.com/office/drawing/2014/main" val="964112507"/>
                    </a:ext>
                  </a:extLst>
                </a:gridCol>
              </a:tblGrid>
              <a:tr h="371763">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files_process_status_class</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3372202133"/>
                  </a:ext>
                </a:extLst>
              </a:tr>
              <a:tr h="198699">
                <a:tc>
                  <a:txBody>
                    <a:bodyPr/>
                    <a:lstStyle/>
                    <a:p>
                      <a:pPr algn="l" rtl="0" fontAlgn="t"/>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案件流水號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27282273"/>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案件流程名稱</a:t>
                      </a:r>
                    </a:p>
                  </a:txBody>
                  <a:tcPr marL="9525" marR="9525" marT="9525" marB="0"/>
                </a:tc>
                <a:extLst>
                  <a:ext uri="{0D108BD9-81ED-4DB2-BD59-A6C34878D82A}">
                    <a16:rowId xmlns:a16="http://schemas.microsoft.com/office/drawing/2014/main" val="292086982"/>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日期時間</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894159622"/>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發文單位</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289725754"/>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發文者</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685000604"/>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收文單位</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715475909"/>
                  </a:ext>
                </a:extLst>
              </a:tr>
              <a:tr h="220648">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收文者</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85993766"/>
                  </a:ext>
                </a:extLst>
              </a:tr>
            </a:tbl>
          </a:graphicData>
        </a:graphic>
      </p:graphicFrame>
      <p:graphicFrame>
        <p:nvGraphicFramePr>
          <p:cNvPr id="151" name="表格 150"/>
          <p:cNvGraphicFramePr>
            <a:graphicFrameLocks noGrp="1"/>
          </p:cNvGraphicFramePr>
          <p:nvPr>
            <p:extLst>
              <p:ext uri="{D42A27DB-BD31-4B8C-83A1-F6EECF244321}">
                <p14:modId xmlns:p14="http://schemas.microsoft.com/office/powerpoint/2010/main" val="3562370858"/>
              </p:ext>
            </p:extLst>
          </p:nvPr>
        </p:nvGraphicFramePr>
        <p:xfrm>
          <a:off x="13130778" y="5419911"/>
          <a:ext cx="1574551" cy="2018778"/>
        </p:xfrm>
        <a:graphic>
          <a:graphicData uri="http://schemas.openxmlformats.org/drawingml/2006/table">
            <a:tbl>
              <a:tblPr firstRow="1" bandRow="1">
                <a:tableStyleId>{5C22544A-7EE6-4342-B048-85BDC9FD1C3A}</a:tableStyleId>
              </a:tblPr>
              <a:tblGrid>
                <a:gridCol w="1574551">
                  <a:extLst>
                    <a:ext uri="{9D8B030D-6E8A-4147-A177-3AD203B41FA5}">
                      <a16:colId xmlns:a16="http://schemas.microsoft.com/office/drawing/2014/main" val="1401061046"/>
                    </a:ext>
                  </a:extLst>
                </a:gridCol>
              </a:tblGrid>
              <a:tr h="354648">
                <a:tc>
                  <a:txBody>
                    <a:bodyPr/>
                    <a:lstStyle/>
                    <a:p>
                      <a:pPr algn="l" fontAlgn="ctr"/>
                      <a:r>
                        <a:rPr lang="en-US" sz="1000" b="0" i="0" u="none" strike="noStrike" dirty="0" err="1">
                          <a:solidFill>
                            <a:srgbClr val="000000"/>
                          </a:solidFill>
                          <a:effectLst/>
                          <a:latin typeface="Noto Sans CJK TC Light" panose="020B0300000000000000" pitchFamily="34" charset="-120"/>
                          <a:ea typeface="Noto Sans CJK TC Light" panose="020B0300000000000000" pitchFamily="34" charset="-120"/>
                        </a:rPr>
                        <a:t>family_mem_income</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1954163142"/>
                  </a:ext>
                </a:extLst>
              </a:tr>
              <a:tr h="21859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所得系統編號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367646469"/>
                  </a:ext>
                </a:extLst>
              </a:tr>
              <a:tr h="21859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TW" altLang="en-US" sz="1000" u="none" strike="noStrike" dirty="0">
                          <a:solidFill>
                            <a:srgbClr val="FF0000"/>
                          </a:solidFill>
                          <a:effectLst/>
                          <a:latin typeface="Noto Sans CJK TC Light" panose="020B0300000000000000" pitchFamily="34" charset="-120"/>
                          <a:ea typeface="Noto Sans CJK TC Light" panose="020B0300000000000000" pitchFamily="34" charset="-120"/>
                        </a:rPr>
                        <a:t>成員系統編號</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612560900"/>
                  </a:ext>
                </a:extLst>
              </a:tr>
              <a:tr h="352572">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所得類別</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(1:</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薪資</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2:</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營利</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,3:</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租賃</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4:</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利息</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 </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5:</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競技</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 6:</a:t>
                      </a:r>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其他</a:t>
                      </a:r>
                      <a:r>
                        <a:rPr lang="en-US" altLang="zh-TW" sz="1000" b="0" i="0" u="none" strike="noStrike" dirty="0">
                          <a:solidFill>
                            <a:schemeClr val="tx1"/>
                          </a:solidFill>
                          <a:effectLst/>
                          <a:latin typeface="Noto Sans CJK TC Light" panose="020B0300000000000000" pitchFamily="34" charset="-120"/>
                          <a:ea typeface="Noto Sans CJK TC Light" panose="020B0300000000000000" pitchFamily="34" charset="-120"/>
                        </a:rPr>
                        <a:t>)</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125624845"/>
                  </a:ext>
                </a:extLst>
              </a:tr>
              <a:tr h="218593">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年或月入</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2630782022"/>
                  </a:ext>
                </a:extLst>
              </a:tr>
              <a:tr h="218593">
                <a:tc>
                  <a:txBody>
                    <a:bodyPr/>
                    <a:lstStyle/>
                    <a:p>
                      <a:pPr algn="l" fontAlgn="t"/>
                      <a:r>
                        <a:rPr lang="zh-TW" altLang="en-US" sz="1000" b="0" i="0" u="none" strike="noStrike" dirty="0">
                          <a:solidFill>
                            <a:schemeClr val="tx1"/>
                          </a:solidFill>
                          <a:effectLst/>
                          <a:latin typeface="Noto Sans CJK TC Light" panose="020B0300000000000000" pitchFamily="34" charset="-120"/>
                          <a:ea typeface="Noto Sans CJK TC Light" panose="020B0300000000000000" pitchFamily="34" charset="-120"/>
                        </a:rPr>
                        <a:t>金額</a:t>
                      </a:r>
                      <a:endParaRPr lang="en-US" sz="1000" b="0" i="0" u="none" strike="noStrike" dirty="0">
                        <a:solidFill>
                          <a:schemeClr val="tx1"/>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3225079387"/>
                  </a:ext>
                </a:extLst>
              </a:tr>
              <a:tr h="218593">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年化所得值</a:t>
                      </a:r>
                      <a:endParaRPr lang="en-US" altLang="zh-TW"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tc>
                <a:extLst>
                  <a:ext uri="{0D108BD9-81ED-4DB2-BD59-A6C34878D82A}">
                    <a16:rowId xmlns:a16="http://schemas.microsoft.com/office/drawing/2014/main" val="10005"/>
                  </a:ext>
                </a:extLst>
              </a:tr>
              <a:tr h="218593">
                <a:tc>
                  <a:txBody>
                    <a:bodyPr/>
                    <a:lstStyle/>
                    <a:p>
                      <a:pPr algn="l" fontAlgn="t"/>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備註</a:t>
                      </a:r>
                    </a:p>
                  </a:txBody>
                  <a:tcPr marL="9525" marR="9525" marT="9525" marB="0"/>
                </a:tc>
                <a:extLst>
                  <a:ext uri="{0D108BD9-81ED-4DB2-BD59-A6C34878D82A}">
                    <a16:rowId xmlns:a16="http://schemas.microsoft.com/office/drawing/2014/main" val="2681256343"/>
                  </a:ext>
                </a:extLst>
              </a:tr>
            </a:tbl>
          </a:graphicData>
        </a:graphic>
      </p:graphicFrame>
      <p:sp>
        <p:nvSpPr>
          <p:cNvPr id="152" name="文字方塊 151"/>
          <p:cNvSpPr txBox="1"/>
          <p:nvPr/>
        </p:nvSpPr>
        <p:spPr>
          <a:xfrm>
            <a:off x="13111446" y="7616350"/>
            <a:ext cx="1362933" cy="769441"/>
          </a:xfrm>
          <a:prstGeom prst="rect">
            <a:avLst/>
          </a:prstGeom>
          <a:noFill/>
        </p:spPr>
        <p:txBody>
          <a:bodyPr wrap="square" rtlCol="0">
            <a:spAutoFit/>
          </a:bodyPr>
          <a:lstStyle/>
          <a:p>
            <a:r>
              <a:rPr lang="zh-TW" altLang="en-US" sz="1100" dirty="0"/>
              <a:t>若為營利、利息</a:t>
            </a:r>
            <a:endParaRPr lang="en-US" altLang="zh-TW" sz="1100" dirty="0"/>
          </a:p>
          <a:p>
            <a:endParaRPr lang="en-US" altLang="zh-TW" sz="1100" dirty="0"/>
          </a:p>
          <a:p>
            <a:r>
              <a:rPr lang="zh-TW" altLang="en-US" sz="1100" dirty="0"/>
              <a:t>則自動轉換登記財產資料</a:t>
            </a:r>
          </a:p>
        </p:txBody>
      </p:sp>
      <p:sp>
        <p:nvSpPr>
          <p:cNvPr id="153" name="文字方塊 152"/>
          <p:cNvSpPr txBox="1"/>
          <p:nvPr/>
        </p:nvSpPr>
        <p:spPr>
          <a:xfrm>
            <a:off x="11584774" y="10346514"/>
            <a:ext cx="1362933" cy="261610"/>
          </a:xfrm>
          <a:prstGeom prst="rect">
            <a:avLst/>
          </a:prstGeom>
          <a:noFill/>
        </p:spPr>
        <p:txBody>
          <a:bodyPr wrap="square" rtlCol="0">
            <a:spAutoFit/>
          </a:bodyPr>
          <a:lstStyle/>
          <a:p>
            <a:r>
              <a:rPr lang="en-US" altLang="zh-TW" sz="1100" dirty="0"/>
              <a:t>1.MD5</a:t>
            </a:r>
            <a:endParaRPr lang="zh-TW" altLang="en-US" sz="1100" dirty="0"/>
          </a:p>
        </p:txBody>
      </p:sp>
    </p:spTree>
    <p:extLst>
      <p:ext uri="{BB962C8B-B14F-4D97-AF65-F5344CB8AC3E}">
        <p14:creationId xmlns:p14="http://schemas.microsoft.com/office/powerpoint/2010/main" val="85888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27000" y="1005682"/>
            <a:ext cx="5397500" cy="923330"/>
          </a:xfrm>
          <a:prstGeom prst="rect">
            <a:avLst/>
          </a:prstGeom>
          <a:noFill/>
        </p:spPr>
        <p:txBody>
          <a:bodyPr wrap="square" rtlCol="0">
            <a:spAutoFit/>
          </a:bodyPr>
          <a:lstStyle/>
          <a:p>
            <a:r>
              <a:rPr lang="zh-TW" altLang="en-US" dirty="0"/>
              <a:t>登錄役男姓名、身份證字號、出 生年月日、梯次、入營日期、軍種</a:t>
            </a:r>
            <a:r>
              <a:rPr lang="en-US" altLang="zh-TW" dirty="0"/>
              <a:t>(</a:t>
            </a:r>
            <a:r>
              <a:rPr lang="zh-TW" altLang="en-US" dirty="0"/>
              <a:t>陸海空替代役</a:t>
            </a:r>
            <a:r>
              <a:rPr lang="en-US" altLang="zh-TW" dirty="0"/>
              <a:t>)</a:t>
            </a:r>
            <a:r>
              <a:rPr lang="zh-TW" altLang="en-US" dirty="0"/>
              <a:t>，</a:t>
            </a:r>
            <a:r>
              <a:rPr lang="en-US" altLang="zh-TW" dirty="0"/>
              <a:t>(82</a:t>
            </a:r>
            <a:r>
              <a:rPr lang="zh-TW" altLang="en-US" dirty="0"/>
              <a:t>年次以前是</a:t>
            </a:r>
            <a:r>
              <a:rPr lang="en-US" altLang="zh-TW" dirty="0"/>
              <a:t>1</a:t>
            </a:r>
            <a:r>
              <a:rPr lang="zh-TW" altLang="en-US" dirty="0"/>
              <a:t>個月可申請</a:t>
            </a:r>
            <a:r>
              <a:rPr lang="en-US" altLang="zh-TW" dirty="0"/>
              <a:t>)(83</a:t>
            </a:r>
            <a:r>
              <a:rPr lang="zh-TW" altLang="en-US" dirty="0"/>
              <a:t>年次以後是入營後</a:t>
            </a:r>
            <a:r>
              <a:rPr lang="en-US" altLang="zh-TW" dirty="0"/>
              <a:t>2</a:t>
            </a:r>
            <a:r>
              <a:rPr lang="zh-TW" altLang="en-US" dirty="0"/>
              <a:t>個月可申請</a:t>
            </a:r>
            <a:r>
              <a:rPr lang="en-US" altLang="zh-TW" dirty="0"/>
              <a:t>)</a:t>
            </a:r>
          </a:p>
        </p:txBody>
      </p:sp>
      <p:sp>
        <p:nvSpPr>
          <p:cNvPr id="5" name="文字方塊 4"/>
          <p:cNvSpPr txBox="1"/>
          <p:nvPr/>
        </p:nvSpPr>
        <p:spPr>
          <a:xfrm>
            <a:off x="126999" y="2262983"/>
            <a:ext cx="12417426" cy="3693319"/>
          </a:xfrm>
          <a:prstGeom prst="rect">
            <a:avLst/>
          </a:prstGeom>
          <a:noFill/>
        </p:spPr>
        <p:txBody>
          <a:bodyPr wrap="square" rtlCol="0">
            <a:spAutoFit/>
          </a:bodyPr>
          <a:lstStyle/>
          <a:p>
            <a:r>
              <a:rPr lang="zh-TW" altLang="en-US" dirty="0"/>
              <a:t>承辦人會看到：  </a:t>
            </a:r>
            <a:endParaRPr lang="en-US" altLang="zh-TW" dirty="0"/>
          </a:p>
          <a:p>
            <a:endParaRPr lang="en-US" altLang="zh-TW" dirty="0"/>
          </a:p>
          <a:p>
            <a:endParaRPr lang="en-US" altLang="zh-TW" dirty="0"/>
          </a:p>
          <a:p>
            <a:endParaRPr lang="en-US" altLang="zh-TW" dirty="0"/>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[0:</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[0:</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[0:</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[1:</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[1:</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[1:</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申請日期</a:t>
            </a:r>
            <a:r>
              <a:rPr lang="en-US" altLang="zh-TW" dirty="0"/>
              <a:t>	[1:</a:t>
            </a:r>
            <a:r>
              <a:rPr lang="zh-TW" altLang="en-US" dirty="0"/>
              <a:t>公所承辦</a:t>
            </a:r>
            <a:r>
              <a:rPr lang="en-US" altLang="zh-TW" dirty="0"/>
              <a:t>]</a:t>
            </a:r>
          </a:p>
          <a:p>
            <a:endParaRPr lang="en-US" altLang="zh-TW" dirty="0"/>
          </a:p>
          <a:p>
            <a:endParaRPr lang="zh-TW" altLang="en-US" dirty="0"/>
          </a:p>
        </p:txBody>
      </p:sp>
      <p:sp>
        <p:nvSpPr>
          <p:cNvPr id="6" name="文字方塊 5"/>
          <p:cNvSpPr txBox="1"/>
          <p:nvPr/>
        </p:nvSpPr>
        <p:spPr>
          <a:xfrm>
            <a:off x="127000" y="5704682"/>
            <a:ext cx="10617200" cy="2862322"/>
          </a:xfrm>
          <a:prstGeom prst="rect">
            <a:avLst/>
          </a:prstGeom>
          <a:noFill/>
        </p:spPr>
        <p:txBody>
          <a:bodyPr wrap="square" rtlCol="0">
            <a:spAutoFit/>
          </a:bodyPr>
          <a:lstStyle/>
          <a:p>
            <a:r>
              <a:rPr lang="zh-TW" altLang="en-US" dirty="0"/>
              <a:t>運行中會看到：  </a:t>
            </a:r>
            <a:endParaRPr lang="en-US" altLang="zh-TW" dirty="0"/>
          </a:p>
          <a:p>
            <a:endParaRPr lang="en-US" altLang="zh-TW" dirty="0"/>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民眾申請</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公所承辦</a:t>
            </a:r>
            <a:r>
              <a:rPr lang="en-US" altLang="zh-TW" dirty="0"/>
              <a:t>]</a:t>
            </a:r>
          </a:p>
          <a:p>
            <a:r>
              <a:rPr lang="zh-TW" altLang="en-US" dirty="0"/>
              <a:t>役男姓名       身份證字號</a:t>
            </a:r>
            <a:r>
              <a:rPr lang="en-US" altLang="zh-TW" dirty="0"/>
              <a:t>	</a:t>
            </a:r>
            <a:r>
              <a:rPr lang="zh-TW" altLang="en-US" dirty="0"/>
              <a:t>生日</a:t>
            </a:r>
            <a:r>
              <a:rPr lang="en-US" altLang="zh-TW" dirty="0"/>
              <a:t>			</a:t>
            </a:r>
            <a:r>
              <a:rPr lang="zh-TW" altLang="en-US" dirty="0"/>
              <a:t>入伍日期</a:t>
            </a:r>
            <a:r>
              <a:rPr lang="en-US" altLang="zh-TW" dirty="0"/>
              <a:t>	</a:t>
            </a:r>
            <a:r>
              <a:rPr lang="zh-TW" altLang="en-US" dirty="0"/>
              <a:t>服役中</a:t>
            </a:r>
            <a:r>
              <a:rPr lang="en-US" altLang="zh-TW" dirty="0"/>
              <a:t>	</a:t>
            </a:r>
            <a:r>
              <a:rPr lang="zh-TW" altLang="en-US" dirty="0"/>
              <a:t>核准日期                          </a:t>
            </a:r>
            <a:r>
              <a:rPr lang="en-US" altLang="zh-TW" dirty="0"/>
              <a:t>[7:</a:t>
            </a:r>
            <a:r>
              <a:rPr lang="zh-TW" altLang="en-US" dirty="0"/>
              <a:t>公所承辦</a:t>
            </a:r>
            <a:r>
              <a:rPr lang="en-US" altLang="zh-TW" dirty="0"/>
              <a:t>]</a:t>
            </a:r>
            <a:endParaRPr lang="en-US" altLang="zh-TW" dirty="0"/>
          </a:p>
          <a:p>
            <a:endParaRPr lang="zh-TW" altLang="en-US" dirty="0"/>
          </a:p>
        </p:txBody>
      </p:sp>
      <p:sp>
        <p:nvSpPr>
          <p:cNvPr id="7" name="矩形 6"/>
          <p:cNvSpPr/>
          <p:nvPr/>
        </p:nvSpPr>
        <p:spPr>
          <a:xfrm>
            <a:off x="11988877" y="5105680"/>
            <a:ext cx="1428596" cy="1200329"/>
          </a:xfrm>
          <a:prstGeom prst="rect">
            <a:avLst/>
          </a:prstGeom>
        </p:spPr>
        <p:txBody>
          <a:bodyPr wrap="none">
            <a:spAutoFit/>
          </a:bodyPr>
          <a:lstStyle/>
          <a:p>
            <a:r>
              <a:rPr lang="en-US" altLang="zh-TW" dirty="0"/>
              <a:t>[0:</a:t>
            </a:r>
            <a:r>
              <a:rPr lang="zh-TW" altLang="en-US" dirty="0"/>
              <a:t>民眾申請</a:t>
            </a:r>
            <a:r>
              <a:rPr lang="en-US" altLang="zh-TW" dirty="0"/>
              <a:t>]</a:t>
            </a:r>
          </a:p>
          <a:p>
            <a:r>
              <a:rPr lang="en-US" altLang="zh-TW" dirty="0"/>
              <a:t>[1:</a:t>
            </a:r>
            <a:r>
              <a:rPr lang="zh-TW" altLang="en-US" dirty="0"/>
              <a:t>公所承辦</a:t>
            </a:r>
            <a:r>
              <a:rPr lang="en-US" altLang="zh-TW" dirty="0"/>
              <a:t>]</a:t>
            </a:r>
          </a:p>
          <a:p>
            <a:endParaRPr lang="en-US" altLang="zh-TW" dirty="0"/>
          </a:p>
          <a:p>
            <a:endParaRPr lang="en-US" altLang="zh-TW" dirty="0"/>
          </a:p>
        </p:txBody>
      </p:sp>
    </p:spTree>
    <p:extLst>
      <p:ext uri="{BB962C8B-B14F-4D97-AF65-F5344CB8AC3E}">
        <p14:creationId xmlns:p14="http://schemas.microsoft.com/office/powerpoint/2010/main" val="412755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1458" y="704148"/>
            <a:ext cx="1023550" cy="369332"/>
          </a:xfrm>
          <a:prstGeom prst="rect">
            <a:avLst/>
          </a:prstGeom>
          <a:noFill/>
        </p:spPr>
        <p:txBody>
          <a:bodyPr wrap="none" rtlCol="0">
            <a:spAutoFit/>
          </a:bodyPr>
          <a:lstStyle/>
          <a:p>
            <a:r>
              <a:rPr lang="en-US" altLang="zh-TW" dirty="0" err="1"/>
              <a:t>TEST.php</a:t>
            </a:r>
            <a:endParaRPr lang="zh-TW" altLang="en-US" dirty="0"/>
          </a:p>
        </p:txBody>
      </p:sp>
      <p:sp>
        <p:nvSpPr>
          <p:cNvPr id="5" name="矩形 4"/>
          <p:cNvSpPr/>
          <p:nvPr/>
        </p:nvSpPr>
        <p:spPr>
          <a:xfrm>
            <a:off x="388677" y="2023813"/>
            <a:ext cx="646331" cy="369332"/>
          </a:xfrm>
          <a:prstGeom prst="rect">
            <a:avLst/>
          </a:prstGeom>
        </p:spPr>
        <p:txBody>
          <a:bodyPr wrap="none">
            <a:spAutoFit/>
          </a:bodyPr>
          <a:lstStyle/>
          <a:p>
            <a:r>
              <a:rPr lang="zh-TW" altLang="en-US" dirty="0"/>
              <a:t>案件</a:t>
            </a:r>
            <a:endParaRPr lang="zh-TW" altLang="en-US" dirty="0"/>
          </a:p>
        </p:txBody>
      </p:sp>
      <p:sp>
        <p:nvSpPr>
          <p:cNvPr id="6" name="矩形 5"/>
          <p:cNvSpPr/>
          <p:nvPr/>
        </p:nvSpPr>
        <p:spPr>
          <a:xfrm>
            <a:off x="388677" y="4413002"/>
            <a:ext cx="1107996" cy="369332"/>
          </a:xfrm>
          <a:prstGeom prst="rect">
            <a:avLst/>
          </a:prstGeom>
        </p:spPr>
        <p:txBody>
          <a:bodyPr wrap="none">
            <a:spAutoFit/>
          </a:bodyPr>
          <a:lstStyle/>
          <a:p>
            <a:r>
              <a:rPr lang="zh-TW" altLang="en-US" dirty="0"/>
              <a:t>案件編修</a:t>
            </a:r>
            <a:endParaRPr lang="zh-TW" altLang="en-US" dirty="0"/>
          </a:p>
        </p:txBody>
      </p:sp>
      <p:sp>
        <p:nvSpPr>
          <p:cNvPr id="7" name="矩形 6"/>
          <p:cNvSpPr/>
          <p:nvPr/>
        </p:nvSpPr>
        <p:spPr>
          <a:xfrm>
            <a:off x="942676" y="2565782"/>
            <a:ext cx="5378395" cy="369332"/>
          </a:xfrm>
          <a:prstGeom prst="rect">
            <a:avLst/>
          </a:prstGeom>
        </p:spPr>
        <p:txBody>
          <a:bodyPr wrap="none">
            <a:spAutoFit/>
          </a:bodyPr>
          <a:lstStyle/>
          <a:p>
            <a:r>
              <a:rPr lang="zh-TW" altLang="en-US" dirty="0"/>
              <a:t>待辦案件</a:t>
            </a:r>
            <a:r>
              <a:rPr lang="en-US" altLang="zh-TW" dirty="0"/>
              <a:t>		</a:t>
            </a:r>
            <a:r>
              <a:rPr lang="en-US" altLang="zh-TW" dirty="0" err="1"/>
              <a:t>filelist.php</a:t>
            </a:r>
            <a:r>
              <a:rPr lang="en-US" altLang="zh-TW" dirty="0"/>
              <a:t>			+</a:t>
            </a:r>
            <a:r>
              <a:rPr lang="zh-TW" altLang="en-US" dirty="0"/>
              <a:t>入伍日期</a:t>
            </a:r>
            <a:endParaRPr lang="zh-TW" altLang="en-US" dirty="0"/>
          </a:p>
        </p:txBody>
      </p:sp>
      <p:sp>
        <p:nvSpPr>
          <p:cNvPr id="8" name="矩形 7"/>
          <p:cNvSpPr/>
          <p:nvPr/>
        </p:nvSpPr>
        <p:spPr>
          <a:xfrm>
            <a:off x="942676" y="3181522"/>
            <a:ext cx="877163" cy="369332"/>
          </a:xfrm>
          <a:prstGeom prst="rect">
            <a:avLst/>
          </a:prstGeom>
        </p:spPr>
        <p:txBody>
          <a:bodyPr wrap="none">
            <a:spAutoFit/>
          </a:bodyPr>
          <a:lstStyle/>
          <a:p>
            <a:r>
              <a:rPr lang="zh-TW" altLang="en-US" dirty="0"/>
              <a:t>補助中</a:t>
            </a:r>
            <a:endParaRPr lang="zh-TW" altLang="en-US" dirty="0"/>
          </a:p>
        </p:txBody>
      </p:sp>
      <p:sp>
        <p:nvSpPr>
          <p:cNvPr id="9" name="矩形 8"/>
          <p:cNvSpPr/>
          <p:nvPr/>
        </p:nvSpPr>
        <p:spPr>
          <a:xfrm>
            <a:off x="942675" y="3797262"/>
            <a:ext cx="1107996" cy="369332"/>
          </a:xfrm>
          <a:prstGeom prst="rect">
            <a:avLst/>
          </a:prstGeom>
        </p:spPr>
        <p:txBody>
          <a:bodyPr wrap="none">
            <a:spAutoFit/>
          </a:bodyPr>
          <a:lstStyle/>
          <a:p>
            <a:r>
              <a:rPr lang="zh-TW" altLang="en-US" dirty="0"/>
              <a:t>進階查詢</a:t>
            </a:r>
            <a:endParaRPr lang="zh-TW" altLang="en-US" dirty="0"/>
          </a:p>
        </p:txBody>
      </p:sp>
      <p:sp>
        <p:nvSpPr>
          <p:cNvPr id="10" name="矩形 9"/>
          <p:cNvSpPr/>
          <p:nvPr/>
        </p:nvSpPr>
        <p:spPr>
          <a:xfrm>
            <a:off x="942676" y="5028742"/>
            <a:ext cx="5147563" cy="369332"/>
          </a:xfrm>
          <a:prstGeom prst="rect">
            <a:avLst/>
          </a:prstGeom>
        </p:spPr>
        <p:txBody>
          <a:bodyPr wrap="none">
            <a:spAutoFit/>
          </a:bodyPr>
          <a:lstStyle/>
          <a:p>
            <a:r>
              <a:rPr lang="zh-TW" altLang="en-US" dirty="0"/>
              <a:t>家屬編修</a:t>
            </a:r>
            <a:r>
              <a:rPr lang="en-US" altLang="zh-TW" dirty="0"/>
              <a:t>		</a:t>
            </a:r>
            <a:r>
              <a:rPr lang="en-US" altLang="zh-TW" dirty="0" err="1"/>
              <a:t>people_basic.php</a:t>
            </a:r>
            <a:r>
              <a:rPr lang="en-US" altLang="zh-TW" dirty="0"/>
              <a:t>		+</a:t>
            </a:r>
            <a:r>
              <a:rPr lang="zh-TW" altLang="en-US" dirty="0"/>
              <a:t>職業欄</a:t>
            </a:r>
            <a:endParaRPr lang="zh-TW" altLang="en-US" dirty="0"/>
          </a:p>
        </p:txBody>
      </p:sp>
      <p:sp>
        <p:nvSpPr>
          <p:cNvPr id="11" name="矩形 10"/>
          <p:cNvSpPr/>
          <p:nvPr/>
        </p:nvSpPr>
        <p:spPr>
          <a:xfrm>
            <a:off x="942675" y="5644482"/>
            <a:ext cx="1107996" cy="369332"/>
          </a:xfrm>
          <a:prstGeom prst="rect">
            <a:avLst/>
          </a:prstGeom>
        </p:spPr>
        <p:txBody>
          <a:bodyPr wrap="none">
            <a:spAutoFit/>
          </a:bodyPr>
          <a:lstStyle/>
          <a:p>
            <a:r>
              <a:rPr lang="zh-TW" altLang="en-US" dirty="0"/>
              <a:t>整體家況</a:t>
            </a:r>
            <a:endParaRPr lang="zh-TW" altLang="en-US" dirty="0"/>
          </a:p>
        </p:txBody>
      </p:sp>
      <p:sp>
        <p:nvSpPr>
          <p:cNvPr id="12" name="矩形 11"/>
          <p:cNvSpPr/>
          <p:nvPr/>
        </p:nvSpPr>
        <p:spPr>
          <a:xfrm>
            <a:off x="942676" y="6259026"/>
            <a:ext cx="646331" cy="369332"/>
          </a:xfrm>
          <a:prstGeom prst="rect">
            <a:avLst/>
          </a:prstGeom>
        </p:spPr>
        <p:txBody>
          <a:bodyPr wrap="none">
            <a:spAutoFit/>
          </a:bodyPr>
          <a:lstStyle/>
          <a:p>
            <a:r>
              <a:rPr lang="zh-TW" altLang="en-US" dirty="0"/>
              <a:t>儲存</a:t>
            </a:r>
            <a:endParaRPr lang="zh-TW" altLang="en-US" dirty="0"/>
          </a:p>
        </p:txBody>
      </p:sp>
      <p:sp>
        <p:nvSpPr>
          <p:cNvPr id="13" name="矩形 12"/>
          <p:cNvSpPr/>
          <p:nvPr/>
        </p:nvSpPr>
        <p:spPr>
          <a:xfrm>
            <a:off x="942675" y="6874766"/>
            <a:ext cx="1338828" cy="369332"/>
          </a:xfrm>
          <a:prstGeom prst="rect">
            <a:avLst/>
          </a:prstGeom>
        </p:spPr>
        <p:txBody>
          <a:bodyPr wrap="none">
            <a:spAutoFit/>
          </a:bodyPr>
          <a:lstStyle/>
          <a:p>
            <a:r>
              <a:rPr lang="zh-TW" altLang="en-US" dirty="0"/>
              <a:t>儲存後關閉</a:t>
            </a:r>
            <a:endParaRPr lang="zh-TW" altLang="en-US" dirty="0"/>
          </a:p>
        </p:txBody>
      </p:sp>
      <p:sp>
        <p:nvSpPr>
          <p:cNvPr id="14" name="矩形 13"/>
          <p:cNvSpPr/>
          <p:nvPr/>
        </p:nvSpPr>
        <p:spPr>
          <a:xfrm>
            <a:off x="942675" y="7489310"/>
            <a:ext cx="1338828" cy="369332"/>
          </a:xfrm>
          <a:prstGeom prst="rect">
            <a:avLst/>
          </a:prstGeom>
        </p:spPr>
        <p:txBody>
          <a:bodyPr wrap="none">
            <a:spAutoFit/>
          </a:bodyPr>
          <a:lstStyle/>
          <a:p>
            <a:r>
              <a:rPr lang="zh-TW" altLang="en-US" dirty="0"/>
              <a:t>不儲存關閉</a:t>
            </a:r>
            <a:endParaRPr lang="zh-TW" altLang="en-US" dirty="0"/>
          </a:p>
        </p:txBody>
      </p:sp>
      <p:sp>
        <p:nvSpPr>
          <p:cNvPr id="15" name="矩形 14"/>
          <p:cNvSpPr/>
          <p:nvPr/>
        </p:nvSpPr>
        <p:spPr>
          <a:xfrm>
            <a:off x="388677" y="8103854"/>
            <a:ext cx="3720442" cy="369332"/>
          </a:xfrm>
          <a:prstGeom prst="rect">
            <a:avLst/>
          </a:prstGeom>
        </p:spPr>
        <p:txBody>
          <a:bodyPr wrap="none">
            <a:spAutoFit/>
          </a:bodyPr>
          <a:lstStyle/>
          <a:p>
            <a:r>
              <a:rPr lang="zh-TW" altLang="en-US" dirty="0"/>
              <a:t>統計分析</a:t>
            </a:r>
            <a:r>
              <a:rPr lang="en-US" altLang="zh-TW" dirty="0"/>
              <a:t>			</a:t>
            </a:r>
            <a:r>
              <a:rPr lang="en-US" altLang="zh-TW" dirty="0" err="1"/>
              <a:t>statistics.php</a:t>
            </a:r>
            <a:endParaRPr lang="zh-TW" altLang="en-US" dirty="0"/>
          </a:p>
        </p:txBody>
      </p:sp>
      <p:sp>
        <p:nvSpPr>
          <p:cNvPr id="16" name="矩形 15"/>
          <p:cNvSpPr/>
          <p:nvPr/>
        </p:nvSpPr>
        <p:spPr>
          <a:xfrm>
            <a:off x="388677" y="10001716"/>
            <a:ext cx="1107996" cy="369332"/>
          </a:xfrm>
          <a:prstGeom prst="rect">
            <a:avLst/>
          </a:prstGeom>
        </p:spPr>
        <p:txBody>
          <a:bodyPr wrap="none">
            <a:spAutoFit/>
          </a:bodyPr>
          <a:lstStyle/>
          <a:p>
            <a:r>
              <a:rPr lang="zh-TW" altLang="en-US" dirty="0"/>
              <a:t>參考資料</a:t>
            </a:r>
            <a:endParaRPr lang="zh-TW" altLang="en-US" dirty="0"/>
          </a:p>
        </p:txBody>
      </p:sp>
      <p:sp>
        <p:nvSpPr>
          <p:cNvPr id="17" name="矩形 16"/>
          <p:cNvSpPr/>
          <p:nvPr/>
        </p:nvSpPr>
        <p:spPr>
          <a:xfrm>
            <a:off x="942675" y="10617456"/>
            <a:ext cx="3301149" cy="369332"/>
          </a:xfrm>
          <a:prstGeom prst="rect">
            <a:avLst/>
          </a:prstGeom>
        </p:spPr>
        <p:txBody>
          <a:bodyPr wrap="square">
            <a:spAutoFit/>
          </a:bodyPr>
          <a:lstStyle/>
          <a:p>
            <a:r>
              <a:rPr lang="zh-TW" altLang="en-US" dirty="0"/>
              <a:t>法條參照</a:t>
            </a:r>
            <a:r>
              <a:rPr lang="en-US" altLang="zh-TW" dirty="0"/>
              <a:t>		Law_1.php</a:t>
            </a:r>
            <a:endParaRPr lang="zh-TW" altLang="en-US" dirty="0"/>
          </a:p>
        </p:txBody>
      </p:sp>
      <p:sp>
        <p:nvSpPr>
          <p:cNvPr id="18" name="矩形 17"/>
          <p:cNvSpPr/>
          <p:nvPr/>
        </p:nvSpPr>
        <p:spPr>
          <a:xfrm>
            <a:off x="942676" y="11232000"/>
            <a:ext cx="3058851" cy="369332"/>
          </a:xfrm>
          <a:prstGeom prst="rect">
            <a:avLst/>
          </a:prstGeom>
        </p:spPr>
        <p:txBody>
          <a:bodyPr wrap="none">
            <a:spAutoFit/>
          </a:bodyPr>
          <a:lstStyle/>
          <a:p>
            <a:r>
              <a:rPr lang="zh-TW" altLang="en-US" dirty="0"/>
              <a:t>地號查地址</a:t>
            </a:r>
            <a:r>
              <a:rPr lang="en-US" altLang="zh-TW" dirty="0"/>
              <a:t>		Law_2.php</a:t>
            </a:r>
            <a:endParaRPr lang="zh-TW" altLang="en-US" dirty="0"/>
          </a:p>
        </p:txBody>
      </p:sp>
      <p:sp>
        <p:nvSpPr>
          <p:cNvPr id="19" name="矩形 18"/>
          <p:cNvSpPr/>
          <p:nvPr/>
        </p:nvSpPr>
        <p:spPr>
          <a:xfrm>
            <a:off x="942676" y="11846544"/>
            <a:ext cx="2958823" cy="369332"/>
          </a:xfrm>
          <a:prstGeom prst="rect">
            <a:avLst/>
          </a:prstGeom>
        </p:spPr>
        <p:txBody>
          <a:bodyPr wrap="none">
            <a:spAutoFit/>
          </a:bodyPr>
          <a:lstStyle/>
          <a:p>
            <a:r>
              <a:rPr lang="zh-TW" altLang="en-US" dirty="0"/>
              <a:t>股票查詢</a:t>
            </a:r>
            <a:r>
              <a:rPr lang="en-US" altLang="zh-TW" dirty="0"/>
              <a:t>		</a:t>
            </a:r>
            <a:r>
              <a:rPr lang="en-US" altLang="zh-TW" dirty="0" err="1"/>
              <a:t>Stock.php</a:t>
            </a:r>
            <a:endParaRPr lang="zh-TW" altLang="en-US" dirty="0"/>
          </a:p>
        </p:txBody>
      </p:sp>
      <p:sp>
        <p:nvSpPr>
          <p:cNvPr id="20" name="文字方塊 19"/>
          <p:cNvSpPr txBox="1"/>
          <p:nvPr/>
        </p:nvSpPr>
        <p:spPr>
          <a:xfrm>
            <a:off x="11459" y="112749"/>
            <a:ext cx="1023165" cy="461665"/>
          </a:xfrm>
          <a:prstGeom prst="rect">
            <a:avLst/>
          </a:prstGeom>
          <a:noFill/>
        </p:spPr>
        <p:txBody>
          <a:bodyPr wrap="none" rtlCol="0">
            <a:spAutoFit/>
          </a:bodyPr>
          <a:lstStyle/>
          <a:p>
            <a:r>
              <a:rPr lang="en-US" altLang="zh-TW" sz="2400" b="1" dirty="0"/>
              <a:t>VIEWS</a:t>
            </a:r>
            <a:endParaRPr lang="zh-TW" altLang="en-US" b="1" dirty="0"/>
          </a:p>
        </p:txBody>
      </p:sp>
      <p:sp>
        <p:nvSpPr>
          <p:cNvPr id="21" name="文字方塊 20"/>
          <p:cNvSpPr txBox="1"/>
          <p:nvPr/>
        </p:nvSpPr>
        <p:spPr>
          <a:xfrm>
            <a:off x="3174275" y="131732"/>
            <a:ext cx="2772272" cy="923330"/>
          </a:xfrm>
          <a:prstGeom prst="rect">
            <a:avLst/>
          </a:prstGeom>
          <a:noFill/>
        </p:spPr>
        <p:txBody>
          <a:bodyPr wrap="square" rtlCol="0">
            <a:spAutoFit/>
          </a:bodyPr>
          <a:lstStyle/>
          <a:p>
            <a:r>
              <a:rPr lang="en-US" altLang="zh-TW" dirty="0" err="1"/>
              <a:t>css</a:t>
            </a:r>
            <a:r>
              <a:rPr lang="en-US" altLang="zh-TW" dirty="0"/>
              <a:t>/czchen.css</a:t>
            </a:r>
          </a:p>
          <a:p>
            <a:r>
              <a:rPr lang="en-US" altLang="zh-TW" dirty="0" err="1"/>
              <a:t>css</a:t>
            </a:r>
            <a:r>
              <a:rPr lang="en-US" altLang="zh-TW" dirty="0"/>
              <a:t>/czchen-metro.css</a:t>
            </a:r>
            <a:endParaRPr lang="en-US" altLang="zh-TW" dirty="0"/>
          </a:p>
          <a:p>
            <a:r>
              <a:rPr lang="en-US" altLang="zh-TW" dirty="0" err="1"/>
              <a:t>js</a:t>
            </a:r>
            <a:r>
              <a:rPr lang="en-US" altLang="zh-TW" dirty="0"/>
              <a:t>/czchen.js</a:t>
            </a:r>
          </a:p>
        </p:txBody>
      </p:sp>
      <p:cxnSp>
        <p:nvCxnSpPr>
          <p:cNvPr id="23" name="直線單箭頭接點 22"/>
          <p:cNvCxnSpPr>
            <a:stCxn id="4" idx="3"/>
            <a:endCxn id="21" idx="1"/>
          </p:cNvCxnSpPr>
          <p:nvPr/>
        </p:nvCxnSpPr>
        <p:spPr>
          <a:xfrm flipV="1">
            <a:off x="1035009" y="593398"/>
            <a:ext cx="2139267" cy="295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17461" y="1366369"/>
            <a:ext cx="877163" cy="369332"/>
          </a:xfrm>
          <a:prstGeom prst="rect">
            <a:avLst/>
          </a:prstGeom>
        </p:spPr>
        <p:txBody>
          <a:bodyPr wrap="none">
            <a:spAutoFit/>
          </a:bodyPr>
          <a:lstStyle/>
          <a:p>
            <a:r>
              <a:rPr lang="zh-TW" altLang="en-US" dirty="0"/>
              <a:t>登入頁</a:t>
            </a:r>
            <a:endParaRPr lang="zh-TW" altLang="en-US" dirty="0"/>
          </a:p>
        </p:txBody>
      </p:sp>
      <p:sp>
        <p:nvSpPr>
          <p:cNvPr id="25" name="矩形 24"/>
          <p:cNvSpPr/>
          <p:nvPr/>
        </p:nvSpPr>
        <p:spPr>
          <a:xfrm>
            <a:off x="388677" y="9053010"/>
            <a:ext cx="1569660" cy="369332"/>
          </a:xfrm>
          <a:prstGeom prst="rect">
            <a:avLst/>
          </a:prstGeom>
        </p:spPr>
        <p:txBody>
          <a:bodyPr wrap="none">
            <a:spAutoFit/>
          </a:bodyPr>
          <a:lstStyle/>
          <a:p>
            <a:r>
              <a:rPr lang="zh-TW" altLang="en-US" dirty="0"/>
              <a:t>人事權限設定</a:t>
            </a:r>
            <a:endParaRPr lang="en-US" altLang="zh-TW" dirty="0"/>
          </a:p>
        </p:txBody>
      </p:sp>
    </p:spTree>
    <p:extLst>
      <p:ext uri="{BB962C8B-B14F-4D97-AF65-F5344CB8AC3E}">
        <p14:creationId xmlns:p14="http://schemas.microsoft.com/office/powerpoint/2010/main" val="34945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238985601"/>
              </p:ext>
            </p:extLst>
          </p:nvPr>
        </p:nvGraphicFramePr>
        <p:xfrm>
          <a:off x="2361897" y="3462706"/>
          <a:ext cx="1321333" cy="4039101"/>
        </p:xfrm>
        <a:graphic>
          <a:graphicData uri="http://schemas.openxmlformats.org/drawingml/2006/table">
            <a:tbl>
              <a:tblPr firstRow="1" bandRow="1">
                <a:tableStyleId>{5C22544A-7EE6-4342-B048-85BDC9FD1C3A}</a:tableStyleId>
              </a:tblPr>
              <a:tblGrid>
                <a:gridCol w="1321333">
                  <a:extLst>
                    <a:ext uri="{9D8B030D-6E8A-4147-A177-3AD203B41FA5}">
                      <a16:colId xmlns:a16="http://schemas.microsoft.com/office/drawing/2014/main" val="1951886207"/>
                    </a:ext>
                  </a:extLst>
                </a:gridCol>
              </a:tblGrid>
              <a:tr h="245811">
                <a:tc>
                  <a:txBody>
                    <a:bodyPr/>
                    <a:lstStyle/>
                    <a:p>
                      <a:pPr algn="l" fontAlgn="ctr"/>
                      <a:r>
                        <a:rPr lang="zh-TW" alt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rPr>
                        <a:t>年度固定參數</a:t>
                      </a:r>
                      <a:endParaRPr lang="en-US" sz="1000" b="0"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9525" marR="9525" marT="9525" marB="0" anchor="ctr"/>
                </a:tc>
                <a:extLst>
                  <a:ext uri="{0D108BD9-81ED-4DB2-BD59-A6C34878D82A}">
                    <a16:rowId xmlns:a16="http://schemas.microsoft.com/office/drawing/2014/main" val="882621031"/>
                  </a:ext>
                </a:extLst>
              </a:tr>
              <a:tr h="176286">
                <a:tc>
                  <a:txBody>
                    <a:bodyPr/>
                    <a:lstStyle/>
                    <a:p>
                      <a:pPr algn="l" rtl="0" fontAlgn="t"/>
                      <a:r>
                        <a:rPr lang="zh-TW" altLang="en-US" sz="100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rPr>
                        <a:t>系統編號</a:t>
                      </a:r>
                      <a:endParaRPr lang="zh-TW" altLang="en-US" sz="1000" b="1" i="0" u="none" strike="noStrike" dirty="0">
                        <a:solidFill>
                          <a:schemeClr val="accent6">
                            <a:lumMod val="75000"/>
                          </a:schemeClr>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435013631"/>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533628656"/>
                  </a:ext>
                </a:extLst>
              </a:tr>
              <a:tr h="221928">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案件版本號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7785395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源版本號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505096941"/>
                  </a:ext>
                </a:extLst>
              </a:tr>
              <a:tr h="176286">
                <a:tc>
                  <a:txBody>
                    <a:bodyPr/>
                    <a:lstStyle/>
                    <a:p>
                      <a:pPr algn="l" rtl="0" fontAlgn="t"/>
                      <a:r>
                        <a:rPr lang="zh-TW" altLang="en-US" sz="1000" b="0" i="0" u="none" strike="noStrike" dirty="0">
                          <a:solidFill>
                            <a:srgbClr val="FF0000"/>
                          </a:solidFill>
                          <a:effectLst/>
                          <a:latin typeface="Noto Sans CJK TC Light" panose="020B0300000000000000" pitchFamily="34" charset="-120"/>
                          <a:ea typeface="Noto Sans CJK TC Light" panose="020B0300000000000000" pitchFamily="34" charset="-120"/>
                        </a:rPr>
                        <a:t>案件階段</a:t>
                      </a:r>
                      <a:endParaRPr lang="zh-TW" altLang="en-US" sz="1000" b="1" i="0" u="none" strike="noStrike" dirty="0">
                        <a:solidFill>
                          <a:srgbClr val="FF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929051129"/>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草案建立日期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60136199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正式立案日期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589439018"/>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役男姓名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632318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身分證</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804918419"/>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town</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169362915"/>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county</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775892937"/>
                  </a:ext>
                </a:extLst>
              </a:tr>
              <a:tr h="176286">
                <a:tc>
                  <a:txBody>
                    <a:bodyPr/>
                    <a:lstStyle/>
                    <a:p>
                      <a:pPr algn="l" rtl="0" fontAlgn="t"/>
                      <a:r>
                        <a:rPr lang="en-US" sz="1000" u="none" strike="noStrike" dirty="0">
                          <a:effectLst/>
                          <a:latin typeface="Noto Sans CJK TC Light" panose="020B0300000000000000" pitchFamily="34" charset="-120"/>
                          <a:ea typeface="Noto Sans CJK TC Light" panose="020B0300000000000000" pitchFamily="34" charset="-120"/>
                        </a:rPr>
                        <a:t>village</a:t>
                      </a:r>
                      <a:endParaRPr 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703708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戶籍地址</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948238142"/>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1</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286193081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2</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657986330"/>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聯絡電話</a:t>
                      </a:r>
                      <a:r>
                        <a:rPr lang="en-US" altLang="zh-TW" sz="1000" u="none" strike="noStrike" dirty="0">
                          <a:effectLst/>
                          <a:latin typeface="Noto Sans CJK TC Light" panose="020B0300000000000000" pitchFamily="34" charset="-120"/>
                          <a:ea typeface="Noto Sans CJK TC Light" panose="020B0300000000000000" pitchFamily="34" charset="-120"/>
                        </a:rPr>
                        <a:t>3</a:t>
                      </a:r>
                      <a:endParaRPr lang="en-US" altLang="zh-TW"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363141317"/>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案件狀態</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712477496"/>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複查案編號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138731888"/>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修改人編號</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3150902896"/>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修改人單位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482550264"/>
                  </a:ext>
                </a:extLst>
              </a:tr>
              <a:tr h="176286">
                <a:tc>
                  <a:txBody>
                    <a:bodyPr/>
                    <a:lstStyle/>
                    <a:p>
                      <a:pPr algn="l" rtl="0" fontAlgn="t"/>
                      <a:r>
                        <a:rPr lang="zh-TW" altLang="en-US" sz="1000" u="none" strike="noStrike" dirty="0">
                          <a:effectLst/>
                          <a:latin typeface="Noto Sans CJK TC Light" panose="020B0300000000000000" pitchFamily="34" charset="-120"/>
                          <a:ea typeface="Noto Sans CJK TC Light" panose="020B0300000000000000" pitchFamily="34" charset="-120"/>
                        </a:rPr>
                        <a:t>修改人姓名</a:t>
                      </a:r>
                      <a:endParaRPr lang="zh-TW" altLang="en-US" sz="1000" b="1" i="0" u="none" strike="noStrike" dirty="0">
                        <a:solidFill>
                          <a:srgbClr val="000000"/>
                        </a:solidFill>
                        <a:effectLst/>
                        <a:latin typeface="Noto Sans CJK TC Light" panose="020B0300000000000000" pitchFamily="34" charset="-120"/>
                        <a:ea typeface="Noto Sans CJK TC Light" panose="020B0300000000000000" pitchFamily="34" charset="-120"/>
                      </a:endParaRPr>
                    </a:p>
                  </a:txBody>
                  <a:tcPr marL="3032" marR="3032" marT="3032" marB="0"/>
                </a:tc>
                <a:extLst>
                  <a:ext uri="{0D108BD9-81ED-4DB2-BD59-A6C34878D82A}">
                    <a16:rowId xmlns:a16="http://schemas.microsoft.com/office/drawing/2014/main" val="101970368"/>
                  </a:ext>
                </a:extLst>
              </a:tr>
            </a:tbl>
          </a:graphicData>
        </a:graphic>
      </p:graphicFrame>
      <p:sp>
        <p:nvSpPr>
          <p:cNvPr id="5" name="文字方塊 4"/>
          <p:cNvSpPr txBox="1"/>
          <p:nvPr/>
        </p:nvSpPr>
        <p:spPr>
          <a:xfrm>
            <a:off x="2159796" y="2968953"/>
            <a:ext cx="1725537" cy="369332"/>
          </a:xfrm>
          <a:prstGeom prst="rect">
            <a:avLst/>
          </a:prstGeom>
          <a:noFill/>
        </p:spPr>
        <p:txBody>
          <a:bodyPr wrap="none" rtlCol="0">
            <a:spAutoFit/>
          </a:bodyPr>
          <a:lstStyle/>
          <a:p>
            <a:r>
              <a:rPr lang="zh-TW" altLang="en-US" dirty="0"/>
              <a:t>運算系統 </a:t>
            </a:r>
            <a:r>
              <a:rPr lang="en-US" altLang="zh-TW" dirty="0"/>
              <a:t>tables</a:t>
            </a:r>
            <a:endParaRPr lang="zh-TW" altLang="en-US" dirty="0"/>
          </a:p>
        </p:txBody>
      </p:sp>
      <p:sp>
        <p:nvSpPr>
          <p:cNvPr id="6" name="文字方塊 5"/>
          <p:cNvSpPr txBox="1"/>
          <p:nvPr/>
        </p:nvSpPr>
        <p:spPr>
          <a:xfrm>
            <a:off x="4301015" y="3462705"/>
            <a:ext cx="3773790" cy="4124206"/>
          </a:xfrm>
          <a:prstGeom prst="rect">
            <a:avLst/>
          </a:prstGeom>
          <a:noFill/>
        </p:spPr>
        <p:txBody>
          <a:bodyPr wrap="none" rtlCol="0">
            <a:spAutoFit/>
          </a:bodyPr>
          <a:lstStyle/>
          <a:p>
            <a:r>
              <a:rPr lang="zh-TW" altLang="en-US" sz="2800" dirty="0"/>
              <a:t>固定參數</a:t>
            </a:r>
            <a:endParaRPr lang="en-US" altLang="zh-TW" sz="2800" dirty="0"/>
          </a:p>
          <a:p>
            <a:endParaRPr lang="en-US" altLang="zh-TW" dirty="0"/>
          </a:p>
          <a:p>
            <a:r>
              <a:rPr lang="zh-TW" altLang="en-US" dirty="0"/>
              <a:t>每年存款利率</a:t>
            </a:r>
            <a:endParaRPr lang="en-US" altLang="zh-TW" dirty="0"/>
          </a:p>
          <a:p>
            <a:r>
              <a:rPr lang="zh-TW" altLang="en-US" dirty="0"/>
              <a:t>每年各縣市最低生活費</a:t>
            </a:r>
            <a:endParaRPr lang="en-US" altLang="zh-TW" dirty="0"/>
          </a:p>
          <a:p>
            <a:r>
              <a:rPr lang="zh-TW" altLang="en-US" dirty="0"/>
              <a:t>每年各縣市不動產限值</a:t>
            </a:r>
            <a:endParaRPr lang="en-US" altLang="zh-TW" dirty="0"/>
          </a:p>
          <a:p>
            <a:endParaRPr lang="en-US" altLang="zh-TW" dirty="0"/>
          </a:p>
          <a:p>
            <a:r>
              <a:rPr lang="zh-TW" altLang="en-US" dirty="0"/>
              <a:t>動產基礎</a:t>
            </a:r>
            <a:r>
              <a:rPr lang="en-US" altLang="zh-TW" dirty="0"/>
              <a:t>1</a:t>
            </a:r>
            <a:r>
              <a:rPr lang="zh-TW" altLang="en-US" dirty="0"/>
              <a:t>人</a:t>
            </a:r>
            <a:r>
              <a:rPr lang="en-US" altLang="zh-TW" dirty="0"/>
              <a:t>250</a:t>
            </a:r>
            <a:r>
              <a:rPr lang="zh-TW" altLang="en-US" dirty="0"/>
              <a:t>萬元，每加</a:t>
            </a:r>
            <a:r>
              <a:rPr lang="en-US" altLang="zh-TW" dirty="0"/>
              <a:t>1</a:t>
            </a:r>
            <a:r>
              <a:rPr lang="zh-TW" altLang="en-US" dirty="0"/>
              <a:t>人</a:t>
            </a:r>
            <a:r>
              <a:rPr lang="en-US" altLang="zh-TW" dirty="0"/>
              <a:t>25</a:t>
            </a:r>
            <a:r>
              <a:rPr lang="zh-TW" altLang="en-US" dirty="0"/>
              <a:t>萬</a:t>
            </a:r>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10594406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19037</TotalTime>
  <Words>2408</Words>
  <Application>Microsoft Office PowerPoint</Application>
  <PresentationFormat>自訂</PresentationFormat>
  <Paragraphs>377</Paragraphs>
  <Slides>15</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15</vt:i4>
      </vt:variant>
    </vt:vector>
  </HeadingPairs>
  <TitlesOfParts>
    <vt:vector size="26" baseType="lpstr">
      <vt:lpstr>Noto Sans CJK TC Light</vt:lpstr>
      <vt:lpstr>細明體</vt:lpstr>
      <vt:lpstr>微軟正黑體</vt:lpstr>
      <vt:lpstr>新細明體</vt:lpstr>
      <vt:lpstr>標楷體</vt:lpstr>
      <vt:lpstr>Arial</vt:lpstr>
      <vt:lpstr>Calibri</vt:lpstr>
      <vt:lpstr>Calibri Light</vt:lpstr>
      <vt:lpstr>Times New Roman</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陳宗儒</dc:creator>
  <cp:lastModifiedBy>陳宗儒</cp:lastModifiedBy>
  <cp:revision>69</cp:revision>
  <cp:lastPrinted>2016-09-16T06:49:43Z</cp:lastPrinted>
  <dcterms:created xsi:type="dcterms:W3CDTF">2016-08-28T07:25:20Z</dcterms:created>
  <dcterms:modified xsi:type="dcterms:W3CDTF">2016-11-03T08:22:40Z</dcterms:modified>
</cp:coreProperties>
</file>