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1" r:id="rId6"/>
    <p:sldId id="260" r:id="rId7"/>
    <p:sldId id="262" r:id="rId8"/>
    <p:sldId id="263" r:id="rId9"/>
    <p:sldId id="264" r:id="rId10"/>
    <p:sldId id="265" r:id="rId11"/>
    <p:sldId id="266" r:id="rId12"/>
    <p:sldId id="267" r:id="rId13"/>
    <p:sldId id="268" r:id="rId14"/>
  </p:sldIdLst>
  <p:sldSz cx="12192000" cy="6858000"/>
  <p:notesSz cx="6858000" cy="99472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7EA2"/>
    <a:srgbClr val="C3D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65" autoAdjust="0"/>
    <p:restoredTop sz="94660"/>
  </p:normalViewPr>
  <p:slideViewPr>
    <p:cSldViewPr snapToGrid="0">
      <p:cViewPr>
        <p:scale>
          <a:sx n="100" d="100"/>
          <a:sy n="100" d="100"/>
        </p:scale>
        <p:origin x="7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71148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83098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0814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9757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7083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429217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67888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67838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46608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429213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E123B77-F741-48B9-B5A2-A67FD2882B93}" type="datetimeFigureOut">
              <a:rPr lang="zh-TW" altLang="en-US" smtClean="0"/>
              <a:t>2016/9/10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1933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23B77-F741-48B9-B5A2-A67FD2882B93}" type="datetimeFigureOut">
              <a:rPr lang="zh-TW" altLang="en-US" smtClean="0"/>
              <a:t>2016/9/10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97005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6049" y="2002858"/>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7972449" y="200285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364449" y="200285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635020" y="3223002"/>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7850529" y="3223003"/>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3255575" y="3223002"/>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1" name="矩形 10"/>
          <p:cNvSpPr/>
          <p:nvPr/>
        </p:nvSpPr>
        <p:spPr>
          <a:xfrm>
            <a:off x="1185594" y="264914"/>
            <a:ext cx="4022768" cy="923330"/>
          </a:xfrm>
          <a:prstGeom prst="rect">
            <a:avLst/>
          </a:prstGeom>
        </p:spPr>
        <p:txBody>
          <a:bodyPr wrap="none">
            <a:spAutoFit/>
          </a:bodyPr>
          <a:lstStyle/>
          <a:p>
            <a:r>
              <a:rPr lang="zh-TW" altLang="en-US" dirty="0"/>
              <a:t>預設畫面比例</a:t>
            </a:r>
            <a:endParaRPr lang="en-US" altLang="zh-TW" dirty="0"/>
          </a:p>
          <a:p>
            <a:r>
              <a:rPr lang="zh-TW" altLang="en-US" dirty="0"/>
              <a:t>以</a:t>
            </a:r>
            <a:r>
              <a:rPr lang="en-US" altLang="zh-TW" dirty="0"/>
              <a:t>1280</a:t>
            </a:r>
            <a:r>
              <a:rPr lang="zh-TW" altLang="en-US" dirty="0"/>
              <a:t>*</a:t>
            </a:r>
            <a:r>
              <a:rPr lang="en-US" altLang="zh-TW" dirty="0"/>
              <a:t>1024</a:t>
            </a:r>
            <a:r>
              <a:rPr lang="zh-TW" altLang="en-US" dirty="0"/>
              <a:t>為基準，</a:t>
            </a:r>
            <a:endParaRPr lang="en-US" altLang="zh-TW" dirty="0"/>
          </a:p>
          <a:p>
            <a:r>
              <a:rPr lang="zh-TW" altLang="en-US" dirty="0"/>
              <a:t>大螢幕用</a:t>
            </a:r>
            <a:r>
              <a:rPr lang="en-US" altLang="zh-TW" dirty="0"/>
              <a:t>ZOOM</a:t>
            </a:r>
            <a:r>
              <a:rPr lang="zh-TW" altLang="en-US" dirty="0"/>
              <a:t>，寬螢幕以納入活動格</a:t>
            </a:r>
          </a:p>
        </p:txBody>
      </p:sp>
    </p:spTree>
    <p:extLst>
      <p:ext uri="{BB962C8B-B14F-4D97-AF65-F5344CB8AC3E}">
        <p14:creationId xmlns:p14="http://schemas.microsoft.com/office/powerpoint/2010/main" val="89835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 y="246995"/>
            <a:ext cx="11277600" cy="5724644"/>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戶籍地之鄉 </a:t>
            </a:r>
            <a:r>
              <a:rPr lang="en-US" altLang="zh-TW" sz="1600" dirty="0">
                <a:latin typeface="細明體" panose="02020509000000000000" pitchFamily="49" charset="-120"/>
                <a:ea typeface="細明體" panose="02020509000000000000" pitchFamily="49" charset="-120"/>
              </a:rPr>
              <a:t>(</a:t>
            </a:r>
            <a:r>
              <a:rPr lang="zh-TW" altLang="en-US" sz="1600" dirty="0">
                <a:latin typeface="細明體" panose="02020509000000000000" pitchFamily="49" charset="-120"/>
                <a:ea typeface="細明體" panose="02020509000000000000" pitchFamily="49" charset="-120"/>
              </a:rPr>
              <a:t>鎮、市、區</a:t>
            </a:r>
            <a:r>
              <a:rPr lang="en-US" altLang="zh-TW" sz="1600" dirty="0">
                <a:latin typeface="細明體" panose="02020509000000000000" pitchFamily="49" charset="-120"/>
                <a:ea typeface="細明體" panose="02020509000000000000" pitchFamily="49" charset="-120"/>
              </a:rPr>
              <a:t>) </a:t>
            </a:r>
            <a:r>
              <a:rPr lang="zh-TW" altLang="en-US" sz="1600" dirty="0">
                <a:latin typeface="細明體" panose="02020509000000000000" pitchFamily="49" charset="-120"/>
                <a:ea typeface="細明體" panose="02020509000000000000" pitchFamily="49" charset="-120"/>
              </a:rPr>
              <a:t>公所應詳實調查役男家屬家庭狀況，並填製家庭狀況調查審查表。</a:t>
            </a:r>
            <a:endParaRPr lang="en-US" altLang="zh-TW" sz="1600" dirty="0">
              <a:latin typeface="細明體" panose="02020509000000000000" pitchFamily="49" charset="-120"/>
              <a:ea typeface="細明體" panose="02020509000000000000" pitchFamily="49" charset="-120"/>
            </a:endParaRPr>
          </a:p>
          <a:p>
            <a:pPr marL="742950" lvl="1" indent="-285750">
              <a:buFont typeface="Arial" panose="020B0604020202020204" pitchFamily="34" charset="0"/>
              <a:buChar char="•"/>
            </a:pPr>
            <a:r>
              <a:rPr lang="zh-TW" altLang="en-US" sz="1600" dirty="0"/>
              <a:t>家庭狀況之調查記載，有調查不實或記載錯誤者，應據實更正。</a:t>
            </a:r>
          </a:p>
          <a:p>
            <a:pPr marL="742950" lvl="1" indent="-285750">
              <a:buFont typeface="Arial" panose="020B0604020202020204" pitchFamily="34" charset="0"/>
              <a:buChar char="•"/>
            </a:pPr>
            <a:r>
              <a:rPr lang="zh-TW" altLang="en-US" sz="1600" dirty="0"/>
              <a:t>協調稅捐稽徵機關提供役男家屬最近一年各類所得及財產稅捐資料並認證。</a:t>
            </a:r>
          </a:p>
          <a:p>
            <a:pPr marL="742950" lvl="1" indent="-285750">
              <a:buFont typeface="Arial" panose="020B0604020202020204" pitchFamily="34" charset="0"/>
              <a:buChar char="•"/>
            </a:pPr>
            <a:r>
              <a:rPr lang="zh-TW" altLang="en-US" sz="1600" dirty="0"/>
              <a:t>應於家庭狀況調查審查表內，填註</a:t>
            </a:r>
            <a:r>
              <a:rPr lang="zh-TW" altLang="en-US" sz="1600" dirty="0">
                <a:solidFill>
                  <a:srgbClr val="0070C0"/>
                </a:solidFill>
              </a:rPr>
              <a:t>查核</a:t>
            </a:r>
            <a:r>
              <a:rPr lang="zh-TW" altLang="en-US" sz="1600" dirty="0"/>
              <a:t>結果。 </a:t>
            </a:r>
            <a:r>
              <a:rPr lang="en-US" altLang="zh-TW" sz="1600" dirty="0">
                <a:solidFill>
                  <a:srgbClr val="FF0000"/>
                </a:solidFill>
              </a:rPr>
              <a:t>(</a:t>
            </a:r>
            <a:r>
              <a:rPr lang="zh-TW" altLang="en-US" sz="1600" dirty="0">
                <a:solidFill>
                  <a:srgbClr val="FF0000"/>
                </a:solidFill>
              </a:rPr>
              <a:t>各階段的專有名詞是</a:t>
            </a:r>
            <a:r>
              <a:rPr lang="en-US" altLang="zh-TW" sz="1600" dirty="0">
                <a:solidFill>
                  <a:srgbClr val="FF0000"/>
                </a:solidFill>
              </a:rPr>
              <a:t>?</a:t>
            </a:r>
            <a:r>
              <a:rPr lang="zh-TW" altLang="en-US" sz="1600" dirty="0">
                <a:solidFill>
                  <a:srgbClr val="FF0000"/>
                </a:solidFill>
              </a:rPr>
              <a:t> 協作階段要叫</a:t>
            </a:r>
            <a:r>
              <a:rPr lang="en-US" altLang="zh-TW" sz="1600" dirty="0">
                <a:solidFill>
                  <a:srgbClr val="FF0000"/>
                </a:solidFill>
              </a:rPr>
              <a:t>?)</a:t>
            </a:r>
          </a:p>
          <a:p>
            <a:pPr marL="742950" lvl="1"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a:t>
            </a:r>
            <a:r>
              <a:rPr lang="zh-TW" altLang="en-US" sz="1600" dirty="0">
                <a:solidFill>
                  <a:srgbClr val="0070C0"/>
                </a:solidFill>
              </a:rPr>
              <a:t>核定</a:t>
            </a:r>
            <a:r>
              <a:rPr lang="zh-TW" altLang="en-US" sz="1600" dirty="0"/>
              <a:t>家庭狀況調查審查表，決定扶助等級、口數，其有變更初核等級、口數者，應註明變更理由。</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役男家屬接到前條核定結果通知後，對於審查核定事項，認有不符事實時，應於接獲通知之次日起三十日內，檢具證明文件向原核定機關請求</a:t>
            </a:r>
            <a:r>
              <a:rPr lang="zh-TW" altLang="en-US" sz="1600" dirty="0">
                <a:solidFill>
                  <a:srgbClr val="0070C0"/>
                </a:solidFill>
              </a:rPr>
              <a:t>複查</a:t>
            </a:r>
            <a:r>
              <a:rPr lang="zh-TW" altLang="en-US" sz="1600" dirty="0"/>
              <a:t>；經複查結果核准扶助或變更扶助等級者，其各項扶助費應予補發。</a:t>
            </a:r>
            <a:r>
              <a:rPr lang="en-US" altLang="zh-TW" sz="1600" dirty="0">
                <a:solidFill>
                  <a:srgbClr val="FF0000"/>
                </a:solidFill>
              </a:rPr>
              <a:t>(</a:t>
            </a:r>
            <a:r>
              <a:rPr lang="zh-TW" altLang="en-US" sz="1600" dirty="0">
                <a:solidFill>
                  <a:srgbClr val="FF0000"/>
                </a:solidFill>
              </a:rPr>
              <a:t>依照最初審查時間點起算嗎</a:t>
            </a:r>
            <a:r>
              <a:rPr lang="en-US" altLang="zh-TW" sz="1600" dirty="0">
                <a:solidFill>
                  <a:srgbClr val="FF0000"/>
                </a:solidFill>
              </a:rPr>
              <a:t>?</a:t>
            </a:r>
            <a:r>
              <a:rPr lang="zh-TW" altLang="en-US" sz="1600" dirty="0">
                <a:solidFill>
                  <a:srgbClr val="FF0000"/>
                </a:solidFill>
              </a:rPr>
              <a:t> 也是從公所那一層開始跑嗎</a:t>
            </a:r>
            <a:r>
              <a:rPr lang="en-US" altLang="zh-TW" sz="1600" dirty="0">
                <a:solidFill>
                  <a:srgbClr val="FF0000"/>
                </a:solidFill>
              </a:rPr>
              <a:t>?)</a:t>
            </a:r>
          </a:p>
          <a:p>
            <a:pPr marL="285750" indent="-285750">
              <a:buFont typeface="Arial" panose="020B0604020202020204" pitchFamily="34" charset="0"/>
              <a:buChar char="•"/>
            </a:pPr>
            <a:r>
              <a:rPr lang="zh-TW" altLang="en-US" sz="1600" dirty="0"/>
              <a:t>役男家屬因年齡、人口或財產變動，致需申請扶助或足以影響原核定扶助等級者，得檢具有關證明，向鄉（鎮、市、區）公所申請或重新調查，經核定或變更扶助等級者，其扶助費自核定之日起發給。</a:t>
            </a:r>
            <a:endParaRPr lang="en-US" altLang="zh-TW" sz="1600" dirty="0"/>
          </a:p>
          <a:p>
            <a:pPr marL="285750" indent="-285750">
              <a:buFont typeface="Arial" panose="020B0604020202020204" pitchFamily="34" charset="0"/>
              <a:buChar char="•"/>
            </a:pPr>
            <a:r>
              <a:rPr lang="zh-TW" altLang="en-US" sz="1600" dirty="0"/>
              <a:t>原於調查家況時表示不需生活扶助經記錄有案之役男家屬，得於役男應徵（召）集在營（勤）服兵役期間內，提出重新調查家庭狀況；於役男退役或解除召集後，不得再行提出。</a:t>
            </a:r>
            <a:r>
              <a:rPr lang="en-US" altLang="zh-TW" sz="1400" dirty="0">
                <a:solidFill>
                  <a:srgbClr val="FF0000"/>
                </a:solidFill>
              </a:rPr>
              <a:t>(</a:t>
            </a:r>
            <a:r>
              <a:rPr lang="zh-TW" altLang="en-US" sz="1400" dirty="0">
                <a:solidFill>
                  <a:srgbClr val="FF0000"/>
                </a:solidFill>
              </a:rPr>
              <a:t>可以不停重提再審，直到退役或解除召集</a:t>
            </a:r>
            <a:r>
              <a:rPr lang="en-US" altLang="zh-TW" sz="1400" dirty="0">
                <a:solidFill>
                  <a:srgbClr val="FF0000"/>
                </a:solidFill>
              </a:rPr>
              <a:t>?</a:t>
            </a:r>
            <a:r>
              <a:rPr lang="zh-TW" altLang="en-US" sz="1400" dirty="0">
                <a:solidFill>
                  <a:srgbClr val="FF0000"/>
                </a:solidFill>
              </a:rPr>
              <a:t> 每次重提就是一個新案</a:t>
            </a:r>
            <a:r>
              <a:rPr lang="en-US" altLang="zh-TW" sz="1400" dirty="0">
                <a:solidFill>
                  <a:srgbClr val="FF0000"/>
                </a:solidFill>
              </a:rPr>
              <a:t>?)</a:t>
            </a:r>
            <a:endParaRPr lang="en-US" altLang="zh-TW" sz="1600" dirty="0">
              <a:solidFill>
                <a:srgbClr val="FF0000"/>
              </a:solidFill>
            </a:endParaRP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鄉 </a:t>
            </a:r>
            <a:r>
              <a:rPr lang="en-US" altLang="zh-TW" sz="1600" dirty="0"/>
              <a:t>(</a:t>
            </a:r>
            <a:r>
              <a:rPr lang="zh-TW" altLang="en-US" sz="1600" dirty="0"/>
              <a:t>鎮、市、區</a:t>
            </a:r>
            <a:r>
              <a:rPr lang="en-US" altLang="zh-TW" sz="1600" dirty="0"/>
              <a:t>) </a:t>
            </a:r>
            <a:r>
              <a:rPr lang="zh-TW" altLang="en-US" sz="1600" dirty="0"/>
              <a:t>公所，應隨時掌握役男家庭狀況有無變動，並應於每節發放前詳加查核其家屬年齡、人口或財產，如有增減變動，應即辦理更改扶助等級。</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政府應每年實施複查，並將複查成果，函送內政部備查。</a:t>
            </a:r>
            <a:r>
              <a:rPr lang="en-US" altLang="zh-TW" sz="1600" dirty="0"/>
              <a:t> </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家屬原經核定扶助有案者，因清查個人或家庭情況變更或原調查有誤致不符生活扶助相關規定，或有第四條第二項各款不予列計扶助情形，其已發給或溢領生活扶助費用，由直轄市、縣（市）政府以書面通知申請人或其法定繼承人於二個月內返還，屆期未返還者，由直轄市、縣（市）政府移送行政執行。</a:t>
            </a:r>
            <a:r>
              <a:rPr lang="en-US" altLang="zh-TW" sz="1400" dirty="0">
                <a:solidFill>
                  <a:srgbClr val="FF0000"/>
                </a:solidFill>
              </a:rPr>
              <a:t>(</a:t>
            </a:r>
            <a:r>
              <a:rPr lang="zh-TW" altLang="en-US" sz="1400" dirty="0">
                <a:solidFill>
                  <a:srgbClr val="FF0000"/>
                </a:solidFill>
              </a:rPr>
              <a:t>是指變化的時間點未通知，追朔只到到變化時間點吧</a:t>
            </a:r>
            <a:r>
              <a:rPr lang="en-US" altLang="zh-TW" sz="1400" dirty="0">
                <a:solidFill>
                  <a:srgbClr val="FF0000"/>
                </a:solidFill>
              </a:rPr>
              <a:t>?)</a:t>
            </a:r>
          </a:p>
          <a:p>
            <a:pPr marL="285750" indent="-285750">
              <a:buFont typeface="Arial" panose="020B0604020202020204" pitchFamily="34" charset="0"/>
              <a:buChar char="•"/>
            </a:pPr>
            <a:r>
              <a:rPr lang="zh-TW" altLang="en-US" sz="1400" dirty="0">
                <a:solidFill>
                  <a:srgbClr val="FF0000"/>
                </a:solidFill>
              </a:rPr>
              <a:t>役男服役死亡、傷殘會繼續發</a:t>
            </a:r>
            <a:r>
              <a:rPr lang="en-US" altLang="zh-TW" sz="1400" dirty="0">
                <a:solidFill>
                  <a:srgbClr val="FF0000"/>
                </a:solidFill>
              </a:rPr>
              <a:t>3</a:t>
            </a:r>
            <a:r>
              <a:rPr lang="zh-TW" altLang="en-US" sz="1400" dirty="0">
                <a:solidFill>
                  <a:srgbClr val="FF0000"/>
                </a:solidFill>
              </a:rPr>
              <a:t>節嗎</a:t>
            </a:r>
            <a:r>
              <a:rPr lang="en-US" altLang="zh-TW" sz="1400" dirty="0">
                <a:solidFill>
                  <a:srgbClr val="FF0000"/>
                </a:solidFill>
              </a:rPr>
              <a:t>?</a:t>
            </a:r>
            <a:r>
              <a:rPr lang="zh-TW" altLang="en-US" sz="1400" dirty="0">
                <a:solidFill>
                  <a:srgbClr val="FF0000"/>
                </a:solidFill>
              </a:rPr>
              <a:t> 發到何時</a:t>
            </a:r>
            <a:r>
              <a:rPr lang="en-US" altLang="zh-TW" sz="1400" dirty="0">
                <a:solidFill>
                  <a:srgbClr val="FF0000"/>
                </a:solidFill>
              </a:rPr>
              <a:t>?</a:t>
            </a:r>
            <a:r>
              <a:rPr lang="zh-TW" altLang="en-US" sz="1400" dirty="0">
                <a:solidFill>
                  <a:srgbClr val="FF0000"/>
                </a:solidFill>
              </a:rPr>
              <a:t> 是依照本法嗎</a:t>
            </a:r>
            <a:r>
              <a:rPr lang="en-US" altLang="zh-TW" sz="14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23776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 y="246995"/>
            <a:ext cx="11277600" cy="4770537"/>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役男遷移他鄉（鎮、市、區），遷出地之鄉（鎮、市、區）公所應辦理異動通報，將役男全戶資料移交遷入地之鄉（鎮、市、區）公所續辦扶助業務。依第二十一條規定辦理扶助之役男遺屬或家屬遷移他鄉（鎮、市、區），遷出地之鄉（鎮、市、區）公所應辦理異動通報，將役男遺屬或家屬資料移交遷入地之鄉（鎮、市、區）公所續辦扶助業務。</a:t>
            </a:r>
            <a:endParaRPr lang="en-US" altLang="zh-TW" sz="1600" dirty="0">
              <a:latin typeface="細明體" panose="02020509000000000000" pitchFamily="49" charset="-120"/>
              <a:ea typeface="細明體" panose="02020509000000000000" pitchFamily="49" charset="-120"/>
            </a:endParaRPr>
          </a:p>
          <a:p>
            <a:pPr marL="285750" indent="-285750">
              <a:buFont typeface="Arial" panose="020B0604020202020204" pitchFamily="34" charset="0"/>
              <a:buChar char="•"/>
            </a:pPr>
            <a:r>
              <a:rPr lang="zh-TW" altLang="en-US" sz="1600" dirty="0"/>
              <a:t>役男家屬有下列情形之一者，不予核定該家屬之各項扶助，其原為核定扶助者，停止該家屬之各項扶助，並複查其家況，重新核定扶助對象：一、喪失中華民國國籍。二、正在通緝中或判處徒刑在執行中。</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役男家屬因年齡、人口或財產變動須變更扶助或依前條規定停止扶助者，鄉 </a:t>
            </a:r>
            <a:r>
              <a:rPr lang="en-US" altLang="zh-TW" sz="1600" dirty="0"/>
              <a:t>(</a:t>
            </a:r>
            <a:r>
              <a:rPr lang="zh-TW" altLang="en-US" sz="1600" dirty="0"/>
              <a:t>鎮、市、區</a:t>
            </a:r>
            <a:r>
              <a:rPr lang="en-US" altLang="zh-TW" sz="1600" dirty="0"/>
              <a:t>) </a:t>
            </a:r>
            <a:r>
              <a:rPr lang="zh-TW" altLang="en-US" sz="1600" dirty="0"/>
              <a:t>公所，除應於生活扶助名冊變更登記外，並應於每節前十五日內造具異動名冊一式二份，一份自存，一份報請直轄市、縣 </a:t>
            </a:r>
            <a:r>
              <a:rPr lang="en-US" altLang="zh-TW" sz="1600" dirty="0"/>
              <a:t>(</a:t>
            </a:r>
            <a:r>
              <a:rPr lang="zh-TW" altLang="en-US" sz="1600" dirty="0"/>
              <a:t>市</a:t>
            </a:r>
            <a:r>
              <a:rPr lang="en-US" altLang="zh-TW" sz="1600" dirty="0"/>
              <a:t>)</a:t>
            </a:r>
            <a:r>
              <a:rPr lang="zh-TW" altLang="en-US" sz="1600" dirty="0"/>
              <a:t>政府變更登記。</a:t>
            </a:r>
            <a:r>
              <a:rPr lang="en-US" altLang="zh-TW" sz="1600" dirty="0">
                <a:solidFill>
                  <a:srgbClr val="FF0000"/>
                </a:solidFill>
              </a:rPr>
              <a:t>(3</a:t>
            </a:r>
            <a:r>
              <a:rPr lang="zh-TW" altLang="en-US" sz="1600" dirty="0">
                <a:solidFill>
                  <a:srgbClr val="FF0000"/>
                </a:solidFill>
              </a:rPr>
              <a:t>節獎金前</a:t>
            </a:r>
            <a:r>
              <a:rPr lang="en-US" altLang="zh-TW" sz="1600" dirty="0">
                <a:solidFill>
                  <a:srgbClr val="FF0000"/>
                </a:solidFill>
              </a:rPr>
              <a:t>15</a:t>
            </a:r>
            <a:r>
              <a:rPr lang="zh-TW" altLang="en-US" sz="1600" dirty="0">
                <a:solidFill>
                  <a:srgbClr val="FF0000"/>
                </a:solidFill>
              </a:rPr>
              <a:t>天都要重新查一次</a:t>
            </a:r>
            <a:r>
              <a:rPr lang="en-US" altLang="zh-TW" sz="1600" dirty="0">
                <a:solidFill>
                  <a:srgbClr val="FF0000"/>
                </a:solidFill>
              </a:rPr>
              <a:t>?</a:t>
            </a:r>
            <a:r>
              <a:rPr lang="zh-TW" altLang="en-US" sz="1600" dirty="0">
                <a:solidFill>
                  <a:srgbClr val="FF0000"/>
                </a:solidFill>
              </a:rPr>
              <a:t> 所以</a:t>
            </a:r>
            <a:r>
              <a:rPr lang="en-US" altLang="zh-TW" sz="1600" dirty="0">
                <a:solidFill>
                  <a:srgbClr val="FF0000"/>
                </a:solidFill>
              </a:rPr>
              <a:t>16</a:t>
            </a:r>
            <a:r>
              <a:rPr lang="zh-TW" altLang="en-US" sz="1600" dirty="0">
                <a:solidFill>
                  <a:srgbClr val="FF0000"/>
                </a:solidFill>
              </a:rPr>
              <a:t>歲以下，臨時性車禍受傷，都特別要追蹤</a:t>
            </a:r>
            <a:r>
              <a:rPr lang="en-US" altLang="zh-TW" sz="1600" dirty="0">
                <a:solidFill>
                  <a:srgbClr val="FF0000"/>
                </a:solidFill>
              </a:rPr>
              <a:t>?</a:t>
            </a:r>
            <a:r>
              <a:rPr lang="zh-TW" altLang="en-US" sz="1600" dirty="0">
                <a:solidFill>
                  <a:srgbClr val="FF0000"/>
                </a:solidFill>
              </a:rPr>
              <a:t> 如果之前是年底入伍前提上一年稅單，那隔年</a:t>
            </a:r>
            <a:r>
              <a:rPr lang="en-US" altLang="zh-TW" sz="1600" dirty="0">
                <a:solidFill>
                  <a:srgbClr val="FF0000"/>
                </a:solidFill>
              </a:rPr>
              <a:t>6</a:t>
            </a:r>
            <a:r>
              <a:rPr lang="zh-TW" altLang="en-US" sz="1600" dirty="0">
                <a:solidFill>
                  <a:srgbClr val="FF0000"/>
                </a:solidFill>
              </a:rPr>
              <a:t>、</a:t>
            </a:r>
            <a:r>
              <a:rPr lang="en-US" altLang="zh-TW" sz="1600" dirty="0">
                <a:solidFill>
                  <a:srgbClr val="FF0000"/>
                </a:solidFill>
              </a:rPr>
              <a:t>7</a:t>
            </a:r>
            <a:r>
              <a:rPr lang="zh-TW" altLang="en-US" sz="1600" dirty="0">
                <a:solidFill>
                  <a:srgbClr val="FF0000"/>
                </a:solidFill>
              </a:rPr>
              <a:t>月是不是要再去查一次今年的稅單</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役男因作戰、因公、意外、因病死亡或傷殘，其遺屬或家屬原經核定扶助有案者，依下列規定辦理生活扶助：</a:t>
            </a:r>
          </a:p>
          <a:p>
            <a:pPr marL="742950" lvl="1" indent="-285750">
              <a:buFont typeface="Arial" panose="020B0604020202020204" pitchFamily="34" charset="0"/>
              <a:buChar char="•"/>
            </a:pPr>
            <a:r>
              <a:rPr lang="zh-TW" altLang="en-US" sz="1600" dirty="0"/>
              <a:t>一、因作戰、因公死亡或傷殘者，其遺屬或家屬之生活扶助金，不分等級一律依甲級及撫卹年限發給。</a:t>
            </a:r>
          </a:p>
          <a:p>
            <a:pPr marL="742950" lvl="1" indent="-285750">
              <a:buFont typeface="Arial" panose="020B0604020202020204" pitchFamily="34" charset="0"/>
              <a:buChar char="•"/>
            </a:pPr>
            <a:r>
              <a:rPr lang="zh-TW" altLang="en-US" sz="1600" dirty="0"/>
              <a:t>二、因病、意外死亡或傷殘者，其遺屬或家屬之生活扶助金，依其收入等級及撫卹年限發給。</a:t>
            </a:r>
            <a:endParaRPr lang="en-US" altLang="zh-TW" sz="1600" dirty="0"/>
          </a:p>
          <a:p>
            <a:pPr marL="742950" lvl="1" indent="-285750">
              <a:buFont typeface="Arial" panose="020B0604020202020204" pitchFamily="34" charset="0"/>
              <a:buChar char="•"/>
            </a:pPr>
            <a:r>
              <a:rPr lang="zh-TW" altLang="en-US" sz="1600" dirty="0"/>
              <a:t>役男因作戰或因公失蹤，在陸上滿一年、在海上或空中滿六個月查無下落者，其家屬之生活扶助，依前項第一款規定辦理。第一項第一款及前項未領受生活扶助之遺屬或家屬，自役男核定因作戰、因公死亡或傷殘之日起，在領卹期間仍然無法維持生活者，得申請扶助，經核定後不分等級一律依甲級及撫卹年限發給生活扶助金。</a:t>
            </a:r>
            <a:endParaRPr lang="en-US" altLang="zh-TW" sz="1600" dirty="0"/>
          </a:p>
          <a:p>
            <a:pPr marL="742950" lvl="1" indent="-285750">
              <a:buFont typeface="Arial" panose="020B0604020202020204" pitchFamily="34" charset="0"/>
              <a:buChar char="•"/>
            </a:pPr>
            <a:r>
              <a:rPr lang="zh-TW" altLang="en-US" sz="1600" dirty="0"/>
              <a:t>前三項受扶助對象經節前複查後，其家庭總收入未達丙級列級標準者，停止扶助。</a:t>
            </a:r>
            <a:endParaRPr lang="en-US" altLang="zh-TW" sz="1600" dirty="0"/>
          </a:p>
          <a:p>
            <a:pPr lvl="1"/>
            <a:r>
              <a:rPr lang="en-US" altLang="zh-TW" sz="1600" dirty="0">
                <a:solidFill>
                  <a:srgbClr val="FF0000"/>
                </a:solidFill>
              </a:rPr>
              <a:t>(</a:t>
            </a:r>
            <a:r>
              <a:rPr lang="zh-TW" altLang="en-US" sz="1600" dirty="0">
                <a:solidFill>
                  <a:srgbClr val="FF0000"/>
                </a:solidFill>
              </a:rPr>
              <a:t>是指原本就核定的</a:t>
            </a:r>
            <a:r>
              <a:rPr lang="en-US" altLang="zh-TW" sz="1600" dirty="0">
                <a:solidFill>
                  <a:srgbClr val="FF0000"/>
                </a:solidFill>
              </a:rPr>
              <a:t>?</a:t>
            </a:r>
            <a:r>
              <a:rPr lang="zh-TW" altLang="en-US" sz="1600" dirty="0">
                <a:solidFill>
                  <a:srgbClr val="FF0000"/>
                </a:solidFill>
              </a:rPr>
              <a:t> 還是原本沒核定資格的也照本法辦理</a:t>
            </a:r>
            <a:r>
              <a:rPr lang="en-US" altLang="zh-TW" sz="1600" dirty="0">
                <a:solidFill>
                  <a:srgbClr val="FF0000"/>
                </a:solidFill>
              </a:rPr>
              <a:t>?)(</a:t>
            </a:r>
            <a:r>
              <a:rPr lang="zh-TW" altLang="en-US" sz="1600" dirty="0">
                <a:solidFill>
                  <a:srgbClr val="FF0000"/>
                </a:solidFill>
              </a:rPr>
              <a:t>撫卹年限</a:t>
            </a:r>
            <a:r>
              <a:rPr lang="en-US" altLang="zh-TW" sz="16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42885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p:cNvSpPr/>
          <p:nvPr/>
        </p:nvSpPr>
        <p:spPr>
          <a:xfrm>
            <a:off x="1350628" y="713307"/>
            <a:ext cx="5150840" cy="2567031"/>
          </a:xfrm>
          <a:prstGeom prst="roundRect">
            <a:avLst>
              <a:gd name="adj" fmla="val 4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551964" y="855677"/>
            <a:ext cx="864066"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648629" y="1812157"/>
            <a:ext cx="645951" cy="369332"/>
          </a:xfrm>
          <a:prstGeom prst="rect">
            <a:avLst/>
          </a:prstGeom>
          <a:noFill/>
        </p:spPr>
        <p:txBody>
          <a:bodyPr wrap="square" rtlCol="0">
            <a:spAutoFit/>
          </a:bodyPr>
          <a:lstStyle/>
          <a:p>
            <a:r>
              <a:rPr lang="zh-TW" altLang="en-US" dirty="0"/>
              <a:t>稱謂</a:t>
            </a:r>
          </a:p>
        </p:txBody>
      </p:sp>
      <p:sp>
        <p:nvSpPr>
          <p:cNvPr id="8" name="矩形 7"/>
          <p:cNvSpPr/>
          <p:nvPr/>
        </p:nvSpPr>
        <p:spPr>
          <a:xfrm>
            <a:off x="1464898" y="2214639"/>
            <a:ext cx="646331" cy="369332"/>
          </a:xfrm>
          <a:prstGeom prst="rect">
            <a:avLst/>
          </a:prstGeom>
        </p:spPr>
        <p:txBody>
          <a:bodyPr wrap="none">
            <a:spAutoFit/>
          </a:bodyPr>
          <a:lstStyle/>
          <a:p>
            <a:r>
              <a:rPr lang="zh-TW" altLang="en-US" dirty="0"/>
              <a:t>姓名</a:t>
            </a:r>
          </a:p>
        </p:txBody>
      </p:sp>
      <p:sp>
        <p:nvSpPr>
          <p:cNvPr id="9" name="矩形 8"/>
          <p:cNvSpPr/>
          <p:nvPr/>
        </p:nvSpPr>
        <p:spPr>
          <a:xfrm>
            <a:off x="1441815" y="2516994"/>
            <a:ext cx="1338828" cy="369332"/>
          </a:xfrm>
          <a:prstGeom prst="rect">
            <a:avLst/>
          </a:prstGeom>
        </p:spPr>
        <p:txBody>
          <a:bodyPr wrap="none">
            <a:spAutoFit/>
          </a:bodyPr>
          <a:lstStyle/>
          <a:p>
            <a:r>
              <a:rPr lang="zh-TW" altLang="en-US" dirty="0"/>
              <a:t>身分證字號</a:t>
            </a:r>
          </a:p>
        </p:txBody>
      </p:sp>
      <p:sp>
        <p:nvSpPr>
          <p:cNvPr id="10" name="矩形 9"/>
          <p:cNvSpPr/>
          <p:nvPr/>
        </p:nvSpPr>
        <p:spPr>
          <a:xfrm>
            <a:off x="2634144" y="855677"/>
            <a:ext cx="646331" cy="369332"/>
          </a:xfrm>
          <a:prstGeom prst="rect">
            <a:avLst/>
          </a:prstGeom>
        </p:spPr>
        <p:txBody>
          <a:bodyPr wrap="none">
            <a:spAutoFit/>
          </a:bodyPr>
          <a:lstStyle/>
          <a:p>
            <a:r>
              <a:rPr lang="zh-TW" altLang="en-US" dirty="0"/>
              <a:t>生日</a:t>
            </a:r>
          </a:p>
        </p:txBody>
      </p:sp>
      <p:sp>
        <p:nvSpPr>
          <p:cNvPr id="11" name="矩形 10"/>
          <p:cNvSpPr/>
          <p:nvPr/>
        </p:nvSpPr>
        <p:spPr>
          <a:xfrm>
            <a:off x="2634144" y="1182739"/>
            <a:ext cx="646331" cy="369332"/>
          </a:xfrm>
          <a:prstGeom prst="rect">
            <a:avLst/>
          </a:prstGeom>
        </p:spPr>
        <p:txBody>
          <a:bodyPr wrap="none">
            <a:spAutoFit/>
          </a:bodyPr>
          <a:lstStyle/>
          <a:p>
            <a:r>
              <a:rPr lang="zh-TW" altLang="en-US" dirty="0"/>
              <a:t>身分</a:t>
            </a:r>
          </a:p>
        </p:txBody>
      </p:sp>
      <p:sp>
        <p:nvSpPr>
          <p:cNvPr id="12" name="矩形 11"/>
          <p:cNvSpPr/>
          <p:nvPr/>
        </p:nvSpPr>
        <p:spPr>
          <a:xfrm>
            <a:off x="2634144" y="1552071"/>
            <a:ext cx="646331" cy="369332"/>
          </a:xfrm>
          <a:prstGeom prst="rect">
            <a:avLst/>
          </a:prstGeom>
        </p:spPr>
        <p:txBody>
          <a:bodyPr wrap="none">
            <a:spAutoFit/>
          </a:bodyPr>
          <a:lstStyle/>
          <a:p>
            <a:r>
              <a:rPr lang="zh-TW" altLang="en-US" dirty="0"/>
              <a:t>所得</a:t>
            </a:r>
          </a:p>
        </p:txBody>
      </p:sp>
      <p:sp>
        <p:nvSpPr>
          <p:cNvPr id="13" name="矩形 12"/>
          <p:cNvSpPr/>
          <p:nvPr/>
        </p:nvSpPr>
        <p:spPr>
          <a:xfrm>
            <a:off x="2634144" y="2214639"/>
            <a:ext cx="646331" cy="369332"/>
          </a:xfrm>
          <a:prstGeom prst="rect">
            <a:avLst/>
          </a:prstGeom>
        </p:spPr>
        <p:txBody>
          <a:bodyPr wrap="none">
            <a:spAutoFit/>
          </a:bodyPr>
          <a:lstStyle/>
          <a:p>
            <a:r>
              <a:rPr lang="zh-TW" altLang="en-US" dirty="0"/>
              <a:t>財產</a:t>
            </a:r>
          </a:p>
        </p:txBody>
      </p:sp>
      <p:sp>
        <p:nvSpPr>
          <p:cNvPr id="14" name="矩形 13"/>
          <p:cNvSpPr/>
          <p:nvPr/>
        </p:nvSpPr>
        <p:spPr>
          <a:xfrm>
            <a:off x="1441815" y="2801489"/>
            <a:ext cx="1107996" cy="369332"/>
          </a:xfrm>
          <a:prstGeom prst="rect">
            <a:avLst/>
          </a:prstGeom>
        </p:spPr>
        <p:txBody>
          <a:bodyPr wrap="none">
            <a:spAutoFit/>
          </a:bodyPr>
          <a:lstStyle/>
          <a:p>
            <a:r>
              <a:rPr lang="zh-TW" altLang="en-US" dirty="0"/>
              <a:t>戶籍地址</a:t>
            </a:r>
          </a:p>
        </p:txBody>
      </p:sp>
    </p:spTree>
    <p:extLst>
      <p:ext uri="{BB962C8B-B14F-4D97-AF65-F5344CB8AC3E}">
        <p14:creationId xmlns:p14="http://schemas.microsoft.com/office/powerpoint/2010/main" val="426853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20189" y="251438"/>
            <a:ext cx="7161905" cy="6180952"/>
          </a:xfrm>
          <a:prstGeom prst="rect">
            <a:avLst/>
          </a:prstGeom>
        </p:spPr>
      </p:pic>
      <p:sp>
        <p:nvSpPr>
          <p:cNvPr id="5" name="矩形 4"/>
          <p:cNvSpPr/>
          <p:nvPr/>
        </p:nvSpPr>
        <p:spPr>
          <a:xfrm>
            <a:off x="2002308" y="802148"/>
            <a:ext cx="2305638"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4358280" y="802148"/>
            <a:ext cx="2392261"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p:cNvSpPr/>
          <p:nvPr/>
        </p:nvSpPr>
        <p:spPr>
          <a:xfrm>
            <a:off x="827913" y="3068573"/>
            <a:ext cx="5922628" cy="267049"/>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p:cNvSpPr/>
          <p:nvPr/>
        </p:nvSpPr>
        <p:spPr>
          <a:xfrm>
            <a:off x="789709" y="3032820"/>
            <a:ext cx="4830168" cy="338554"/>
          </a:xfrm>
          <a:prstGeom prst="rect">
            <a:avLst/>
          </a:prstGeom>
        </p:spPr>
        <p:txBody>
          <a:bodyPr wrap="non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臺中市西屯區惠來路三段</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號</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巷</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樓之</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號</a:t>
            </a:r>
          </a:p>
        </p:txBody>
      </p:sp>
      <p:sp>
        <p:nvSpPr>
          <p:cNvPr id="9" name="矩形 8"/>
          <p:cNvSpPr/>
          <p:nvPr/>
        </p:nvSpPr>
        <p:spPr>
          <a:xfrm>
            <a:off x="2101641" y="802148"/>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所得</a:t>
            </a:r>
          </a:p>
        </p:txBody>
      </p:sp>
      <p:sp>
        <p:nvSpPr>
          <p:cNvPr id="10" name="矩形 9"/>
          <p:cNvSpPr/>
          <p:nvPr/>
        </p:nvSpPr>
        <p:spPr>
          <a:xfrm>
            <a:off x="4358280" y="802148"/>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財產</a:t>
            </a:r>
          </a:p>
        </p:txBody>
      </p:sp>
      <p:sp>
        <p:nvSpPr>
          <p:cNvPr id="11" name="矩形 10"/>
          <p:cNvSpPr/>
          <p:nvPr/>
        </p:nvSpPr>
        <p:spPr>
          <a:xfrm>
            <a:off x="2279907" y="1242170"/>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sp>
        <p:nvSpPr>
          <p:cNvPr id="12" name="矩形 11"/>
          <p:cNvSpPr/>
          <p:nvPr/>
        </p:nvSpPr>
        <p:spPr>
          <a:xfrm>
            <a:off x="4657613" y="1242170"/>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pic>
        <p:nvPicPr>
          <p:cNvPr id="13" name="圖片 12"/>
          <p:cNvPicPr>
            <a:picLocks noChangeAspect="1"/>
          </p:cNvPicPr>
          <p:nvPr/>
        </p:nvPicPr>
        <p:blipFill>
          <a:blip r:embed="rId3"/>
          <a:stretch>
            <a:fillRect/>
          </a:stretch>
        </p:blipFill>
        <p:spPr>
          <a:xfrm>
            <a:off x="7951614" y="0"/>
            <a:ext cx="6696524" cy="6858000"/>
          </a:xfrm>
          <a:prstGeom prst="rect">
            <a:avLst/>
          </a:prstGeom>
        </p:spPr>
      </p:pic>
      <p:grpSp>
        <p:nvGrpSpPr>
          <p:cNvPr id="32" name="群組 31"/>
          <p:cNvGrpSpPr/>
          <p:nvPr/>
        </p:nvGrpSpPr>
        <p:grpSpPr>
          <a:xfrm>
            <a:off x="8362949" y="323850"/>
            <a:ext cx="5763248" cy="2502938"/>
            <a:chOff x="8362949" y="323850"/>
            <a:chExt cx="5763248" cy="2502938"/>
          </a:xfrm>
        </p:grpSpPr>
        <p:grpSp>
          <p:nvGrpSpPr>
            <p:cNvPr id="31" name="群組 30"/>
            <p:cNvGrpSpPr/>
            <p:nvPr/>
          </p:nvGrpSpPr>
          <p:grpSpPr>
            <a:xfrm>
              <a:off x="8362949" y="2086153"/>
              <a:ext cx="5763247" cy="740635"/>
              <a:chOff x="8297965" y="2076628"/>
              <a:chExt cx="5828232" cy="740635"/>
            </a:xfrm>
          </p:grpSpPr>
          <p:cxnSp>
            <p:nvCxnSpPr>
              <p:cNvPr id="15" name="直線接點 14"/>
              <p:cNvCxnSpPr/>
              <p:nvPr/>
            </p:nvCxnSpPr>
            <p:spPr>
              <a:xfrm>
                <a:off x="8297965" y="2076628"/>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8297965" y="2459764"/>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8297965" y="2817263"/>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8" name="直線接點 17"/>
            <p:cNvCxnSpPr/>
            <p:nvPr/>
          </p:nvCxnSpPr>
          <p:spPr>
            <a:xfrm>
              <a:off x="9604048" y="1656459"/>
              <a:ext cx="4522149"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11738026" y="323850"/>
              <a:ext cx="0" cy="1284985"/>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9604048" y="309846"/>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所得</a:t>
            </a:r>
          </a:p>
        </p:txBody>
      </p:sp>
      <p:sp>
        <p:nvSpPr>
          <p:cNvPr id="25" name="矩形 24"/>
          <p:cNvSpPr/>
          <p:nvPr/>
        </p:nvSpPr>
        <p:spPr>
          <a:xfrm>
            <a:off x="11860687" y="309846"/>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財產</a:t>
            </a:r>
          </a:p>
        </p:txBody>
      </p:sp>
      <p:sp>
        <p:nvSpPr>
          <p:cNvPr id="26" name="矩形 25"/>
          <p:cNvSpPr/>
          <p:nvPr/>
        </p:nvSpPr>
        <p:spPr>
          <a:xfrm>
            <a:off x="9888254" y="871872"/>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12348751" y="871872"/>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9604048" y="647489"/>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餐飲業</a:t>
            </a:r>
          </a:p>
        </p:txBody>
      </p:sp>
      <p:sp>
        <p:nvSpPr>
          <p:cNvPr id="29" name="文字方塊 28"/>
          <p:cNvSpPr txBox="1"/>
          <p:nvPr/>
        </p:nvSpPr>
        <p:spPr>
          <a:xfrm>
            <a:off x="9604048" y="903081"/>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服務生</a:t>
            </a:r>
          </a:p>
        </p:txBody>
      </p:sp>
    </p:spTree>
    <p:extLst>
      <p:ext uri="{BB962C8B-B14F-4D97-AF65-F5344CB8AC3E}">
        <p14:creationId xmlns:p14="http://schemas.microsoft.com/office/powerpoint/2010/main" val="32470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0473" y="397422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4716873" y="3974220"/>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08873" y="3974220"/>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2281" y="108734"/>
            <a:ext cx="9764211" cy="2031325"/>
          </a:xfrm>
          <a:prstGeom prst="rect">
            <a:avLst/>
          </a:prstGeom>
        </p:spPr>
        <p:txBody>
          <a:bodyPr wrap="none">
            <a:spAutoFit/>
          </a:bodyPr>
          <a:lstStyle/>
          <a:p>
            <a:pPr marL="342900" indent="-342900">
              <a:buFont typeface="+mj-lt"/>
              <a:buAutoNum type="arabicPeriod"/>
            </a:pPr>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列表、進度與查詢功能</a:t>
            </a:r>
            <a:endParaRPr lang="en-US" altLang="zh-TW" dirty="0"/>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依搜尋條件列出</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先顯示案件 </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 進度</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點選後，才蹦出此案件之各版本</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或切換標籤，顯示全家戶含親屬資料</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這樣方便與搜尋整合</a:t>
            </a:r>
            <a:r>
              <a:rPr lang="en-US" altLang="zh-TW" dirty="0">
                <a:ea typeface="標楷體" panose="03000509000000000000" pitchFamily="65" charset="-120"/>
                <a:cs typeface="Times New Roman" panose="02020603050405020304" pitchFamily="18" charset="0"/>
              </a:rPr>
              <a:t>)</a:t>
            </a: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可點選欄位排序</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可點選搜尋條件，蹦出一站式對話框，勾選條件：日期、欄位關鍵字、跨欄位全文搜尋</a:t>
            </a:r>
            <a:endParaRPr lang="en-US" altLang="zh-TW" dirty="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8526779" y="4892673"/>
            <a:ext cx="3597585" cy="1884449"/>
          </a:xfrm>
          <a:prstGeom prst="rect">
            <a:avLst/>
          </a:prstGeom>
        </p:spPr>
      </p:pic>
      <p:sp>
        <p:nvSpPr>
          <p:cNvPr id="11" name="矩形 10"/>
          <p:cNvSpPr/>
          <p:nvPr/>
        </p:nvSpPr>
        <p:spPr>
          <a:xfrm>
            <a:off x="6274920" y="2572717"/>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p:cNvSpPr/>
          <p:nvPr/>
        </p:nvSpPr>
        <p:spPr>
          <a:xfrm>
            <a:off x="9091165" y="2572717"/>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5804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93669" y="3321118"/>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7980069" y="33211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372069" y="33211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642640" y="4541262"/>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7858149" y="4541263"/>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3263195" y="4541262"/>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1120981" y="208584"/>
            <a:ext cx="5173211" cy="1477328"/>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編修功能</a:t>
            </a:r>
            <a:endParaRPr lang="en-US" altLang="zh-TW" dirty="0"/>
          </a:p>
          <a:p>
            <a:pPr lvl="1"/>
            <a:r>
              <a:rPr lang="zh-TW" altLang="en-US" dirty="0">
                <a:ea typeface="標楷體" panose="03000509000000000000" pitchFamily="65" charset="-120"/>
                <a:cs typeface="Times New Roman" panose="02020603050405020304" pitchFamily="18" charset="0"/>
              </a:rPr>
              <a:t>登打時</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欄位監視變動</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即暫存於暫存檔資料庫</a:t>
            </a:r>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8305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1229" y="410278"/>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7507629" y="41027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899629" y="41027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170200" y="1630422"/>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7385709" y="1630423"/>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2790755" y="1630422"/>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1060021" y="40944"/>
            <a:ext cx="646331" cy="369332"/>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endParaRPr lang="zh-TW" altLang="en-US" dirty="0"/>
          </a:p>
        </p:txBody>
      </p:sp>
    </p:spTree>
    <p:extLst>
      <p:ext uri="{BB962C8B-B14F-4D97-AF65-F5344CB8AC3E}">
        <p14:creationId xmlns:p14="http://schemas.microsoft.com/office/powerpoint/2010/main" val="12865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03980646"/>
              </p:ext>
            </p:extLst>
          </p:nvPr>
        </p:nvGraphicFramePr>
        <p:xfrm>
          <a:off x="248194" y="559696"/>
          <a:ext cx="9322526" cy="5562600"/>
        </p:xfrm>
        <a:graphic>
          <a:graphicData uri="http://schemas.openxmlformats.org/drawingml/2006/table">
            <a:tbl>
              <a:tblPr firstRow="1" bandRow="1">
                <a:tableStyleId>{5C22544A-7EE6-4342-B048-85BDC9FD1C3A}</a:tableStyleId>
              </a:tblPr>
              <a:tblGrid>
                <a:gridCol w="4663415">
                  <a:extLst>
                    <a:ext uri="{9D8B030D-6E8A-4147-A177-3AD203B41FA5}">
                      <a16:colId xmlns:a16="http://schemas.microsoft.com/office/drawing/2014/main" val="4138950271"/>
                    </a:ext>
                  </a:extLst>
                </a:gridCol>
                <a:gridCol w="4659111">
                  <a:extLst>
                    <a:ext uri="{9D8B030D-6E8A-4147-A177-3AD203B41FA5}">
                      <a16:colId xmlns:a16="http://schemas.microsoft.com/office/drawing/2014/main" val="4039647394"/>
                    </a:ext>
                  </a:extLst>
                </a:gridCol>
              </a:tblGrid>
              <a:tr h="370840">
                <a:tc>
                  <a:txBody>
                    <a:bodyPr/>
                    <a:lstStyle/>
                    <a:p>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9034711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area_county</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縣市名稱對照表</a:t>
                      </a:r>
                    </a:p>
                  </a:txBody>
                  <a:tcPr/>
                </a:tc>
                <a:extLst>
                  <a:ext uri="{0D108BD9-81ED-4DB2-BD59-A6C34878D82A}">
                    <a16:rowId xmlns:a16="http://schemas.microsoft.com/office/drawing/2014/main" val="2309571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area_town</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區</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鄉名稱對照表</a:t>
                      </a:r>
                    </a:p>
                  </a:txBody>
                  <a:tcPr/>
                </a:tc>
                <a:extLst>
                  <a:ext uri="{0D108BD9-81ED-4DB2-BD59-A6C34878D82A}">
                    <a16:rowId xmlns:a16="http://schemas.microsoft.com/office/drawing/2014/main" val="3647322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area_village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村</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里名稱對照表</a:t>
                      </a:r>
                    </a:p>
                  </a:txBody>
                  <a:tcPr/>
                </a:tc>
                <a:extLst>
                  <a:ext uri="{0D108BD9-81ED-4DB2-BD59-A6C34878D82A}">
                    <a16:rowId xmlns:a16="http://schemas.microsoft.com/office/drawing/2014/main" val="2327298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family_members</a:t>
                      </a:r>
                    </a:p>
                  </a:txBody>
                  <a:tcPr/>
                </a:tc>
                <a:tc>
                  <a:txBody>
                    <a:bodyPr/>
                    <a:lstStyle/>
                    <a:p>
                      <a:r>
                        <a:rPr lang="zh-TW" altLang="en-US" dirty="0">
                          <a:solidFill>
                            <a:srgbClr val="FF0000"/>
                          </a:solidFill>
                          <a:latin typeface="Noto Sans CJK TC Light" panose="020B0300000000000000" pitchFamily="34" charset="-120"/>
                          <a:ea typeface="Noto Sans CJK TC Light" panose="020B0300000000000000" pitchFamily="34" charset="-120"/>
                        </a:rPr>
                        <a:t>家庭成員</a:t>
                      </a:r>
                      <a:r>
                        <a:rPr lang="zh-TW" altLang="en-US" b="0" dirty="0">
                          <a:solidFill>
                            <a:srgbClr val="FF0000"/>
                          </a:solidFill>
                          <a:latin typeface="Noto Sans CJK TC Light" panose="020B0300000000000000" pitchFamily="34" charset="-120"/>
                          <a:ea typeface="Noto Sans CJK TC Light" panose="020B0300000000000000" pitchFamily="34" charset="-120"/>
                        </a:rPr>
                        <a:t>主資料表</a:t>
                      </a:r>
                    </a:p>
                  </a:txBody>
                  <a:tcPr/>
                </a:tc>
                <a:extLst>
                  <a:ext uri="{0D108BD9-81ED-4DB2-BD59-A6C34878D82A}">
                    <a16:rowId xmlns:a16="http://schemas.microsoft.com/office/drawing/2014/main" val="5802149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family_mem_age_code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年齡分類對照表</a:t>
                      </a:r>
                    </a:p>
                  </a:txBody>
                  <a:tcPr/>
                </a:tc>
                <a:extLst>
                  <a:ext uri="{0D108BD9-81ED-4DB2-BD59-A6C34878D82A}">
                    <a16:rowId xmlns:a16="http://schemas.microsoft.com/office/drawing/2014/main" val="3134534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family_mem_immovable_property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不動產資料表</a:t>
                      </a:r>
                    </a:p>
                  </a:txBody>
                  <a:tcPr/>
                </a:tc>
                <a:extLst>
                  <a:ext uri="{0D108BD9-81ED-4DB2-BD59-A6C34878D82A}">
                    <a16:rowId xmlns:a16="http://schemas.microsoft.com/office/drawing/2014/main" val="3558783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family_mem_status1</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1</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不計算其工作收入，亦不予列入扶助口數</a:t>
                      </a:r>
                    </a:p>
                  </a:txBody>
                  <a:tcPr/>
                </a:tc>
                <a:extLst>
                  <a:ext uri="{0D108BD9-81ED-4DB2-BD59-A6C34878D82A}">
                    <a16:rowId xmlns:a16="http://schemas.microsoft.com/office/drawing/2014/main" val="1862203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family_mem_status2</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2</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老弱而無工作能力，不計算其工作收入</a:t>
                      </a:r>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3072808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稱謂對照表</a:t>
                      </a:r>
                    </a:p>
                  </a:txBody>
                  <a:tcPr/>
                </a:tc>
                <a:extLst>
                  <a:ext uri="{0D108BD9-81ED-4DB2-BD59-A6C34878D82A}">
                    <a16:rowId xmlns:a16="http://schemas.microsoft.com/office/drawing/2014/main" val="2370016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files_info_table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p>
                  </a:txBody>
                  <a:tcPr/>
                </a:tc>
                <a:extLst>
                  <a:ext uri="{0D108BD9-81ED-4DB2-BD59-A6C34878D82A}">
                    <a16:rowId xmlns:a16="http://schemas.microsoft.com/office/drawing/2014/main" val="4265870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files_info_table_temp</a:t>
                      </a:r>
                      <a:endParaRPr lang="zh-TW" altLang="en-US" dirty="0"/>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暫存</a:t>
                      </a:r>
                    </a:p>
                  </a:txBody>
                  <a:tcPr/>
                </a:tc>
                <a:extLst>
                  <a:ext uri="{0D108BD9-81ED-4DB2-BD59-A6C34878D82A}">
                    <a16:rowId xmlns:a16="http://schemas.microsoft.com/office/drawing/2014/main" val="388917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files_process_status_code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進度對照表</a:t>
                      </a:r>
                    </a:p>
                  </a:txBody>
                  <a:tcPr/>
                </a:tc>
                <a:extLst>
                  <a:ext uri="{0D108BD9-81ED-4DB2-BD59-A6C34878D82A}">
                    <a16:rowId xmlns:a16="http://schemas.microsoft.com/office/drawing/2014/main" val="2504105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sql_cmd</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資料庫特殊操作執行紀錄</a:t>
                      </a:r>
                    </a:p>
                  </a:txBody>
                  <a:tcPr/>
                </a:tc>
                <a:extLst>
                  <a:ext uri="{0D108BD9-81ED-4DB2-BD59-A6C34878D82A}">
                    <a16:rowId xmlns:a16="http://schemas.microsoft.com/office/drawing/2014/main" val="39159579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667180585"/>
                  </a:ext>
                </a:extLst>
              </a:tr>
            </a:tbl>
          </a:graphicData>
        </a:graphic>
      </p:graphicFrame>
    </p:spTree>
    <p:extLst>
      <p:ext uri="{BB962C8B-B14F-4D97-AF65-F5344CB8AC3E}">
        <p14:creationId xmlns:p14="http://schemas.microsoft.com/office/powerpoint/2010/main" val="9921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0359780" y="2697230"/>
            <a:ext cx="1577828" cy="40586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0" name="群組 69"/>
          <p:cNvGrpSpPr/>
          <p:nvPr/>
        </p:nvGrpSpPr>
        <p:grpSpPr>
          <a:xfrm flipH="1" flipV="1">
            <a:off x="3945417" y="1028691"/>
            <a:ext cx="748786" cy="481636"/>
            <a:chOff x="2026112" y="1263112"/>
            <a:chExt cx="1499753" cy="4289170"/>
          </a:xfrm>
        </p:grpSpPr>
        <p:cxnSp>
          <p:nvCxnSpPr>
            <p:cNvPr id="71" name="直線接點 70"/>
            <p:cNvCxnSpPr/>
            <p:nvPr/>
          </p:nvCxnSpPr>
          <p:spPr>
            <a:xfrm flipH="1">
              <a:off x="2026112" y="1263112"/>
              <a:ext cx="5965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262263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2622639" y="5552282"/>
              <a:ext cx="9032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群組 73"/>
          <p:cNvGrpSpPr/>
          <p:nvPr/>
        </p:nvGrpSpPr>
        <p:grpSpPr>
          <a:xfrm flipH="1" flipV="1">
            <a:off x="3947156" y="1900148"/>
            <a:ext cx="747725" cy="593658"/>
            <a:chOff x="2026112" y="1263112"/>
            <a:chExt cx="1499753" cy="4289170"/>
          </a:xfrm>
        </p:grpSpPr>
        <p:cxnSp>
          <p:nvCxnSpPr>
            <p:cNvPr id="75" name="直線接點 74"/>
            <p:cNvCxnSpPr/>
            <p:nvPr/>
          </p:nvCxnSpPr>
          <p:spPr>
            <a:xfrm flipH="1">
              <a:off x="2026112" y="1263112"/>
              <a:ext cx="59524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2621358"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2621358" y="5552282"/>
              <a:ext cx="9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8" name="表格 77"/>
          <p:cNvGraphicFramePr>
            <a:graphicFrameLocks noGrp="1"/>
          </p:cNvGraphicFramePr>
          <p:nvPr>
            <p:extLst>
              <p:ext uri="{D42A27DB-BD31-4B8C-83A1-F6EECF244321}">
                <p14:modId xmlns:p14="http://schemas.microsoft.com/office/powerpoint/2010/main" val="3766706176"/>
              </p:ext>
            </p:extLst>
          </p:nvPr>
        </p:nvGraphicFramePr>
        <p:xfrm>
          <a:off x="404717" y="5802086"/>
          <a:ext cx="962406" cy="953759"/>
        </p:xfrm>
        <a:graphic>
          <a:graphicData uri="http://schemas.openxmlformats.org/drawingml/2006/table">
            <a:tbl>
              <a:tblPr firstRow="1" bandRow="1">
                <a:tableStyleId>{5C22544A-7EE6-4342-B048-85BDC9FD1C3A}</a:tableStyleId>
              </a:tblPr>
              <a:tblGrid>
                <a:gridCol w="962406">
                  <a:extLst>
                    <a:ext uri="{9D8B030D-6E8A-4147-A177-3AD203B41FA5}">
                      <a16:colId xmlns:a16="http://schemas.microsoft.com/office/drawing/2014/main" val="964112507"/>
                    </a:ext>
                  </a:extLst>
                </a:gridCol>
              </a:tblGrid>
              <a:tr h="43208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files_process_status_class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23094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案件階段代號</a:t>
                      </a:r>
                    </a:p>
                  </a:txBody>
                  <a:tcPr marL="9525" marR="9525" marT="9525" marB="0"/>
                </a:tc>
                <a:extLst>
                  <a:ext uri="{0D108BD9-81ED-4DB2-BD59-A6C34878D82A}">
                    <a16:rowId xmlns:a16="http://schemas.microsoft.com/office/drawing/2014/main" val="1027282273"/>
                  </a:ext>
                </a:extLst>
              </a:tr>
              <a:tr h="290734">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案件階段名稱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79" name="表格 78"/>
          <p:cNvGraphicFramePr>
            <a:graphicFrameLocks noGrp="1"/>
          </p:cNvGraphicFramePr>
          <p:nvPr>
            <p:extLst>
              <p:ext uri="{D42A27DB-BD31-4B8C-83A1-F6EECF244321}">
                <p14:modId xmlns:p14="http://schemas.microsoft.com/office/powerpoint/2010/main" val="2249770193"/>
              </p:ext>
            </p:extLst>
          </p:nvPr>
        </p:nvGraphicFramePr>
        <p:xfrm>
          <a:off x="2625827" y="97959"/>
          <a:ext cx="1321333" cy="610889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family_members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77195874"/>
                  </a:ext>
                </a:extLst>
              </a:tr>
              <a:tr h="176286">
                <a:tc>
                  <a:txBody>
                    <a:bodyPr/>
                    <a:lstStyle/>
                    <a:p>
                      <a:pPr algn="l" rtl="0" fontAlgn="t"/>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222796058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a:t>
                      </a:r>
                    </a:p>
                  </a:txBody>
                  <a:tcPr marL="9525" marR="9525" marT="9525" marB="0"/>
                </a:tc>
                <a:extLst>
                  <a:ext uri="{0D108BD9-81ED-4DB2-BD59-A6C34878D82A}">
                    <a16:rowId xmlns:a16="http://schemas.microsoft.com/office/drawing/2014/main" val="3325297772"/>
                  </a:ext>
                </a:extLst>
              </a:tr>
              <a:tr h="176286">
                <a:tc>
                  <a:txBody>
                    <a:bodyPr/>
                    <a:lstStyle/>
                    <a:p>
                      <a:pPr algn="l" fontAlgn="t"/>
                      <a:endParaRPr lang="zh-TW" altLang="en-US" sz="1000" b="0" i="0" u="none" strike="noStrike" dirty="0">
                        <a:solidFill>
                          <a:schemeClr val="bg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672643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姓名</a:t>
                      </a:r>
                    </a:p>
                  </a:txBody>
                  <a:tcPr marL="9525" marR="9525" marT="9525" marB="0"/>
                </a:tc>
                <a:extLst>
                  <a:ext uri="{0D108BD9-81ED-4DB2-BD59-A6C34878D82A}">
                    <a16:rowId xmlns:a16="http://schemas.microsoft.com/office/drawing/2014/main" val="275320429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身分證字號</a:t>
                      </a:r>
                    </a:p>
                  </a:txBody>
                  <a:tcPr marL="9525" marR="9525" marT="9525" marB="0"/>
                </a:tc>
                <a:extLst>
                  <a:ext uri="{0D108BD9-81ED-4DB2-BD59-A6C34878D82A}">
                    <a16:rowId xmlns:a16="http://schemas.microsoft.com/office/drawing/2014/main" val="82307680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出生日期</a:t>
                      </a:r>
                    </a:p>
                  </a:txBody>
                  <a:tcPr marL="9525" marR="9525" marT="9525" marB="0"/>
                </a:tc>
                <a:extLst>
                  <a:ext uri="{0D108BD9-81ED-4DB2-BD59-A6C34878D82A}">
                    <a16:rowId xmlns:a16="http://schemas.microsoft.com/office/drawing/2014/main" val="137312696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年紀分類</a:t>
                      </a:r>
                    </a:p>
                  </a:txBody>
                  <a:tcPr marL="9525" marR="9525" marT="9525" marB="0"/>
                </a:tc>
                <a:extLst>
                  <a:ext uri="{0D108BD9-81ED-4DB2-BD59-A6C34878D82A}">
                    <a16:rowId xmlns:a16="http://schemas.microsoft.com/office/drawing/2014/main" val="2834834371"/>
                  </a:ext>
                </a:extLst>
              </a:tr>
              <a:tr h="176286">
                <a:tc>
                  <a:txBody>
                    <a:bodyPr/>
                    <a:lstStyle/>
                    <a:p>
                      <a:pPr algn="l" rtl="0" fontAlgn="t"/>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04902574"/>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353843368"/>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county</a:t>
                      </a:r>
                    </a:p>
                  </a:txBody>
                  <a:tcPr marL="9525" marR="9525" marT="9525" marB="0"/>
                </a:tc>
                <a:extLst>
                  <a:ext uri="{0D108BD9-81ED-4DB2-BD59-A6C34878D82A}">
                    <a16:rowId xmlns:a16="http://schemas.microsoft.com/office/drawing/2014/main" val="4238882865"/>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a:t>
                      </a:r>
                    </a:p>
                  </a:txBody>
                  <a:tcPr marL="9525" marR="9525" marT="9525" marB="0"/>
                </a:tc>
                <a:extLst>
                  <a:ext uri="{0D108BD9-81ED-4DB2-BD59-A6C34878D82A}">
                    <a16:rowId xmlns:a16="http://schemas.microsoft.com/office/drawing/2014/main" val="24359540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行業</a:t>
                      </a:r>
                    </a:p>
                  </a:txBody>
                  <a:tcPr marL="9525" marR="9525" marT="9525" marB="0"/>
                </a:tc>
                <a:extLst>
                  <a:ext uri="{0D108BD9-81ED-4DB2-BD59-A6C34878D82A}">
                    <a16:rowId xmlns:a16="http://schemas.microsoft.com/office/drawing/2014/main" val="329370890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a:t>
                      </a:r>
                    </a:p>
                  </a:txBody>
                  <a:tcPr marL="9525" marR="9525" marT="9525" marB="0"/>
                </a:tc>
                <a:extLst>
                  <a:ext uri="{0D108BD9-81ED-4DB2-BD59-A6C34878D82A}">
                    <a16:rowId xmlns:a16="http://schemas.microsoft.com/office/drawing/2014/main" val="362760938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職業備註</a:t>
                      </a:r>
                    </a:p>
                  </a:txBody>
                  <a:tcPr marL="9525" marR="9525" marT="9525" marB="0"/>
                </a:tc>
                <a:extLst>
                  <a:ext uri="{0D108BD9-81ED-4DB2-BD59-A6C34878D82A}">
                    <a16:rowId xmlns:a16="http://schemas.microsoft.com/office/drawing/2014/main" val="300315720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所得總額</a:t>
                      </a:r>
                    </a:p>
                  </a:txBody>
                  <a:tcPr marL="9525" marR="9525" marT="9525" marB="0"/>
                </a:tc>
                <a:extLst>
                  <a:ext uri="{0D108BD9-81ED-4DB2-BD59-A6C34878D82A}">
                    <a16:rowId xmlns:a16="http://schemas.microsoft.com/office/drawing/2014/main" val="324550589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財產總額</a:t>
                      </a:r>
                    </a:p>
                  </a:txBody>
                  <a:tcPr marL="9525" marR="9525" marT="9525" marB="0"/>
                </a:tc>
                <a:extLst>
                  <a:ext uri="{0D108BD9-81ED-4DB2-BD59-A6C34878D82A}">
                    <a16:rowId xmlns:a16="http://schemas.microsoft.com/office/drawing/2014/main" val="263773754"/>
                  </a:ext>
                </a:extLst>
              </a:tr>
              <a:tr h="176286">
                <a:tc>
                  <a:txBody>
                    <a:bodyPr/>
                    <a:lstStyle/>
                    <a:p>
                      <a:pPr algn="l" fontAlgn="t"/>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93979398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170247467"/>
                  </a:ext>
                </a:extLst>
              </a:tr>
              <a:tr h="176286">
                <a:tc>
                  <a:txBody>
                    <a:bodyPr/>
                    <a:lstStyle/>
                    <a:p>
                      <a:pPr algn="l"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特殊身分類別</a:t>
                      </a:r>
                      <a:endParaRPr lang="en-US" altLang="zh-TW" sz="1000" b="0"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73306824"/>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特殊身分備註</a:t>
                      </a:r>
                    </a:p>
                  </a:txBody>
                  <a:tcPr marL="9525" marR="9525" marT="9525" marB="0" anchor="ctr"/>
                </a:tc>
                <a:extLst>
                  <a:ext uri="{0D108BD9-81ED-4DB2-BD59-A6C34878D82A}">
                    <a16:rowId xmlns:a16="http://schemas.microsoft.com/office/drawing/2014/main" val="2720362407"/>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特殊身分追蹤日期</a:t>
                      </a:r>
                    </a:p>
                  </a:txBody>
                  <a:tcPr marL="9525" marR="9525" marT="9525" marB="0" anchor="ctr"/>
                </a:tc>
                <a:extLst>
                  <a:ext uri="{0D108BD9-81ED-4DB2-BD59-A6C34878D82A}">
                    <a16:rowId xmlns:a16="http://schemas.microsoft.com/office/drawing/2014/main" val="99145825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1</a:t>
                      </a:r>
                    </a:p>
                  </a:txBody>
                  <a:tcPr marL="9525" marR="9525" marT="9525" marB="0"/>
                </a:tc>
                <a:extLst>
                  <a:ext uri="{0D108BD9-81ED-4DB2-BD59-A6C34878D82A}">
                    <a16:rowId xmlns:a16="http://schemas.microsoft.com/office/drawing/2014/main" val="96683536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2</a:t>
                      </a:r>
                    </a:p>
                  </a:txBody>
                  <a:tcPr marL="9525" marR="9525" marT="9525" marB="0"/>
                </a:tc>
                <a:extLst>
                  <a:ext uri="{0D108BD9-81ED-4DB2-BD59-A6C34878D82A}">
                    <a16:rowId xmlns:a16="http://schemas.microsoft.com/office/drawing/2014/main" val="379179892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3</a:t>
                      </a:r>
                    </a:p>
                  </a:txBody>
                  <a:tcPr marL="9525" marR="9525" marT="9525" marB="0"/>
                </a:tc>
                <a:extLst>
                  <a:ext uri="{0D108BD9-81ED-4DB2-BD59-A6C34878D82A}">
                    <a16:rowId xmlns:a16="http://schemas.microsoft.com/office/drawing/2014/main" val="161352236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備注</a:t>
                      </a:r>
                    </a:p>
                  </a:txBody>
                  <a:tcPr marL="9525" marR="9525" marT="9525" marB="0"/>
                </a:tc>
                <a:extLst>
                  <a:ext uri="{0D108BD9-81ED-4DB2-BD59-A6C34878D82A}">
                    <a16:rowId xmlns:a16="http://schemas.microsoft.com/office/drawing/2014/main" val="408429628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ID</a:t>
                      </a:r>
                    </a:p>
                  </a:txBody>
                  <a:tcPr marL="9525" marR="9525" marT="9525" marB="0"/>
                </a:tc>
                <a:extLst>
                  <a:ext uri="{0D108BD9-81ED-4DB2-BD59-A6C34878D82A}">
                    <a16:rowId xmlns:a16="http://schemas.microsoft.com/office/drawing/2014/main" val="194530017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X</a:t>
                      </a:r>
                    </a:p>
                  </a:txBody>
                  <a:tcPr marL="9525" marR="9525" marT="9525" marB="0"/>
                </a:tc>
                <a:extLst>
                  <a:ext uri="{0D108BD9-81ED-4DB2-BD59-A6C34878D82A}">
                    <a16:rowId xmlns:a16="http://schemas.microsoft.com/office/drawing/2014/main" val="234292834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Y</a:t>
                      </a:r>
                    </a:p>
                  </a:txBody>
                  <a:tcPr marL="9525" marR="9525" marT="9525" marB="0"/>
                </a:tc>
                <a:extLst>
                  <a:ext uri="{0D108BD9-81ED-4DB2-BD59-A6C34878D82A}">
                    <a16:rowId xmlns:a16="http://schemas.microsoft.com/office/drawing/2014/main" val="166082757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修改人編號</a:t>
                      </a:r>
                    </a:p>
                  </a:txBody>
                  <a:tcPr marL="9525" marR="9525" marT="9525" marB="0"/>
                </a:tc>
                <a:extLst>
                  <a:ext uri="{0D108BD9-81ED-4DB2-BD59-A6C34878D82A}">
                    <a16:rowId xmlns:a16="http://schemas.microsoft.com/office/drawing/2014/main" val="321436960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修改人單位</a:t>
                      </a:r>
                    </a:p>
                  </a:txBody>
                  <a:tcPr marL="9525" marR="9525" marT="9525" marB="0"/>
                </a:tc>
                <a:extLst>
                  <a:ext uri="{0D108BD9-81ED-4DB2-BD59-A6C34878D82A}">
                    <a16:rowId xmlns:a16="http://schemas.microsoft.com/office/drawing/2014/main" val="185809850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修改人姓名</a:t>
                      </a:r>
                    </a:p>
                  </a:txBody>
                  <a:tcPr marL="9525" marR="9525" marT="9525" marB="0"/>
                </a:tc>
                <a:extLst>
                  <a:ext uri="{0D108BD9-81ED-4DB2-BD59-A6C34878D82A}">
                    <a16:rowId xmlns:a16="http://schemas.microsoft.com/office/drawing/2014/main" val="995804866"/>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241183379"/>
              </p:ext>
            </p:extLst>
          </p:nvPr>
        </p:nvGraphicFramePr>
        <p:xfrm>
          <a:off x="6397516" y="155930"/>
          <a:ext cx="2160958" cy="2189541"/>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family_mem_immovable_property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不動產系統編號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不動產類別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土地</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房屋</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田賦</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車輛</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地址、地號、廠牌車牌</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面積、</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CC</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數</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公告市值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是否自住</a:t>
                      </a:r>
                    </a:p>
                  </a:txBody>
                  <a:tcPr marL="9525" marR="9525" marT="9525" marB="0"/>
                </a:tc>
                <a:extLst>
                  <a:ext uri="{0D108BD9-81ED-4DB2-BD59-A6C34878D82A}">
                    <a16:rowId xmlns:a16="http://schemas.microsoft.com/office/drawing/2014/main" val="79609245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2816064058"/>
              </p:ext>
            </p:extLst>
          </p:nvPr>
        </p:nvGraphicFramePr>
        <p:xfrm>
          <a:off x="10436640" y="4124252"/>
          <a:ext cx="1430312" cy="1307348"/>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959920965"/>
                    </a:ext>
                  </a:extLst>
                </a:gridCol>
              </a:tblGrid>
              <a:tr h="25463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area_village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88523106"/>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3444470"/>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620137175"/>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826029558"/>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Village_no</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998255523"/>
                  </a:ext>
                </a:extLst>
              </a:tr>
              <a:tr h="190784">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Village_name</a:t>
                      </a:r>
                    </a:p>
                  </a:txBody>
                  <a:tcPr marL="9525" marR="9525" marT="9525" marB="0" anchor="ctr"/>
                </a:tc>
                <a:extLst>
                  <a:ext uri="{0D108BD9-81ED-4DB2-BD59-A6C34878D82A}">
                    <a16:rowId xmlns:a16="http://schemas.microsoft.com/office/drawing/2014/main" val="2632423644"/>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4081086387"/>
              </p:ext>
            </p:extLst>
          </p:nvPr>
        </p:nvGraphicFramePr>
        <p:xfrm>
          <a:off x="10436640" y="2767345"/>
          <a:ext cx="1443609" cy="1198289"/>
        </p:xfrm>
        <a:graphic>
          <a:graphicData uri="http://schemas.openxmlformats.org/drawingml/2006/table">
            <a:tbl>
              <a:tblPr firstRow="1" bandRow="1">
                <a:tableStyleId>{5C22544A-7EE6-4342-B048-85BDC9FD1C3A}</a:tableStyleId>
              </a:tblPr>
              <a:tblGrid>
                <a:gridCol w="1443609">
                  <a:extLst>
                    <a:ext uri="{9D8B030D-6E8A-4147-A177-3AD203B41FA5}">
                      <a16:colId xmlns:a16="http://schemas.microsoft.com/office/drawing/2014/main" val="781496024"/>
                    </a:ext>
                  </a:extLst>
                </a:gridCol>
              </a:tblGrid>
              <a:tr h="20864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area_town</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284705996"/>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49285476"/>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057359795"/>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26616176"/>
                  </a:ext>
                </a:extLst>
              </a:tr>
              <a:tr h="179355">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Town_name</a:t>
                      </a:r>
                    </a:p>
                  </a:txBody>
                  <a:tcPr marL="9525" marR="9525" marT="9525" marB="0" anchor="ctr"/>
                </a:tc>
                <a:extLst>
                  <a:ext uri="{0D108BD9-81ED-4DB2-BD59-A6C34878D82A}">
                    <a16:rowId xmlns:a16="http://schemas.microsoft.com/office/drawing/2014/main" val="2706148984"/>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545859067"/>
                  </a:ext>
                </a:extLst>
              </a:tr>
            </a:tbl>
          </a:graphicData>
        </a:graphic>
      </p:graphicFrame>
      <p:graphicFrame>
        <p:nvGraphicFramePr>
          <p:cNvPr id="83" name="表格 82"/>
          <p:cNvGraphicFramePr>
            <a:graphicFrameLocks noGrp="1"/>
          </p:cNvGraphicFramePr>
          <p:nvPr>
            <p:extLst>
              <p:ext uri="{D42A27DB-BD31-4B8C-83A1-F6EECF244321}">
                <p14:modId xmlns:p14="http://schemas.microsoft.com/office/powerpoint/2010/main" val="3898368996"/>
              </p:ext>
            </p:extLst>
          </p:nvPr>
        </p:nvGraphicFramePr>
        <p:xfrm>
          <a:off x="10449937" y="5590218"/>
          <a:ext cx="1430312" cy="1096896"/>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743607464"/>
                    </a:ext>
                  </a:extLst>
                </a:gridCol>
              </a:tblGrid>
              <a:tr h="2269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area_county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9289566"/>
                  </a:ext>
                </a:extLst>
              </a:tr>
              <a:tr h="21500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62284969"/>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243686515"/>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164966821"/>
                  </a:ext>
                </a:extLst>
              </a:tr>
              <a:tr h="18617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160355401"/>
                  </a:ext>
                </a:extLst>
              </a:tr>
            </a:tbl>
          </a:graphicData>
        </a:graphic>
      </p:graphicFrame>
      <p:graphicFrame>
        <p:nvGraphicFramePr>
          <p:cNvPr id="84" name="表格 83"/>
          <p:cNvGraphicFramePr>
            <a:graphicFrameLocks noGrp="1"/>
          </p:cNvGraphicFramePr>
          <p:nvPr>
            <p:extLst>
              <p:ext uri="{D42A27DB-BD31-4B8C-83A1-F6EECF244321}">
                <p14:modId xmlns:p14="http://schemas.microsoft.com/office/powerpoint/2010/main" val="2059405732"/>
              </p:ext>
            </p:extLst>
          </p:nvPr>
        </p:nvGraphicFramePr>
        <p:xfrm>
          <a:off x="4694203" y="2101884"/>
          <a:ext cx="1398364" cy="663565"/>
        </p:xfrm>
        <a:graphic>
          <a:graphicData uri="http://schemas.openxmlformats.org/drawingml/2006/table">
            <a:tbl>
              <a:tblPr firstRow="1" bandRow="1">
                <a:tableStyleId>{5C22544A-7EE6-4342-B048-85BDC9FD1C3A}</a:tableStyleId>
              </a:tblPr>
              <a:tblGrid>
                <a:gridCol w="1398364">
                  <a:extLst>
                    <a:ext uri="{9D8B030D-6E8A-4147-A177-3AD203B41FA5}">
                      <a16:colId xmlns:a16="http://schemas.microsoft.com/office/drawing/2014/main" val="2797739395"/>
                    </a:ext>
                  </a:extLst>
                </a:gridCol>
              </a:tblGrid>
              <a:tr h="28855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family_mem_age_code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562311903"/>
                  </a:ext>
                </a:extLst>
              </a:tr>
              <a:tr h="166012">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年紀分類碼</a:t>
                      </a:r>
                    </a:p>
                  </a:txBody>
                  <a:tcPr marL="9525" marR="9525" marT="9525" marB="0" anchor="ctr"/>
                </a:tc>
                <a:extLst>
                  <a:ext uri="{0D108BD9-81ED-4DB2-BD59-A6C34878D82A}">
                    <a16:rowId xmlns:a16="http://schemas.microsoft.com/office/drawing/2014/main" val="3629305449"/>
                  </a:ext>
                </a:extLst>
              </a:tr>
              <a:tr h="208995">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說明</a:t>
                      </a:r>
                    </a:p>
                  </a:txBody>
                  <a:tcPr marL="9525" marR="9525" marT="9525" marB="0" anchor="ctr"/>
                </a:tc>
                <a:extLst>
                  <a:ext uri="{0D108BD9-81ED-4DB2-BD59-A6C34878D82A}">
                    <a16:rowId xmlns:a16="http://schemas.microsoft.com/office/drawing/2014/main" val="2335185113"/>
                  </a:ext>
                </a:extLst>
              </a:tr>
            </a:tbl>
          </a:graphicData>
        </a:graphic>
      </p:graphicFrame>
      <p:graphicFrame>
        <p:nvGraphicFramePr>
          <p:cNvPr id="85" name="表格 84"/>
          <p:cNvGraphicFramePr>
            <a:graphicFrameLocks noGrp="1"/>
          </p:cNvGraphicFramePr>
          <p:nvPr>
            <p:extLst>
              <p:ext uri="{D42A27DB-BD31-4B8C-83A1-F6EECF244321}">
                <p14:modId xmlns:p14="http://schemas.microsoft.com/office/powerpoint/2010/main" val="1101141407"/>
              </p:ext>
            </p:extLst>
          </p:nvPr>
        </p:nvGraphicFramePr>
        <p:xfrm>
          <a:off x="4695945" y="3538993"/>
          <a:ext cx="1361191" cy="601531"/>
        </p:xfrm>
        <a:graphic>
          <a:graphicData uri="http://schemas.openxmlformats.org/drawingml/2006/table">
            <a:tbl>
              <a:tblPr firstRow="1" bandRow="1">
                <a:tableStyleId>{5C22544A-7EE6-4342-B048-85BDC9FD1C3A}</a:tableStyleId>
              </a:tblPr>
              <a:tblGrid>
                <a:gridCol w="1361191">
                  <a:extLst>
                    <a:ext uri="{9D8B030D-6E8A-4147-A177-3AD203B41FA5}">
                      <a16:colId xmlns:a16="http://schemas.microsoft.com/office/drawing/2014/main" val="2533605027"/>
                    </a:ext>
                  </a:extLst>
                </a:gridCol>
              </a:tblGrid>
              <a:tr h="210822">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family_mem_status1</a:t>
                      </a:r>
                    </a:p>
                  </a:txBody>
                  <a:tcPr marL="9525" marR="9525" marT="9525" marB="0" anchor="ctr"/>
                </a:tc>
                <a:extLst>
                  <a:ext uri="{0D108BD9-81ED-4DB2-BD59-A6C34878D82A}">
                    <a16:rowId xmlns:a16="http://schemas.microsoft.com/office/drawing/2014/main" val="348962213"/>
                  </a:ext>
                </a:extLst>
              </a:tr>
              <a:tr h="172963">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p>
                  </a:txBody>
                  <a:tcPr marL="9525" marR="9525" marT="9525" marB="0" anchor="ctr"/>
                </a:tc>
                <a:extLst>
                  <a:ext uri="{0D108BD9-81ED-4DB2-BD59-A6C34878D82A}">
                    <a16:rowId xmlns:a16="http://schemas.microsoft.com/office/drawing/2014/main" val="1346833331"/>
                  </a:ext>
                </a:extLst>
              </a:tr>
              <a:tr h="21774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特殊身分名稱</a:t>
                      </a:r>
                    </a:p>
                  </a:txBody>
                  <a:tcPr marL="9525" marR="9525" marT="9525" marB="0" anchor="ctr"/>
                </a:tc>
                <a:extLst>
                  <a:ext uri="{0D108BD9-81ED-4DB2-BD59-A6C34878D82A}">
                    <a16:rowId xmlns:a16="http://schemas.microsoft.com/office/drawing/2014/main" val="3978809665"/>
                  </a:ext>
                </a:extLst>
              </a:tr>
            </a:tbl>
          </a:graphicData>
        </a:graphic>
      </p:graphicFrame>
      <p:graphicFrame>
        <p:nvGraphicFramePr>
          <p:cNvPr id="87" name="表格 86"/>
          <p:cNvGraphicFramePr>
            <a:graphicFrameLocks noGrp="1"/>
          </p:cNvGraphicFramePr>
          <p:nvPr>
            <p:extLst>
              <p:ext uri="{D42A27DB-BD31-4B8C-83A1-F6EECF244321}">
                <p14:modId xmlns:p14="http://schemas.microsoft.com/office/powerpoint/2010/main" val="3455216721"/>
              </p:ext>
            </p:extLst>
          </p:nvPr>
        </p:nvGraphicFramePr>
        <p:xfrm>
          <a:off x="4723515" y="1191635"/>
          <a:ext cx="1369052" cy="637388"/>
        </p:xfrm>
        <a:graphic>
          <a:graphicData uri="http://schemas.openxmlformats.org/drawingml/2006/table">
            <a:tbl>
              <a:tblPr firstRow="1" bandRow="1">
                <a:tableStyleId>{5C22544A-7EE6-4342-B048-85BDC9FD1C3A}</a:tableStyleId>
              </a:tblPr>
              <a:tblGrid>
                <a:gridCol w="1369052">
                  <a:extLst>
                    <a:ext uri="{9D8B030D-6E8A-4147-A177-3AD203B41FA5}">
                      <a16:colId xmlns:a16="http://schemas.microsoft.com/office/drawing/2014/main" val="2824696959"/>
                    </a:ext>
                  </a:extLst>
                </a:gridCol>
              </a:tblGrid>
              <a:tr h="25030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family_mem_title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736493979"/>
                  </a:ext>
                </a:extLst>
              </a:tr>
              <a:tr h="17355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稱謂代號</a:t>
                      </a:r>
                    </a:p>
                  </a:txBody>
                  <a:tcPr marL="9525" marR="9525" marT="9525" marB="0" anchor="ctr"/>
                </a:tc>
                <a:extLst>
                  <a:ext uri="{0D108BD9-81ED-4DB2-BD59-A6C34878D82A}">
                    <a16:rowId xmlns:a16="http://schemas.microsoft.com/office/drawing/2014/main" val="3578588106"/>
                  </a:ext>
                </a:extLst>
              </a:tr>
              <a:tr h="21353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稱謂名 </a:t>
                      </a:r>
                    </a:p>
                  </a:txBody>
                  <a:tcPr marL="9525" marR="9525" marT="9525" marB="0"/>
                </a:tc>
                <a:extLst>
                  <a:ext uri="{0D108BD9-81ED-4DB2-BD59-A6C34878D82A}">
                    <a16:rowId xmlns:a16="http://schemas.microsoft.com/office/drawing/2014/main" val="32503067"/>
                  </a:ext>
                </a:extLst>
              </a:tr>
            </a:tbl>
          </a:graphicData>
        </a:graphic>
      </p:graphicFrame>
      <p:graphicFrame>
        <p:nvGraphicFramePr>
          <p:cNvPr id="88" name="表格 87"/>
          <p:cNvGraphicFramePr>
            <a:graphicFrameLocks noGrp="1"/>
          </p:cNvGraphicFramePr>
          <p:nvPr>
            <p:extLst>
              <p:ext uri="{D42A27DB-BD31-4B8C-83A1-F6EECF244321}">
                <p14:modId xmlns:p14="http://schemas.microsoft.com/office/powerpoint/2010/main" val="167164786"/>
              </p:ext>
            </p:extLst>
          </p:nvPr>
        </p:nvGraphicFramePr>
        <p:xfrm>
          <a:off x="415264" y="812690"/>
          <a:ext cx="1321333" cy="478988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files_info_table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案件階段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初案建立日期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本案建立日期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役男姓名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身分證</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總扶助人口</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8559034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總財產</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21685011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46621382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扶助級別</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2290293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3032" marR="3032" marT="3032" marB="0"/>
                </a:tc>
                <a:extLst>
                  <a:ext uri="{0D108BD9-81ED-4DB2-BD59-A6C34878D82A}">
                    <a16:rowId xmlns:a16="http://schemas.microsoft.com/office/drawing/2014/main" val="278911405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grpSp>
        <p:nvGrpSpPr>
          <p:cNvPr id="89" name="群組 88"/>
          <p:cNvGrpSpPr/>
          <p:nvPr/>
        </p:nvGrpSpPr>
        <p:grpSpPr>
          <a:xfrm>
            <a:off x="229021" y="2184400"/>
            <a:ext cx="193850" cy="4166066"/>
            <a:chOff x="2774197" y="1263112"/>
            <a:chExt cx="751668" cy="4289170"/>
          </a:xfrm>
        </p:grpSpPr>
        <p:cxnSp>
          <p:nvCxnSpPr>
            <p:cNvPr id="90" name="直線接點 89"/>
            <p:cNvCxnSpPr/>
            <p:nvPr/>
          </p:nvCxnSpPr>
          <p:spPr>
            <a:xfrm flipH="1">
              <a:off x="2774197"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群組 92"/>
          <p:cNvGrpSpPr/>
          <p:nvPr/>
        </p:nvGrpSpPr>
        <p:grpSpPr>
          <a:xfrm flipH="1">
            <a:off x="1736591" y="622428"/>
            <a:ext cx="889229" cy="535253"/>
            <a:chOff x="2026112" y="1263112"/>
            <a:chExt cx="1499753" cy="4289170"/>
          </a:xfrm>
        </p:grpSpPr>
        <p:cxnSp>
          <p:nvCxnSpPr>
            <p:cNvPr id="94" name="直線接點 93"/>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群組 100"/>
          <p:cNvGrpSpPr/>
          <p:nvPr/>
        </p:nvGrpSpPr>
        <p:grpSpPr>
          <a:xfrm flipH="1" flipV="1">
            <a:off x="3945410" y="456328"/>
            <a:ext cx="2448007" cy="313909"/>
            <a:chOff x="2026112" y="1263112"/>
            <a:chExt cx="1499753" cy="4289170"/>
          </a:xfrm>
        </p:grpSpPr>
        <p:cxnSp>
          <p:nvCxnSpPr>
            <p:cNvPr id="102" name="直線接點 101"/>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flipH="1">
            <a:off x="3945415" y="3839759"/>
            <a:ext cx="741407" cy="219090"/>
            <a:chOff x="2026112" y="1263112"/>
            <a:chExt cx="1499753" cy="4289170"/>
          </a:xfrm>
        </p:grpSpPr>
        <p:cxnSp>
          <p:nvCxnSpPr>
            <p:cNvPr id="106" name="直線接點 105"/>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群組 120"/>
          <p:cNvGrpSpPr/>
          <p:nvPr/>
        </p:nvGrpSpPr>
        <p:grpSpPr>
          <a:xfrm>
            <a:off x="1733499" y="3042478"/>
            <a:ext cx="331366" cy="367956"/>
            <a:chOff x="1733499" y="2639806"/>
            <a:chExt cx="331366" cy="367956"/>
          </a:xfrm>
        </p:grpSpPr>
        <p:grpSp>
          <p:nvGrpSpPr>
            <p:cNvPr id="122" name="群組 121"/>
            <p:cNvGrpSpPr/>
            <p:nvPr/>
          </p:nvGrpSpPr>
          <p:grpSpPr>
            <a:xfrm flipH="1">
              <a:off x="1733499" y="2639806"/>
              <a:ext cx="159916" cy="367956"/>
              <a:chOff x="2774197" y="1263112"/>
              <a:chExt cx="751668" cy="4289170"/>
            </a:xfrm>
          </p:grpSpPr>
          <p:cxnSp>
            <p:nvCxnSpPr>
              <p:cNvPr id="124" name="直線接點 123"/>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3" name="直線接點 122"/>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7" name="群組 126"/>
          <p:cNvGrpSpPr/>
          <p:nvPr/>
        </p:nvGrpSpPr>
        <p:grpSpPr>
          <a:xfrm>
            <a:off x="3929522" y="2289692"/>
            <a:ext cx="331366" cy="367956"/>
            <a:chOff x="1733499" y="2639806"/>
            <a:chExt cx="331366" cy="367956"/>
          </a:xfrm>
        </p:grpSpPr>
        <p:grpSp>
          <p:nvGrpSpPr>
            <p:cNvPr id="128" name="群組 127"/>
            <p:cNvGrpSpPr/>
            <p:nvPr/>
          </p:nvGrpSpPr>
          <p:grpSpPr>
            <a:xfrm flipH="1">
              <a:off x="1733499" y="2639806"/>
              <a:ext cx="159916" cy="367956"/>
              <a:chOff x="2774197" y="1263112"/>
              <a:chExt cx="751668" cy="4289170"/>
            </a:xfrm>
          </p:grpSpPr>
          <p:cxnSp>
            <p:nvCxnSpPr>
              <p:cNvPr id="130" name="直線接點 129"/>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9" name="直線接點 128"/>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3" name="直線接點 132"/>
          <p:cNvCxnSpPr/>
          <p:nvPr/>
        </p:nvCxnSpPr>
        <p:spPr>
          <a:xfrm>
            <a:off x="10199864" y="4632276"/>
            <a:ext cx="1599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34" name="表格 133"/>
          <p:cNvGraphicFramePr>
            <a:graphicFrameLocks noGrp="1"/>
          </p:cNvGraphicFramePr>
          <p:nvPr>
            <p:extLst>
              <p:ext uri="{D42A27DB-BD31-4B8C-83A1-F6EECF244321}">
                <p14:modId xmlns:p14="http://schemas.microsoft.com/office/powerpoint/2010/main" val="280105053"/>
              </p:ext>
            </p:extLst>
          </p:nvPr>
        </p:nvGraphicFramePr>
        <p:xfrm>
          <a:off x="8823719" y="5421945"/>
          <a:ext cx="1321333" cy="64402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Attachment_class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135" name="表格 134"/>
          <p:cNvGraphicFramePr>
            <a:graphicFrameLocks noGrp="1"/>
          </p:cNvGraphicFramePr>
          <p:nvPr>
            <p:extLst>
              <p:ext uri="{D42A27DB-BD31-4B8C-83A1-F6EECF244321}">
                <p14:modId xmlns:p14="http://schemas.microsoft.com/office/powerpoint/2010/main" val="3897782531"/>
              </p:ext>
            </p:extLst>
          </p:nvPr>
        </p:nvGraphicFramePr>
        <p:xfrm>
          <a:off x="7237141" y="4936776"/>
          <a:ext cx="1321333" cy="152545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Attachment</a:t>
                      </a: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index</a:t>
                      </a:r>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234267664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420297117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案件編號</a:t>
                      </a:r>
                    </a:p>
                  </a:txBody>
                  <a:tcPr marL="9525" marR="9525" marT="9525" marB="0"/>
                </a:tc>
                <a:extLst>
                  <a:ext uri="{0D108BD9-81ED-4DB2-BD59-A6C34878D82A}">
                    <a16:rowId xmlns:a16="http://schemas.microsoft.com/office/drawing/2014/main" val="2084564350"/>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3031855425"/>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儲存路徑</a:t>
                      </a:r>
                    </a:p>
                  </a:txBody>
                  <a:tcPr marL="9525" marR="9525" marT="9525" marB="0"/>
                </a:tc>
                <a:extLst>
                  <a:ext uri="{0D108BD9-81ED-4DB2-BD59-A6C34878D82A}">
                    <a16:rowId xmlns:a16="http://schemas.microsoft.com/office/drawing/2014/main" val="611486881"/>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有無效力</a:t>
                      </a:r>
                    </a:p>
                  </a:txBody>
                  <a:tcPr marL="9525" marR="9525" marT="9525" marB="0"/>
                </a:tc>
                <a:extLst>
                  <a:ext uri="{0D108BD9-81ED-4DB2-BD59-A6C34878D82A}">
                    <a16:rowId xmlns:a16="http://schemas.microsoft.com/office/drawing/2014/main" val="292086982"/>
                  </a:ext>
                </a:extLst>
              </a:tr>
            </a:tbl>
          </a:graphicData>
        </a:graphic>
      </p:graphicFrame>
      <p:grpSp>
        <p:nvGrpSpPr>
          <p:cNvPr id="136" name="群組 135"/>
          <p:cNvGrpSpPr/>
          <p:nvPr/>
        </p:nvGrpSpPr>
        <p:grpSpPr>
          <a:xfrm flipH="1" flipV="1">
            <a:off x="8558474" y="5439363"/>
            <a:ext cx="253621" cy="322507"/>
            <a:chOff x="2026112" y="1263112"/>
            <a:chExt cx="1499753" cy="4289170"/>
          </a:xfrm>
        </p:grpSpPr>
        <p:cxnSp>
          <p:nvCxnSpPr>
            <p:cNvPr id="137" name="直線接點 136"/>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文字方塊 139"/>
          <p:cNvSpPr txBox="1"/>
          <p:nvPr/>
        </p:nvSpPr>
        <p:spPr>
          <a:xfrm>
            <a:off x="0" y="97959"/>
            <a:ext cx="1725537" cy="369332"/>
          </a:xfrm>
          <a:prstGeom prst="rect">
            <a:avLst/>
          </a:prstGeom>
          <a:noFill/>
        </p:spPr>
        <p:txBody>
          <a:bodyPr wrap="none" rtlCol="0">
            <a:spAutoFit/>
          </a:bodyPr>
          <a:lstStyle/>
          <a:p>
            <a:r>
              <a:rPr lang="zh-TW" altLang="en-US" dirty="0"/>
              <a:t>檔案系統 </a:t>
            </a:r>
            <a:r>
              <a:rPr lang="en-US" altLang="zh-TW" dirty="0"/>
              <a:t>tables</a:t>
            </a:r>
            <a:endParaRPr lang="zh-TW" altLang="en-US" dirty="0"/>
          </a:p>
        </p:txBody>
      </p:sp>
      <p:graphicFrame>
        <p:nvGraphicFramePr>
          <p:cNvPr id="141" name="表格 140"/>
          <p:cNvGraphicFramePr>
            <a:graphicFrameLocks noGrp="1"/>
          </p:cNvGraphicFramePr>
          <p:nvPr>
            <p:extLst>
              <p:ext uri="{D42A27DB-BD31-4B8C-83A1-F6EECF244321}">
                <p14:modId xmlns:p14="http://schemas.microsoft.com/office/powerpoint/2010/main" val="1860892399"/>
              </p:ext>
            </p:extLst>
          </p:nvPr>
        </p:nvGraphicFramePr>
        <p:xfrm>
          <a:off x="10405325" y="123023"/>
          <a:ext cx="1321333" cy="68966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files_type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作業類別名稱</a:t>
                      </a:r>
                    </a:p>
                  </a:txBody>
                  <a:tcPr marL="3032" marR="3032" marT="3032" marB="0"/>
                </a:tc>
                <a:extLst>
                  <a:ext uri="{0D108BD9-81ED-4DB2-BD59-A6C34878D82A}">
                    <a16:rowId xmlns:a16="http://schemas.microsoft.com/office/drawing/2014/main" val="533628656"/>
                  </a:ext>
                </a:extLst>
              </a:tr>
            </a:tbl>
          </a:graphicData>
        </a:graphic>
      </p:graphicFrame>
      <p:sp>
        <p:nvSpPr>
          <p:cNvPr id="2" name="文字方塊 1"/>
          <p:cNvSpPr txBox="1"/>
          <p:nvPr/>
        </p:nvSpPr>
        <p:spPr>
          <a:xfrm>
            <a:off x="10382499" y="795778"/>
            <a:ext cx="1266737" cy="1384995"/>
          </a:xfrm>
          <a:prstGeom prst="rect">
            <a:avLst/>
          </a:prstGeom>
          <a:noFill/>
        </p:spPr>
        <p:txBody>
          <a:bodyPr wrap="square" rtlCol="0">
            <a:spAutoFit/>
          </a:bodyPr>
          <a:lstStyle/>
          <a:p>
            <a:r>
              <a:rPr lang="en-US" altLang="zh-TW" sz="1200" dirty="0"/>
              <a:t>1.</a:t>
            </a:r>
            <a:r>
              <a:rPr lang="zh-TW" altLang="en-US" sz="1200" dirty="0"/>
              <a:t>初審</a:t>
            </a:r>
            <a:endParaRPr lang="en-US" altLang="zh-TW" sz="1200" dirty="0"/>
          </a:p>
          <a:p>
            <a:r>
              <a:rPr lang="en-US" altLang="zh-TW" sz="1200" dirty="0"/>
              <a:t>2.</a:t>
            </a:r>
            <a:r>
              <a:rPr lang="zh-TW" altLang="en-US" sz="1200" dirty="0"/>
              <a:t>複審</a:t>
            </a:r>
            <a:endParaRPr lang="en-US" altLang="zh-TW" sz="1200" dirty="0"/>
          </a:p>
          <a:p>
            <a:r>
              <a:rPr lang="en-US" altLang="zh-TW" sz="1200" dirty="0"/>
              <a:t>3.</a:t>
            </a:r>
            <a:r>
              <a:rPr lang="zh-TW" altLang="en-US" sz="1200" dirty="0"/>
              <a:t>春節</a:t>
            </a:r>
            <a:endParaRPr lang="en-US" altLang="zh-TW" sz="1200" dirty="0"/>
          </a:p>
          <a:p>
            <a:r>
              <a:rPr lang="en-US" altLang="zh-TW" sz="1200" dirty="0"/>
              <a:t>4.</a:t>
            </a:r>
            <a:r>
              <a:rPr lang="zh-TW" altLang="en-US" sz="1200" dirty="0"/>
              <a:t>端午</a:t>
            </a:r>
            <a:endParaRPr lang="en-US" altLang="zh-TW" sz="1200" dirty="0"/>
          </a:p>
          <a:p>
            <a:r>
              <a:rPr lang="en-US" altLang="zh-TW" sz="1200" dirty="0"/>
              <a:t>5.</a:t>
            </a:r>
            <a:r>
              <a:rPr lang="zh-TW" altLang="en-US" sz="1200" dirty="0"/>
              <a:t>中秋</a:t>
            </a:r>
            <a:endParaRPr lang="en-US" altLang="zh-TW" sz="1200" dirty="0"/>
          </a:p>
          <a:p>
            <a:r>
              <a:rPr lang="en-US" altLang="zh-TW" sz="1200" dirty="0"/>
              <a:t>6.</a:t>
            </a:r>
            <a:r>
              <a:rPr lang="zh-TW" altLang="en-US" sz="1200" dirty="0"/>
              <a:t>家況變動複審</a:t>
            </a:r>
            <a:endParaRPr lang="en-US" altLang="zh-TW" sz="1200" dirty="0"/>
          </a:p>
          <a:p>
            <a:r>
              <a:rPr lang="en-US" altLang="zh-TW" sz="1200" dirty="0"/>
              <a:t>7.</a:t>
            </a:r>
            <a:r>
              <a:rPr lang="zh-TW" altLang="en-US" sz="1200" dirty="0"/>
              <a:t>其他</a:t>
            </a:r>
          </a:p>
        </p:txBody>
      </p:sp>
      <p:cxnSp>
        <p:nvCxnSpPr>
          <p:cNvPr id="6" name="直線接點 5"/>
          <p:cNvCxnSpPr/>
          <p:nvPr/>
        </p:nvCxnSpPr>
        <p:spPr>
          <a:xfrm flipH="1">
            <a:off x="176169" y="1361901"/>
            <a:ext cx="22954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359780" y="72648"/>
            <a:ext cx="1412422" cy="2054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11772202" y="1104060"/>
            <a:ext cx="22954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149" name="表格 148"/>
          <p:cNvGraphicFramePr>
            <a:graphicFrameLocks noGrp="1"/>
          </p:cNvGraphicFramePr>
          <p:nvPr>
            <p:extLst>
              <p:ext uri="{D42A27DB-BD31-4B8C-83A1-F6EECF244321}">
                <p14:modId xmlns:p14="http://schemas.microsoft.com/office/powerpoint/2010/main" val="460823058"/>
              </p:ext>
            </p:extLst>
          </p:nvPr>
        </p:nvGraphicFramePr>
        <p:xfrm>
          <a:off x="6397516" y="2642908"/>
          <a:ext cx="2160958" cy="1875216"/>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存款</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有價證券</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銀行名稱、營利機構名稱</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前一年度利息、股利</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利率、股利率</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價值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8" name="文字方塊 7"/>
          <p:cNvSpPr txBox="1"/>
          <p:nvPr/>
        </p:nvSpPr>
        <p:spPr>
          <a:xfrm>
            <a:off x="4636446" y="4124252"/>
            <a:ext cx="1362933" cy="1277273"/>
          </a:xfrm>
          <a:prstGeom prst="rect">
            <a:avLst/>
          </a:prstGeom>
          <a:noFill/>
        </p:spPr>
        <p:txBody>
          <a:bodyPr wrap="square" rtlCol="0">
            <a:spAutoFit/>
          </a:bodyPr>
          <a:lstStyle/>
          <a:p>
            <a:r>
              <a:rPr lang="en-US" altLang="zh-TW" sz="1100" dirty="0"/>
              <a:t>1.</a:t>
            </a:r>
          </a:p>
          <a:p>
            <a:r>
              <a:rPr lang="en-US" altLang="zh-TW" sz="1100" dirty="0"/>
              <a:t>19.</a:t>
            </a:r>
            <a:r>
              <a:rPr lang="zh-TW" altLang="en-US" sz="1100" dirty="0"/>
              <a:t> 歿</a:t>
            </a:r>
            <a:endParaRPr lang="en-US" altLang="zh-TW" sz="1100" dirty="0"/>
          </a:p>
          <a:p>
            <a:r>
              <a:rPr lang="en-US" altLang="zh-TW" sz="1100" dirty="0"/>
              <a:t>20.</a:t>
            </a:r>
            <a:r>
              <a:rPr lang="zh-TW" altLang="en-US" sz="1100" dirty="0"/>
              <a:t> 不列戶口</a:t>
            </a:r>
            <a:r>
              <a:rPr lang="en-US" altLang="zh-TW" sz="1100" dirty="0"/>
              <a:t>-</a:t>
            </a:r>
            <a:r>
              <a:rPr lang="zh-TW" altLang="en-US" sz="1100" dirty="0"/>
              <a:t>其他</a:t>
            </a:r>
            <a:endParaRPr lang="en-US" altLang="zh-TW" sz="1100" dirty="0"/>
          </a:p>
          <a:p>
            <a:endParaRPr lang="en-US" altLang="zh-TW" sz="1100" dirty="0"/>
          </a:p>
          <a:p>
            <a:r>
              <a:rPr lang="en-US" altLang="zh-TW" sz="1100" dirty="0"/>
              <a:t>41.</a:t>
            </a:r>
            <a:r>
              <a:rPr lang="zh-TW" altLang="en-US" sz="1100" dirty="0"/>
              <a:t> 老弱</a:t>
            </a:r>
            <a:endParaRPr lang="en-US" altLang="zh-TW" sz="1100" dirty="0"/>
          </a:p>
          <a:p>
            <a:endParaRPr lang="en-US" altLang="zh-TW" sz="1100" dirty="0"/>
          </a:p>
          <a:p>
            <a:r>
              <a:rPr lang="en-US" altLang="zh-TW" sz="1100" dirty="0"/>
              <a:t>60.</a:t>
            </a:r>
            <a:r>
              <a:rPr lang="zh-TW" altLang="en-US" sz="1100" dirty="0"/>
              <a:t> 老弱</a:t>
            </a:r>
            <a:r>
              <a:rPr lang="en-US" altLang="zh-TW" sz="1100" dirty="0"/>
              <a:t>-</a:t>
            </a:r>
            <a:r>
              <a:rPr lang="zh-TW" altLang="en-US" sz="1100" dirty="0"/>
              <a:t>其他</a:t>
            </a:r>
          </a:p>
        </p:txBody>
      </p:sp>
      <p:graphicFrame>
        <p:nvGraphicFramePr>
          <p:cNvPr id="150" name="表格 149"/>
          <p:cNvGraphicFramePr>
            <a:graphicFrameLocks noGrp="1"/>
          </p:cNvGraphicFramePr>
          <p:nvPr>
            <p:extLst>
              <p:ext uri="{D42A27DB-BD31-4B8C-83A1-F6EECF244321}">
                <p14:modId xmlns:p14="http://schemas.microsoft.com/office/powerpoint/2010/main" val="2685595150"/>
              </p:ext>
            </p:extLst>
          </p:nvPr>
        </p:nvGraphicFramePr>
        <p:xfrm>
          <a:off x="1458306" y="5802086"/>
          <a:ext cx="1087563" cy="1894350"/>
        </p:xfrm>
        <a:graphic>
          <a:graphicData uri="http://schemas.openxmlformats.org/drawingml/2006/table">
            <a:tbl>
              <a:tblPr firstRow="1" bandRow="1">
                <a:tableStyleId>{5C22544A-7EE6-4342-B048-85BDC9FD1C3A}</a:tableStyleId>
              </a:tblPr>
              <a:tblGrid>
                <a:gridCol w="1087563">
                  <a:extLst>
                    <a:ext uri="{9D8B030D-6E8A-4147-A177-3AD203B41FA5}">
                      <a16:colId xmlns:a16="http://schemas.microsoft.com/office/drawing/2014/main" val="964112507"/>
                    </a:ext>
                  </a:extLst>
                </a:gridCol>
              </a:tblGrid>
              <a:tr h="371763">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files_process_status_class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98699">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案件流程名稱</a:t>
                      </a:r>
                    </a:p>
                  </a:txBody>
                  <a:tcPr marL="9525" marR="9525" marT="9525" marB="0"/>
                </a:tc>
                <a:extLst>
                  <a:ext uri="{0D108BD9-81ED-4DB2-BD59-A6C34878D82A}">
                    <a16:rowId xmlns:a16="http://schemas.microsoft.com/office/drawing/2014/main" val="29208698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日期時間</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9415962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28972575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68500060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715475909"/>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85993766"/>
                  </a:ext>
                </a:extLst>
              </a:tr>
            </a:tbl>
          </a:graphicData>
        </a:graphic>
      </p:graphicFrame>
      <p:graphicFrame>
        <p:nvGraphicFramePr>
          <p:cNvPr id="151" name="表格 150"/>
          <p:cNvGraphicFramePr>
            <a:graphicFrameLocks noGrp="1"/>
          </p:cNvGraphicFramePr>
          <p:nvPr>
            <p:extLst>
              <p:ext uri="{D42A27DB-BD31-4B8C-83A1-F6EECF244321}">
                <p14:modId xmlns:p14="http://schemas.microsoft.com/office/powerpoint/2010/main" val="1585576753"/>
              </p:ext>
            </p:extLst>
          </p:nvPr>
        </p:nvGraphicFramePr>
        <p:xfrm>
          <a:off x="8684982" y="1520217"/>
          <a:ext cx="1574551" cy="2018778"/>
        </p:xfrm>
        <a:graphic>
          <a:graphicData uri="http://schemas.openxmlformats.org/drawingml/2006/table">
            <a:tbl>
              <a:tblPr firstRow="1" bandRow="1">
                <a:tableStyleId>{5C22544A-7EE6-4342-B048-85BDC9FD1C3A}</a:tableStyleId>
              </a:tblPr>
              <a:tblGrid>
                <a:gridCol w="1574551">
                  <a:extLst>
                    <a:ext uri="{9D8B030D-6E8A-4147-A177-3AD203B41FA5}">
                      <a16:colId xmlns:a16="http://schemas.microsoft.com/office/drawing/2014/main" val="1401061046"/>
                    </a:ext>
                  </a:extLst>
                </a:gridCol>
              </a:tblGrid>
              <a:tr h="35464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family_mem_income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所得系統編號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352572">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所得類別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薪資</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營利</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租賃</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利息</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 </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5:</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競技</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6:</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其他</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年或月入</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金額</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年化所得值</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152" name="文字方塊 151"/>
          <p:cNvSpPr txBox="1"/>
          <p:nvPr/>
        </p:nvSpPr>
        <p:spPr>
          <a:xfrm>
            <a:off x="8665650" y="3716654"/>
            <a:ext cx="1362933" cy="769441"/>
          </a:xfrm>
          <a:prstGeom prst="rect">
            <a:avLst/>
          </a:prstGeom>
          <a:noFill/>
        </p:spPr>
        <p:txBody>
          <a:bodyPr wrap="square" rtlCol="0">
            <a:spAutoFit/>
          </a:bodyPr>
          <a:lstStyle/>
          <a:p>
            <a:r>
              <a:rPr lang="zh-TW" altLang="en-US" sz="1100" dirty="0"/>
              <a:t>若為營利、利息</a:t>
            </a:r>
            <a:endParaRPr lang="en-US" altLang="zh-TW" sz="1100" dirty="0"/>
          </a:p>
          <a:p>
            <a:endParaRPr lang="en-US" altLang="zh-TW" sz="1100" dirty="0"/>
          </a:p>
          <a:p>
            <a:r>
              <a:rPr lang="zh-TW" altLang="en-US" sz="1100" dirty="0"/>
              <a:t>則自動轉換登記財產資料</a:t>
            </a:r>
          </a:p>
        </p:txBody>
      </p:sp>
      <p:sp>
        <p:nvSpPr>
          <p:cNvPr id="153" name="文字方塊 152"/>
          <p:cNvSpPr txBox="1"/>
          <p:nvPr/>
        </p:nvSpPr>
        <p:spPr>
          <a:xfrm>
            <a:off x="7138978" y="6446820"/>
            <a:ext cx="1362933" cy="261610"/>
          </a:xfrm>
          <a:prstGeom prst="rect">
            <a:avLst/>
          </a:prstGeom>
          <a:noFill/>
        </p:spPr>
        <p:txBody>
          <a:bodyPr wrap="square" rtlCol="0">
            <a:spAutoFit/>
          </a:bodyPr>
          <a:lstStyle/>
          <a:p>
            <a:r>
              <a:rPr lang="en-US" altLang="zh-TW" sz="1100" dirty="0"/>
              <a:t>1.MD5</a:t>
            </a:r>
            <a:endParaRPr lang="zh-TW" altLang="en-US" sz="1100" dirty="0"/>
          </a:p>
        </p:txBody>
      </p:sp>
    </p:spTree>
    <p:extLst>
      <p:ext uri="{BB962C8B-B14F-4D97-AF65-F5344CB8AC3E}">
        <p14:creationId xmlns:p14="http://schemas.microsoft.com/office/powerpoint/2010/main" val="85888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38985601"/>
              </p:ext>
            </p:extLst>
          </p:nvPr>
        </p:nvGraphicFramePr>
        <p:xfrm>
          <a:off x="202101" y="591710"/>
          <a:ext cx="1321333" cy="403910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年度固定參數</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案件階段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草案建立日期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正式立案日期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役男姓名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身分證</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案件狀態</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7124774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複查案編號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3873188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sp>
        <p:nvSpPr>
          <p:cNvPr id="5" name="文字方塊 4"/>
          <p:cNvSpPr txBox="1"/>
          <p:nvPr/>
        </p:nvSpPr>
        <p:spPr>
          <a:xfrm>
            <a:off x="0" y="97959"/>
            <a:ext cx="1725537" cy="369332"/>
          </a:xfrm>
          <a:prstGeom prst="rect">
            <a:avLst/>
          </a:prstGeom>
          <a:noFill/>
        </p:spPr>
        <p:txBody>
          <a:bodyPr wrap="none" rtlCol="0">
            <a:spAutoFit/>
          </a:bodyPr>
          <a:lstStyle/>
          <a:p>
            <a:r>
              <a:rPr lang="zh-TW" altLang="en-US" dirty="0"/>
              <a:t>運算系統 </a:t>
            </a:r>
            <a:r>
              <a:rPr lang="en-US" altLang="zh-TW" dirty="0"/>
              <a:t>tables</a:t>
            </a:r>
            <a:endParaRPr lang="zh-TW" altLang="en-US" dirty="0"/>
          </a:p>
        </p:txBody>
      </p:sp>
      <p:sp>
        <p:nvSpPr>
          <p:cNvPr id="6" name="文字方塊 5"/>
          <p:cNvSpPr txBox="1"/>
          <p:nvPr/>
        </p:nvSpPr>
        <p:spPr>
          <a:xfrm>
            <a:off x="2141220" y="591710"/>
            <a:ext cx="3773790" cy="4124206"/>
          </a:xfrm>
          <a:prstGeom prst="rect">
            <a:avLst/>
          </a:prstGeom>
          <a:noFill/>
        </p:spPr>
        <p:txBody>
          <a:bodyPr wrap="none" rtlCol="0">
            <a:spAutoFit/>
          </a:bodyPr>
          <a:lstStyle/>
          <a:p>
            <a:r>
              <a:rPr lang="zh-TW" altLang="en-US" sz="2800" dirty="0"/>
              <a:t>固定參數</a:t>
            </a:r>
            <a:endParaRPr lang="en-US" altLang="zh-TW" sz="2800" dirty="0"/>
          </a:p>
          <a:p>
            <a:endParaRPr lang="en-US" altLang="zh-TW" dirty="0"/>
          </a:p>
          <a:p>
            <a:r>
              <a:rPr lang="zh-TW" altLang="en-US" dirty="0"/>
              <a:t>每年存款利率</a:t>
            </a:r>
            <a:endParaRPr lang="en-US" altLang="zh-TW" dirty="0"/>
          </a:p>
          <a:p>
            <a:r>
              <a:rPr lang="zh-TW" altLang="en-US" dirty="0"/>
              <a:t>每年各縣市最低生活費</a:t>
            </a:r>
            <a:endParaRPr lang="en-US" altLang="zh-TW" dirty="0"/>
          </a:p>
          <a:p>
            <a:r>
              <a:rPr lang="zh-TW" altLang="en-US" dirty="0"/>
              <a:t>每年各縣市不動產限值</a:t>
            </a:r>
            <a:endParaRPr lang="en-US" altLang="zh-TW" dirty="0"/>
          </a:p>
          <a:p>
            <a:endParaRPr lang="en-US" altLang="zh-TW" dirty="0"/>
          </a:p>
          <a:p>
            <a:r>
              <a:rPr lang="zh-TW" altLang="en-US" dirty="0"/>
              <a:t>動產基礎</a:t>
            </a:r>
            <a:r>
              <a:rPr lang="en-US" altLang="zh-TW" dirty="0"/>
              <a:t>1</a:t>
            </a:r>
            <a:r>
              <a:rPr lang="zh-TW" altLang="en-US" dirty="0"/>
              <a:t>人</a:t>
            </a:r>
            <a:r>
              <a:rPr lang="en-US" altLang="zh-TW" dirty="0"/>
              <a:t>250</a:t>
            </a:r>
            <a:r>
              <a:rPr lang="zh-TW" altLang="en-US" dirty="0"/>
              <a:t>萬元，每加</a:t>
            </a:r>
            <a:r>
              <a:rPr lang="en-US" altLang="zh-TW" dirty="0"/>
              <a:t>1</a:t>
            </a:r>
            <a:r>
              <a:rPr lang="zh-TW" altLang="en-US" dirty="0"/>
              <a:t>人</a:t>
            </a:r>
            <a:r>
              <a:rPr lang="en-US" altLang="zh-TW" dirty="0"/>
              <a:t>25</a:t>
            </a:r>
            <a:r>
              <a:rPr lang="zh-TW" altLang="en-US" dirty="0"/>
              <a:t>萬</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10594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0" y="0"/>
            <a:ext cx="12070080" cy="437042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所得</a:t>
            </a:r>
            <a:endParaRPr lang="en-US" altLang="zh-TW" dirty="0"/>
          </a:p>
          <a:p>
            <a:pPr marL="742950" lvl="1" indent="-285750">
              <a:buFont typeface="Arial" panose="020B0604020202020204" pitchFamily="34" charset="0"/>
              <a:buChar char="•"/>
            </a:pPr>
            <a:r>
              <a:rPr lang="zh-TW" altLang="en-US" sz="1200" dirty="0"/>
              <a:t>農、林、漁、畜牧業及有關工作者，依行政院主計總處最近一年公布家庭收支調查報告中該職業所得收入者平均已分配要素所得核算。</a:t>
            </a:r>
            <a:r>
              <a:rPr lang="en-US" altLang="zh-TW" sz="1200" dirty="0">
                <a:solidFill>
                  <a:srgbClr val="FF0000"/>
                </a:solidFill>
              </a:rPr>
              <a:t>(</a:t>
            </a:r>
            <a:r>
              <a:rPr lang="zh-TW" altLang="en-US" sz="1200" dirty="0">
                <a:solidFill>
                  <a:srgbClr val="FF0000"/>
                </a:solidFill>
              </a:rPr>
              <a:t>找不到</a:t>
            </a:r>
            <a:r>
              <a:rPr lang="en-US" altLang="zh-TW" sz="1200" dirty="0">
                <a:solidFill>
                  <a:srgbClr val="FF0000"/>
                </a:solidFill>
              </a:rPr>
              <a:t>)</a:t>
            </a:r>
          </a:p>
          <a:p>
            <a:pPr marL="742950" lvl="1" indent="-285750">
              <a:buFont typeface="Arial" panose="020B0604020202020204" pitchFamily="34" charset="0"/>
              <a:buChar char="•"/>
            </a:pPr>
            <a:r>
              <a:rPr lang="zh-TW" altLang="en-US" sz="1200" dirty="0"/>
              <a:t>薪資證明  </a:t>
            </a:r>
            <a:r>
              <a:rPr lang="en-US" altLang="zh-TW" sz="1200" dirty="0"/>
              <a:t>&gt;</a:t>
            </a:r>
            <a:r>
              <a:rPr lang="zh-TW" altLang="en-US" sz="1200" dirty="0"/>
              <a:t>  最近一年度之財稅資料所列工作收入 </a:t>
            </a:r>
            <a:r>
              <a:rPr lang="en-US" altLang="zh-TW" sz="1200" dirty="0"/>
              <a:t>&gt;</a:t>
            </a:r>
            <a:r>
              <a:rPr lang="zh-TW" altLang="en-US" sz="1200" dirty="0"/>
              <a:t> 小於基本工資者以核算</a:t>
            </a:r>
            <a:endParaRPr lang="en-US" altLang="zh-TW" sz="1200" dirty="0"/>
          </a:p>
          <a:p>
            <a:r>
              <a:rPr lang="zh-TW" altLang="en-US" sz="1200" dirty="0"/>
              <a:t>                                                                                                                    </a:t>
            </a:r>
            <a:r>
              <a:rPr lang="en-US" altLang="zh-TW" sz="1200" dirty="0"/>
              <a:t>&gt;</a:t>
            </a:r>
            <a:r>
              <a:rPr lang="zh-TW" altLang="en-US" sz="1200" dirty="0"/>
              <a:t> 前項無，則查職業，依中央勞動主管機關公布臺灣地區職類別薪資調查報告各職類每人月平均經常性薪資計算</a:t>
            </a:r>
            <a:endParaRPr lang="en-US" altLang="zh-TW" sz="1200" dirty="0"/>
          </a:p>
          <a:p>
            <a:r>
              <a:rPr lang="zh-TW" altLang="en-US" sz="1200" dirty="0"/>
              <a:t>                                                                                                                    </a:t>
            </a:r>
            <a:r>
              <a:rPr lang="en-US" altLang="zh-TW" sz="1200" dirty="0"/>
              <a:t>&gt;</a:t>
            </a:r>
            <a:r>
              <a:rPr lang="zh-TW" altLang="en-US" sz="1200" dirty="0"/>
              <a:t>未列職業類別，以該報告各業員工月平均經常性薪資計算。</a:t>
            </a:r>
            <a:endParaRPr lang="en-US" altLang="zh-TW" sz="1200" dirty="0"/>
          </a:p>
          <a:p>
            <a:r>
              <a:rPr lang="zh-TW" altLang="en-US" sz="1200" dirty="0"/>
              <a:t>                                                                                                                    </a:t>
            </a:r>
            <a:r>
              <a:rPr lang="en-US" altLang="zh-TW" sz="1200" dirty="0"/>
              <a:t>&gt;</a:t>
            </a:r>
            <a:r>
              <a:rPr lang="zh-TW" altLang="en-US" sz="1200" dirty="0"/>
              <a:t>各職類初任人員得按該報告無工作經驗者月平均經常性薪資計算。 </a:t>
            </a:r>
            <a:r>
              <a:rPr lang="en-US" altLang="zh-TW" sz="1200" dirty="0">
                <a:solidFill>
                  <a:srgbClr val="FF0000"/>
                </a:solidFill>
              </a:rPr>
              <a:t>(</a:t>
            </a:r>
            <a:r>
              <a:rPr lang="zh-TW" altLang="en-US" sz="1200" dirty="0">
                <a:solidFill>
                  <a:srgbClr val="FF0000"/>
                </a:solidFill>
              </a:rPr>
              <a:t>連職業別都沒有，怎麼知道是初任</a:t>
            </a:r>
            <a:r>
              <a:rPr lang="en-US" altLang="zh-TW" sz="1200" dirty="0">
                <a:solidFill>
                  <a:srgbClr val="FF0000"/>
                </a:solidFill>
              </a:rPr>
              <a:t>?)</a:t>
            </a:r>
            <a:endParaRPr lang="en-US" altLang="zh-TW" sz="1200" dirty="0"/>
          </a:p>
          <a:p>
            <a:pPr marL="742950" lvl="1" indent="-285750">
              <a:buFont typeface="Arial" panose="020B0604020202020204" pitchFamily="34" charset="0"/>
              <a:buChar char="•"/>
            </a:pPr>
            <a:r>
              <a:rPr lang="zh-TW" altLang="en-US" sz="1200" dirty="0"/>
              <a:t>有工作能力未就業者 </a:t>
            </a:r>
            <a:r>
              <a:rPr lang="en-US" altLang="zh-TW" sz="1200" dirty="0"/>
              <a:t>&gt;</a:t>
            </a:r>
            <a:r>
              <a:rPr lang="zh-TW" altLang="en-US" sz="1200" dirty="0"/>
              <a:t> 以基本工資核算</a:t>
            </a:r>
            <a:endParaRPr lang="en-US" altLang="zh-TW" sz="1200" dirty="0"/>
          </a:p>
          <a:p>
            <a:r>
              <a:rPr lang="en-US" altLang="zh-TW" sz="1200" dirty="0"/>
              <a:t>		</a:t>
            </a:r>
            <a:r>
              <a:rPr lang="zh-TW" altLang="en-US" sz="1200" dirty="0"/>
              <a:t>         </a:t>
            </a:r>
            <a:r>
              <a:rPr lang="en-US" altLang="zh-TW" sz="1200" dirty="0"/>
              <a:t>&gt;</a:t>
            </a:r>
            <a:r>
              <a:rPr lang="zh-TW" altLang="en-US" sz="1200" dirty="0"/>
              <a:t> 經公立就業服務機構認定失業者，其失業期間得不計算工作收入，所領取之失業給付，仍應併入其他收入計算。</a:t>
            </a:r>
            <a:r>
              <a:rPr lang="en-US" altLang="zh-TW" sz="1050" dirty="0">
                <a:solidFill>
                  <a:srgbClr val="FF0000"/>
                </a:solidFill>
              </a:rPr>
              <a:t>(</a:t>
            </a:r>
            <a:r>
              <a:rPr lang="zh-TW" altLang="en-US" sz="1000" dirty="0">
                <a:solidFill>
                  <a:srgbClr val="FF0000"/>
                </a:solidFill>
              </a:rPr>
              <a:t>每個月如何提證明</a:t>
            </a:r>
            <a:r>
              <a:rPr lang="en-US" altLang="zh-TW" sz="1000" dirty="0">
                <a:solidFill>
                  <a:srgbClr val="FF0000"/>
                </a:solidFill>
              </a:rPr>
              <a:t>?</a:t>
            </a:r>
            <a:r>
              <a:rPr lang="zh-TW" altLang="en-US" sz="1000" dirty="0">
                <a:solidFill>
                  <a:srgbClr val="FF0000"/>
                </a:solidFill>
              </a:rPr>
              <a:t> 國稅局能查到嗎</a:t>
            </a:r>
            <a:r>
              <a:rPr lang="en-US" altLang="zh-TW" sz="1000" dirty="0">
                <a:solidFill>
                  <a:srgbClr val="FF0000"/>
                </a:solidFill>
              </a:rPr>
              <a:t>?)</a:t>
            </a: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役男家屬有下列情形之一者，</a:t>
            </a:r>
            <a:r>
              <a:rPr lang="zh-TW" altLang="en-US" sz="1200" b="1" dirty="0"/>
              <a:t>不計算其工作收入，亦</a:t>
            </a:r>
            <a:r>
              <a:rPr lang="zh-TW" altLang="en-US" sz="1200" b="1" dirty="0">
                <a:solidFill>
                  <a:schemeClr val="accent6">
                    <a:lumMod val="75000"/>
                  </a:schemeClr>
                </a:solidFill>
              </a:rPr>
              <a:t>不予列入扶助口數 </a:t>
            </a:r>
            <a:r>
              <a:rPr lang="en-US" altLang="zh-TW" sz="1200" dirty="0"/>
              <a:t>(</a:t>
            </a:r>
            <a:r>
              <a:rPr lang="zh-TW" altLang="en-US" sz="1200" dirty="0"/>
              <a:t>列表</a:t>
            </a:r>
            <a:r>
              <a:rPr lang="en-US" altLang="zh-TW" sz="1200" dirty="0"/>
              <a:t>)</a:t>
            </a:r>
          </a:p>
          <a:p>
            <a:pPr lvl="1"/>
            <a:endParaRPr lang="en-US" altLang="zh-TW" sz="1200" dirty="0"/>
          </a:p>
          <a:p>
            <a:pPr marL="742950" lvl="1" indent="-285750">
              <a:buFont typeface="Arial" panose="020B0604020202020204" pitchFamily="34" charset="0"/>
              <a:buChar char="•"/>
            </a:pPr>
            <a:r>
              <a:rPr lang="zh-TW" altLang="en-US" sz="1200" dirty="0"/>
              <a:t>役男有配偶或子女而與兄弟姊妹分戶者</a:t>
            </a:r>
            <a:r>
              <a:rPr lang="en-US" altLang="zh-TW" sz="1200" dirty="0"/>
              <a:t>(</a:t>
            </a:r>
            <a:r>
              <a:rPr lang="zh-TW" altLang="en-US" sz="1200" dirty="0"/>
              <a:t>以服役前</a:t>
            </a:r>
            <a:r>
              <a:rPr lang="en-US" altLang="zh-TW" sz="1200" dirty="0"/>
              <a:t>1</a:t>
            </a:r>
            <a:r>
              <a:rPr lang="zh-TW" altLang="en-US" sz="1200" dirty="0"/>
              <a:t>年為準戶籍登記為準</a:t>
            </a:r>
            <a:r>
              <a:rPr lang="en-US" altLang="zh-TW" sz="1200" dirty="0"/>
              <a:t>)</a:t>
            </a:r>
          </a:p>
          <a:p>
            <a:pPr marL="1200150" lvl="2" indent="-285750">
              <a:buFont typeface="Arial" panose="020B0604020202020204" pitchFamily="34" charset="0"/>
              <a:buChar char="•"/>
            </a:pPr>
            <a:r>
              <a:rPr lang="zh-TW" altLang="en-US" sz="1200" dirty="0"/>
              <a:t>家庭總收入應依本戶資料計算</a:t>
            </a:r>
            <a:endParaRPr lang="en-US" altLang="zh-TW" sz="1200" dirty="0"/>
          </a:p>
          <a:p>
            <a:pPr marL="1200150" lvl="2" indent="-285750">
              <a:buFont typeface="Arial" panose="020B0604020202020204" pitchFamily="34" charset="0"/>
              <a:buChar char="•"/>
            </a:pPr>
            <a:r>
              <a:rPr lang="zh-TW" altLang="en-US" sz="1200" dirty="0"/>
              <a:t>戶內有直系血親尊親屬或受其扶養無工作能力者</a:t>
            </a:r>
            <a:endParaRPr lang="en-US" altLang="zh-TW" sz="1200" dirty="0"/>
          </a:p>
          <a:p>
            <a:pPr marL="1657350" lvl="3" indent="-285750">
              <a:buFont typeface="Arial" panose="020B0604020202020204" pitchFamily="34" charset="0"/>
              <a:buChar char="•"/>
            </a:pPr>
            <a:r>
              <a:rPr lang="zh-TW" altLang="en-US" sz="1200" dirty="0"/>
              <a:t>另有其他扶養義務人時，不計入其家庭總收入，亦不列為扶助口數</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是指不同戶的扶養義務人嗎</a:t>
            </a:r>
            <a:r>
              <a:rPr lang="en-US" altLang="zh-TW" sz="1200" dirty="0">
                <a:solidFill>
                  <a:srgbClr val="FF0000"/>
                </a:solidFill>
              </a:rPr>
              <a:t>?)</a:t>
            </a:r>
          </a:p>
          <a:p>
            <a:pPr marL="2114550" lvl="4" indent="-285750">
              <a:buFont typeface="Arial" panose="020B0604020202020204" pitchFamily="34" charset="0"/>
              <a:buChar char="•"/>
            </a:pPr>
            <a:r>
              <a:rPr lang="zh-TW" altLang="en-US" sz="1200" dirty="0"/>
              <a:t>若因其他扶養義務人無扶養事實，致其生活陷於困境，經直轄市、縣（市）主管機關訪視評估，以其最佳利益考量，得列為扶助口數，並計入其家庭總收入。</a:t>
            </a:r>
            <a:endParaRPr lang="en-US" altLang="zh-TW" sz="1200" dirty="0"/>
          </a:p>
          <a:p>
            <a:pPr marL="742950" lvl="1" indent="-285750">
              <a:buFont typeface="Arial" panose="020B0604020202020204" pitchFamily="34" charset="0"/>
              <a:buChar char="•"/>
            </a:pPr>
            <a:r>
              <a:rPr lang="zh-TW" altLang="en-US" sz="1200" dirty="0"/>
              <a:t>役男無配偶或子女，而與兄弟姊妹分戶者，其家庭總收入應與其兄弟姊妹合併計算。但兄弟姊妹有配偶或子女者，不予計列。</a:t>
            </a:r>
            <a:endParaRPr lang="en-US" altLang="zh-TW" sz="1200" dirty="0"/>
          </a:p>
          <a:p>
            <a:pPr marL="1200150" lvl="2" indent="-285750">
              <a:buFont typeface="Arial" panose="020B0604020202020204" pitchFamily="34" charset="0"/>
              <a:buChar char="•"/>
            </a:pPr>
            <a:r>
              <a:rPr lang="en-US" altLang="zh-TW" sz="1000" dirty="0">
                <a:solidFill>
                  <a:srgbClr val="FF0000"/>
                </a:solidFill>
              </a:rPr>
              <a:t>(</a:t>
            </a:r>
            <a:r>
              <a:rPr lang="zh-TW" altLang="en-US" sz="1000" dirty="0">
                <a:solidFill>
                  <a:srgbClr val="FF0000"/>
                </a:solidFill>
              </a:rPr>
              <a:t>那役男扶養爺爺奶奶</a:t>
            </a:r>
            <a:r>
              <a:rPr lang="en-US" altLang="zh-TW" sz="1000" dirty="0">
                <a:solidFill>
                  <a:srgbClr val="FF0000"/>
                </a:solidFill>
              </a:rPr>
              <a:t>/</a:t>
            </a:r>
            <a:r>
              <a:rPr lang="zh-TW" altLang="en-US" sz="1000" dirty="0">
                <a:solidFill>
                  <a:srgbClr val="FF0000"/>
                </a:solidFill>
              </a:rPr>
              <a:t>爸爸媽媽，其他兄弟姊妹分戶者都依這條嗎</a:t>
            </a:r>
            <a:r>
              <a:rPr lang="en-US" altLang="zh-TW" sz="1000" dirty="0">
                <a:solidFill>
                  <a:srgbClr val="FF0000"/>
                </a:solidFill>
              </a:rPr>
              <a:t>?)</a:t>
            </a:r>
          </a:p>
          <a:p>
            <a:pPr lvl="2"/>
            <a:endParaRPr lang="en-US" altLang="zh-TW" sz="1000" dirty="0">
              <a:solidFill>
                <a:srgbClr val="FF0000"/>
              </a:solidFill>
            </a:endParaRPr>
          </a:p>
          <a:p>
            <a:pPr marL="742950" lvl="1" indent="-285750">
              <a:buFont typeface="Arial" panose="020B0604020202020204" pitchFamily="34" charset="0"/>
              <a:buChar char="•"/>
            </a:pPr>
            <a:r>
              <a:rPr lang="zh-TW" altLang="en-US" sz="1200" dirty="0"/>
              <a:t>本辦法所稱老弱而無工作能力，指具有下列情形之一者，不計算其工作收入</a:t>
            </a:r>
            <a:r>
              <a:rPr lang="en-US" altLang="zh-TW" sz="1200" dirty="0">
                <a:solidFill>
                  <a:srgbClr val="FF0000"/>
                </a:solidFill>
              </a:rPr>
              <a:t>(</a:t>
            </a:r>
            <a:r>
              <a:rPr lang="zh-TW" altLang="en-US" sz="1200" dirty="0">
                <a:solidFill>
                  <a:srgbClr val="FF0000"/>
                </a:solidFill>
              </a:rPr>
              <a:t>但列入扶助口數</a:t>
            </a:r>
            <a:r>
              <a:rPr lang="en-US" altLang="zh-TW" sz="1200" dirty="0">
                <a:solidFill>
                  <a:srgbClr val="FF0000"/>
                </a:solidFill>
              </a:rPr>
              <a:t>?)</a:t>
            </a:r>
          </a:p>
          <a:p>
            <a:pPr marL="742950" lvl="1" indent="-285750">
              <a:buFont typeface="Arial" panose="020B0604020202020204" pitchFamily="34" charset="0"/>
              <a:buChar char="•"/>
            </a:pP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役男與其家屬戶籍地不同者，應由役男戶籍地之鄉（鎮、市、區）公所於役男入營後向其家屬戶籍地之鄉（鎮、市、區）公所洽取家況及稅籍資料，依相關規定辦理扶助業務。</a:t>
            </a:r>
            <a:r>
              <a:rPr lang="en-US" altLang="zh-TW" sz="1200" dirty="0">
                <a:solidFill>
                  <a:srgbClr val="FF0000"/>
                </a:solidFill>
              </a:rPr>
              <a:t>(</a:t>
            </a:r>
            <a:r>
              <a:rPr lang="zh-TW" altLang="en-US" sz="1200" dirty="0">
                <a:solidFill>
                  <a:srgbClr val="FF0000"/>
                </a:solidFill>
              </a:rPr>
              <a:t>役男戶籍在台中租屋，爸媽戶籍在新竹，兄弟姊妹戶籍在台南呢</a:t>
            </a:r>
            <a:r>
              <a:rPr lang="en-US" altLang="zh-TW" sz="1200" dirty="0">
                <a:solidFill>
                  <a:srgbClr val="FF0000"/>
                </a:solidFill>
              </a:rPr>
              <a:t>? </a:t>
            </a:r>
            <a:r>
              <a:rPr lang="zh-TW" altLang="en-US" sz="1200" dirty="0">
                <a:solidFill>
                  <a:srgbClr val="FF0000"/>
                </a:solidFill>
              </a:rPr>
              <a:t>最低生活費</a:t>
            </a:r>
            <a:r>
              <a:rPr lang="en-US" altLang="zh-TW" sz="1200" dirty="0">
                <a:solidFill>
                  <a:srgbClr val="FF0000"/>
                </a:solidFill>
              </a:rPr>
              <a:t>.</a:t>
            </a:r>
            <a:r>
              <a:rPr lang="zh-TW" altLang="en-US" sz="1200" dirty="0">
                <a:solidFill>
                  <a:srgbClr val="FF0000"/>
                </a:solidFill>
              </a:rPr>
              <a:t>用哪地算</a:t>
            </a:r>
            <a:r>
              <a:rPr lang="en-US" altLang="zh-TW" sz="1200" dirty="0">
                <a:solidFill>
                  <a:srgbClr val="FF0000"/>
                </a:solidFill>
              </a:rPr>
              <a:t>?</a:t>
            </a:r>
            <a:r>
              <a:rPr lang="zh-TW" altLang="en-US" sz="1200" dirty="0">
                <a:solidFill>
                  <a:srgbClr val="FF0000"/>
                </a:solidFill>
              </a:rPr>
              <a:t> 不動產限制適用最低的縣市算，但動產好像沒講到</a:t>
            </a:r>
            <a:r>
              <a:rPr lang="en-US" altLang="zh-TW" sz="1200" dirty="0">
                <a:solidFill>
                  <a:srgbClr val="FF0000"/>
                </a:solidFill>
              </a:rPr>
              <a:t>)</a:t>
            </a:r>
            <a:endParaRPr lang="zh-TW" altLang="en-US" sz="1200" dirty="0">
              <a:solidFill>
                <a:srgbClr val="FF0000"/>
              </a:solidFill>
            </a:endParaRPr>
          </a:p>
        </p:txBody>
      </p:sp>
      <p:sp>
        <p:nvSpPr>
          <p:cNvPr id="7" name="矩形 6"/>
          <p:cNvSpPr/>
          <p:nvPr/>
        </p:nvSpPr>
        <p:spPr>
          <a:xfrm>
            <a:off x="0" y="6396335"/>
            <a:ext cx="12192000" cy="461665"/>
          </a:xfrm>
          <a:prstGeom prst="rect">
            <a:avLst/>
          </a:prstGeom>
        </p:spPr>
        <p:txBody>
          <a:bodyPr wrap="square">
            <a:spAutoFit/>
          </a:bodyPr>
          <a:lstStyle/>
          <a:p>
            <a:r>
              <a:rPr lang="zh-TW" altLang="en-US" sz="1200" dirty="0">
                <a:latin typeface="細明體" panose="02020509000000000000" pitchFamily="49" charset="-120"/>
                <a:ea typeface="細明體" panose="02020509000000000000" pitchFamily="49" charset="-120"/>
              </a:rPr>
              <a:t>役男家屬具有工作能力而未就業者，鄉 </a:t>
            </a:r>
            <a:r>
              <a:rPr lang="en-US" altLang="zh-TW" sz="1200" dirty="0">
                <a:latin typeface="細明體" panose="02020509000000000000" pitchFamily="49" charset="-120"/>
                <a:ea typeface="細明體" panose="02020509000000000000" pitchFamily="49" charset="-120"/>
              </a:rPr>
              <a:t>(</a:t>
            </a:r>
            <a:r>
              <a:rPr lang="zh-TW" altLang="en-US" sz="1200" dirty="0">
                <a:latin typeface="細明體" panose="02020509000000000000" pitchFamily="49" charset="-120"/>
                <a:ea typeface="細明體" panose="02020509000000000000" pitchFamily="49" charset="-120"/>
              </a:rPr>
              <a:t>鎮、市、區</a:t>
            </a:r>
            <a:r>
              <a:rPr lang="en-US" altLang="zh-TW" sz="1200" dirty="0">
                <a:latin typeface="細明體" panose="02020509000000000000" pitchFamily="49" charset="-120"/>
                <a:ea typeface="細明體" panose="02020509000000000000" pitchFamily="49" charset="-120"/>
              </a:rPr>
              <a:t>) </a:t>
            </a:r>
            <a:r>
              <a:rPr lang="zh-TW" altLang="en-US" sz="1200" dirty="0">
                <a:latin typeface="細明體" panose="02020509000000000000" pitchFamily="49" charset="-120"/>
                <a:ea typeface="細明體" panose="02020509000000000000" pitchFamily="49" charset="-120"/>
              </a:rPr>
              <a:t>公所應列冊送當地</a:t>
            </a:r>
          </a:p>
          <a:p>
            <a:r>
              <a:rPr lang="zh-TW" altLang="en-US" sz="1200" dirty="0">
                <a:latin typeface="細明體" panose="02020509000000000000" pitchFamily="49" charset="-120"/>
                <a:ea typeface="細明體" panose="02020509000000000000" pitchFamily="49" charset="-120"/>
              </a:rPr>
              <a:t>公營職業訓練機構或國民就業輔導單位協助就業，使其自行營生。</a:t>
            </a:r>
            <a:endParaRPr lang="zh-TW" altLang="en-US" sz="1200" dirty="0"/>
          </a:p>
        </p:txBody>
      </p:sp>
      <p:sp>
        <p:nvSpPr>
          <p:cNvPr id="8" name="文字方塊 7"/>
          <p:cNvSpPr txBox="1"/>
          <p:nvPr/>
        </p:nvSpPr>
        <p:spPr>
          <a:xfrm>
            <a:off x="76200" y="4465320"/>
            <a:ext cx="10828020" cy="101566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安家費</a:t>
            </a:r>
            <a:endParaRPr lang="en-US" altLang="zh-TW" dirty="0"/>
          </a:p>
          <a:p>
            <a:pPr marL="742950" lvl="1" indent="-285750">
              <a:buFont typeface="Arial" panose="020B0604020202020204" pitchFamily="34" charset="0"/>
              <a:buChar char="•"/>
            </a:pPr>
            <a:r>
              <a:rPr lang="zh-TW" altLang="en-US" sz="1400" dirty="0"/>
              <a:t>一、甲級：未達當地最低生活費標準百分之十。</a:t>
            </a:r>
          </a:p>
          <a:p>
            <a:pPr marL="742950" lvl="1" indent="-285750">
              <a:buFont typeface="Arial" panose="020B0604020202020204" pitchFamily="34" charset="0"/>
              <a:buChar char="•"/>
            </a:pPr>
            <a:r>
              <a:rPr lang="zh-TW" altLang="en-US" sz="1400" dirty="0"/>
              <a:t>二、乙級：已達當地最低生活費標準百分之十以上，未達百分之七十。</a:t>
            </a:r>
          </a:p>
          <a:p>
            <a:pPr marL="742950" lvl="1" indent="-285750">
              <a:buFont typeface="Arial" panose="020B0604020202020204" pitchFamily="34" charset="0"/>
              <a:buChar char="•"/>
            </a:pPr>
            <a:r>
              <a:rPr lang="zh-TW" altLang="en-US" sz="1400" dirty="0"/>
              <a:t>三、丙級：已達當地最低生活費標準百之七十以上，未達最低生活費標準</a:t>
            </a:r>
          </a:p>
        </p:txBody>
      </p:sp>
    </p:spTree>
    <p:extLst>
      <p:ext uri="{BB962C8B-B14F-4D97-AF65-F5344CB8AC3E}">
        <p14:creationId xmlns:p14="http://schemas.microsoft.com/office/powerpoint/2010/main" val="331802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25044" y="3582888"/>
            <a:ext cx="5798382" cy="2800767"/>
          </a:xfrm>
          <a:prstGeom prst="rect">
            <a:avLst/>
          </a:prstGeom>
          <a:noFill/>
        </p:spPr>
        <p:txBody>
          <a:bodyPr wrap="none" rtlCol="0">
            <a:spAutoFit/>
          </a:bodyPr>
          <a:lstStyle/>
          <a:p>
            <a:pPr marL="285750" indent="-285750">
              <a:buFont typeface="Arial" panose="020B0604020202020204" pitchFamily="34" charset="0"/>
              <a:buChar char="•"/>
            </a:pPr>
            <a:r>
              <a:rPr lang="zh-TW" altLang="en-US" sz="1600" dirty="0"/>
              <a:t>財產</a:t>
            </a:r>
            <a:endParaRPr lang="en-US" altLang="zh-TW" sz="1600" dirty="0"/>
          </a:p>
          <a:p>
            <a:pPr marL="742950" lvl="1" indent="-285750">
              <a:buFont typeface="Arial" panose="020B0604020202020204" pitchFamily="34" charset="0"/>
              <a:buChar char="•"/>
            </a:pPr>
            <a:r>
              <a:rPr lang="zh-TW" altLang="en-US" sz="1600" dirty="0"/>
              <a:t>動產</a:t>
            </a:r>
            <a:r>
              <a:rPr lang="en-US" altLang="zh-TW" sz="1100" dirty="0"/>
              <a:t>(</a:t>
            </a:r>
            <a:r>
              <a:rPr lang="zh-TW" altLang="en-US" sz="1100" dirty="0"/>
              <a:t>限額是獨立的</a:t>
            </a:r>
            <a:r>
              <a:rPr lang="en-US" altLang="zh-TW" sz="1100" dirty="0"/>
              <a:t>, 1</a:t>
            </a:r>
            <a:r>
              <a:rPr lang="zh-TW" altLang="en-US" sz="1100" dirty="0"/>
              <a:t>人</a:t>
            </a:r>
            <a:r>
              <a:rPr lang="en-US" altLang="zh-TW" sz="1100" dirty="0"/>
              <a:t>250</a:t>
            </a:r>
            <a:r>
              <a:rPr lang="zh-TW" altLang="en-US" sz="1100" dirty="0"/>
              <a:t>萬</a:t>
            </a:r>
            <a:r>
              <a:rPr lang="en-US" altLang="zh-TW" sz="1100" dirty="0"/>
              <a:t>,</a:t>
            </a:r>
            <a:r>
              <a:rPr lang="zh-TW" altLang="en-US" sz="1100" dirty="0"/>
              <a:t>之後每人</a:t>
            </a:r>
            <a:r>
              <a:rPr lang="en-US" altLang="zh-TW" sz="1100" dirty="0"/>
              <a:t>+25</a:t>
            </a:r>
            <a:r>
              <a:rPr lang="zh-TW" altLang="en-US" sz="1100" dirty="0"/>
              <a:t>萬</a:t>
            </a:r>
            <a:r>
              <a:rPr lang="en-US" altLang="zh-TW" sz="1100" dirty="0"/>
              <a:t>)</a:t>
            </a:r>
          </a:p>
          <a:p>
            <a:pPr marL="1200150" lvl="2" indent="-285750">
              <a:buFont typeface="Arial" panose="020B0604020202020204" pitchFamily="34" charset="0"/>
              <a:buChar char="•"/>
            </a:pPr>
            <a:r>
              <a:rPr lang="zh-TW" altLang="en-US" sz="1600" dirty="0"/>
              <a:t>存款本金</a:t>
            </a:r>
            <a:endParaRPr lang="en-US" altLang="zh-TW" sz="1600" dirty="0"/>
          </a:p>
          <a:p>
            <a:pPr marL="1200150" lvl="2" indent="-285750">
              <a:buFont typeface="Arial" panose="020B0604020202020204" pitchFamily="34" charset="0"/>
              <a:buChar char="•"/>
            </a:pPr>
            <a:r>
              <a:rPr lang="zh-TW" altLang="en-US" sz="1600" dirty="0"/>
              <a:t>投資</a:t>
            </a:r>
            <a:r>
              <a:rPr lang="en-US" altLang="zh-TW" sz="1100" dirty="0">
                <a:solidFill>
                  <a:srgbClr val="FF0000"/>
                </a:solidFill>
              </a:rPr>
              <a:t>(</a:t>
            </a:r>
            <a:r>
              <a:rPr lang="zh-TW" altLang="en-US" sz="1100" dirty="0">
                <a:solidFill>
                  <a:srgbClr val="FF0000"/>
                </a:solidFill>
              </a:rPr>
              <a:t>未上市股票怎樣計算</a:t>
            </a:r>
            <a:r>
              <a:rPr lang="en-US" altLang="zh-TW" sz="1100" dirty="0">
                <a:solidFill>
                  <a:srgbClr val="FF0000"/>
                </a:solidFill>
              </a:rPr>
              <a:t>?)</a:t>
            </a:r>
          </a:p>
          <a:p>
            <a:pPr marL="1200150" lvl="2" indent="-285750">
              <a:buFont typeface="Arial" panose="020B0604020202020204" pitchFamily="34" charset="0"/>
              <a:buChar char="•"/>
            </a:pPr>
            <a:r>
              <a:rPr lang="zh-TW" altLang="en-US" sz="1600" dirty="0"/>
              <a:t>有價證券</a:t>
            </a:r>
            <a:r>
              <a:rPr lang="en-US" altLang="zh-TW" sz="1100" dirty="0"/>
              <a:t>(</a:t>
            </a:r>
            <a:r>
              <a:rPr lang="zh-TW" altLang="en-US" sz="1100" dirty="0"/>
              <a:t>上市股票以每股</a:t>
            </a:r>
            <a:r>
              <a:rPr lang="en-US" altLang="zh-TW" sz="1100" dirty="0"/>
              <a:t>10</a:t>
            </a:r>
            <a:r>
              <a:rPr lang="zh-TW" altLang="en-US" sz="1100" dirty="0"/>
              <a:t>元計</a:t>
            </a:r>
            <a:r>
              <a:rPr lang="en-US" altLang="zh-TW" sz="1100" dirty="0"/>
              <a:t>)</a:t>
            </a:r>
          </a:p>
          <a:p>
            <a:pPr marL="1200150" lvl="2" indent="-285750">
              <a:buFont typeface="Arial" panose="020B0604020202020204" pitchFamily="34" charset="0"/>
              <a:buChar char="•"/>
            </a:pPr>
            <a:endParaRPr lang="en-US" altLang="zh-TW" sz="1600" dirty="0"/>
          </a:p>
          <a:p>
            <a:pPr marL="742950" lvl="1" indent="-285750">
              <a:buFont typeface="Arial" panose="020B0604020202020204" pitchFamily="34" charset="0"/>
              <a:buChar char="•"/>
            </a:pPr>
            <a:r>
              <a:rPr lang="zh-TW" altLang="en-US" sz="1600" dirty="0"/>
              <a:t>不動產</a:t>
            </a:r>
            <a:r>
              <a:rPr lang="en-US" altLang="zh-TW" sz="1100" dirty="0"/>
              <a:t>(</a:t>
            </a:r>
            <a:r>
              <a:rPr lang="zh-TW" altLang="en-US" sz="1100" dirty="0"/>
              <a:t>限額是依照內政部社會救助法的</a:t>
            </a:r>
            <a:r>
              <a:rPr lang="en-US" altLang="zh-TW" sz="1100" dirty="0"/>
              <a:t>,</a:t>
            </a:r>
            <a:r>
              <a:rPr lang="zh-TW" altLang="en-US" sz="1100" dirty="0"/>
              <a:t>各縣市不同</a:t>
            </a:r>
            <a:r>
              <a:rPr lang="en-US" altLang="zh-TW" sz="1100" dirty="0"/>
              <a:t>,</a:t>
            </a:r>
            <a:r>
              <a:rPr lang="zh-TW" altLang="en-US" sz="1100" dirty="0"/>
              <a:t>有些情況可排除不計入</a:t>
            </a:r>
            <a:r>
              <a:rPr lang="en-US" altLang="zh-TW" sz="1100" dirty="0"/>
              <a:t>)</a:t>
            </a:r>
            <a:endParaRPr lang="en-US" altLang="zh-TW" sz="1600" dirty="0"/>
          </a:p>
          <a:p>
            <a:pPr marL="1200150" lvl="2" indent="-285750">
              <a:buFont typeface="Arial" panose="020B0604020202020204" pitchFamily="34" charset="0"/>
              <a:buChar char="•"/>
            </a:pPr>
            <a:r>
              <a:rPr lang="zh-TW" altLang="en-US" sz="1600" dirty="0"/>
              <a:t>土地</a:t>
            </a:r>
            <a:endParaRPr lang="en-US" altLang="zh-TW" sz="1600" dirty="0"/>
          </a:p>
          <a:p>
            <a:pPr marL="1200150" lvl="2" indent="-285750">
              <a:buFont typeface="Arial" panose="020B0604020202020204" pitchFamily="34" charset="0"/>
              <a:buChar char="•"/>
            </a:pPr>
            <a:r>
              <a:rPr lang="zh-TW" altLang="en-US" sz="1600" dirty="0"/>
              <a:t>田賦</a:t>
            </a:r>
            <a:endParaRPr lang="en-US" altLang="zh-TW" sz="1600" dirty="0"/>
          </a:p>
          <a:p>
            <a:pPr marL="1200150" lvl="2" indent="-285750">
              <a:buFont typeface="Arial" panose="020B0604020202020204" pitchFamily="34" charset="0"/>
              <a:buChar char="•"/>
            </a:pPr>
            <a:r>
              <a:rPr lang="zh-TW" altLang="en-US" sz="1600" dirty="0"/>
              <a:t>房屋</a:t>
            </a:r>
            <a:endParaRPr lang="en-US" altLang="zh-TW" sz="1600" dirty="0"/>
          </a:p>
          <a:p>
            <a:pPr marL="1200150" lvl="2" indent="-285750">
              <a:buFont typeface="Arial" panose="020B0604020202020204" pitchFamily="34" charset="0"/>
              <a:buChar char="•"/>
            </a:pPr>
            <a:r>
              <a:rPr lang="zh-TW" altLang="en-US" sz="1600" dirty="0"/>
              <a:t>其他不動產</a:t>
            </a:r>
          </a:p>
        </p:txBody>
      </p:sp>
      <p:sp>
        <p:nvSpPr>
          <p:cNvPr id="6" name="文字方塊 5"/>
          <p:cNvSpPr txBox="1"/>
          <p:nvPr/>
        </p:nvSpPr>
        <p:spPr>
          <a:xfrm>
            <a:off x="0" y="6488668"/>
            <a:ext cx="8316700" cy="369332"/>
          </a:xfrm>
          <a:prstGeom prst="rect">
            <a:avLst/>
          </a:prstGeom>
          <a:noFill/>
        </p:spPr>
        <p:txBody>
          <a:bodyPr wrap="none" rtlCol="0">
            <a:spAutoFit/>
          </a:bodyPr>
          <a:lstStyle/>
          <a:p>
            <a:r>
              <a:rPr lang="zh-TW" altLang="en-US" dirty="0"/>
              <a:t>稅務系統中，財產分為：房屋、土地、田賦、投資、車 輛、動產、不動產、其他</a:t>
            </a:r>
          </a:p>
        </p:txBody>
      </p:sp>
    </p:spTree>
    <p:extLst>
      <p:ext uri="{BB962C8B-B14F-4D97-AF65-F5344CB8AC3E}">
        <p14:creationId xmlns:p14="http://schemas.microsoft.com/office/powerpoint/2010/main" val="24608444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17544</TotalTime>
  <Words>2286</Words>
  <Application>Microsoft Office PowerPoint</Application>
  <PresentationFormat>寬螢幕</PresentationFormat>
  <Paragraphs>332</Paragraphs>
  <Slides>13</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13</vt:i4>
      </vt:variant>
    </vt:vector>
  </HeadingPairs>
  <TitlesOfParts>
    <vt:vector size="24" baseType="lpstr">
      <vt:lpstr>Noto Sans CJK TC Light</vt:lpstr>
      <vt:lpstr>細明體</vt:lpstr>
      <vt:lpstr>微軟正黑體</vt:lpstr>
      <vt:lpstr>新細明體</vt:lpstr>
      <vt:lpstr>標楷體</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陳宗儒</dc:creator>
  <cp:lastModifiedBy>陳宗儒</cp:lastModifiedBy>
  <cp:revision>53</cp:revision>
  <cp:lastPrinted>2016-09-16T06:49:43Z</cp:lastPrinted>
  <dcterms:created xsi:type="dcterms:W3CDTF">2016-08-28T07:25:20Z</dcterms:created>
  <dcterms:modified xsi:type="dcterms:W3CDTF">2016-09-18T16:56:25Z</dcterms:modified>
</cp:coreProperties>
</file>