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302" r:id="rId5"/>
    <p:sldId id="323" r:id="rId6"/>
    <p:sldId id="313" r:id="rId7"/>
    <p:sldId id="324" r:id="rId8"/>
    <p:sldId id="318" r:id="rId9"/>
    <p:sldId id="331" r:id="rId10"/>
    <p:sldId id="297" r:id="rId11"/>
    <p:sldId id="304" r:id="rId12"/>
    <p:sldId id="321" r:id="rId13"/>
    <p:sldId id="314" r:id="rId14"/>
    <p:sldId id="322" r:id="rId15"/>
    <p:sldId id="306" r:id="rId16"/>
    <p:sldId id="320" r:id="rId17"/>
    <p:sldId id="298" r:id="rId18"/>
    <p:sldId id="307" r:id="rId19"/>
    <p:sldId id="325" r:id="rId20"/>
    <p:sldId id="326" r:id="rId21"/>
    <p:sldId id="327" r:id="rId22"/>
    <p:sldId id="308" r:id="rId23"/>
    <p:sldId id="332" r:id="rId24"/>
    <p:sldId id="333" r:id="rId25"/>
    <p:sldId id="311" r:id="rId26"/>
    <p:sldId id="328" r:id="rId27"/>
    <p:sldId id="329" r:id="rId28"/>
    <p:sldId id="316" r:id="rId29"/>
    <p:sldId id="315" r:id="rId30"/>
    <p:sldId id="319" r:id="rId31"/>
    <p:sldId id="317" r:id="rId32"/>
    <p:sldId id="334" r:id="rId33"/>
    <p:sldId id="30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1C4"/>
    <a:srgbClr val="A9A4D0"/>
    <a:srgbClr val="B9D6D8"/>
    <a:srgbClr val="A099CB"/>
    <a:srgbClr val="383987"/>
    <a:srgbClr val="AFA8D3"/>
    <a:srgbClr val="31327F"/>
    <a:srgbClr val="EFEBEC"/>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95935"/>
  </p:normalViewPr>
  <p:slideViewPr>
    <p:cSldViewPr snapToGrid="0">
      <p:cViewPr varScale="1">
        <p:scale>
          <a:sx n="61" d="100"/>
          <a:sy n="61" d="100"/>
        </p:scale>
        <p:origin x="28" y="56"/>
      </p:cViewPr>
      <p:guideLst>
        <p:guide orient="horz" pos="15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40C0CE-DE93-4043-AC17-75AC4DB3EC7E}" type="slidenum">
              <a:rPr lang="zh-CN" altLang="en-US" smtClean="0"/>
              <a:t>24</a:t>
            </a:fld>
            <a:endParaRPr lang="zh-CN" altLang="en-US"/>
          </a:p>
        </p:txBody>
      </p:sp>
    </p:spTree>
    <p:extLst>
      <p:ext uri="{BB962C8B-B14F-4D97-AF65-F5344CB8AC3E}">
        <p14:creationId xmlns:p14="http://schemas.microsoft.com/office/powerpoint/2010/main" val="11597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18" Type="http://schemas.openxmlformats.org/officeDocument/2006/relationships/image" Target="../media/image27.emf"/><Relationship Id="rId3" Type="http://schemas.openxmlformats.org/officeDocument/2006/relationships/image" Target="../media/image12.png"/><Relationship Id="rId21" Type="http://schemas.openxmlformats.org/officeDocument/2006/relationships/image" Target="../media/image30.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6.emf"/><Relationship Id="rId2" Type="http://schemas.openxmlformats.org/officeDocument/2006/relationships/image" Target="../media/image11.png"/><Relationship Id="rId16" Type="http://schemas.openxmlformats.org/officeDocument/2006/relationships/image" Target="../media/image25.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emf"/><Relationship Id="rId23" Type="http://schemas.openxmlformats.org/officeDocument/2006/relationships/image" Target="../media/image32.emf"/><Relationship Id="rId10" Type="http://schemas.openxmlformats.org/officeDocument/2006/relationships/image" Target="../media/image19.emf"/><Relationship Id="rId19" Type="http://schemas.openxmlformats.org/officeDocument/2006/relationships/image" Target="../media/image28.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 Id="rId22" Type="http://schemas.openxmlformats.org/officeDocument/2006/relationships/image" Target="../media/image3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orldfinance.com/financial-dictionary&#65292;https:/www.wallstreetoasis.com/finance-dictionary" TargetMode="External"/><Relationship Id="rId5" Type="http://schemas.openxmlformats.org/officeDocument/2006/relationships/hyperlink" Target="https://financial-dictionary.thefreedictionary.com/" TargetMode="External"/><Relationship Id="rId4" Type="http://schemas.openxmlformats.org/officeDocument/2006/relationships/hyperlink" Target="http://cidian.gaodun.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
        <p:nvSpPr>
          <p:cNvPr id="2" name="TextBox 1"/>
          <p:cNvSpPr txBox="1"/>
          <p:nvPr/>
        </p:nvSpPr>
        <p:spPr>
          <a:xfrm>
            <a:off x="465393" y="254833"/>
            <a:ext cx="10672299" cy="2308324"/>
          </a:xfrm>
          <a:prstGeom prst="rect">
            <a:avLst/>
          </a:prstGeom>
          <a:noFill/>
        </p:spPr>
        <p:txBody>
          <a:bodyPr wrap="square" rtlCol="0">
            <a:spAutoFit/>
          </a:bodyPr>
          <a:lstStyle/>
          <a:p>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随着新时代语言服务行业的发展，译员对电子词典的需求也变得与传统越来越不同。</a:t>
            </a:r>
          </a:p>
          <a:p>
            <a:r>
              <a:rPr lang="en-US" altLang="zh-CN" dirty="0">
                <a:latin typeface="微软雅黑" pitchFamily="34" charset="-122"/>
                <a:ea typeface="微软雅黑" pitchFamily="34" charset="-122"/>
              </a:rPr>
              <a:t>A. </a:t>
            </a:r>
            <a:r>
              <a:rPr lang="zh-CN" altLang="en-US" dirty="0">
                <a:latin typeface="微软雅黑" pitchFamily="34" charset="-122"/>
                <a:ea typeface="微软雅黑" pitchFamily="34" charset="-122"/>
              </a:rPr>
              <a:t>现有许多比较流行的专业领域词典，如金融、法律、计算机、医学等，请总结这些专业领域电子词典的，比较专业领域电子词典与普通词典的异同。</a:t>
            </a:r>
          </a:p>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与传统的电子词典相比你觉得新时代语言服务行业在专业领域词典中最需要什么内容？请进行仔细思考，并找出特定的需求。</a:t>
            </a:r>
          </a:p>
          <a:p>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针对医学</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法律等特别领域，请先仔细分析相关领域术语研究的进展，比如最大的词表</a:t>
            </a:r>
            <a:r>
              <a:rPr lang="en-US" altLang="zh-CN" dirty="0">
                <a:latin typeface="微软雅黑" pitchFamily="34" charset="-122"/>
                <a:ea typeface="微软雅黑" pitchFamily="34" charset="-122"/>
              </a:rPr>
              <a:t>UMLS</a:t>
            </a:r>
            <a:r>
              <a:rPr lang="zh-CN" altLang="en-US" dirty="0">
                <a:latin typeface="微软雅黑" pitchFamily="34" charset="-122"/>
                <a:ea typeface="微软雅黑" pitchFamily="34" charset="-122"/>
              </a:rPr>
              <a:t>，畅想医学电子词典的编纂模式、呈现形态、交互方式。</a:t>
            </a:r>
          </a:p>
          <a:p>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这道题，特别是最后一问，需要访谈特点专业的学者和学生。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938840" y="1250258"/>
            <a:ext cx="3185673" cy="2185862"/>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5729907" y="3699397"/>
            <a:ext cx="3185673" cy="249396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6720982" y="4191641"/>
            <a:ext cx="2031325" cy="461665"/>
          </a:xfrm>
          <a:prstGeom prst="rect">
            <a:avLst/>
          </a:prstGeom>
          <a:noFill/>
        </p:spPr>
        <p:txBody>
          <a:bodyPr wrap="none" rtlCol="0">
            <a:spAutoFit/>
          </a:bodyPr>
          <a:lstStyle/>
          <a:p>
            <a:pPr algn="l"/>
            <a:r>
              <a:rPr lang="zh-CN" altLang="en-US" sz="2400"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用户需求分析</a:t>
            </a:r>
            <a:endParaRPr lang="en-US" altLang="zh-CN" sz="2400"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实例分析</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13DA64A-DFE6-4C8E-8C8C-CB685A248235}"/>
              </a:ext>
            </a:extLst>
          </p:cNvPr>
          <p:cNvSpPr/>
          <p:nvPr/>
        </p:nvSpPr>
        <p:spPr>
          <a:xfrm>
            <a:off x="0" y="-29183"/>
            <a:ext cx="7655668" cy="691636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effectLst/>
              <a:latin typeface="Arial" panose="020B0604020202020204" pitchFamily="34" charset="0"/>
            </a:endParaRPr>
          </a:p>
        </p:txBody>
      </p:sp>
      <p:sp>
        <p:nvSpPr>
          <p:cNvPr id="7" name="文本框 6">
            <a:extLst>
              <a:ext uri="{FF2B5EF4-FFF2-40B4-BE49-F238E27FC236}">
                <a16:creationId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954107" cy="400110"/>
          </a:xfrm>
          <a:prstGeom prst="rect">
            <a:avLst/>
          </a:prstGeom>
          <a:noFill/>
        </p:spPr>
        <p:txBody>
          <a:bodyPr wrap="none" rtlCol="0">
            <a:spAutoFit/>
          </a:bodyPr>
          <a:lstStyle/>
          <a:p>
            <a:pPr algn="l"/>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467068"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sym typeface="+mn-ea"/>
              </a:rPr>
              <a:t>内容丰富性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118963" y="4199704"/>
            <a:ext cx="146706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809345" y="1087296"/>
            <a:ext cx="95410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978317" y="3209692"/>
            <a:ext cx="1980029" cy="400110"/>
          </a:xfrm>
          <a:prstGeom prst="rect">
            <a:avLst/>
          </a:prstGeom>
          <a:noFill/>
        </p:spPr>
        <p:txBody>
          <a:bodyPr wrap="none" rtlCol="0">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477670" y="1593215"/>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医学领域术语研究进展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lvl="0" fontAlgn="t">
              <a:defRPr/>
            </a:pPr>
            <a:r>
              <a:rPr lang="zh-CN" altLang="en-US" sz="2400" kern="0">
                <a:solidFill>
                  <a:srgbClr val="383987"/>
                </a:solidFill>
                <a:latin typeface="微软雅黑" panose="020B0503020204020204" charset="-122"/>
                <a:ea typeface="微软雅黑" panose="020B0503020204020204" charset="-122"/>
                <a:sym typeface="+mn-ea"/>
              </a:rPr>
              <a:t>医学领域术语研究进展</a:t>
            </a:r>
            <a:endParaRPr lang="zh-CN" altLang="en-US" sz="2400" kern="0" dirty="0">
              <a:solidFill>
                <a:srgbClr val="383987"/>
              </a:solidFill>
              <a:latin typeface="微软雅黑" panose="020B0503020204020204" charset="-122"/>
              <a:ea typeface="微软雅黑" panose="020B0503020204020204" charset="-122"/>
              <a:sym typeface="+mn-ea"/>
            </a:endParaRPr>
          </a:p>
        </p:txBody>
      </p:sp>
      <p:sp>
        <p:nvSpPr>
          <p:cNvPr id="11" name="文本框 10">
            <a:extLst>
              <a:ext uri="{FF2B5EF4-FFF2-40B4-BE49-F238E27FC236}">
                <a16:creationId xmlns:a16="http://schemas.microsoft.com/office/drawing/2014/main" id="{33EE31F4-1D77-459F-80B8-E0626E16A7AB}"/>
              </a:ext>
            </a:extLst>
          </p:cNvPr>
          <p:cNvSpPr txBox="1"/>
          <p:nvPr/>
        </p:nvSpPr>
        <p:spPr>
          <a:xfrm>
            <a:off x="2648888" y="5220647"/>
            <a:ext cx="763695" cy="58477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04</a:t>
            </a:r>
          </a:p>
        </p:txBody>
      </p:sp>
      <p:sp>
        <p:nvSpPr>
          <p:cNvPr id="12" name="文本框 11">
            <a:extLst>
              <a:ext uri="{FF2B5EF4-FFF2-40B4-BE49-F238E27FC236}">
                <a16:creationId xmlns:a16="http://schemas.microsoft.com/office/drawing/2014/main" id="{C9A6335F-BD7B-42B1-93A0-94304D5CDCF1}"/>
              </a:ext>
            </a:extLst>
          </p:cNvPr>
          <p:cNvSpPr txBox="1"/>
          <p:nvPr/>
        </p:nvSpPr>
        <p:spPr>
          <a:xfrm>
            <a:off x="3522464" y="4744150"/>
            <a:ext cx="4108134" cy="1537768"/>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a:t>MeSH</a:t>
            </a:r>
            <a:r>
              <a:rPr lang="en-US" altLang="zh-CN" sz="2800" b="1" dirty="0"/>
              <a:t> </a:t>
            </a:r>
            <a:r>
              <a:rPr lang="zh-CN" altLang="en-US" sz="2800" b="1" dirty="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术语（入口词）”三级主题词类</a:t>
            </a:r>
          </a:p>
          <a:p>
            <a:endParaRPr lang="zh-CN" altLang="en-US" dirty="0"/>
          </a:p>
          <a:p>
            <a:r>
              <a:rPr lang="zh-CN" altLang="en-US" dirty="0"/>
              <a:t>一个主题词类包含多个概念</a:t>
            </a:r>
          </a:p>
          <a:p>
            <a:r>
              <a:rPr lang="zh-CN" altLang="en-US" dirty="0"/>
              <a:t>一个概念包含多个术语</a:t>
            </a:r>
          </a:p>
          <a:p>
            <a:r>
              <a:rPr lang="zh-CN" altLang="en-US" dirty="0"/>
              <a:t>概念内的术语表示精确的同义关系</a:t>
            </a:r>
          </a:p>
          <a:p>
            <a:endParaRPr lang="zh-CN" altLang="en-US" dirty="0"/>
          </a:p>
          <a:p>
            <a:r>
              <a:rPr lang="zh-CN" altLang="en-US" dirty="0"/>
              <a:t>主题词类多个概念之间的关系：同义、广义、狭义和相关</a:t>
            </a:r>
          </a:p>
          <a:p>
            <a:endParaRPr lang="zh-CN" altLang="en-US" dirty="0"/>
          </a:p>
          <a:p>
            <a:r>
              <a:rPr lang="zh-CN" altLang="en-US" dirty="0"/>
              <a:t>优选概念（主题词）</a:t>
            </a:r>
          </a:p>
          <a:p>
            <a:r>
              <a:rPr lang="zh-CN" altLang="en-US" dirty="0"/>
              <a:t>优选术语</a:t>
            </a:r>
            <a:endParaRPr lang="en-US" dirty="0"/>
          </a:p>
        </p:txBody>
      </p:sp>
      <p:sp>
        <p:nvSpPr>
          <p:cNvPr id="2" name="Rectangle 1"/>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184527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a:t>19</a:t>
            </a:r>
            <a:r>
              <a:rPr lang="zh-CN" altLang="en-US" dirty="0"/>
              <a:t>个顶级概念类（轴）上下位语义关系“</a:t>
            </a:r>
            <a:r>
              <a:rPr lang="en-US" altLang="zh-CN" dirty="0" err="1"/>
              <a:t>is_a</a:t>
            </a:r>
            <a:r>
              <a:rPr lang="zh-CN" altLang="en-US" dirty="0"/>
              <a:t>”</a:t>
            </a:r>
          </a:p>
          <a:p>
            <a:r>
              <a:rPr lang="zh-CN" altLang="en-US" dirty="0"/>
              <a:t>某一特征属性为核心的概念等级结构</a:t>
            </a:r>
          </a:p>
          <a:p>
            <a:endParaRPr lang="zh-CN" altLang="en-US" dirty="0"/>
          </a:p>
          <a:p>
            <a:r>
              <a:rPr lang="zh-CN" altLang="en-US" dirty="0"/>
              <a:t>概念</a:t>
            </a:r>
            <a:r>
              <a:rPr lang="en-US" altLang="zh-CN" dirty="0"/>
              <a:t>=</a:t>
            </a:r>
            <a:r>
              <a:rPr lang="zh-CN" altLang="en-US" dirty="0"/>
              <a:t> 完全指定名称（</a:t>
            </a:r>
            <a:r>
              <a:rPr lang="en-US" altLang="zh-CN" dirty="0"/>
              <a:t>FSN) + </a:t>
            </a:r>
            <a:r>
              <a:rPr lang="zh-CN" altLang="en-US" dirty="0"/>
              <a:t>一个首选术语</a:t>
            </a:r>
            <a:r>
              <a:rPr lang="en-US" altLang="zh-CN" dirty="0"/>
              <a:t>+</a:t>
            </a:r>
            <a:r>
              <a:rPr lang="zh-CN" altLang="en-US" dirty="0"/>
              <a:t> 若干同义术语</a:t>
            </a:r>
          </a:p>
          <a:p>
            <a:endParaRPr lang="zh-CN" altLang="en-US" dirty="0"/>
          </a:p>
          <a:p>
            <a:r>
              <a:rPr lang="zh-CN" altLang="en-US" dirty="0"/>
              <a:t>语义关系的揭示：“概念</a:t>
            </a:r>
            <a:r>
              <a:rPr lang="en-US" altLang="zh-CN" dirty="0"/>
              <a:t>1+</a:t>
            </a:r>
            <a:r>
              <a:rPr lang="zh-CN" altLang="en-US" dirty="0"/>
              <a:t>连接概念</a:t>
            </a:r>
            <a:r>
              <a:rPr lang="en-US" altLang="zh-CN" dirty="0"/>
              <a:t>+</a:t>
            </a:r>
            <a:r>
              <a:rPr lang="zh-CN" altLang="en-US" dirty="0"/>
              <a:t>概念</a:t>
            </a:r>
            <a:r>
              <a:rPr lang="en-US" altLang="zh-CN" dirty="0"/>
              <a:t>2</a:t>
            </a:r>
            <a:r>
              <a:rPr lang="zh-CN" altLang="en-US" dirty="0"/>
              <a:t>”</a:t>
            </a:r>
          </a:p>
          <a:p>
            <a:endParaRPr lang="zh-CN" altLang="en-US" dirty="0"/>
          </a:p>
          <a:p>
            <a:r>
              <a:rPr lang="zh-CN" altLang="en-US" dirty="0"/>
              <a:t>细菌性肺炎（</a:t>
            </a:r>
            <a:r>
              <a:rPr lang="en-US" altLang="zh-CN" dirty="0"/>
              <a:t>bacterial</a:t>
            </a:r>
            <a:r>
              <a:rPr lang="zh-CN" altLang="en-US" dirty="0"/>
              <a:t> </a:t>
            </a:r>
            <a:r>
              <a:rPr lang="en-US" altLang="zh-CN" dirty="0"/>
              <a:t>pneumonia</a:t>
            </a:r>
            <a:r>
              <a:rPr lang="zh-CN" altLang="en-US" dirty="0"/>
              <a:t>）的逻辑化定义图：</a:t>
            </a:r>
          </a:p>
          <a:p>
            <a:r>
              <a:rPr lang="zh-CN" altLang="en-US" dirty="0"/>
              <a:t>该病是一种由细菌（</a:t>
            </a:r>
            <a:r>
              <a:rPr lang="en-US" altLang="zh-CN" dirty="0"/>
              <a:t>bacteria</a:t>
            </a:r>
            <a:r>
              <a:rPr lang="zh-CN" altLang="en-US" dirty="0"/>
              <a:t>）导致 发生在肺部（</a:t>
            </a:r>
            <a:r>
              <a:rPr lang="en-US" altLang="zh-CN" dirty="0"/>
              <a:t>lung</a:t>
            </a:r>
            <a:r>
              <a:rPr lang="zh-CN" altLang="en-US" dirty="0"/>
              <a:t> </a:t>
            </a:r>
            <a:r>
              <a:rPr lang="en-US" altLang="zh-CN" dirty="0"/>
              <a:t>structure</a:t>
            </a:r>
            <a:r>
              <a:rPr lang="zh-CN" altLang="en-US" dirty="0"/>
              <a:t>）的疾病，还展示了各自所属的</a:t>
            </a:r>
            <a:r>
              <a:rPr lang="en-US" altLang="zh-CN" dirty="0"/>
              <a:t>3</a:t>
            </a:r>
            <a:r>
              <a:rPr lang="zh-CN" altLang="en-US" dirty="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34414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1" name="组合 10">
            <a:extLst>
              <a:ext uri="{FF2B5EF4-FFF2-40B4-BE49-F238E27FC236}">
                <a16:creationId xmlns:a16="http://schemas.microsoft.com/office/drawing/2014/main" id="{AF102071-4EB0-4C8F-ACE5-A6CB18278323}"/>
              </a:ext>
            </a:extLst>
          </p:cNvPr>
          <p:cNvGrpSpPr/>
          <p:nvPr/>
        </p:nvGrpSpPr>
        <p:grpSpPr>
          <a:xfrm>
            <a:off x="0" y="1580842"/>
            <a:ext cx="3286125" cy="975777"/>
            <a:chOff x="-8890" y="2750820"/>
            <a:chExt cx="3286125" cy="975777"/>
          </a:xfrm>
        </p:grpSpPr>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3" name="组合 12">
            <a:extLst>
              <a:ext uri="{FF2B5EF4-FFF2-40B4-BE49-F238E27FC236}">
                <a16:creationId xmlns:a16="http://schemas.microsoft.com/office/drawing/2014/main" id="{1207D76C-BF37-4F01-B8BB-FE57B607A375}"/>
              </a:ext>
            </a:extLst>
          </p:cNvPr>
          <p:cNvGrpSpPr/>
          <p:nvPr/>
        </p:nvGrpSpPr>
        <p:grpSpPr>
          <a:xfrm>
            <a:off x="-8891" y="5434149"/>
            <a:ext cx="5353685" cy="706120"/>
            <a:chOff x="-8890" y="4326890"/>
            <a:chExt cx="5353685" cy="706120"/>
          </a:xfrm>
        </p:grpSpPr>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10" name="TextBox 1210"/>
          <p:cNvSpPr/>
          <p:nvPr/>
        </p:nvSpPr>
        <p:spPr>
          <a:xfrm>
            <a:off x="3257098" y="1271829"/>
            <a:ext cx="8354330" cy="1477328"/>
          </a:xfrm>
          <a:prstGeom prst="rect">
            <a:avLst/>
          </a:prstGeom>
          <a:noFill/>
          <a:ln w="9525">
            <a:noFill/>
            <a:miter/>
          </a:ln>
        </p:spPr>
        <p:txBody>
          <a:bodyPr wrap="square">
            <a:spAutoFit/>
          </a:bodyPr>
          <a:lstStyle/>
          <a:p>
            <a:r>
              <a:rPr lang="en-US" altLang="zh-CN" dirty="0">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的核心数据库，是由来自各种词表的概念和术语以及它们之间的关系所构成的集合。其宗旨是解决因为各系统的差异性和信息资源的分散性所造成的检索困难。</a:t>
            </a:r>
          </a:p>
          <a:p>
            <a:r>
              <a:rPr lang="zh-CN" altLang="en-US" dirty="0">
                <a:latin typeface="微软雅黑" panose="020B0503020204020204" pitchFamily="34" charset="-122"/>
                <a:ea typeface="微软雅黑" panose="020B0503020204020204" pitchFamily="34" charset="-122"/>
              </a:rPr>
              <a:t>超级叙词表以概念为核心进行组织，每个概念代表不同来源知识组织系统同义词的集合</a:t>
            </a:r>
          </a:p>
        </p:txBody>
      </p:sp>
      <p:sp>
        <p:nvSpPr>
          <p:cNvPr id="7" name="TextBox 1210"/>
          <p:cNvSpPr/>
          <p:nvPr/>
        </p:nvSpPr>
        <p:spPr>
          <a:xfrm>
            <a:off x="4441372" y="3385458"/>
            <a:ext cx="7358743" cy="1200329"/>
          </a:xfrm>
          <a:prstGeom prst="rect">
            <a:avLst/>
          </a:prstGeom>
          <a:noFill/>
          <a:ln w="9525">
            <a:noFill/>
            <a:miter/>
          </a:ln>
        </p:spPr>
        <p:txBody>
          <a:bodyPr wrap="square">
            <a:spAutoFit/>
          </a:bodyPr>
          <a:lstStyle/>
          <a:p>
            <a:r>
              <a:rPr lang="zh-CN" altLang="zh-CN" dirty="0">
                <a:latin typeface="微软雅黑" panose="020B0503020204020204" pitchFamily="34" charset="-122"/>
                <a:ea typeface="微软雅黑" panose="020B0503020204020204" pitchFamily="34" charset="-122"/>
              </a:rPr>
              <a:t>语义网既是</a:t>
            </a:r>
            <a:r>
              <a:rPr lang="en-US" altLang="zh-CN" dirty="0" err="1">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的一个组成部分，也是一个独立的顶级医学语义网络。语义网由语义类型和语义关系构成，语义网具有全局统控作用，它可使完全相异的知识组织体系使用一个共同的语义网络，是一种基于全局本体统控、各来源表语义互联的模式</a:t>
            </a:r>
            <a:endParaRPr lang="zh-CN" altLang="en-US" dirty="0">
              <a:latin typeface="微软雅黑" panose="020B0503020204020204" pitchFamily="34" charset="-122"/>
              <a:ea typeface="微软雅黑" panose="020B0503020204020204" pitchFamily="34" charset="-122"/>
            </a:endParaRPr>
          </a:p>
        </p:txBody>
      </p:sp>
      <p:sp>
        <p:nvSpPr>
          <p:cNvPr id="12" name="TextBox 1210"/>
          <p:cNvSpPr/>
          <p:nvPr/>
        </p:nvSpPr>
        <p:spPr>
          <a:xfrm>
            <a:off x="5612130" y="5363743"/>
            <a:ext cx="6579870" cy="923330"/>
          </a:xfrm>
          <a:prstGeom prst="rect">
            <a:avLst/>
          </a:prstGeom>
          <a:noFill/>
          <a:ln w="9525">
            <a:noFill/>
            <a:miter/>
          </a:ln>
        </p:spPr>
        <p:txBody>
          <a:bodyPr wrap="square">
            <a:spAutoFit/>
          </a:bodyPr>
          <a:lstStyle/>
          <a:p>
            <a:r>
              <a:rPr lang="zh-CN" altLang="zh-CN" dirty="0">
                <a:latin typeface="微软雅黑" panose="020B0503020204020204" pitchFamily="34" charset="-122"/>
                <a:ea typeface="微软雅黑" panose="020B0503020204020204" pitchFamily="34" charset="-122"/>
              </a:rPr>
              <a:t>是超级叙词表建立和维护所需的生物医学词汇库和一组工具集，主要用于超级叙词表同义概念的自动归并，减少人工构建词表的复杂程度。供自然语言处理工作使用。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6829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04</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医学电子词典畅想</a:t>
            </a:r>
          </a:p>
        </p:txBody>
      </p:sp>
    </p:spTree>
    <p:extLst>
      <p:ext uri="{BB962C8B-B14F-4D97-AF65-F5344CB8AC3E}">
        <p14:creationId xmlns:p14="http://schemas.microsoft.com/office/powerpoint/2010/main" val="4270866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3787" y="544556"/>
            <a:ext cx="7665353" cy="461665"/>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从论文与行业资讯了解现有专业词典需要改进方向</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7875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extLst>
      <p:ext uri="{BB962C8B-B14F-4D97-AF65-F5344CB8AC3E}">
        <p14:creationId xmlns:p14="http://schemas.microsoft.com/office/powerpoint/2010/main" val="1305411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602299"/>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2595925"/>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742024" y="989753"/>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742024" y="3050994"/>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
        <p:nvSpPr>
          <p:cNvPr id="12" name="Rounded Rectangle 12">
            <a:extLst>
              <a:ext uri="{FF2B5EF4-FFF2-40B4-BE49-F238E27FC236}">
                <a16:creationId xmlns:a16="http://schemas.microsoft.com/office/drawing/2014/main" id="{73BDC5C9-072C-4EDB-B3CA-BFBEACEFAD5E}"/>
              </a:ext>
            </a:extLst>
          </p:cNvPr>
          <p:cNvSpPr/>
          <p:nvPr/>
        </p:nvSpPr>
        <p:spPr>
          <a:xfrm>
            <a:off x="1074867" y="4872976"/>
            <a:ext cx="2163953"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数据库无缝对接模式</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7C5E76A-5286-48C9-8883-95C90A40DCBD}"/>
              </a:ext>
            </a:extLst>
          </p:cNvPr>
          <p:cNvSpPr txBox="1"/>
          <p:nvPr/>
        </p:nvSpPr>
        <p:spPr>
          <a:xfrm>
            <a:off x="3742024" y="5275430"/>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定制个性化词典</a:t>
            </a:r>
            <a:endParaRPr lang="zh-CN" altLang="en-US" sz="24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3" y="1936486"/>
            <a:ext cx="6894874"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保存、处理、分析 每一个独立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地址运行过的任务</a:t>
            </a:r>
          </a:p>
          <a:p>
            <a:r>
              <a:rPr lang="zh-CN" altLang="en-US" sz="2000" dirty="0">
                <a:latin typeface="微软雅黑" panose="020B0503020204020204" pitchFamily="34" charset="-122"/>
                <a:ea typeface="微软雅黑" panose="020B0503020204020204" pitchFamily="34" charset="-122"/>
              </a:rPr>
              <a:t> “功能需求”和“使用需求”相结合</a:t>
            </a:r>
          </a:p>
          <a:p>
            <a:r>
              <a:rPr lang="zh-CN" altLang="en-US" sz="2000" dirty="0">
                <a:latin typeface="微软雅黑" panose="020B0503020204020204" pitchFamily="34" charset="-122"/>
                <a:ea typeface="微软雅黑" panose="020B0503020204020204" pitchFamily="34" charset="-122"/>
              </a:rPr>
              <a:t>向不同用户导出不同的最合适信息</a:t>
            </a: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3" y="4395923"/>
            <a:ext cx="73412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词典、百科全书和医学文献为一体的 “多媒体工具书”</a:t>
            </a: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对应词和释义（词典功能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该疾病的详细介绍（百科全书功能）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主要相关文献（文献检索功能）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相关疾病影像</a:t>
            </a:r>
          </a:p>
        </p:txBody>
      </p:sp>
      <p:sp>
        <p:nvSpPr>
          <p:cNvPr id="14" name="矩形 13">
            <a:extLst>
              <a:ext uri="{FF2B5EF4-FFF2-40B4-BE49-F238E27FC236}">
                <a16:creationId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定制化内容呈现</a:t>
            </a:r>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902023" y="2492291"/>
            <a:ext cx="69666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pc="42" dirty="0">
                <a:latin typeface="微软雅黑" panose="020B0503020204020204" pitchFamily="34" charset="-122"/>
                <a:ea typeface="微软雅黑" panose="020B0503020204020204" pitchFamily="34" charset="-122"/>
                <a:cs typeface="Oswald Light"/>
                <a:sym typeface="+mn-ea"/>
              </a:rPr>
              <a:t>用户自定义模块</a:t>
            </a:r>
          </a:p>
        </p:txBody>
      </p:sp>
      <p:sp>
        <p:nvSpPr>
          <p:cNvPr id="10" name="文本框 9">
            <a:extLst>
              <a:ext uri="{FF2B5EF4-FFF2-40B4-BE49-F238E27FC236}">
                <a16:creationId xmlns:a16="http://schemas.microsoft.com/office/drawing/2014/main" id="{36746D78-A16E-4069-9EBA-58DD2D39F13B}"/>
              </a:ext>
            </a:extLst>
          </p:cNvPr>
          <p:cNvSpPr txBox="1"/>
          <p:nvPr/>
        </p:nvSpPr>
        <p:spPr>
          <a:xfrm>
            <a:off x="3808717" y="4499399"/>
            <a:ext cx="64190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增加词条与其它词条的映射链接关系的呈现：相关词，联想词，词条所属概念体系的其它常用词</a:t>
            </a:r>
          </a:p>
          <a:p>
            <a:r>
              <a:rPr lang="zh-CN" altLang="en-US" dirty="0">
                <a:latin typeface="微软雅黑" panose="020B0503020204020204" pitchFamily="34" charset="-122"/>
                <a:ea typeface="微软雅黑" panose="020B0503020204020204" pitchFamily="34" charset="-122"/>
              </a:rPr>
              <a:t>同义，近义词，易混词辨析 与该词条语义上下位关系的词</a:t>
            </a:r>
            <a:endParaRPr lang="en-US" altLang="zh-CN" kern="0" noProof="0" dirty="0">
              <a:ln>
                <a:noFill/>
              </a:ln>
              <a:solidFill>
                <a:schemeClr val="tx1">
                  <a:lumMod val="50000"/>
                  <a:lumOff val="50000"/>
                </a:schemeClr>
              </a:solidFill>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1273B1A-0A9A-4893-85C8-2032A006493D}"/>
              </a:ext>
            </a:extLst>
          </p:cNvPr>
          <p:cNvSpPr txBox="1"/>
          <p:nvPr/>
        </p:nvSpPr>
        <p:spPr>
          <a:xfrm>
            <a:off x="1148248" y="3136612"/>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a16="http://schemas.microsoft.com/office/drawing/2014/main" id="{2030E6C3-6D08-42B0-AE21-0AF65A099FF5}"/>
              </a:ext>
            </a:extLst>
          </p:cNvPr>
          <p:cNvSpPr txBox="1"/>
          <p:nvPr/>
        </p:nvSpPr>
        <p:spPr>
          <a:xfrm>
            <a:off x="6020189" y="1397772"/>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7FA72E45-BA5D-4DBB-B8D5-3CC7C0A63E6A}"/>
              </a:ext>
            </a:extLst>
          </p:cNvPr>
          <p:cNvSpPr/>
          <p:nvPr/>
        </p:nvSpPr>
        <p:spPr>
          <a:xfrm>
            <a:off x="4729900" y="2167766"/>
            <a:ext cx="2855888" cy="2619967"/>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D6D8"/>
              </a:solidFill>
            </a:endParaRPr>
          </a:p>
        </p:txBody>
      </p:sp>
      <p:sp>
        <p:nvSpPr>
          <p:cNvPr id="3" name="文本框 2">
            <a:extLst>
              <a:ext uri="{FF2B5EF4-FFF2-40B4-BE49-F238E27FC236}">
                <a16:creationId xmlns:a16="http://schemas.microsoft.com/office/drawing/2014/main" id="{91659A41-69E8-4CE1-A8A2-63974D6F5889}"/>
              </a:ext>
            </a:extLst>
          </p:cNvPr>
          <p:cNvSpPr txBox="1"/>
          <p:nvPr/>
        </p:nvSpPr>
        <p:spPr>
          <a:xfrm>
            <a:off x="5509457" y="2767280"/>
            <a:ext cx="1339018"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内容处理</a:t>
            </a:r>
          </a:p>
        </p:txBody>
      </p:sp>
      <p:sp>
        <p:nvSpPr>
          <p:cNvPr id="4" name="椭圆 3">
            <a:extLst>
              <a:ext uri="{FF2B5EF4-FFF2-40B4-BE49-F238E27FC236}">
                <a16:creationId xmlns:a16="http://schemas.microsoft.com/office/drawing/2014/main" id="{CBF29D2C-4A12-405A-9244-78104A486F0E}"/>
              </a:ext>
            </a:extLst>
          </p:cNvPr>
          <p:cNvSpPr/>
          <p:nvPr/>
        </p:nvSpPr>
        <p:spPr>
          <a:xfrm>
            <a:off x="6883145" y="0"/>
            <a:ext cx="2270390" cy="2270390"/>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精确释义 </a:t>
            </a:r>
          </a:p>
        </p:txBody>
      </p:sp>
      <p:sp>
        <p:nvSpPr>
          <p:cNvPr id="13" name="椭圆 12">
            <a:extLst>
              <a:ext uri="{FF2B5EF4-FFF2-40B4-BE49-F238E27FC236}">
                <a16:creationId xmlns:a16="http://schemas.microsoft.com/office/drawing/2014/main" id="{CFF23A4E-1782-4970-9965-7B9806374928}"/>
              </a:ext>
            </a:extLst>
          </p:cNvPr>
          <p:cNvSpPr/>
          <p:nvPr/>
        </p:nvSpPr>
        <p:spPr>
          <a:xfrm>
            <a:off x="7902445" y="4880345"/>
            <a:ext cx="1710493" cy="1710493"/>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百科知识</a:t>
            </a:r>
          </a:p>
        </p:txBody>
      </p:sp>
      <p:sp>
        <p:nvSpPr>
          <p:cNvPr id="14" name="椭圆 13">
            <a:extLst>
              <a:ext uri="{FF2B5EF4-FFF2-40B4-BE49-F238E27FC236}">
                <a16:creationId xmlns:a16="http://schemas.microsoft.com/office/drawing/2014/main" id="{A87DE1FC-0A46-4A16-A6F3-83FE6831B0B9}"/>
              </a:ext>
            </a:extLst>
          </p:cNvPr>
          <p:cNvSpPr/>
          <p:nvPr/>
        </p:nvSpPr>
        <p:spPr>
          <a:xfrm>
            <a:off x="1215780" y="3988239"/>
            <a:ext cx="2602599" cy="2602599"/>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图解</a:t>
            </a:r>
          </a:p>
        </p:txBody>
      </p:sp>
      <p:sp>
        <p:nvSpPr>
          <p:cNvPr id="15" name="椭圆 14">
            <a:extLst>
              <a:ext uri="{FF2B5EF4-FFF2-40B4-BE49-F238E27FC236}">
                <a16:creationId xmlns:a16="http://schemas.microsoft.com/office/drawing/2014/main" id="{D4D6D67D-564B-475B-826C-77764DE4EF2C}"/>
              </a:ext>
            </a:extLst>
          </p:cNvPr>
          <p:cNvSpPr/>
          <p:nvPr/>
        </p:nvSpPr>
        <p:spPr>
          <a:xfrm>
            <a:off x="9234254" y="1411350"/>
            <a:ext cx="2855887" cy="285588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相关文献</a:t>
            </a:r>
          </a:p>
        </p:txBody>
      </p:sp>
      <p:sp>
        <p:nvSpPr>
          <p:cNvPr id="16" name="椭圆 15">
            <a:extLst>
              <a:ext uri="{FF2B5EF4-FFF2-40B4-BE49-F238E27FC236}">
                <a16:creationId xmlns:a16="http://schemas.microsoft.com/office/drawing/2014/main" id="{28285C35-0D2D-4AF9-8D67-BCF22B7C9035}"/>
              </a:ext>
            </a:extLst>
          </p:cNvPr>
          <p:cNvSpPr/>
          <p:nvPr/>
        </p:nvSpPr>
        <p:spPr>
          <a:xfrm>
            <a:off x="1253199" y="267162"/>
            <a:ext cx="2739388" cy="273938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联想</a:t>
            </a:r>
          </a:p>
        </p:txBody>
      </p:sp>
      <p:grpSp>
        <p:nvGrpSpPr>
          <p:cNvPr id="20" name="组合 19">
            <a:extLst>
              <a:ext uri="{FF2B5EF4-FFF2-40B4-BE49-F238E27FC236}">
                <a16:creationId xmlns:a16="http://schemas.microsoft.com/office/drawing/2014/main" id="{0FA7F2A0-BF41-43EE-ABD9-C5A661FABC8C}"/>
              </a:ext>
            </a:extLst>
          </p:cNvPr>
          <p:cNvGrpSpPr/>
          <p:nvPr/>
        </p:nvGrpSpPr>
        <p:grpSpPr>
          <a:xfrm>
            <a:off x="639836" y="55687"/>
            <a:ext cx="3721407" cy="3661843"/>
            <a:chOff x="802898" y="-1291139"/>
            <a:chExt cx="4714599" cy="4257870"/>
          </a:xfrm>
        </p:grpSpPr>
        <p:sp>
          <p:nvSpPr>
            <p:cNvPr id="18" name="矩形: 圆角 17">
              <a:extLst>
                <a:ext uri="{FF2B5EF4-FFF2-40B4-BE49-F238E27FC236}">
                  <a16:creationId xmlns:a16="http://schemas.microsoft.com/office/drawing/2014/main" id="{B74874E4-6A96-461A-8AF1-A816EBFAFC57}"/>
                </a:ext>
              </a:extLst>
            </p:cNvPr>
            <p:cNvSpPr/>
            <p:nvPr/>
          </p:nvSpPr>
          <p:spPr>
            <a:xfrm>
              <a:off x="802898" y="-1291139"/>
              <a:ext cx="4714599" cy="425787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1B09DDA9-3B1F-42A8-9AA3-B81E14C7A8C1}"/>
                </a:ext>
              </a:extLst>
            </p:cNvPr>
            <p:cNvSpPr txBox="1"/>
            <p:nvPr/>
          </p:nvSpPr>
          <p:spPr>
            <a:xfrm>
              <a:off x="1183358" y="-825874"/>
              <a:ext cx="4167408" cy="2708434"/>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搜索方式</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全文检索</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划词取词检索</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口语化词与</a:t>
              </a:r>
              <a:r>
                <a:rPr lang="en-US" altLang="zh-CN" sz="2400" dirty="0">
                  <a:solidFill>
                    <a:schemeClr val="bg1"/>
                  </a:solidFill>
                  <a:latin typeface="微软雅黑" panose="020B0503020204020204" pitchFamily="34" charset="-122"/>
                  <a:ea typeface="微软雅黑" panose="020B0503020204020204" pitchFamily="34" charset="-122"/>
                </a:rPr>
                <a:t>UMLS</a:t>
              </a:r>
              <a:r>
                <a:rPr lang="zh-CN" altLang="en-US" sz="2400" dirty="0">
                  <a:solidFill>
                    <a:schemeClr val="bg1"/>
                  </a:solidFill>
                  <a:latin typeface="微软雅黑" panose="020B0503020204020204" pitchFamily="34" charset="-122"/>
                  <a:ea typeface="微软雅黑" panose="020B0503020204020204" pitchFamily="34" charset="-122"/>
                </a:rPr>
                <a:t>映射</a:t>
              </a:r>
            </a:p>
            <a:p>
              <a:endParaRPr lang="zh-CN" altLang="en-US" dirty="0"/>
            </a:p>
          </p:txBody>
        </p:sp>
      </p:grpSp>
      <p:sp>
        <p:nvSpPr>
          <p:cNvPr id="21" name="矩形: 圆角 20">
            <a:extLst>
              <a:ext uri="{FF2B5EF4-FFF2-40B4-BE49-F238E27FC236}">
                <a16:creationId xmlns:a16="http://schemas.microsoft.com/office/drawing/2014/main" id="{E977BA27-9793-44E6-A225-D0E0BB1FF3CD}"/>
              </a:ext>
            </a:extLst>
          </p:cNvPr>
          <p:cNvSpPr/>
          <p:nvPr/>
        </p:nvSpPr>
        <p:spPr>
          <a:xfrm>
            <a:off x="773816" y="3834731"/>
            <a:ext cx="3296082" cy="3026814"/>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6EB62D2B-32EE-4F67-924E-3ED0419A1972}"/>
              </a:ext>
            </a:extLst>
          </p:cNvPr>
          <p:cNvSpPr txBox="1"/>
          <p:nvPr/>
        </p:nvSpPr>
        <p:spPr>
          <a:xfrm>
            <a:off x="1047009" y="4889428"/>
            <a:ext cx="4167408" cy="80021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篇章翻译功能</a:t>
            </a:r>
          </a:p>
          <a:p>
            <a:endParaRPr lang="zh-CN" altLang="en-US" dirty="0"/>
          </a:p>
        </p:txBody>
      </p:sp>
      <p:sp>
        <p:nvSpPr>
          <p:cNvPr id="23" name="矩形: 圆角 22">
            <a:extLst>
              <a:ext uri="{FF2B5EF4-FFF2-40B4-BE49-F238E27FC236}">
                <a16:creationId xmlns:a16="http://schemas.microsoft.com/office/drawing/2014/main" id="{124F1534-677C-42BA-A08C-A4F67FA7F98C}"/>
              </a:ext>
            </a:extLst>
          </p:cNvPr>
          <p:cNvSpPr/>
          <p:nvPr/>
        </p:nvSpPr>
        <p:spPr>
          <a:xfrm>
            <a:off x="8401614" y="3829598"/>
            <a:ext cx="3140058" cy="2897981"/>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EC0D9FAB-0A33-4269-9633-360D15B930A4}"/>
              </a:ext>
            </a:extLst>
          </p:cNvPr>
          <p:cNvSpPr txBox="1"/>
          <p:nvPr/>
        </p:nvSpPr>
        <p:spPr>
          <a:xfrm>
            <a:off x="8592234" y="4270920"/>
            <a:ext cx="2997376" cy="190821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电脑软件 手机</a:t>
            </a:r>
            <a:r>
              <a:rPr lang="en-US" altLang="zh-CN" sz="2400" dirty="0">
                <a:solidFill>
                  <a:schemeClr val="bg1"/>
                </a:solidFill>
                <a:latin typeface="微软雅黑" panose="020B0503020204020204" pitchFamily="34" charset="-122"/>
                <a:ea typeface="微软雅黑" panose="020B0503020204020204" pitchFamily="34" charset="-122"/>
              </a:rPr>
              <a:t>app</a:t>
            </a:r>
            <a:r>
              <a:rPr lang="zh-CN" altLang="en-US" sz="2400" dirty="0">
                <a:solidFill>
                  <a:schemeClr val="bg1"/>
                </a:solidFill>
                <a:latin typeface="微软雅黑" panose="020B0503020204020204" pitchFamily="34" charset="-122"/>
                <a:ea typeface="微软雅黑" panose="020B0503020204020204" pitchFamily="34" charset="-122"/>
              </a:rPr>
              <a:t> 内嵌插件 </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接口 </a:t>
            </a:r>
          </a:p>
          <a:p>
            <a:endParaRPr lang="zh-CN" altLang="en-US" dirty="0"/>
          </a:p>
        </p:txBody>
      </p:sp>
      <p:sp>
        <p:nvSpPr>
          <p:cNvPr id="25" name="矩形: 圆角 24">
            <a:extLst>
              <a:ext uri="{FF2B5EF4-FFF2-40B4-BE49-F238E27FC236}">
                <a16:creationId xmlns:a16="http://schemas.microsoft.com/office/drawing/2014/main" id="{FF024270-F1AE-4C60-90EC-B121618F5159}"/>
              </a:ext>
            </a:extLst>
          </p:cNvPr>
          <p:cNvSpPr/>
          <p:nvPr/>
        </p:nvSpPr>
        <p:spPr>
          <a:xfrm>
            <a:off x="8275919" y="211982"/>
            <a:ext cx="3058202" cy="3120862"/>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1FF3640D-F3A9-4685-9837-32EA4A78D4B7}"/>
              </a:ext>
            </a:extLst>
          </p:cNvPr>
          <p:cNvSpPr txBox="1"/>
          <p:nvPr/>
        </p:nvSpPr>
        <p:spPr>
          <a:xfrm>
            <a:off x="8714727" y="708736"/>
            <a:ext cx="3058202"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个性化设置</a:t>
            </a:r>
          </a:p>
          <a:p>
            <a:r>
              <a:rPr lang="zh-CN" altLang="en-US" sz="2800" dirty="0">
                <a:solidFill>
                  <a:schemeClr val="bg1"/>
                </a:solidFill>
                <a:latin typeface="微软雅黑" panose="020B0503020204020204" pitchFamily="34" charset="-122"/>
                <a:ea typeface="微软雅黑" panose="020B0503020204020204" pitchFamily="34" charset="-122"/>
              </a:rPr>
              <a:t>词条收藏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个人单词本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批量导出</a:t>
            </a:r>
          </a:p>
          <a:p>
            <a:endParaRPr lang="zh-CN" altLang="en-US" dirty="0"/>
          </a:p>
        </p:txBody>
      </p:sp>
    </p:spTree>
    <p:extLst>
      <p:ext uri="{BB962C8B-B14F-4D97-AF65-F5344CB8AC3E}">
        <p14:creationId xmlns:p14="http://schemas.microsoft.com/office/powerpoint/2010/main" val="537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14"/>
                                        </p:tgtEl>
                                        <p:attrNameLst>
                                          <p:attrName>ppt_w</p:attrName>
                                        </p:attrNameLst>
                                      </p:cBhvr>
                                      <p:tavLst>
                                        <p:tav tm="0">
                                          <p:val>
                                            <p:strVal val="ppt_w"/>
                                          </p:val>
                                        </p:tav>
                                        <p:tav tm="100000">
                                          <p:val>
                                            <p:fltVal val="0"/>
                                          </p:val>
                                        </p:tav>
                                      </p:tavLst>
                                    </p:anim>
                                    <p:anim calcmode="lin" valueType="num">
                                      <p:cBhvr>
                                        <p:cTn id="47" dur="500"/>
                                        <p:tgtEl>
                                          <p:spTgt spid="14"/>
                                        </p:tgtEl>
                                        <p:attrNameLst>
                                          <p:attrName>ppt_h</p:attrName>
                                        </p:attrNameLst>
                                      </p:cBhvr>
                                      <p:tavLst>
                                        <p:tav tm="0">
                                          <p:val>
                                            <p:strVal val="ppt_h"/>
                                          </p:val>
                                        </p:tav>
                                        <p:tav tm="100000">
                                          <p:val>
                                            <p:fltVal val="0"/>
                                          </p:val>
                                        </p:tav>
                                      </p:tavLst>
                                    </p:anim>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6"/>
                                        </p:tgtEl>
                                        <p:attrNameLst>
                                          <p:attrName>ppt_w</p:attrName>
                                        </p:attrNameLst>
                                      </p:cBhvr>
                                      <p:tavLst>
                                        <p:tav tm="0">
                                          <p:val>
                                            <p:strVal val="ppt_w"/>
                                          </p:val>
                                        </p:tav>
                                        <p:tav tm="100000">
                                          <p:val>
                                            <p:fltVal val="0"/>
                                          </p:val>
                                        </p:tav>
                                      </p:tavLst>
                                    </p:anim>
                                    <p:anim calcmode="lin" valueType="num">
                                      <p:cBhvr>
                                        <p:cTn id="52" dur="500"/>
                                        <p:tgtEl>
                                          <p:spTgt spid="16"/>
                                        </p:tgtEl>
                                        <p:attrNameLst>
                                          <p:attrName>ppt_h</p:attrName>
                                        </p:attrNameLst>
                                      </p:cBhvr>
                                      <p:tavLst>
                                        <p:tav tm="0">
                                          <p:val>
                                            <p:strVal val="ppt_h"/>
                                          </p:val>
                                        </p:tav>
                                        <p:tav tm="100000">
                                          <p:val>
                                            <p:fltVal val="0"/>
                                          </p:val>
                                        </p:tav>
                                      </p:tavLst>
                                    </p:anim>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500" fill="hold"/>
                                        <p:tgtEl>
                                          <p:spTgt spid="23"/>
                                        </p:tgtEl>
                                        <p:attrNameLst>
                                          <p:attrName>ppt_w</p:attrName>
                                        </p:attrNameLst>
                                      </p:cBhvr>
                                      <p:tavLst>
                                        <p:tav tm="0">
                                          <p:val>
                                            <p:fltVal val="0"/>
                                          </p:val>
                                        </p:tav>
                                        <p:tav tm="100000">
                                          <p:val>
                                            <p:strVal val="#ppt_w"/>
                                          </p:val>
                                        </p:tav>
                                      </p:tavLst>
                                    </p:anim>
                                    <p:anim calcmode="lin" valueType="num">
                                      <p:cBhvr>
                                        <p:cTn id="106" dur="500" fill="hold"/>
                                        <p:tgtEl>
                                          <p:spTgt spid="23"/>
                                        </p:tgtEl>
                                        <p:attrNameLst>
                                          <p:attrName>ppt_h</p:attrName>
                                        </p:attrNameLst>
                                      </p:cBhvr>
                                      <p:tavLst>
                                        <p:tav tm="0">
                                          <p:val>
                                            <p:fltVal val="0"/>
                                          </p:val>
                                        </p:tav>
                                        <p:tav tm="100000">
                                          <p:val>
                                            <p:strVal val="#ppt_h"/>
                                          </p:val>
                                        </p:tav>
                                      </p:tavLst>
                                    </p:anim>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21" grpId="0" animBg="1"/>
      <p:bldP spid="22"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参考文献</a:t>
            </a:r>
          </a:p>
        </p:txBody>
      </p:sp>
      <p:sp>
        <p:nvSpPr>
          <p:cNvPr id="3" name="内容占位符 2"/>
          <p:cNvSpPr>
            <a:spLocks noGrp="1"/>
          </p:cNvSpPr>
          <p:nvPr>
            <p:ph idx="1"/>
          </p:nvPr>
        </p:nvSpPr>
        <p:spPr/>
        <p:txBody>
          <a:bodyPr>
            <a:normAutofit fontScale="77500" lnSpcReduction="20000"/>
          </a:bodyPr>
          <a:lstStyle/>
          <a:p>
            <a:r>
              <a:rPr lang="zh-CN" altLang="zh-CN" dirty="0">
                <a:latin typeface="微软雅黑" panose="020B0503020204020204" pitchFamily="34" charset="-122"/>
                <a:ea typeface="微软雅黑" panose="020B0503020204020204" pitchFamily="34" charset="-122"/>
              </a:rPr>
              <a:t>丁骏</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网络医学健康词库</a:t>
            </a:r>
            <a:r>
              <a:rPr lang="en-US" altLang="zh-CN" dirty="0">
                <a:latin typeface="微软雅黑" panose="020B0503020204020204" pitchFamily="34" charset="-122"/>
                <a:ea typeface="微软雅黑" panose="020B0503020204020204" pitchFamily="34" charset="-122"/>
              </a:rPr>
              <a:t>(HTF)</a:t>
            </a:r>
            <a:r>
              <a:rPr lang="zh-CN" altLang="zh-CN" dirty="0">
                <a:latin typeface="微软雅黑" panose="020B0503020204020204" pitchFamily="34" charset="-122"/>
                <a:ea typeface="微软雅黑" panose="020B0503020204020204" pitchFamily="34" charset="-122"/>
              </a:rPr>
              <a:t>的建设及其汉化</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复旦外国语言文学论丛</a:t>
            </a:r>
            <a:r>
              <a:rPr lang="en-US" altLang="zh-CN" dirty="0">
                <a:latin typeface="微软雅黑" panose="020B0503020204020204" pitchFamily="34" charset="-122"/>
                <a:ea typeface="微软雅黑" panose="020B0503020204020204" pitchFamily="34" charset="-122"/>
              </a:rPr>
              <a:t>, 2017(1).</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李定钧</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百年英汉医学辞典史——从高氏本到陈氏本</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东方翻译</a:t>
            </a:r>
            <a:r>
              <a:rPr lang="en-US" altLang="zh-CN" dirty="0">
                <a:latin typeface="微软雅黑" panose="020B0503020204020204" pitchFamily="34" charset="-122"/>
                <a:ea typeface="微软雅黑" panose="020B0503020204020204" pitchFamily="34" charset="-122"/>
              </a:rPr>
              <a:t>, 2016(2):44-56.</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李丹亚</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李军莲</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李晓瑛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医学知识组织体系发展现状及研究重点</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数字图书馆论坛</a:t>
            </a:r>
            <a:r>
              <a:rPr lang="en-US" altLang="zh-CN" dirty="0">
                <a:latin typeface="微软雅黑" panose="020B0503020204020204" pitchFamily="34" charset="-122"/>
                <a:ea typeface="微软雅黑" panose="020B0503020204020204" pitchFamily="34" charset="-122"/>
              </a:rPr>
              <a:t>, 2012(12):12-20.</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邱君瑞</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论</a:t>
            </a:r>
            <a:r>
              <a:rPr lang="en-US" altLang="zh-CN" dirty="0">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超级叙词表的概念表达</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医学信息</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上旬刊</a:t>
            </a:r>
            <a:r>
              <a:rPr lang="en-US" altLang="zh-CN" dirty="0">
                <a:latin typeface="微软雅黑" panose="020B0503020204020204" pitchFamily="34" charset="-122"/>
                <a:ea typeface="微软雅黑" panose="020B0503020204020204" pitchFamily="34" charset="-122"/>
              </a:rPr>
              <a:t>), 2002, 11(3):301-302.</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孙月萍</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侯震</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侯丽</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医学知识库语言学特征比较分析</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医学信息学杂志</a:t>
            </a:r>
            <a:r>
              <a:rPr lang="en-US" altLang="zh-CN" dirty="0">
                <a:latin typeface="微软雅黑" panose="020B0503020204020204" pitchFamily="34" charset="-122"/>
                <a:ea typeface="微软雅黑" panose="020B0503020204020204" pitchFamily="34" charset="-122"/>
              </a:rPr>
              <a:t>, 2018, 39(1):46-50.</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王红</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李咏梅</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朱研</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俄英医学同义术语的类型划分及英俄、汉俄医学词典编纂启示</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中国科技术语</a:t>
            </a:r>
            <a:r>
              <a:rPr lang="en-US" altLang="zh-CN" dirty="0">
                <a:latin typeface="微软雅黑" panose="020B0503020204020204" pitchFamily="34" charset="-122"/>
                <a:ea typeface="微软雅黑" panose="020B0503020204020204" pitchFamily="34" charset="-122"/>
              </a:rPr>
              <a:t>, 2018(1):34-39.</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王永芳</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邰杨芳</a:t>
            </a:r>
            <a:r>
              <a:rPr lang="en-US" altLang="zh-CN" dirty="0">
                <a:latin typeface="微软雅黑" panose="020B0503020204020204" pitchFamily="34" charset="-122"/>
                <a:ea typeface="微软雅黑" panose="020B0503020204020204" pitchFamily="34" charset="-122"/>
              </a:rPr>
              <a:t>. UMIS</a:t>
            </a:r>
            <a:r>
              <a:rPr lang="zh-CN" altLang="zh-CN" dirty="0">
                <a:latin typeface="微软雅黑" panose="020B0503020204020204" pitchFamily="34" charset="-122"/>
                <a:ea typeface="微软雅黑" panose="020B0503020204020204" pitchFamily="34" charset="-122"/>
              </a:rPr>
              <a:t>语义网络在社会化标注系统中的应用研究</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图书情报工作</a:t>
            </a:r>
            <a:r>
              <a:rPr lang="en-US" altLang="zh-CN" dirty="0">
                <a:latin typeface="微软雅黑" panose="020B0503020204020204" pitchFamily="34" charset="-122"/>
                <a:ea typeface="微软雅黑" panose="020B0503020204020204" pitchFamily="34" charset="-122"/>
              </a:rPr>
              <a:t>, 2017(1):89-99.</a:t>
            </a:r>
            <a:endParaRPr lang="zh-CN"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149083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
        <p:nvSpPr>
          <p:cNvPr id="3" name="文本框 2">
            <a:extLst>
              <a:ext uri="{FF2B5EF4-FFF2-40B4-BE49-F238E27FC236}">
                <a16:creationId xmlns:a16="http://schemas.microsoft.com/office/drawing/2014/main" id="{A351FB82-D77B-4358-8F4B-DF0F2F56BEDB}"/>
              </a:ext>
            </a:extLst>
          </p:cNvPr>
          <p:cNvSpPr txBox="1"/>
          <p:nvPr/>
        </p:nvSpPr>
        <p:spPr>
          <a:xfrm>
            <a:off x="5086204" y="4571286"/>
            <a:ext cx="7105796" cy="264687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Analyst </a:t>
            </a:r>
            <a:r>
              <a:rPr lang="en-US" altLang="zh-CN" sz="1600" dirty="0" err="1">
                <a:latin typeface="微软雅黑" panose="020B0503020204020204" pitchFamily="34" charset="-122"/>
                <a:ea typeface="微软雅黑" panose="020B0503020204020204" pitchFamily="34" charset="-122"/>
              </a:rPr>
              <a:t>Space,https</a:t>
            </a:r>
            <a:r>
              <a:rPr lang="en-US" altLang="zh-CN" sz="1600" dirty="0">
                <a:latin typeface="微软雅黑" panose="020B0503020204020204" pitchFamily="34" charset="-122"/>
                <a:ea typeface="微软雅黑" panose="020B0503020204020204" pitchFamily="34" charset="-122"/>
              </a:rPr>
              <a:t>://edu.theanalystspace.com/dict/index</a:t>
            </a:r>
            <a:r>
              <a:rPr lang="zh-CN" altLang="en-US" sz="1600" dirty="0">
                <a:latin typeface="微软雅黑" panose="020B0503020204020204" pitchFamily="34" charset="-122"/>
                <a:ea typeface="微软雅黑" panose="020B0503020204020204" pitchFamily="34" charset="-122"/>
              </a:rPr>
              <a:t>）中的（</a:t>
            </a:r>
            <a:r>
              <a:rPr lang="en-US" altLang="zh-CN" sz="1600" dirty="0">
                <a:latin typeface="微软雅黑" panose="020B0503020204020204" pitchFamily="34" charset="-122"/>
                <a:ea typeface="微软雅黑" panose="020B0503020204020204" pitchFamily="34" charset="-122"/>
              </a:rPr>
              <a:t>Chartered Financial Analyst (CFA)</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sz="1600" dirty="0">
                <a:latin typeface="微软雅黑" panose="020B0503020204020204" pitchFamily="34" charset="-122"/>
                <a:ea typeface="微软雅黑" panose="020B0503020204020204" pitchFamily="34" charset="-122"/>
                <a:hlinkClick r:id="rId4"/>
              </a:rPr>
              <a:t>http://cidian.gaodun.com</a:t>
            </a:r>
            <a:endParaRPr lang="en-GB"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Free Dictionary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hlinkClick r:id="rId5"/>
              </a:rPr>
              <a:t>https://financial-dictionary.thefreedictionary.com/</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GB" sz="1600" dirty="0">
                <a:latin typeface="微软雅黑" panose="020B0503020204020204" pitchFamily="34" charset="-122"/>
                <a:ea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hlinkClick r:id="rId6"/>
              </a:rPr>
              <a:t>https://www.worldfinance.com/financial-dictionary</a:t>
            </a:r>
            <a:r>
              <a:rPr lang="zh-CN" altLang="en-GB" sz="1600" dirty="0">
                <a:latin typeface="微软雅黑" panose="020B0503020204020204" pitchFamily="34" charset="-122"/>
                <a:ea typeface="微软雅黑" panose="020B0503020204020204" pitchFamily="34" charset="-122"/>
                <a:hlinkClick r:id="rId6"/>
              </a:rPr>
              <a:t>，</a:t>
            </a:r>
            <a:r>
              <a:rPr lang="en-GB" altLang="zh-CN" sz="1600" dirty="0">
                <a:latin typeface="微软雅黑" panose="020B0503020204020204" pitchFamily="34" charset="-122"/>
                <a:ea typeface="微软雅黑" panose="020B0503020204020204" pitchFamily="34" charset="-122"/>
                <a:hlinkClick r:id="rId6"/>
              </a:rPr>
              <a:t>https://www.wallstreetoasis.com/finance-dictionary</a:t>
            </a:r>
            <a:r>
              <a:rPr lang="zh-CN" altLang="en-GB"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https://investinganswers.com/financial-dictionary</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http://www.financialdictionary.net/</a:t>
            </a: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016DA7-04CC-4301-B919-D5BA942F4036}"/>
              </a:ext>
            </a:extLst>
          </p:cNvPr>
          <p:cNvSpPr/>
          <p:nvPr/>
        </p:nvSpPr>
        <p:spPr>
          <a:xfrm>
            <a:off x="8909656" y="630099"/>
            <a:ext cx="2708988" cy="1754326"/>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医药学大词典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外教社医学词汇手册</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道兰氏图解医学词典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牛津简明医学辞典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湘雅医药学大词典</a:t>
            </a:r>
          </a:p>
        </p:txBody>
      </p:sp>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2347098" y="1507262"/>
            <a:ext cx="6177064" cy="3966150"/>
          </a:xfrm>
          <a:prstGeom prst="rect">
            <a:avLst/>
          </a:prstGeom>
          <a:noFill/>
        </p:spPr>
        <p:txBody>
          <a:bodyPr wrap="square" rtlCol="0">
            <a:spAutoFit/>
          </a:bodyPr>
          <a:lstStyle/>
          <a:p>
            <a:pPr>
              <a:lnSpc>
                <a:spcPct val="130000"/>
              </a:lnSpc>
            </a:pPr>
            <a:r>
              <a:rPr lang="zh-CN" altLang="en-US" sz="2800" dirty="0">
                <a:latin typeface="微软雅黑" panose="020B0503020204020204" pitchFamily="34" charset="-122"/>
                <a:ea typeface="微软雅黑" panose="020B0503020204020204" pitchFamily="34" charset="-122"/>
              </a:rPr>
              <a:t>相同点：检索方式</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数据来源</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呈现形式</a:t>
            </a:r>
            <a:endParaRPr lang="en-US" altLang="zh-CN" sz="2800" dirty="0">
              <a:latin typeface="微软雅黑" panose="020B0503020204020204" pitchFamily="34" charset="-122"/>
              <a:ea typeface="微软雅黑" panose="020B0503020204020204" pitchFamily="34" charset="-122"/>
            </a:endParaRPr>
          </a:p>
          <a:p>
            <a:pPr>
              <a:lnSpc>
                <a:spcPct val="130000"/>
              </a:lnSpc>
            </a:pPr>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不同点： 包含论文例句</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首选释义为医学释义</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包含百科</a:t>
            </a:r>
            <a:endParaRPr lang="zh-CN" altLang="en-US" dirty="0"/>
          </a:p>
        </p:txBody>
      </p:sp>
      <p:pic>
        <p:nvPicPr>
          <p:cNvPr id="15" name="图片 14" descr="图片包含 屏幕截图&#10;&#10;自动生成的说明">
            <a:extLst>
              <a:ext uri="{FF2B5EF4-FFF2-40B4-BE49-F238E27FC236}">
                <a16:creationId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a16="http://schemas.microsoft.com/office/drawing/2014/main"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a16="http://schemas.microsoft.com/office/drawing/2014/main"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
        <p:nvSpPr>
          <p:cNvPr id="2" name="矩形 1">
            <a:extLst>
              <a:ext uri="{FF2B5EF4-FFF2-40B4-BE49-F238E27FC236}">
                <a16:creationId xmlns:a16="http://schemas.microsoft.com/office/drawing/2014/main" id="{03FE93DB-D0C7-427B-8A95-EFBEC4CEA5EA}"/>
              </a:ext>
            </a:extLst>
          </p:cNvPr>
          <p:cNvSpPr/>
          <p:nvPr/>
        </p:nvSpPr>
        <p:spPr>
          <a:xfrm>
            <a:off x="1747437" y="1023372"/>
            <a:ext cx="8525953" cy="4801314"/>
          </a:xfrm>
          <a:prstGeom prst="rect">
            <a:avLst/>
          </a:prstGeom>
          <a:solidFill>
            <a:schemeClr val="bg1"/>
          </a:solidFill>
        </p:spPr>
        <p:txBody>
          <a:bodyPr wrap="square">
            <a:spAutoFit/>
          </a:bodyPr>
          <a:lstStyle/>
          <a:p>
            <a:r>
              <a:rPr lang="zh-CN" altLang="en-US" dirty="0">
                <a:latin typeface="微软雅黑" panose="020B0503020204020204" pitchFamily="34" charset="-122"/>
                <a:ea typeface="微软雅黑" panose="020B0503020204020204" pitchFamily="34" charset="-122"/>
              </a:rPr>
              <a:t>单语词典</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Wex</a:t>
            </a:r>
            <a:r>
              <a:rPr lang="en-GB" altLang="zh-CN" dirty="0">
                <a:latin typeface="微软雅黑" panose="020B0503020204020204" pitchFamily="34" charset="-122"/>
                <a:ea typeface="微软雅黑" panose="020B0503020204020204" pitchFamily="34" charset="-122"/>
              </a:rPr>
              <a:t> | LII / Legal Information Institute (www.law.cornell.edu/wex/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Nolo's</a:t>
            </a:r>
            <a:r>
              <a:rPr lang="en-GB" altLang="zh-CN" dirty="0">
                <a:latin typeface="微软雅黑" panose="020B0503020204020204" pitchFamily="34" charset="-122"/>
                <a:ea typeface="微软雅黑" panose="020B0503020204020204" pitchFamily="34" charset="-122"/>
              </a:rPr>
              <a:t> Free Dictionary of Law Terms and Legal Definitions - Nolo.com (www.nolo.com/dictionary)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Legal Dictionary | Law.com (dictionary.law.com)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Dictionary of Law. Define Legal Terms at FindLaw (dictionary.findlaw.com/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Lectric</a:t>
            </a:r>
            <a:r>
              <a:rPr lang="en-GB" altLang="zh-CN" dirty="0">
                <a:latin typeface="微软雅黑" panose="020B0503020204020204" pitchFamily="34" charset="-122"/>
                <a:ea typeface="微软雅黑" panose="020B0503020204020204" pitchFamily="34" charset="-122"/>
              </a:rPr>
              <a:t> Law Library's Dictionary (http://www.lectlaw.com/def.htm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Duhaime's</a:t>
            </a:r>
            <a:r>
              <a:rPr lang="en-GB" altLang="zh-CN" dirty="0">
                <a:latin typeface="微软雅黑" panose="020B0503020204020204" pitchFamily="34" charset="-122"/>
                <a:ea typeface="微软雅黑" panose="020B0503020204020204" pitchFamily="34" charset="-122"/>
              </a:rPr>
              <a:t> Law Dictionary (http://www.duhaime.org/dictionary/diction.aspx)</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John Bouvier's Law Dictionary (http://www.constitution.org/bouv/bouvier.htm)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Dean's Law Dictionary (http://www.deanslawdictionary.com/)</a:t>
            </a:r>
            <a:r>
              <a:rPr lang="zh-CN" altLang="en-US" dirty="0">
                <a:latin typeface="微软雅黑" panose="020B0503020204020204" pitchFamily="34" charset="-122"/>
                <a:ea typeface="微软雅黑" panose="020B0503020204020204" pitchFamily="34" charset="-122"/>
              </a:rPr>
              <a:t>下载收费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孔敏律师网</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http://www.kongminlawyer.com/baike.html)</a:t>
            </a:r>
            <a:r>
              <a:rPr lang="zh-CN" altLang="en-US" dirty="0">
                <a:latin typeface="微软雅黑" panose="020B0503020204020204" pitchFamily="34" charset="-122"/>
                <a:ea typeface="微软雅黑" panose="020B0503020204020204" pitchFamily="34" charset="-122"/>
              </a:rPr>
              <a:t>在线百科</a:t>
            </a:r>
          </a:p>
          <a:p>
            <a:r>
              <a:rPr lang="zh-CN" altLang="en-US" dirty="0">
                <a:latin typeface="微软雅黑" panose="020B0503020204020204" pitchFamily="34" charset="-122"/>
                <a:ea typeface="微软雅黑" panose="020B0503020204020204" pitchFamily="34" charset="-122"/>
              </a:rPr>
              <a:t>双语词典</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元照英美法律词典 </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http://lawyer.get.com.tw/Dic/)</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英汉双向法律词典</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http://cidian.dict.cn/shjd/sxflcd.html) APP</a:t>
            </a:r>
            <a:r>
              <a:rPr lang="zh-CN" altLang="en-US" dirty="0">
                <a:latin typeface="微软雅黑" panose="020B0503020204020204" pitchFamily="34" charset="-122"/>
                <a:ea typeface="微软雅黑" panose="020B0503020204020204" pitchFamily="34" charset="-122"/>
              </a:rPr>
              <a:t>下载</a:t>
            </a:r>
          </a:p>
        </p:txBody>
      </p:sp>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384C8E3-3405-48EE-BD9A-87083A5443CC}"/>
              </a:ext>
            </a:extLst>
          </p:cNvPr>
          <p:cNvSpPr/>
          <p:nvPr/>
        </p:nvSpPr>
        <p:spPr>
          <a:xfrm>
            <a:off x="1" y="0"/>
            <a:ext cx="6291290" cy="685800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9239570-43B6-43A9-9B2E-6A907167C9E0}"/>
              </a:ext>
            </a:extLst>
          </p:cNvPr>
          <p:cNvPicPr>
            <a:picLocks noChangeAspect="1"/>
          </p:cNvPicPr>
          <p:nvPr/>
        </p:nvPicPr>
        <p:blipFill>
          <a:blip r:embed="rId2"/>
          <a:stretch>
            <a:fillRect/>
          </a:stretch>
        </p:blipFill>
        <p:spPr>
          <a:xfrm>
            <a:off x="262199" y="228291"/>
            <a:ext cx="5766894" cy="6399085"/>
          </a:xfrm>
          <a:prstGeom prst="rect">
            <a:avLst/>
          </a:prstGeom>
        </p:spPr>
      </p:pic>
      <p:pic>
        <p:nvPicPr>
          <p:cNvPr id="7" name="图片 6">
            <a:extLst>
              <a:ext uri="{FF2B5EF4-FFF2-40B4-BE49-F238E27FC236}">
                <a16:creationId xmlns:a16="http://schemas.microsoft.com/office/drawing/2014/main" id="{FEF6F4B4-C280-4A50-872E-64A42CBA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778" y="3616871"/>
            <a:ext cx="5670074" cy="3014921"/>
          </a:xfrm>
          <a:prstGeom prst="rect">
            <a:avLst/>
          </a:prstGeom>
        </p:spPr>
      </p:pic>
      <p:sp>
        <p:nvSpPr>
          <p:cNvPr id="12" name="文本框 11">
            <a:extLst>
              <a:ext uri="{FF2B5EF4-FFF2-40B4-BE49-F238E27FC236}">
                <a16:creationId xmlns:a16="http://schemas.microsoft.com/office/drawing/2014/main" id="{65B038FA-DAFF-44E4-92A4-E8CFDA779233}"/>
              </a:ext>
            </a:extLst>
          </p:cNvPr>
          <p:cNvSpPr txBox="1"/>
          <p:nvPr/>
        </p:nvSpPr>
        <p:spPr>
          <a:xfrm>
            <a:off x="6553489" y="138996"/>
            <a:ext cx="5442596" cy="3477875"/>
          </a:xfrm>
          <a:prstGeom prst="rect">
            <a:avLst/>
          </a:prstGeom>
          <a:solidFill>
            <a:srgbClr val="95C1C4"/>
          </a:solid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提供了多种简单直观的查询方式：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搜索框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首字母索引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按分类查询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新增词条</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Monthly Top 10 Pages</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词条中一般没有读音，只有该词条在计算机领域内的释义。并提供图解，应用方法和相关链接等。</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提供了收藏夹，但是学习功能主要通过</a:t>
            </a:r>
            <a:r>
              <a:rPr lang="en-US" altLang="zh-CN" sz="2000" dirty="0">
                <a:latin typeface="微软雅黑" panose="020B0503020204020204" pitchFamily="34" charset="-122"/>
                <a:ea typeface="微软雅黑" panose="020B0503020204020204" pitchFamily="34" charset="-122"/>
              </a:rPr>
              <a:t>Today’s Word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Random Word</a:t>
            </a:r>
            <a:r>
              <a:rPr lang="zh-CN" altLang="en-US" sz="2000" dirty="0">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61F8065C-AD27-4FF6-BBFE-33209836471B}"/>
              </a:ext>
            </a:extLst>
          </p:cNvPr>
          <p:cNvSpPr/>
          <p:nvPr/>
        </p:nvSpPr>
        <p:spPr>
          <a:xfrm>
            <a:off x="262199" y="5427047"/>
            <a:ext cx="8480585" cy="120032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Oxford Reference (</a:t>
            </a:r>
            <a:r>
              <a:rPr lang="zh-CN" altLang="en-US" dirty="0">
                <a:latin typeface="微软雅黑" panose="020B0503020204020204" pitchFamily="34" charset="-122"/>
                <a:ea typeface="微软雅黑" panose="020B0503020204020204" pitchFamily="34" charset="-122"/>
              </a:rPr>
              <a:t>收费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http://www.oxfordreference.com/</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​Tech Terms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https://techterms.com/&gt;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​Computer Hope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https://www.computerhope.com/jargon.htm&gt;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​FOLDOC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http://foldoc.org/&gt;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23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D3BEF45-3252-4088-BE97-63D31C51F24F}"/>
              </a:ext>
            </a:extLst>
          </p:cNvPr>
          <p:cNvPicPr>
            <a:picLocks noChangeAspect="1"/>
          </p:cNvPicPr>
          <p:nvPr/>
        </p:nvPicPr>
        <p:blipFill>
          <a:blip r:embed="rId2"/>
          <a:stretch>
            <a:fillRect/>
          </a:stretch>
        </p:blipFill>
        <p:spPr>
          <a:xfrm>
            <a:off x="-115938" y="1334278"/>
            <a:ext cx="12415559" cy="4305597"/>
          </a:xfrm>
          <a:prstGeom prst="rect">
            <a:avLst/>
          </a:prstGeom>
        </p:spPr>
      </p:pic>
      <p:sp>
        <p:nvSpPr>
          <p:cNvPr id="5" name="Rectangle 12">
            <a:extLst>
              <a:ext uri="{FF2B5EF4-FFF2-40B4-BE49-F238E27FC236}">
                <a16:creationId xmlns:a16="http://schemas.microsoft.com/office/drawing/2014/main" id="{1B1F0133-CBA4-4A29-8DB2-B8B994A4C7B9}"/>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1332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2596</Words>
  <Application>Microsoft Office PowerPoint</Application>
  <PresentationFormat>宽屏</PresentationFormat>
  <Paragraphs>279</Paragraphs>
  <Slides>33</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33</vt:i4>
      </vt:variant>
    </vt:vector>
  </HeadingPairs>
  <TitlesOfParts>
    <vt:vector size="50" baseType="lpstr">
      <vt:lpstr>Arial Unicode MS</vt:lpstr>
      <vt:lpstr>MS Mincho</vt:lpstr>
      <vt:lpstr>Neris Thin</vt:lpstr>
      <vt:lpstr>Oswald Light</vt:lpstr>
      <vt:lpstr>Roboto Medium</vt:lpstr>
      <vt:lpstr>SimSun</vt:lpstr>
      <vt:lpstr>SimSun</vt:lpstr>
      <vt:lpstr>微软雅黑</vt:lpstr>
      <vt:lpstr>Agency FB</vt:lpstr>
      <vt:lpstr>Arial</vt:lpstr>
      <vt:lpstr>Calibri</vt:lpstr>
      <vt:lpstr>Calibri Light</vt:lpstr>
      <vt:lpstr>Impact</vt:lpstr>
      <vt:lpstr>Open Sans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医学领域中常见的一些医学术语体系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Zhang Chuyue</cp:lastModifiedBy>
  <cp:revision>67</cp:revision>
  <dcterms:created xsi:type="dcterms:W3CDTF">2015-05-05T08:02:00Z</dcterms:created>
  <dcterms:modified xsi:type="dcterms:W3CDTF">2018-11-06T17:04:41Z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