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261" r:id="rId17"/>
    <p:sldId id="320" r:id="rId18"/>
    <p:sldId id="298" r:id="rId19"/>
    <p:sldId id="307" r:id="rId20"/>
    <p:sldId id="325" r:id="rId21"/>
    <p:sldId id="326" r:id="rId22"/>
    <p:sldId id="327" r:id="rId23"/>
    <p:sldId id="308" r:id="rId24"/>
    <p:sldId id="332" r:id="rId25"/>
    <p:sldId id="311" r:id="rId26"/>
    <p:sldId id="328" r:id="rId27"/>
    <p:sldId id="329" r:id="rId28"/>
    <p:sldId id="315" r:id="rId29"/>
    <p:sldId id="316" r:id="rId30"/>
    <p:sldId id="319" r:id="rId31"/>
    <p:sldId id="317" r:id="rId32"/>
    <p:sldId id="330"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5935"/>
  </p:normalViewPr>
  <p:slideViewPr>
    <p:cSldViewPr snapToGrid="0">
      <p:cViewPr varScale="1">
        <p:scale>
          <a:sx n="75" d="100"/>
          <a:sy n="75" d="100"/>
        </p:scale>
        <p:origin x="43" y="211"/>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Tree>
    <p:extLst>
      <p:ext uri="{BB962C8B-B14F-4D97-AF65-F5344CB8AC3E}">
        <p14:creationId xmlns:p14="http://schemas.microsoft.com/office/powerpoint/2010/main" val="18452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a16="http://schemas.microsoft.com/office/drawing/2014/main"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a16="http://schemas.microsoft.com/office/drawing/2014/main"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469080" y="1402456"/>
            <a:ext cx="8002905" cy="1477328"/>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整合了</a:t>
            </a:r>
            <a:r>
              <a:rPr lang="en-US" altLang="zh-CN" dirty="0">
                <a:latin typeface="微软雅黑" panose="020B0503020204020204" pitchFamily="34" charset="-122"/>
                <a:ea typeface="微软雅黑" panose="020B0503020204020204" pitchFamily="34" charset="-122"/>
              </a:rPr>
              <a:t>166</a:t>
            </a:r>
            <a:r>
              <a:rPr lang="zh-CN" altLang="en-US" dirty="0">
                <a:latin typeface="微软雅黑" panose="020B0503020204020204" pitchFamily="34" charset="-122"/>
                <a:ea typeface="微软雅黑" panose="020B0503020204020204" pitchFamily="34" charset="-122"/>
              </a:rPr>
              <a:t>部生物医学领域的叙词表、分类表、本体、疾病编码集、标准化术语表等单一知识组织体系，</a:t>
            </a:r>
            <a:r>
              <a:rPr lang="en-US" altLang="zh-CN" dirty="0">
                <a:latin typeface="微软雅黑" panose="020B0503020204020204" pitchFamily="34" charset="-122"/>
                <a:ea typeface="微软雅黑" panose="020B0503020204020204" pitchFamily="34" charset="-122"/>
              </a:rPr>
              <a:t>2012AA</a:t>
            </a:r>
            <a:r>
              <a:rPr lang="zh-CN" altLang="en-US" dirty="0">
                <a:latin typeface="微软雅黑" panose="020B0503020204020204" pitchFamily="34" charset="-122"/>
                <a:ea typeface="微软雅黑" panose="020B0503020204020204" pitchFamily="34" charset="-122"/>
              </a:rPr>
              <a:t>版</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包括术语</a:t>
            </a:r>
            <a:r>
              <a:rPr lang="en-US" altLang="zh-CN" dirty="0">
                <a:latin typeface="微软雅黑" panose="020B0503020204020204" pitchFamily="34" charset="-122"/>
                <a:ea typeface="微软雅黑" panose="020B0503020204020204" pitchFamily="34" charset="-122"/>
              </a:rPr>
              <a:t>10810680</a:t>
            </a:r>
            <a:r>
              <a:rPr lang="zh-CN" altLang="en-US" dirty="0">
                <a:latin typeface="微软雅黑" panose="020B0503020204020204" pitchFamily="34" charset="-122"/>
                <a:ea typeface="微软雅黑" panose="020B0503020204020204" pitchFamily="34" charset="-122"/>
              </a:rPr>
              <a:t>条，概念单元</a:t>
            </a:r>
            <a:r>
              <a:rPr lang="en-US" altLang="zh-CN" dirty="0">
                <a:latin typeface="微软雅黑" panose="020B0503020204020204" pitchFamily="34" charset="-122"/>
                <a:ea typeface="微软雅黑" panose="020B0503020204020204" pitchFamily="34" charset="-122"/>
              </a:rPr>
              <a:t>2669792</a:t>
            </a:r>
            <a:r>
              <a:rPr lang="zh-CN" altLang="en-US" dirty="0">
                <a:latin typeface="微软雅黑" panose="020B0503020204020204" pitchFamily="34" charset="-122"/>
                <a:ea typeface="微软雅黑" panose="020B0503020204020204" pitchFamily="34" charset="-122"/>
              </a:rPr>
              <a:t>个，涵盖</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种语言。 </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602811" y="3429000"/>
            <a:ext cx="6795135"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既是</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a16="http://schemas.microsoft.com/office/drawing/2014/main"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3" y="1936486"/>
            <a:ext cx="689487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地址运行过的任务，把词典用户的“功能需求”和“使用需求”相结合，进行科学的分析推论，编者们就可以对词库系统做出设置，使得词汇的查询向不同用户导出不同的最合适信息</a:t>
            </a:r>
            <a:r>
              <a:rPr lang="zh-CN" altLang="en-US" dirty="0">
                <a:latin typeface="微软雅黑" panose="020B0503020204020204" pitchFamily="34" charset="-122"/>
                <a:ea typeface="微软雅黑" panose="020B0503020204020204" pitchFamily="34" charset="-122"/>
              </a:rPr>
              <a:t>。 </a:t>
            </a: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金融词典、百科全书和医学文献为一体的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a16="http://schemas.microsoft.com/office/drawing/2014/main"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增加词条与其它词条的映射链接关系的呈现：相关词，联想词，词条所属概念体系的其它常用词，提供同义词，近义词，易混词辨析以及与该词条语义上下位关系的词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a16="http://schemas.microsoft.com/office/drawing/2014/main"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a16="http://schemas.microsoft.com/office/drawing/2014/main"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a16="http://schemas.microsoft.com/office/drawing/2014/main"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a16="http://schemas.microsoft.com/office/drawing/2014/main"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a16="http://schemas.microsoft.com/office/drawing/2014/main"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a16="http://schemas.microsoft.com/office/drawing/2014/main"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a16="http://schemas.microsoft.com/office/drawing/2014/main"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a16="http://schemas.microsoft.com/office/drawing/2014/main"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a16="http://schemas.microsoft.com/office/drawing/2014/main"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a16="http://schemas.microsoft.com/office/drawing/2014/main"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a16="http://schemas.microsoft.com/office/drawing/2014/main"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030E6C3-6D08-42B0-AE21-0AF65A099FF5}"/>
              </a:ext>
            </a:extLst>
          </p:cNvPr>
          <p:cNvSpPr txBox="1"/>
          <p:nvPr/>
        </p:nvSpPr>
        <p:spPr>
          <a:xfrm>
            <a:off x="2664459" y="975290"/>
            <a:ext cx="8530689" cy="4647426"/>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搜索方式</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全文检索</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划词取词检索</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口语化词与</a:t>
            </a:r>
            <a:r>
              <a:rPr lang="en-US" altLang="zh-CN" sz="2800" dirty="0">
                <a:solidFill>
                  <a:srgbClr val="002060"/>
                </a:solidFill>
                <a:latin typeface="微软雅黑" panose="020B0503020204020204" pitchFamily="34" charset="-122"/>
                <a:ea typeface="微软雅黑" panose="020B0503020204020204" pitchFamily="34" charset="-122"/>
              </a:rPr>
              <a:t>UMLS</a:t>
            </a:r>
            <a:r>
              <a:rPr lang="zh-CN" altLang="en-US" sz="2800" dirty="0">
                <a:solidFill>
                  <a:srgbClr val="002060"/>
                </a:solidFill>
                <a:latin typeface="微软雅黑" panose="020B0503020204020204" pitchFamily="34" charset="-122"/>
                <a:ea typeface="微软雅黑" panose="020B0503020204020204" pitchFamily="34" charset="-122"/>
              </a:rPr>
              <a:t>映射</a:t>
            </a:r>
          </a:p>
          <a:p>
            <a:r>
              <a:rPr lang="zh-CN" altLang="en-US" sz="3200" b="1" dirty="0">
                <a:solidFill>
                  <a:srgbClr val="002060"/>
                </a:solidFill>
                <a:latin typeface="微软雅黑" panose="020B0503020204020204" pitchFamily="34" charset="-122"/>
                <a:ea typeface="微软雅黑" panose="020B0503020204020204" pitchFamily="34" charset="-122"/>
              </a:rPr>
              <a:t>个性化设置</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词条收藏 个人单词本 批量导出</a:t>
            </a:r>
          </a:p>
          <a:p>
            <a:r>
              <a:rPr lang="zh-CN" altLang="en-US" sz="3200" b="1" dirty="0">
                <a:solidFill>
                  <a:srgbClr val="002060"/>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电脑软件 手机</a:t>
            </a:r>
            <a:r>
              <a:rPr lang="en-US" altLang="zh-CN" sz="2800" dirty="0">
                <a:solidFill>
                  <a:srgbClr val="002060"/>
                </a:solidFill>
                <a:latin typeface="微软雅黑" panose="020B0503020204020204" pitchFamily="34" charset="-122"/>
                <a:ea typeface="微软雅黑" panose="020B0503020204020204" pitchFamily="34" charset="-122"/>
              </a:rPr>
              <a:t>app</a:t>
            </a:r>
            <a:r>
              <a:rPr lang="zh-CN" altLang="en-US" sz="2800" dirty="0">
                <a:solidFill>
                  <a:srgbClr val="002060"/>
                </a:solidFill>
                <a:latin typeface="微软雅黑" panose="020B0503020204020204" pitchFamily="34" charset="-122"/>
                <a:ea typeface="微软雅黑" panose="020B0503020204020204" pitchFamily="34" charset="-122"/>
              </a:rPr>
              <a:t> 内嵌插件 </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接口 </a:t>
            </a:r>
          </a:p>
          <a:p>
            <a:r>
              <a:rPr lang="zh-CN" altLang="en-US" sz="3200" b="1" dirty="0">
                <a:solidFill>
                  <a:srgbClr val="002060"/>
                </a:solidFill>
                <a:latin typeface="微软雅黑" panose="020B0503020204020204" pitchFamily="34" charset="-122"/>
                <a:ea typeface="微软雅黑" panose="020B0503020204020204" pitchFamily="34" charset="-122"/>
              </a:rPr>
              <a:t>篇章翻译功能</a:t>
            </a:r>
          </a:p>
        </p:txBody>
      </p:sp>
    </p:spTree>
    <p:extLst>
      <p:ext uri="{BB962C8B-B14F-4D97-AF65-F5344CB8AC3E}">
        <p14:creationId xmlns:p14="http://schemas.microsoft.com/office/powerpoint/2010/main" val="182694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2159238" y="1370182"/>
            <a:ext cx="6177064" cy="4290405"/>
          </a:xfrm>
          <a:prstGeom prst="rect">
            <a:avLst/>
          </a:prstGeom>
          <a:noFill/>
        </p:spPr>
        <p:txBody>
          <a:bodyPr wrap="square" rtlCol="0">
            <a:spAutoFit/>
          </a:bodyPr>
          <a:lstStyle/>
          <a:p>
            <a:pPr>
              <a:lnSpc>
                <a:spcPct val="130000"/>
              </a:lnSpc>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词典编纂角度</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使用者角度</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词汇角度</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常用词异义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3.2 </a:t>
            </a:r>
            <a:r>
              <a:rPr lang="zh-CN" altLang="en-US" sz="2800" dirty="0">
                <a:latin typeface="微软雅黑" panose="020B0503020204020204" pitchFamily="34" charset="-122"/>
                <a:ea typeface="微软雅黑" panose="020B0503020204020204" pitchFamily="34" charset="-122"/>
              </a:rPr>
              <a:t>缩略词大量应用</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3.3 </a:t>
            </a:r>
            <a:r>
              <a:rPr lang="zh-CN" altLang="en-US" sz="2800" dirty="0">
                <a:latin typeface="微软雅黑" panose="020B0503020204020204" pitchFamily="34" charset="-122"/>
                <a:ea typeface="微软雅黑" panose="020B0503020204020204" pitchFamily="34" charset="-122"/>
              </a:rPr>
              <a:t>收录了大量的领域内生僻词</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提供的专业论文的双语例句</a:t>
            </a:r>
            <a:endParaRPr lang="en-US" altLang="zh-CN" sz="2800"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pic>
        <p:nvPicPr>
          <p:cNvPr id="15" name="图片 14" descr="图片包含 屏幕截图&#10;&#10;自动生成的说明">
            <a:extLst>
              <a:ext uri="{FF2B5EF4-FFF2-40B4-BE49-F238E27FC236}">
                <a16:creationId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a16="http://schemas.microsoft.com/office/drawing/2014/main"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a16="http://schemas.microsoft.com/office/drawing/2014/main"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a16="http://schemas.microsoft.com/office/drawing/2014/main"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1812</Words>
  <Application>Microsoft Office PowerPoint</Application>
  <PresentationFormat>宽屏</PresentationFormat>
  <Paragraphs>239</Paragraphs>
  <Slides>33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 Unicode MS</vt:lpstr>
      <vt:lpstr>Neris Thin</vt:lpstr>
      <vt:lpstr>Open Sans</vt:lpstr>
      <vt:lpstr>Oswald Light</vt:lpstr>
      <vt:lpstr>Roboto Medium</vt:lpstr>
      <vt:lpstr>宋体</vt:lpstr>
      <vt:lpstr>微软雅黑</vt:lpstr>
      <vt:lpstr>Agency FB</vt:lpstr>
      <vt:lpstr>Arial</vt:lpstr>
      <vt:lpstr>Calibri</vt:lpstr>
      <vt:lpstr>Calibri Light</vt:lpstr>
      <vt:lpstr>Impact</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裴佳闻</cp:lastModifiedBy>
  <cp:revision>51</cp:revision>
  <dcterms:created xsi:type="dcterms:W3CDTF">2015-05-05T08:02:00Z</dcterms:created>
  <dcterms:modified xsi:type="dcterms:W3CDTF">2018-11-06T09:55:05Z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