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8" r:id="rId3"/>
    <p:sldId id="259" r:id="rId4"/>
    <p:sldId id="302" r:id="rId5"/>
    <p:sldId id="313" r:id="rId6"/>
    <p:sldId id="289" r:id="rId7"/>
    <p:sldId id="297" r:id="rId8"/>
    <p:sldId id="304" r:id="rId9"/>
    <p:sldId id="314" r:id="rId10"/>
    <p:sldId id="286" r:id="rId11"/>
    <p:sldId id="306" r:id="rId12"/>
    <p:sldId id="261" r:id="rId13"/>
    <p:sldId id="298" r:id="rId14"/>
    <p:sldId id="307" r:id="rId15"/>
    <p:sldId id="308" r:id="rId16"/>
    <p:sldId id="311" r:id="rId17"/>
    <p:sldId id="312" r:id="rId18"/>
    <p:sldId id="315" r:id="rId19"/>
    <p:sldId id="316" r:id="rId20"/>
    <p:sldId id="317" r:id="rId21"/>
    <p:sldId id="319" r:id="rId22"/>
    <p:sldId id="318" r:id="rId23"/>
    <p:sldId id="300" r:id="rId24"/>
    <p:sldId id="260" r:id="rId25"/>
    <p:sldId id="262" r:id="rId26"/>
    <p:sldId id="263" r:id="rId27"/>
    <p:sldId id="283" r:id="rId28"/>
    <p:sldId id="284" r:id="rId29"/>
    <p:sldId id="291" r:id="rId30"/>
    <p:sldId id="285" r:id="rId31"/>
    <p:sldId id="287" r:id="rId32"/>
    <p:sldId id="288" r:id="rId33"/>
    <p:sldId id="290" r:id="rId34"/>
    <p:sldId id="292" r:id="rId35"/>
    <p:sldId id="293" r:id="rId36"/>
    <p:sldId id="294" r:id="rId37"/>
    <p:sldId id="295" r:id="rId38"/>
    <p:sldId id="296" r:id="rId39"/>
    <p:sldId id="264"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987"/>
    <a:srgbClr val="95C1C4"/>
    <a:srgbClr val="AFA8D3"/>
    <a:srgbClr val="31327F"/>
    <a:srgbClr val="A9A4D0"/>
    <a:srgbClr val="EFEBEC"/>
    <a:srgbClr val="B9D6D8"/>
    <a:srgbClr val="A099CB"/>
    <a:srgbClr val="464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0" d="100"/>
          <a:sy n="80" d="100"/>
        </p:scale>
        <p:origin x="-30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电子词典需求分析与畅想</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690245" y="4327701"/>
            <a:ext cx="6115050" cy="969496"/>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第</a:t>
            </a:r>
            <a:r>
              <a:rPr lang="en-US" altLang="zh-CN" sz="1600" b="1" kern="0" dirty="0">
                <a:solidFill>
                  <a:srgbClr val="383987"/>
                </a:solidFill>
                <a:uFillTx/>
                <a:ea typeface="Arial Unicode MS" panose="020B0604020202020204" charset="-122"/>
                <a:sym typeface="+mn-ea"/>
              </a:rPr>
              <a:t>1</a:t>
            </a:r>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组</a:t>
            </a:r>
            <a:endParaRPr kumimoji="0" lang="en-US" altLang="zh-CN" sz="1600" b="1"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lang="en-US" altLang="zh-CN" sz="1400" kern="0" dirty="0">
              <a:solidFill>
                <a:srgbClr val="383987"/>
              </a:solidFill>
              <a:uFillTx/>
              <a:ea typeface="Arial Unicode MS" panose="020B0604020202020204" charset="-122"/>
              <a:sym typeface="+mn-ea"/>
            </a:endParaRPr>
          </a:p>
          <a:p>
            <a:r>
              <a:rPr kumimoji="0" lang="zh-CN" altLang="en-US" sz="1400" b="0" i="0" u="none" strike="noStrike" kern="0" cap="none" spc="0" normalizeH="0" baseline="0" noProof="0" dirty="0">
                <a:ln>
                  <a:noFill/>
                </a:ln>
                <a:solidFill>
                  <a:srgbClr val="383987"/>
                </a:solidFill>
                <a:effectLst/>
                <a:uLnTx/>
                <a:uFillTx/>
                <a:ea typeface="Arial Unicode MS" panose="020B0604020202020204" charset="-122"/>
                <a:sym typeface="+mn-ea"/>
              </a:rPr>
              <a:t>历珵 </a:t>
            </a:r>
            <a:r>
              <a:rPr lang="en-US" altLang="zh-CN" sz="1400" kern="0" dirty="0">
                <a:solidFill>
                  <a:srgbClr val="383987"/>
                </a:solidFill>
                <a:uFillTx/>
                <a:ea typeface="Arial Unicode MS" panose="020B0604020202020204" charset="-122"/>
                <a:sym typeface="+mn-ea"/>
              </a:rPr>
              <a:t> </a:t>
            </a:r>
            <a:r>
              <a:rPr lang="zh-CN" altLang="en-US" sz="1400" kern="0" dirty="0">
                <a:solidFill>
                  <a:srgbClr val="383987"/>
                </a:solidFill>
                <a:uFillTx/>
                <a:ea typeface="Arial Unicode MS" panose="020B0604020202020204" charset="-122"/>
                <a:sym typeface="+mn-ea"/>
              </a:rPr>
              <a:t>李雨萌  裴佳闻  冉文静 战瑛 张楚悦</a:t>
            </a:r>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7935595" y="2083608"/>
            <a:ext cx="877163" cy="369332"/>
          </a:xfrm>
          <a:prstGeom prst="rect">
            <a:avLst/>
          </a:prstGeom>
          <a:noFill/>
        </p:spPr>
        <p:txBody>
          <a:bodyPr wrap="none" rtlCol="0">
            <a:spAutoFit/>
          </a:bodyPr>
          <a:lstStyle/>
          <a:p>
            <a:r>
              <a:rPr lang="zh-CN" altLang="en-US" b="1" dirty="0">
                <a:solidFill>
                  <a:schemeClr val="tx1">
                    <a:lumMod val="75000"/>
                    <a:lumOff val="25000"/>
                  </a:schemeClr>
                </a:solidFill>
                <a:ea typeface="微软雅黑" panose="020B0503020204020204" pitchFamily="34" charset="-122"/>
                <a:sym typeface="+mn-ea"/>
              </a:rPr>
              <a:t>新媒体</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935595" y="233235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nvSpPr>
        <p:spPr>
          <a:xfrm>
            <a:off x="7935595" y="4185458"/>
            <a:ext cx="1853392"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ea typeface="微软雅黑" panose="020B0503020204020204" pitchFamily="34" charset="-122"/>
                <a:sym typeface="+mn-ea"/>
              </a:rPr>
              <a:t>论文与行业资讯 </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用户访谈</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43420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813764" y="2092498"/>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ea typeface="微软雅黑" panose="020B0503020204020204" pitchFamily="34" charset="-122"/>
                <a:sym typeface="+mn-ea"/>
              </a:rPr>
              <a:t>问卷调查</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556260" y="234124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2004031"/>
            <a:ext cx="2315057"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手机应用</a:t>
            </a:r>
            <a:r>
              <a:rPr lang="en-US" altLang="zh-CN" sz="1600" dirty="0">
                <a:solidFill>
                  <a:schemeClr val="tx1">
                    <a:lumMod val="65000"/>
                    <a:lumOff val="35000"/>
                  </a:schemeClr>
                </a:solidFill>
                <a:ea typeface="微软雅黑" panose="020B0503020204020204" pitchFamily="34" charset="-122"/>
                <a:sym typeface="+mn-ea"/>
              </a:rPr>
              <a:t>/</a:t>
            </a:r>
            <a:r>
              <a:rPr lang="zh-CN" altLang="en-US" sz="1600" dirty="0">
                <a:solidFill>
                  <a:schemeClr val="tx1">
                    <a:lumMod val="65000"/>
                    <a:lumOff val="35000"/>
                  </a:schemeClr>
                </a:solidFill>
                <a:ea typeface="微软雅黑" panose="020B0503020204020204" pitchFamily="34" charset="-122"/>
                <a:sym typeface="+mn-ea"/>
              </a:rPr>
              <a:t>电脑软件市场</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7587615" y="3472338"/>
            <a:ext cx="1210588"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微信公众号</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587615" y="5182322"/>
            <a:ext cx="1415772"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各大购物网站</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3979505" y="1993166"/>
            <a:ext cx="595035" cy="338554"/>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知乎</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3979505" y="3610705"/>
            <a:ext cx="595035" cy="338554"/>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微博</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3173316" y="5220598"/>
            <a:ext cx="1415772" cy="338554"/>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专业领域论坛</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8" name="文本框 57">
            <a:extLst>
              <a:ext uri="{FF2B5EF4-FFF2-40B4-BE49-F238E27FC236}">
                <a16:creationId xmlns:a16="http://schemas.microsoft.com/office/drawing/2014/main" xmlns="" id="{CA25C765-3360-4F62-944D-CE9911A527C5}"/>
              </a:ext>
            </a:extLst>
          </p:cNvPr>
          <p:cNvSpPr txBox="1"/>
          <p:nvPr/>
        </p:nvSpPr>
        <p:spPr>
          <a:xfrm>
            <a:off x="3478329" y="314429"/>
            <a:ext cx="5506488" cy="1200329"/>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从新媒体的角度看用户需求与专业电子词典的不足</a:t>
            </a:r>
          </a:p>
        </p:txBody>
      </p:sp>
    </p:spTree>
    <p:extLst>
      <p:ext uri="{BB962C8B-B14F-4D97-AF65-F5344CB8AC3E}">
        <p14:creationId xmlns:p14="http://schemas.microsoft.com/office/powerpoint/2010/main" val="252881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276165" y="454729"/>
            <a:ext cx="6392572" cy="707886"/>
          </a:xfrm>
          <a:prstGeom prst="rect">
            <a:avLst/>
          </a:prstGeom>
          <a:noFill/>
        </p:spPr>
        <p:txBody>
          <a:bodyPr wrap="square" rtlCol="0">
            <a:spAutoFit/>
          </a:bodyPr>
          <a:lstStyle/>
          <a:p>
            <a:r>
              <a:rPr lang="zh-CN" altLang="en-US" sz="2400" b="1" dirty="0">
                <a:solidFill>
                  <a:schemeClr val="tx1">
                    <a:lumMod val="75000"/>
                    <a:lumOff val="25000"/>
                  </a:schemeClr>
                </a:solidFill>
                <a:ea typeface="微软雅黑" panose="020B0503020204020204" pitchFamily="34" charset="-122"/>
                <a:sym typeface="+mn-ea"/>
              </a:rPr>
              <a:t>从论文与行业资讯看专业词典不足与改进方向 </a:t>
            </a:r>
            <a:endParaRPr lang="en-US" altLang="zh-CN" sz="2400" b="1" dirty="0">
              <a:solidFill>
                <a:schemeClr val="tx1">
                  <a:lumMod val="75000"/>
                  <a:lumOff val="25000"/>
                </a:schemeClr>
              </a:solidFill>
              <a:latin typeface="微软雅黑" panose="020B0503020204020204" charset="-122"/>
              <a:ea typeface="微软雅黑" panose="020B0503020204020204" pitchFamily="34" charset="-122"/>
              <a:sym typeface="+mn-ea"/>
            </a:endParaRPr>
          </a:p>
          <a:p>
            <a:pPr algn="l"/>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6935470" y="2154550"/>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3.</a:t>
            </a:r>
            <a:r>
              <a:rPr lang="zh-CN" altLang="en-US" sz="2000" dirty="0"/>
              <a:t> </a:t>
            </a:r>
            <a:r>
              <a:rPr lang="zh-CN" altLang="en-US" sz="2000" b="1" dirty="0">
                <a:solidFill>
                  <a:schemeClr val="tx1">
                    <a:lumMod val="65000"/>
                    <a:lumOff val="35000"/>
                  </a:schemeClr>
                </a:solidFill>
                <a:ea typeface="微软雅黑" panose="020B0503020204020204" pitchFamily="34" charset="-122"/>
              </a:rPr>
              <a:t>不同医学体系的交流</a:t>
            </a:r>
          </a:p>
        </p:txBody>
      </p:sp>
      <p:sp>
        <p:nvSpPr>
          <p:cNvPr id="5" name="文本框 4"/>
          <p:cNvSpPr txBox="1"/>
          <p:nvPr/>
        </p:nvSpPr>
        <p:spPr>
          <a:xfrm>
            <a:off x="6935470" y="2461100"/>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许多传统的理念与方法已经不能为新兴领域所融合与接纳，需要更多更快地引进与接受世界范围内本学科前沿发展的理论、技术与方法。</a:t>
            </a:r>
          </a:p>
        </p:txBody>
      </p:sp>
      <p:sp>
        <p:nvSpPr>
          <p:cNvPr id="6" name="文本框 5"/>
          <p:cNvSpPr txBox="1"/>
          <p:nvPr/>
        </p:nvSpPr>
        <p:spPr>
          <a:xfrm>
            <a:off x="2936557" y="2306493"/>
            <a:ext cx="3034441"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1.</a:t>
            </a:r>
            <a:r>
              <a:rPr lang="zh-CN" altLang="en-US" sz="2000" b="1" dirty="0">
                <a:solidFill>
                  <a:schemeClr val="tx1">
                    <a:lumMod val="65000"/>
                    <a:lumOff val="35000"/>
                  </a:schemeClr>
                </a:solidFill>
                <a:ea typeface="微软雅黑" panose="020B0503020204020204" pitchFamily="34" charset="-122"/>
              </a:rPr>
              <a:t>同义术语的标注</a:t>
            </a:r>
          </a:p>
        </p:txBody>
      </p:sp>
      <p:sp>
        <p:nvSpPr>
          <p:cNvPr id="7" name="文本框 6"/>
          <p:cNvSpPr txBox="1"/>
          <p:nvPr/>
        </p:nvSpPr>
        <p:spPr>
          <a:xfrm>
            <a:off x="666750" y="254571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在众多同义术语中应有某一术语在某学科的优先使用的信息标注</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501156" y="4140784"/>
            <a:ext cx="3315438"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2.</a:t>
            </a:r>
            <a:r>
              <a:rPr lang="zh-CN" altLang="en-US" sz="2000" b="1" dirty="0">
                <a:solidFill>
                  <a:schemeClr val="tx1">
                    <a:lumMod val="65000"/>
                    <a:lumOff val="35000"/>
                  </a:schemeClr>
                </a:solidFill>
                <a:ea typeface="微软雅黑" panose="020B0503020204020204" pitchFamily="34" charset="-122"/>
              </a:rPr>
              <a:t>词典落后于语言现实</a:t>
            </a:r>
          </a:p>
        </p:txBody>
      </p:sp>
      <p:sp>
        <p:nvSpPr>
          <p:cNvPr id="9" name="文本框 8"/>
          <p:cNvSpPr txBox="1"/>
          <p:nvPr/>
        </p:nvSpPr>
        <p:spPr>
          <a:xfrm>
            <a:off x="666750" y="441642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词典的编撰跟不上语言的发展。但编撰速度的加快也同时会有队伍不精，产品粗制滥造的风险。</a:t>
            </a:r>
            <a:r>
              <a:rPr lang="en-US" altLang="zh-CN" sz="900" dirty="0" smtClean="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11140" y="2306955"/>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dirty="0"/>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343015" y="2296795"/>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
        <p:nvSpPr>
          <p:cNvPr id="25" name="文本框 4"/>
          <p:cNvSpPr txBox="1"/>
          <p:nvPr/>
        </p:nvSpPr>
        <p:spPr>
          <a:xfrm>
            <a:off x="6939953" y="4572747"/>
            <a:ext cx="453961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专业词典检索门槛较高</a:t>
            </a:r>
          </a:p>
        </p:txBody>
      </p:sp>
      <p:sp>
        <p:nvSpPr>
          <p:cNvPr id="26" name="文本框 3"/>
          <p:cNvSpPr txBox="1"/>
          <p:nvPr/>
        </p:nvSpPr>
        <p:spPr>
          <a:xfrm>
            <a:off x="6935470" y="4238835"/>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4.</a:t>
            </a:r>
            <a:r>
              <a:rPr lang="zh-CN" altLang="en-US" sz="2000" dirty="0"/>
              <a:t> </a:t>
            </a:r>
            <a:r>
              <a:rPr lang="zh-CN" altLang="en-US" sz="2000" b="1" dirty="0">
                <a:solidFill>
                  <a:schemeClr val="tx1">
                    <a:lumMod val="65000"/>
                    <a:lumOff val="35000"/>
                  </a:schemeClr>
                </a:solidFill>
                <a:ea typeface="微软雅黑" panose="020B0503020204020204" pitchFamily="34" charset="-122"/>
              </a:rPr>
              <a:t>专业词典使用率不高</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03</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医学专业电子词典的畅想</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6392545" y="2581275"/>
            <a:ext cx="609462"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6" name="文本框 5"/>
          <p:cNvSpPr txBox="1"/>
          <p:nvPr/>
        </p:nvSpPr>
        <p:spPr>
          <a:xfrm>
            <a:off x="4983480" y="4001770"/>
            <a:ext cx="665567"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8" name="文本框 7"/>
          <p:cNvSpPr txBox="1"/>
          <p:nvPr/>
        </p:nvSpPr>
        <p:spPr>
          <a:xfrm>
            <a:off x="6379210" y="4001770"/>
            <a:ext cx="678391"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9" name="文本框 8"/>
          <p:cNvSpPr txBox="1"/>
          <p:nvPr/>
        </p:nvSpPr>
        <p:spPr>
          <a:xfrm>
            <a:off x="7949930" y="1985122"/>
            <a:ext cx="1107996" cy="369332"/>
          </a:xfrm>
          <a:prstGeom prst="rect">
            <a:avLst/>
          </a:prstGeom>
          <a:noFill/>
        </p:spPr>
        <p:txBody>
          <a:bodyPr wrap="none" rtlCol="0">
            <a:spAutoFit/>
          </a:bodyPr>
          <a:lstStyle>
            <a:defPPr>
              <a:defRPr lang="zh-CN"/>
            </a:defPPr>
          </a:lstStyle>
          <a:p>
            <a:r>
              <a:rPr lang="zh-CN" altLang="en-US" b="1" dirty="0">
                <a:solidFill>
                  <a:schemeClr val="tx1">
                    <a:lumMod val="75000"/>
                    <a:lumOff val="25000"/>
                  </a:schemeClr>
                </a:solidFill>
                <a:ea typeface="微软雅黑" panose="020B0503020204020204" pitchFamily="34" charset="-122"/>
              </a:rPr>
              <a:t>词汇表类</a:t>
            </a:r>
          </a:p>
        </p:txBody>
      </p:sp>
      <p:sp>
        <p:nvSpPr>
          <p:cNvPr id="12" name="文本框 11"/>
          <p:cNvSpPr txBox="1"/>
          <p:nvPr/>
        </p:nvSpPr>
        <p:spPr>
          <a:xfrm>
            <a:off x="7935595" y="233235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强调对概念的解释， 形式简单，不涉及复杂的语义关系，如权威规范文档、词汇表、术语表、词典、指南等；</a:t>
            </a:r>
          </a:p>
        </p:txBody>
      </p:sp>
      <p:sp>
        <p:nvSpPr>
          <p:cNvPr id="10" name="文本框 9"/>
          <p:cNvSpPr txBox="1"/>
          <p:nvPr/>
        </p:nvSpPr>
        <p:spPr>
          <a:xfrm>
            <a:off x="7935595" y="4185458"/>
            <a:ext cx="1107996"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分类体系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强调概念间的层级聚合和类别体系，起到范畴归类作用，如分类法、知识分类体系、类目表等；</a:t>
            </a: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关联组类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549621"/>
            <a:ext cx="3365500" cy="9207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强调概念间各种关系的掲示，如叙词表、语义网络、本体等</a:t>
            </a:r>
            <a:r>
              <a:rPr lang="zh-CN" altLang="en-US" sz="900" dirty="0"/>
              <a:t>。</a:t>
            </a:r>
          </a:p>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191294" y="2523240"/>
            <a:ext cx="3262432" cy="461665"/>
          </a:xfrm>
          <a:prstGeom prst="rect">
            <a:avLst/>
          </a:prstGeom>
          <a:noFill/>
        </p:spPr>
        <p:txBody>
          <a:bodyPr wrap="none" rtlCol="0">
            <a:spAutoFit/>
          </a:bodyPr>
          <a:lstStyle>
            <a:defPPr>
              <a:defRPr lang="zh-CN"/>
            </a:defPPr>
            <a:lvl1pPr>
              <a:defRPr b="1"/>
            </a:lvl1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医学领域术语研究进展</a:t>
            </a:r>
          </a:p>
        </p:txBody>
      </p:sp>
    </p:spTree>
    <p:extLst>
      <p:ext uri="{BB962C8B-B14F-4D97-AF65-F5344CB8AC3E}">
        <p14:creationId xmlns:p14="http://schemas.microsoft.com/office/powerpoint/2010/main" val="2296982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1" y="134098"/>
            <a:ext cx="328612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7284" y="274328"/>
            <a:ext cx="2161169"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UMLS</a:t>
            </a:r>
            <a:r>
              <a:rPr lang="zh-CN" altLang="en-US" sz="2400" b="1" kern="0" dirty="0">
                <a:solidFill>
                  <a:schemeClr val="bg1"/>
                </a:solidFill>
                <a:latin typeface="Calibri" panose="020F0502020204030204" charset="0"/>
                <a:ea typeface="微软雅黑" panose="020B0503020204020204" charset="-122"/>
                <a:sym typeface="+mn-ea"/>
              </a:rPr>
              <a:t>构建模式</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6" name="文本框 5"/>
          <p:cNvSpPr txBox="1"/>
          <p:nvPr/>
        </p:nvSpPr>
        <p:spPr>
          <a:xfrm>
            <a:off x="661309" y="2895600"/>
            <a:ext cx="2103461"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01 </a:t>
            </a:r>
            <a:r>
              <a:rPr lang="zh-CN" altLang="en-US" sz="2400" b="1" kern="0" dirty="0">
                <a:solidFill>
                  <a:schemeClr val="bg1"/>
                </a:solidFill>
                <a:latin typeface="Calibri" panose="020F0502020204030204" charset="0"/>
                <a:ea typeface="微软雅黑" panose="020B0503020204020204" charset="-122"/>
                <a:sym typeface="+mn-ea"/>
              </a:rPr>
              <a:t>超级叙词表</a:t>
            </a:r>
            <a:endParaRPr lang="zh-CN" altLang="en-US" sz="2400" dirty="0"/>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8" name="文本框 7"/>
          <p:cNvSpPr txBox="1"/>
          <p:nvPr/>
        </p:nvSpPr>
        <p:spPr>
          <a:xfrm>
            <a:off x="1981172" y="3688080"/>
            <a:ext cx="1487908"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02 </a:t>
            </a:r>
            <a:r>
              <a:rPr lang="zh-CN" altLang="en-US" sz="2400" b="1" kern="0" dirty="0">
                <a:solidFill>
                  <a:schemeClr val="bg1"/>
                </a:solidFill>
                <a:latin typeface="Calibri" panose="020F0502020204030204" charset="0"/>
                <a:ea typeface="微软雅黑" panose="020B0503020204020204" charset="-122"/>
              </a:rPr>
              <a:t>语义网</a:t>
            </a:r>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9" name="文本框 8"/>
          <p:cNvSpPr txBox="1"/>
          <p:nvPr/>
        </p:nvSpPr>
        <p:spPr>
          <a:xfrm>
            <a:off x="2339449" y="4480560"/>
            <a:ext cx="2719014"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 </a:t>
            </a:r>
            <a:r>
              <a:rPr lang="zh-CN" altLang="en-US" sz="2400" b="1" kern="0" dirty="0">
                <a:solidFill>
                  <a:schemeClr val="bg1"/>
                </a:solidFill>
                <a:latin typeface="Calibri" panose="020F0502020204030204" charset="0"/>
                <a:ea typeface="微软雅黑" panose="020B0503020204020204" charset="-122"/>
                <a:sym typeface="+mn-ea"/>
              </a:rPr>
              <a:t>专家词典和工具</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10" name="TextBox 1210"/>
          <p:cNvSpPr/>
          <p:nvPr/>
        </p:nvSpPr>
        <p:spPr>
          <a:xfrm>
            <a:off x="3439160" y="2742565"/>
            <a:ext cx="8002905" cy="738664"/>
          </a:xfrm>
          <a:prstGeom prst="rect">
            <a:avLst/>
          </a:prstGeom>
          <a:noFill/>
          <a:ln w="9525">
            <a:noFill/>
            <a:miter/>
          </a:ln>
        </p:spPr>
        <p:txBody>
          <a:bodyPr wrap="square">
            <a:spAutoFit/>
          </a:bodyPr>
          <a:lstStyle/>
          <a:p>
            <a:r>
              <a:rPr lang="zh-CN" altLang="en-US" sz="1400" dirty="0"/>
              <a:t>整合了</a:t>
            </a:r>
            <a:r>
              <a:rPr lang="en-US" altLang="zh-CN" sz="1400" dirty="0"/>
              <a:t>166</a:t>
            </a:r>
            <a:r>
              <a:rPr lang="zh-CN" altLang="en-US" sz="1400" dirty="0"/>
              <a:t>部生物医学领域的叙词表、分类表、本体、疾病编码集、标准化术语表等单一知识组织体系，</a:t>
            </a:r>
            <a:r>
              <a:rPr lang="en-US" altLang="zh-CN" sz="1400" dirty="0"/>
              <a:t>2012AA</a:t>
            </a:r>
            <a:r>
              <a:rPr lang="zh-CN" altLang="en-US" sz="1400" dirty="0"/>
              <a:t>版</a:t>
            </a:r>
            <a:r>
              <a:rPr lang="en-US" altLang="zh-CN" sz="1400" dirty="0"/>
              <a:t>UMLS</a:t>
            </a:r>
            <a:r>
              <a:rPr lang="zh-CN" altLang="en-US" sz="1400" dirty="0"/>
              <a:t>包括术语</a:t>
            </a:r>
            <a:r>
              <a:rPr lang="en-US" altLang="zh-CN" sz="1400" dirty="0"/>
              <a:t>10810680</a:t>
            </a:r>
            <a:r>
              <a:rPr lang="zh-CN" altLang="en-US" sz="1400" dirty="0"/>
              <a:t>条，概念单元</a:t>
            </a:r>
            <a:r>
              <a:rPr lang="en-US" altLang="zh-CN" sz="1400" dirty="0"/>
              <a:t>2669792</a:t>
            </a:r>
            <a:r>
              <a:rPr lang="zh-CN" altLang="en-US" sz="1400" dirty="0"/>
              <a:t>个，涵盖</a:t>
            </a:r>
            <a:r>
              <a:rPr lang="en-US" altLang="zh-CN" sz="1400" dirty="0"/>
              <a:t>21</a:t>
            </a:r>
            <a:r>
              <a:rPr lang="zh-CN" altLang="en-US" sz="1400" dirty="0"/>
              <a:t>种语言。 </a:t>
            </a:r>
          </a:p>
          <a:p>
            <a:r>
              <a:rPr lang="zh-CN" altLang="en-US" sz="1400" dirty="0"/>
              <a:t>超级叙词表以概念为核心进行组织，每个概念代表不同来源知识组织系统同义词的集合</a:t>
            </a:r>
          </a:p>
        </p:txBody>
      </p:sp>
      <p:sp>
        <p:nvSpPr>
          <p:cNvPr id="7" name="TextBox 1210"/>
          <p:cNvSpPr/>
          <p:nvPr/>
        </p:nvSpPr>
        <p:spPr>
          <a:xfrm>
            <a:off x="4415790" y="3538855"/>
            <a:ext cx="6795135" cy="523220"/>
          </a:xfrm>
          <a:prstGeom prst="rect">
            <a:avLst/>
          </a:prstGeom>
          <a:noFill/>
          <a:ln w="9525">
            <a:noFill/>
            <a:miter/>
          </a:ln>
        </p:spPr>
        <p:txBody>
          <a:bodyPr wrap="square">
            <a:spAutoFit/>
          </a:bodyPr>
          <a:lstStyle/>
          <a:p>
            <a:r>
              <a:rPr lang="zh-CN" altLang="en-US" sz="1400" dirty="0"/>
              <a:t>既是</a:t>
            </a:r>
            <a:r>
              <a:rPr lang="en-US" altLang="zh-CN" sz="1400" dirty="0" err="1"/>
              <a:t>umls</a:t>
            </a:r>
            <a:r>
              <a:rPr lang="zh-CN" altLang="en-US" sz="1400" dirty="0"/>
              <a:t>的一个组成部分，也是一个独立的顶级医学语义网络。语义网由语义类型和语义关系构成，语义类型是语义网络中的节点，语义关系是节点之间的链接</a:t>
            </a:r>
          </a:p>
        </p:txBody>
      </p:sp>
      <p:sp>
        <p:nvSpPr>
          <p:cNvPr id="12" name="TextBox 1210"/>
          <p:cNvSpPr/>
          <p:nvPr/>
        </p:nvSpPr>
        <p:spPr>
          <a:xfrm>
            <a:off x="5376545" y="4358640"/>
            <a:ext cx="6579870" cy="523220"/>
          </a:xfrm>
          <a:prstGeom prst="rect">
            <a:avLst/>
          </a:prstGeom>
          <a:noFill/>
          <a:ln w="9525">
            <a:noFill/>
            <a:miter/>
          </a:ln>
        </p:spPr>
        <p:txBody>
          <a:bodyPr wrap="square">
            <a:spAutoFit/>
          </a:bodyPr>
          <a:lstStyle/>
          <a:p>
            <a:r>
              <a:rPr lang="zh-CN" altLang="en-US" sz="1400" dirty="0"/>
              <a:t>是超级叙词表建立和维护所需的生物医学词汇库和一组工具集，主要用于超级叙词表同义概念的自动归并，减少人工构建词表的复杂程度。</a:t>
            </a:r>
          </a:p>
        </p:txBody>
      </p:sp>
    </p:spTree>
    <p:extLst>
      <p:ext uri="{BB962C8B-B14F-4D97-AF65-F5344CB8AC3E}">
        <p14:creationId xmlns:p14="http://schemas.microsoft.com/office/powerpoint/2010/main" val="2966829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xmlns="" id="{E6FD45EB-4B3B-4DD8-A910-EDA5C8EB7707}"/>
              </a:ext>
            </a:extLst>
          </p:cNvPr>
          <p:cNvSpPr/>
          <p:nvPr/>
        </p:nvSpPr>
        <p:spPr>
          <a:xfrm>
            <a:off x="1008294" y="1916410"/>
            <a:ext cx="2165212"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微软雅黑" panose="020B0503020204020204" pitchFamily="34" charset="-122"/>
                <a:ea typeface="微软雅黑" panose="020B0503020204020204" pitchFamily="34" charset="-122"/>
              </a:rPr>
              <a:t>  众源模式 </a:t>
            </a:r>
            <a:endParaRPr lang="zh-CN" altLang="en-US" sz="28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xmlns="" id="{4E284F8D-B632-4833-9BDA-C5CC6FBBFC2F}"/>
              </a:ext>
            </a:extLst>
          </p:cNvPr>
          <p:cNvSpPr/>
          <p:nvPr/>
        </p:nvSpPr>
        <p:spPr>
          <a:xfrm>
            <a:off x="1008294" y="4112430"/>
            <a:ext cx="2165212"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latin typeface="微软雅黑" panose="020B0503020204020204" pitchFamily="34" charset="-122"/>
                <a:ea typeface="微软雅黑" panose="020B0503020204020204" pitchFamily="34" charset="-122"/>
              </a:rPr>
              <a:t>可持续编纂模式</a:t>
            </a:r>
            <a:endParaRPr lang="zh-CN" altLang="en-US" sz="20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xmlns="" id="{F9B4833B-9A8C-4FB8-B16C-F5D22E97BF2D}"/>
              </a:ext>
            </a:extLst>
          </p:cNvPr>
          <p:cNvSpPr txBox="1"/>
          <p:nvPr/>
        </p:nvSpPr>
        <p:spPr>
          <a:xfrm>
            <a:off x="3434114" y="2603604"/>
            <a:ext cx="5879632" cy="892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网络词典拥有传统词典无法比拟的优势，为了充分利用其优势，应该与时俱进，来源于读者、服务于读者，广博收词。因此，采用读者贡献、专业人员审核的模式</a:t>
            </a:r>
            <a:r>
              <a:rPr lang="zh-CN" altLang="en-US" sz="1400" dirty="0" smtClean="0">
                <a:latin typeface="微软雅黑" panose="020B0503020204020204" pitchFamily="34" charset="-122"/>
                <a:ea typeface="微软雅黑" panose="020B0503020204020204" pitchFamily="34" charset="-122"/>
              </a:rPr>
              <a:t>，对</a:t>
            </a:r>
            <a:r>
              <a:rPr lang="zh-CN" altLang="en-US" sz="1400" dirty="0">
                <a:latin typeface="微软雅黑" panose="020B0503020204020204" pitchFamily="34" charset="-122"/>
                <a:ea typeface="微软雅黑" panose="020B0503020204020204" pitchFamily="34" charset="-122"/>
              </a:rPr>
              <a:t>词典落后于语言这种情况有所缓解</a:t>
            </a:r>
          </a:p>
          <a:p>
            <a:pPr indent="0" algn="l" fontAlgn="auto"/>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a:extLst>
              <a:ext uri="{FF2B5EF4-FFF2-40B4-BE49-F238E27FC236}">
                <a16:creationId xmlns:a16="http://schemas.microsoft.com/office/drawing/2014/main" xmlns="" id="{D94569BB-535D-4D52-8D4F-1F9923A08119}"/>
              </a:ext>
            </a:extLst>
          </p:cNvPr>
          <p:cNvSpPr txBox="1"/>
          <p:nvPr/>
        </p:nvSpPr>
        <p:spPr>
          <a:xfrm>
            <a:off x="3434114" y="202935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解决：词典落后语言</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a:extLst>
              <a:ext uri="{FF2B5EF4-FFF2-40B4-BE49-F238E27FC236}">
                <a16:creationId xmlns:a16="http://schemas.microsoft.com/office/drawing/2014/main" xmlns="" id="{36746D78-A16E-4069-9EBA-58DD2D39F13B}"/>
              </a:ext>
            </a:extLst>
          </p:cNvPr>
          <p:cNvSpPr txBox="1"/>
          <p:nvPr/>
        </p:nvSpPr>
        <p:spPr>
          <a:xfrm>
            <a:off x="3434114" y="4550249"/>
            <a:ext cx="5879632"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选择特定疾病为不同词部主题，完成一个疾病词部的编写，再开始下一个疾病词部，按此编写模式不断增加词部，无需等到整个项目完工之后再面向公众投入使用，而是可以在每个疾病词部编写完成之后立即上线。词库的编写建设将会不断进行下去，直到涵盖所有重要的医疗健康领域，之后也会不断更新维护以确保质量。任何信息工具使用者的需求从来不是静止的，而是随着时间不断变化而发展， 这种可持续编撰模式使得适应用户新需求的目标成为可能。</a:t>
            </a:r>
          </a:p>
          <a:p>
            <a:pPr indent="0" algn="l" fontAlgn="auto"/>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1" name="文本框 10">
            <a:extLst>
              <a:ext uri="{FF2B5EF4-FFF2-40B4-BE49-F238E27FC236}">
                <a16:creationId xmlns:a16="http://schemas.microsoft.com/office/drawing/2014/main" xmlns="" id="{23E09859-6C96-41D8-8401-3AAF912A453A}"/>
              </a:ext>
            </a:extLst>
          </p:cNvPr>
          <p:cNvSpPr txBox="1"/>
          <p:nvPr/>
        </p:nvSpPr>
        <p:spPr>
          <a:xfrm>
            <a:off x="3434114" y="4106622"/>
            <a:ext cx="39879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a:t>
            </a:r>
            <a:r>
              <a:rPr lang="zh-CN" altLang="en-US" sz="2400" b="1" spc="42" dirty="0" smtClean="0">
                <a:solidFill>
                  <a:schemeClr val="bg1">
                    <a:lumMod val="50000"/>
                  </a:schemeClr>
                </a:solidFill>
                <a:latin typeface="Verdana" panose="020B0604030504040204" charset="0"/>
                <a:ea typeface="微软雅黑" panose="020B0503020204020204" pitchFamily="34" charset="-122"/>
                <a:cs typeface="Oswald Light"/>
                <a:sym typeface="+mn-ea"/>
              </a:rPr>
              <a:t>：</a:t>
            </a:r>
            <a:r>
              <a:rPr lang="zh-CN" altLang="en-US" sz="2400" b="1" spc="42" dirty="0" smtClean="0">
                <a:solidFill>
                  <a:schemeClr val="bg1">
                    <a:lumMod val="50000"/>
                  </a:schemeClr>
                </a:solidFill>
                <a:latin typeface="Verdana" panose="020B0604030504040204" charset="0"/>
                <a:ea typeface="微软雅黑" panose="020B0503020204020204" pitchFamily="34" charset="-122"/>
                <a:cs typeface="Oswald Light"/>
                <a:sym typeface="+mn-ea"/>
              </a:rPr>
              <a:t>适应用户新需求</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xmlns=""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xmlns=""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a16="http://schemas.microsoft.com/office/drawing/2014/main" xmlns=""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670113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xmlns="" id="{E6FD45EB-4B3B-4DD8-A910-EDA5C8EB7707}"/>
              </a:ext>
            </a:extLst>
          </p:cNvPr>
          <p:cNvSpPr/>
          <p:nvPr/>
        </p:nvSpPr>
        <p:spPr>
          <a:xfrm>
            <a:off x="617507" y="2807035"/>
            <a:ext cx="2553195"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t>数据库</a:t>
            </a:r>
            <a:r>
              <a:rPr lang="zh-CN" altLang="en-US" sz="2000" b="1" dirty="0"/>
              <a:t>无缝对接</a:t>
            </a:r>
            <a:r>
              <a:rPr lang="zh-CN" altLang="en-US" sz="2000" b="1" dirty="0" smtClean="0"/>
              <a:t>模式</a:t>
            </a:r>
            <a:endParaRPr lang="zh-CN" altLang="en-US" sz="2000" dirty="0"/>
          </a:p>
        </p:txBody>
      </p:sp>
      <p:sp>
        <p:nvSpPr>
          <p:cNvPr id="8" name="文本框 7">
            <a:extLst>
              <a:ext uri="{FF2B5EF4-FFF2-40B4-BE49-F238E27FC236}">
                <a16:creationId xmlns:a16="http://schemas.microsoft.com/office/drawing/2014/main" xmlns="" id="{F9B4833B-9A8C-4FB8-B16C-F5D22E97BF2D}"/>
              </a:ext>
            </a:extLst>
          </p:cNvPr>
          <p:cNvSpPr txBox="1"/>
          <p:nvPr/>
        </p:nvSpPr>
        <p:spPr>
          <a:xfrm>
            <a:off x="3434114" y="3102354"/>
            <a:ext cx="5879632" cy="116955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smtClean="0">
                <a:latin typeface="微软雅黑" panose="020B0503020204020204" pitchFamily="34" charset="-122"/>
                <a:ea typeface="微软雅黑" panose="020B0503020204020204" pitchFamily="34" charset="-122"/>
              </a:rPr>
              <a:t>根据</a:t>
            </a:r>
            <a:r>
              <a:rPr lang="zh-CN" altLang="en-US" sz="1400" dirty="0">
                <a:latin typeface="微软雅黑" panose="020B0503020204020204" pitchFamily="34" charset="-122"/>
                <a:ea typeface="微软雅黑" panose="020B0503020204020204" pitchFamily="34" charset="-122"/>
              </a:rPr>
              <a:t>权威医学文献建立某一特定疾病的语料库。词条从这一语料库中提取。每个词条都包含从语料库中选出的例句作为对释义的</a:t>
            </a:r>
            <a:r>
              <a:rPr lang="zh-CN" altLang="en-US" sz="1400" dirty="0" smtClean="0">
                <a:latin typeface="微软雅黑" panose="020B0503020204020204" pitchFamily="34" charset="-122"/>
                <a:ea typeface="微软雅黑" panose="020B0503020204020204" pitchFamily="34" charset="-122"/>
              </a:rPr>
              <a:t>补充</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与</a:t>
            </a:r>
            <a:r>
              <a:rPr lang="zh-CN" altLang="en-US" sz="1400" dirty="0">
                <a:latin typeface="微软雅黑" panose="020B0503020204020204" pitchFamily="34" charset="-122"/>
                <a:ea typeface="微软雅黑" panose="020B0503020204020204" pitchFamily="34" charset="-122"/>
              </a:rPr>
              <a:t>多个数据库进行连接，如建立医疗语义搜索引擎所必需的临床标准术语库，不断优化与国内外医院电子病历系统的对接，最终实现英汉双语的自由转换，让中国患者与研究者便捷地搜索到国内外可信内容。 </a:t>
            </a:r>
          </a:p>
        </p:txBody>
      </p:sp>
      <p:sp>
        <p:nvSpPr>
          <p:cNvPr id="9" name="文本框 8">
            <a:extLst>
              <a:ext uri="{FF2B5EF4-FFF2-40B4-BE49-F238E27FC236}">
                <a16:creationId xmlns:a16="http://schemas.microsoft.com/office/drawing/2014/main" xmlns="" id="{D94569BB-535D-4D52-8D4F-1F9923A08119}"/>
              </a:ext>
            </a:extLst>
          </p:cNvPr>
          <p:cNvSpPr txBox="1"/>
          <p:nvPr/>
        </p:nvSpPr>
        <p:spPr>
          <a:xfrm>
            <a:off x="3434114" y="2646852"/>
            <a:ext cx="441547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a:t>
            </a:r>
            <a:r>
              <a:rPr lang="zh-CN" altLang="en-US" sz="2400" b="1" spc="42" dirty="0" smtClean="0">
                <a:solidFill>
                  <a:schemeClr val="bg1">
                    <a:lumMod val="50000"/>
                  </a:schemeClr>
                </a:solidFill>
                <a:latin typeface="Verdana" panose="020B0604030504040204" charset="0"/>
                <a:ea typeface="微软雅黑" panose="020B0503020204020204" pitchFamily="34" charset="-122"/>
                <a:cs typeface="Oswald Light"/>
                <a:sym typeface="+mn-ea"/>
              </a:rPr>
              <a:t>：</a:t>
            </a:r>
            <a:r>
              <a:rPr lang="zh-CN" altLang="en-US" sz="2400" b="1" spc="42" dirty="0" smtClean="0">
                <a:solidFill>
                  <a:schemeClr val="bg1">
                    <a:lumMod val="50000"/>
                  </a:schemeClr>
                </a:solidFill>
                <a:latin typeface="Verdana" panose="020B0604030504040204" charset="0"/>
                <a:ea typeface="微软雅黑" panose="020B0503020204020204" pitchFamily="34" charset="-122"/>
                <a:cs typeface="Oswald Light"/>
                <a:sym typeface="+mn-ea"/>
              </a:rPr>
              <a:t>权威释义，便捷获取</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xmlns=""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xmlns=""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a16="http://schemas.microsoft.com/office/drawing/2014/main" xmlns=""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868815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自动生成的说明">
            <a:extLst>
              <a:ext uri="{FF2B5EF4-FFF2-40B4-BE49-F238E27FC236}">
                <a16:creationId xmlns:a16="http://schemas.microsoft.com/office/drawing/2014/main" xmlns="" id="{869D53BA-0CDE-41BA-9412-D00A8B9B3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39" y="0"/>
            <a:ext cx="10038522" cy="6858000"/>
          </a:xfrm>
          <a:prstGeom prst="rect">
            <a:avLst/>
          </a:prstGeom>
        </p:spPr>
      </p:pic>
    </p:spTree>
    <p:extLst>
      <p:ext uri="{BB962C8B-B14F-4D97-AF65-F5344CB8AC3E}">
        <p14:creationId xmlns:p14="http://schemas.microsoft.com/office/powerpoint/2010/main" val="3952034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屏幕截图&#10;&#10;自动生成的说明">
            <a:extLst>
              <a:ext uri="{FF2B5EF4-FFF2-40B4-BE49-F238E27FC236}">
                <a16:creationId xmlns:a16="http://schemas.microsoft.com/office/drawing/2014/main" xmlns="" id="{02845697-ABF6-4BE8-A4DF-3A96F1504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037" y="0"/>
            <a:ext cx="7272913" cy="6877182"/>
          </a:xfrm>
        </p:spPr>
      </p:pic>
    </p:spTree>
    <p:extLst>
      <p:ext uri="{BB962C8B-B14F-4D97-AF65-F5344CB8AC3E}">
        <p14:creationId xmlns:p14="http://schemas.microsoft.com/office/powerpoint/2010/main" val="1069985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522464" y="226351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专业电子辞典与普通电子辞典的异同</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616928" y="235996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616928" y="335437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616928" y="433608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16" name="文本框 15"/>
          <p:cNvSpPr txBox="1"/>
          <p:nvPr/>
        </p:nvSpPr>
        <p:spPr>
          <a:xfrm>
            <a:off x="3522464" y="327570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专业领域电子词典需求分析</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522464" y="4258687"/>
            <a:ext cx="4280056"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医学专业电子词典的畅想</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57259457-B5E7-46A5-8407-001E0BA94CA2}"/>
              </a:ext>
            </a:extLst>
          </p:cNvPr>
          <p:cNvSpPr/>
          <p:nvPr/>
        </p:nvSpPr>
        <p:spPr>
          <a:xfrm>
            <a:off x="0" y="0"/>
            <a:ext cx="3952875" cy="128587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11F37412-D72C-413D-A974-22483CB7872A}"/>
              </a:ext>
            </a:extLst>
          </p:cNvPr>
          <p:cNvSpPr/>
          <p:nvPr/>
        </p:nvSpPr>
        <p:spPr>
          <a:xfrm>
            <a:off x="2009775" y="1285875"/>
            <a:ext cx="10182225" cy="5572125"/>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xmlns="" id="{41273B1A-0A9A-4893-85C8-2032A006493D}"/>
              </a:ext>
            </a:extLst>
          </p:cNvPr>
          <p:cNvSpPr txBox="1"/>
          <p:nvPr/>
        </p:nvSpPr>
        <p:spPr>
          <a:xfrm>
            <a:off x="485774" y="350549"/>
            <a:ext cx="2676525" cy="584775"/>
          </a:xfrm>
          <a:prstGeom prst="rect">
            <a:avLst/>
          </a:prstGeom>
          <a:noFill/>
        </p:spPr>
        <p:txBody>
          <a:bodyPr wrap="square" rtlCol="0">
            <a:spAutoFit/>
          </a:bodyPr>
          <a:lstStyle/>
          <a:p>
            <a:r>
              <a:rPr lang="zh-CN" altLang="en-US" sz="3200" dirty="0" smtClean="0">
                <a:solidFill>
                  <a:srgbClr val="383987"/>
                </a:solidFill>
                <a:latin typeface="微软雅黑" panose="020B0503020204020204" pitchFamily="34" charset="-122"/>
                <a:ea typeface="微软雅黑" panose="020B0503020204020204" pitchFamily="34" charset="-122"/>
              </a:rPr>
              <a:t>产品展现</a:t>
            </a:r>
            <a:endParaRPr lang="zh-CN" altLang="en-US" sz="3200" dirty="0">
              <a:solidFill>
                <a:srgbClr val="383987"/>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xmlns="" id="{2030E6C3-6D08-42B0-AE21-0AF65A099FF5}"/>
              </a:ext>
            </a:extLst>
          </p:cNvPr>
          <p:cNvSpPr txBox="1"/>
          <p:nvPr/>
        </p:nvSpPr>
        <p:spPr>
          <a:xfrm>
            <a:off x="2232561" y="1687028"/>
            <a:ext cx="8530689" cy="4555093"/>
          </a:xfrm>
          <a:prstGeom prst="rect">
            <a:avLst/>
          </a:prstGeom>
          <a:noFill/>
        </p:spPr>
        <p:txBody>
          <a:bodyPr wrap="square" rtlCol="0">
            <a:spAutoFit/>
          </a:bodyPr>
          <a:lstStyle/>
          <a:p>
            <a:r>
              <a:rPr lang="zh-CN" altLang="en-US" sz="3200" b="1" dirty="0" smtClean="0">
                <a:solidFill>
                  <a:srgbClr val="002060"/>
                </a:solidFill>
                <a:latin typeface="微软雅黑" panose="020B0503020204020204" pitchFamily="34" charset="-122"/>
                <a:ea typeface="微软雅黑" panose="020B0503020204020204" pitchFamily="34" charset="-122"/>
              </a:rPr>
              <a:t>内容处理</a:t>
            </a:r>
            <a:endParaRPr lang="en-US" altLang="zh-CN" sz="3200" b="1" dirty="0" smtClean="0">
              <a:solidFill>
                <a:srgbClr val="002060"/>
              </a:solidFill>
              <a:latin typeface="微软雅黑" panose="020B0503020204020204" pitchFamily="34" charset="-122"/>
              <a:ea typeface="微软雅黑" panose="020B0503020204020204" pitchFamily="34" charset="-122"/>
            </a:endParaRPr>
          </a:p>
          <a:p>
            <a:r>
              <a:rPr lang="en-US" altLang="zh-CN" sz="2800" dirty="0" smtClean="0">
                <a:solidFill>
                  <a:srgbClr val="002060"/>
                </a:solidFill>
                <a:latin typeface="微软雅黑" panose="020B0503020204020204" pitchFamily="34" charset="-122"/>
                <a:ea typeface="微软雅黑" panose="020B0503020204020204" pitchFamily="34" charset="-122"/>
              </a:rPr>
              <a:t>1.</a:t>
            </a:r>
            <a:r>
              <a:rPr lang="zh-CN" altLang="en-US" sz="2800" dirty="0" smtClean="0">
                <a:solidFill>
                  <a:srgbClr val="002060"/>
                </a:solidFill>
                <a:latin typeface="微软雅黑" panose="020B0503020204020204" pitchFamily="34" charset="-122"/>
                <a:ea typeface="微软雅黑" panose="020B0503020204020204" pitchFamily="34" charset="-122"/>
              </a:rPr>
              <a:t>精确</a:t>
            </a:r>
            <a:r>
              <a:rPr lang="zh-CN" altLang="en-US" sz="2800" dirty="0">
                <a:solidFill>
                  <a:srgbClr val="002060"/>
                </a:solidFill>
                <a:latin typeface="微软雅黑" panose="020B0503020204020204" pitchFamily="34" charset="-122"/>
                <a:ea typeface="微软雅黑" panose="020B0503020204020204" pitchFamily="34" charset="-122"/>
              </a:rPr>
              <a:t>释义 </a:t>
            </a:r>
            <a:endParaRPr lang="zh-CN" altLang="en-US" sz="2800" dirty="0">
              <a:solidFill>
                <a:srgbClr val="002060"/>
              </a:solidFill>
              <a:latin typeface="微软雅黑" panose="020B0503020204020204" pitchFamily="34" charset="-122"/>
              <a:ea typeface="微软雅黑" panose="020B0503020204020204" pitchFamily="34" charset="-122"/>
            </a:endParaRPr>
          </a:p>
          <a:p>
            <a:r>
              <a:rPr lang="en-US" altLang="zh-CN" sz="2800" dirty="0" smtClean="0">
                <a:solidFill>
                  <a:srgbClr val="002060"/>
                </a:solidFill>
                <a:latin typeface="微软雅黑" panose="020B0503020204020204" pitchFamily="34" charset="-122"/>
                <a:ea typeface="微软雅黑" panose="020B0503020204020204" pitchFamily="34" charset="-122"/>
              </a:rPr>
              <a:t>2.</a:t>
            </a:r>
            <a:r>
              <a:rPr lang="zh-CN" altLang="en-US" sz="2800" dirty="0" smtClean="0">
                <a:solidFill>
                  <a:srgbClr val="002060"/>
                </a:solidFill>
                <a:latin typeface="微软雅黑" panose="020B0503020204020204" pitchFamily="34" charset="-122"/>
                <a:ea typeface="微软雅黑" panose="020B0503020204020204" pitchFamily="34" charset="-122"/>
              </a:rPr>
              <a:t>相关</a:t>
            </a:r>
            <a:r>
              <a:rPr lang="zh-CN" altLang="en-US" sz="2800" dirty="0">
                <a:solidFill>
                  <a:srgbClr val="002060"/>
                </a:solidFill>
                <a:latin typeface="微软雅黑" panose="020B0503020204020204" pitchFamily="34" charset="-122"/>
                <a:ea typeface="微软雅黑" panose="020B0503020204020204" pitchFamily="34" charset="-122"/>
              </a:rPr>
              <a:t>文献：</a:t>
            </a:r>
            <a:r>
              <a:rPr lang="zh-CN" altLang="en-US" sz="2000" dirty="0" smtClean="0"/>
              <a:t>检索</a:t>
            </a:r>
            <a:r>
              <a:rPr lang="zh-CN" altLang="en-US" sz="2000" dirty="0"/>
              <a:t>该词时会显示文献中出现此词条的部分及文献链接。来提供例句、语境、搭配、知识链接及补充。 </a:t>
            </a:r>
          </a:p>
          <a:p>
            <a:r>
              <a:rPr lang="en-US" altLang="zh-CN" sz="2800" dirty="0" smtClean="0">
                <a:solidFill>
                  <a:srgbClr val="002060"/>
                </a:solidFill>
                <a:latin typeface="微软雅黑" panose="020B0503020204020204" pitchFamily="34" charset="-122"/>
                <a:ea typeface="微软雅黑" panose="020B0503020204020204" pitchFamily="34" charset="-122"/>
              </a:rPr>
              <a:t>3.</a:t>
            </a:r>
            <a:r>
              <a:rPr lang="zh-CN" altLang="en-US" sz="2800" dirty="0" smtClean="0">
                <a:solidFill>
                  <a:srgbClr val="002060"/>
                </a:solidFill>
                <a:latin typeface="微软雅黑" panose="020B0503020204020204" pitchFamily="34" charset="-122"/>
                <a:ea typeface="微软雅黑" panose="020B0503020204020204" pitchFamily="34" charset="-122"/>
              </a:rPr>
              <a:t>百科</a:t>
            </a:r>
            <a:r>
              <a:rPr lang="zh-CN" altLang="en-US" sz="2800" dirty="0">
                <a:solidFill>
                  <a:srgbClr val="002060"/>
                </a:solidFill>
                <a:latin typeface="微软雅黑" panose="020B0503020204020204" pitchFamily="34" charset="-122"/>
                <a:ea typeface="微软雅黑" panose="020B0503020204020204" pitchFamily="34" charset="-122"/>
              </a:rPr>
              <a:t>知识</a:t>
            </a:r>
            <a:endParaRPr lang="en-US" altLang="zh-CN" sz="2800" dirty="0">
              <a:solidFill>
                <a:srgbClr val="002060"/>
              </a:solidFill>
              <a:latin typeface="微软雅黑" panose="020B0503020204020204" pitchFamily="34" charset="-122"/>
              <a:ea typeface="微软雅黑" panose="020B0503020204020204" pitchFamily="34" charset="-122"/>
            </a:endParaRPr>
          </a:p>
          <a:p>
            <a:r>
              <a:rPr lang="en-US" altLang="zh-CN" sz="2800" dirty="0" smtClean="0">
                <a:solidFill>
                  <a:srgbClr val="002060"/>
                </a:solidFill>
                <a:latin typeface="微软雅黑" panose="020B0503020204020204" pitchFamily="34" charset="-122"/>
                <a:ea typeface="微软雅黑" panose="020B0503020204020204" pitchFamily="34" charset="-122"/>
              </a:rPr>
              <a:t>4.</a:t>
            </a:r>
            <a:r>
              <a:rPr lang="zh-CN" altLang="en-US" sz="2800" dirty="0" smtClean="0">
                <a:solidFill>
                  <a:srgbClr val="002060"/>
                </a:solidFill>
                <a:latin typeface="微软雅黑" panose="020B0503020204020204" pitchFamily="34" charset="-122"/>
                <a:ea typeface="微软雅黑" panose="020B0503020204020204" pitchFamily="34" charset="-122"/>
              </a:rPr>
              <a:t>图解</a:t>
            </a:r>
            <a:endParaRPr lang="zh-CN" altLang="en-US" sz="2800" dirty="0">
              <a:solidFill>
                <a:srgbClr val="002060"/>
              </a:solidFill>
              <a:latin typeface="微软雅黑" panose="020B0503020204020204" pitchFamily="34" charset="-122"/>
              <a:ea typeface="微软雅黑" panose="020B0503020204020204" pitchFamily="34" charset="-122"/>
            </a:endParaRPr>
          </a:p>
          <a:p>
            <a:r>
              <a:rPr lang="en-US" altLang="zh-CN" sz="2800" dirty="0" smtClean="0">
                <a:solidFill>
                  <a:srgbClr val="002060"/>
                </a:solidFill>
                <a:latin typeface="微软雅黑" panose="020B0503020204020204" pitchFamily="34" charset="-122"/>
                <a:ea typeface="微软雅黑" panose="020B0503020204020204" pitchFamily="34" charset="-122"/>
              </a:rPr>
              <a:t>5.</a:t>
            </a:r>
            <a:r>
              <a:rPr lang="zh-CN" altLang="en-US" sz="2800" dirty="0" smtClean="0">
                <a:solidFill>
                  <a:srgbClr val="002060"/>
                </a:solidFill>
                <a:latin typeface="微软雅黑" panose="020B0503020204020204" pitchFamily="34" charset="-122"/>
                <a:ea typeface="微软雅黑" panose="020B0503020204020204" pitchFamily="34" charset="-122"/>
              </a:rPr>
              <a:t>联想</a:t>
            </a:r>
            <a:r>
              <a:rPr lang="zh-CN" altLang="en-US" sz="2800" dirty="0">
                <a:solidFill>
                  <a:srgbClr val="002060"/>
                </a:solidFill>
                <a:latin typeface="微软雅黑" panose="020B0503020204020204" pitchFamily="34" charset="-122"/>
                <a:ea typeface="微软雅黑" panose="020B0503020204020204" pitchFamily="34" charset="-122"/>
              </a:rPr>
              <a:t>：</a:t>
            </a:r>
            <a:r>
              <a:rPr lang="zh-CN" altLang="en-US" sz="2000" dirty="0"/>
              <a:t>利用</a:t>
            </a:r>
            <a:r>
              <a:rPr lang="en-US" altLang="zh-CN" sz="2000" dirty="0"/>
              <a:t>UMLS</a:t>
            </a:r>
            <a:r>
              <a:rPr lang="zh-CN" altLang="en-US" sz="2000" dirty="0"/>
              <a:t>的超级叙词表功能，展示出该词条与其他词条的概念关系，该词条在不同体系中的同义表达，及这些同义词在不同领域使用的优先级标注。 </a:t>
            </a:r>
          </a:p>
          <a:p>
            <a:endParaRPr lang="en-US" altLang="zh-CN" sz="2000" dirty="0" smtClean="0"/>
          </a:p>
          <a:p>
            <a:r>
              <a:rPr lang="zh-CN" altLang="en-US" sz="2000" dirty="0" smtClean="0"/>
              <a:t>对于</a:t>
            </a:r>
            <a:r>
              <a:rPr lang="zh-CN" altLang="en-US" sz="2000" dirty="0"/>
              <a:t>暂时没有收录的新词，采用直接展现搜索到的医学文献的方式。</a:t>
            </a:r>
          </a:p>
          <a:p>
            <a:pPr marL="342900" indent="-342900">
              <a:buAutoNum type="arabicPeriod"/>
            </a:pPr>
            <a:endParaRPr lang="zh-CN" altLang="en-US" dirty="0"/>
          </a:p>
        </p:txBody>
      </p:sp>
    </p:spTree>
    <p:extLst>
      <p:ext uri="{BB962C8B-B14F-4D97-AF65-F5344CB8AC3E}">
        <p14:creationId xmlns:p14="http://schemas.microsoft.com/office/powerpoint/2010/main" val="537452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57259457-B5E7-46A5-8407-001E0BA94CA2}"/>
              </a:ext>
            </a:extLst>
          </p:cNvPr>
          <p:cNvSpPr/>
          <p:nvPr/>
        </p:nvSpPr>
        <p:spPr>
          <a:xfrm>
            <a:off x="0" y="0"/>
            <a:ext cx="3952875" cy="128587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11F37412-D72C-413D-A974-22483CB7872A}"/>
              </a:ext>
            </a:extLst>
          </p:cNvPr>
          <p:cNvSpPr/>
          <p:nvPr/>
        </p:nvSpPr>
        <p:spPr>
          <a:xfrm>
            <a:off x="2009775" y="1285875"/>
            <a:ext cx="10182225" cy="5572125"/>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xmlns="" id="{41273B1A-0A9A-4893-85C8-2032A006493D}"/>
              </a:ext>
            </a:extLst>
          </p:cNvPr>
          <p:cNvSpPr txBox="1"/>
          <p:nvPr/>
        </p:nvSpPr>
        <p:spPr>
          <a:xfrm>
            <a:off x="485774" y="350549"/>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现有产品</a:t>
            </a:r>
            <a:r>
              <a:rPr lang="zh-CN" altLang="en-US" sz="3200" dirty="0" smtClean="0">
                <a:solidFill>
                  <a:srgbClr val="383987"/>
                </a:solidFill>
                <a:latin typeface="微软雅黑" panose="020B0503020204020204" pitchFamily="34" charset="-122"/>
                <a:ea typeface="微软雅黑" panose="020B0503020204020204" pitchFamily="34" charset="-122"/>
              </a:rPr>
              <a:t>分</a:t>
            </a:r>
            <a:endParaRPr lang="zh-CN" altLang="en-US" sz="3200" dirty="0">
              <a:solidFill>
                <a:srgbClr val="383987"/>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xmlns="" id="{2030E6C3-6D08-42B0-AE21-0AF65A099FF5}"/>
              </a:ext>
            </a:extLst>
          </p:cNvPr>
          <p:cNvSpPr txBox="1"/>
          <p:nvPr/>
        </p:nvSpPr>
        <p:spPr>
          <a:xfrm>
            <a:off x="4667250" y="1948278"/>
            <a:ext cx="6096000" cy="4247317"/>
          </a:xfrm>
          <a:prstGeom prst="rect">
            <a:avLst/>
          </a:prstGeom>
          <a:noFill/>
        </p:spPr>
        <p:txBody>
          <a:bodyPr wrap="square" rtlCol="0">
            <a:spAutoFit/>
          </a:bodyPr>
          <a:lstStyle/>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基本的释义（发音，短语）</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模块化词典定制</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生词本功能</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a:solidFill>
                  <a:srgbClr val="002060"/>
                </a:solidFill>
                <a:latin typeface="微软雅黑" panose="020B0503020204020204" pitchFamily="34" charset="-122"/>
                <a:ea typeface="微软雅黑" panose="020B0503020204020204" pitchFamily="34" charset="-122"/>
              </a:rPr>
              <a:t>SCI</a:t>
            </a:r>
            <a:r>
              <a:rPr lang="zh-CN" altLang="en-US" sz="2800" dirty="0">
                <a:solidFill>
                  <a:srgbClr val="002060"/>
                </a:solidFill>
                <a:latin typeface="微软雅黑" panose="020B0503020204020204" pitchFamily="34" charset="-122"/>
                <a:ea typeface="微软雅黑" panose="020B0503020204020204" pitchFamily="34" charset="-122"/>
              </a:rPr>
              <a:t>双语例句</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MeSH</a:t>
            </a:r>
            <a:r>
              <a:rPr lang="zh-CN" altLang="en-US" sz="2800" dirty="0">
                <a:solidFill>
                  <a:srgbClr val="002060"/>
                </a:solidFill>
                <a:latin typeface="微软雅黑" panose="020B0503020204020204" pitchFamily="34" charset="-122"/>
                <a:ea typeface="微软雅黑" panose="020B0503020204020204" pitchFamily="34" charset="-122"/>
              </a:rPr>
              <a:t>词典</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**全文翻译</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buAutoNum type="arabicPeriod"/>
            </a:pPr>
            <a:endParaRPr lang="zh-CN" altLang="en-US" dirty="0"/>
          </a:p>
        </p:txBody>
      </p:sp>
    </p:spTree>
    <p:extLst>
      <p:ext uri="{BB962C8B-B14F-4D97-AF65-F5344CB8AC3E}">
        <p14:creationId xmlns:p14="http://schemas.microsoft.com/office/powerpoint/2010/main" val="1618531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675238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600" y="1839595"/>
            <a:ext cx="12395200" cy="231076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905" y="1308100"/>
            <a:ext cx="2440940" cy="2842260"/>
          </a:xfrm>
          <a:prstGeom prst="rect">
            <a:avLst/>
          </a:prstGeom>
        </p:spPr>
      </p:pic>
      <p:sp>
        <p:nvSpPr>
          <p:cNvPr id="40" name="文本框 39"/>
          <p:cNvSpPr txBox="1"/>
          <p:nvPr/>
        </p:nvSpPr>
        <p:spPr>
          <a:xfrm>
            <a:off x="336931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41" name="文本框 40"/>
          <p:cNvSpPr txBox="1"/>
          <p:nvPr/>
        </p:nvSpPr>
        <p:spPr>
          <a:xfrm>
            <a:off x="336931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0" name="文本框 179"/>
          <p:cNvSpPr txBox="1"/>
          <p:nvPr/>
        </p:nvSpPr>
        <p:spPr>
          <a:xfrm>
            <a:off x="1026795" y="4883150"/>
            <a:ext cx="984313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20" name="文本框 19"/>
          <p:cNvSpPr txBox="1"/>
          <p:nvPr/>
        </p:nvSpPr>
        <p:spPr>
          <a:xfrm>
            <a:off x="1654810" y="2322830"/>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7" name="文本框 6"/>
          <p:cNvSpPr txBox="1"/>
          <p:nvPr/>
        </p:nvSpPr>
        <p:spPr>
          <a:xfrm>
            <a:off x="2054225" y="2705100"/>
            <a:ext cx="1742440" cy="786765"/>
          </a:xfrm>
          <a:prstGeom prst="rect">
            <a:avLst/>
          </a:prstGeom>
          <a:noFill/>
        </p:spPr>
        <p:txBody>
          <a:bodyPr wrap="square" rtlCol="0">
            <a:spAutoFit/>
          </a:bodyPr>
          <a:lstStyle/>
          <a:p>
            <a:pPr algn="ctr"/>
            <a:r>
              <a:rPr lang="en-US" altLang="zh-CN" sz="900" dirty="0">
                <a:solidFill>
                  <a:schemeClr val="bg1"/>
                </a:solidFill>
                <a:latin typeface="微软雅黑" panose="020B0503020204020204" charset="-122"/>
                <a:ea typeface="微软雅黑" panose="020B0503020204020204" charset="-122"/>
              </a:rPr>
              <a:t>C</a:t>
            </a:r>
            <a:r>
              <a:rPr lang="zh-CN" altLang="en-US" sz="900" dirty="0">
                <a:solidFill>
                  <a:schemeClr val="bg1"/>
                </a:solidFill>
                <a:latin typeface="微软雅黑" panose="020B0503020204020204" charset="-122"/>
                <a:ea typeface="微软雅黑" panose="020B0503020204020204" charset="-122"/>
              </a:rPr>
              <a:t>lick here to add your text</a:t>
            </a:r>
            <a:r>
              <a:rPr lang="en-US" altLang="zh-CN" sz="900" dirty="0">
                <a:solidFill>
                  <a:schemeClr val="bg1"/>
                </a:solidFill>
                <a:latin typeface="微软雅黑" panose="020B0503020204020204" charset="-122"/>
                <a:ea typeface="微软雅黑" panose="020B0503020204020204" charset="-122"/>
              </a:rPr>
              <a: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a:t>
            </a:r>
            <a:endParaRPr lang="en-US" altLang="zh-CN" sz="900" dirty="0">
              <a:solidFill>
                <a:schemeClr val="bg1"/>
              </a:solidFill>
              <a:latin typeface="微软雅黑" panose="020B0503020204020204" charset="-122"/>
              <a:ea typeface="微软雅黑" panose="020B0503020204020204" charset="-122"/>
            </a:endParaRPr>
          </a:p>
        </p:txBody>
      </p:sp>
      <p:cxnSp>
        <p:nvCxnSpPr>
          <p:cNvPr id="8" name="直接连接符 7"/>
          <p:cNvCxnSpPr/>
          <p:nvPr/>
        </p:nvCxnSpPr>
        <p:spPr>
          <a:xfrm>
            <a:off x="2085340" y="262255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615055" y="2342515"/>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4014470" y="2724785"/>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12" name="直接连接符 11"/>
          <p:cNvCxnSpPr/>
          <p:nvPr/>
        </p:nvCxnSpPr>
        <p:spPr>
          <a:xfrm>
            <a:off x="4045585" y="264223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601335" y="2360295"/>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6000750" y="2742565"/>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15" name="直接连接符 14"/>
          <p:cNvCxnSpPr/>
          <p:nvPr/>
        </p:nvCxnSpPr>
        <p:spPr>
          <a:xfrm>
            <a:off x="6031865" y="266001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756525" y="2383790"/>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21" name="文本框 20"/>
          <p:cNvSpPr txBox="1"/>
          <p:nvPr/>
        </p:nvSpPr>
        <p:spPr>
          <a:xfrm>
            <a:off x="8155940" y="2766060"/>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22" name="直接连接符 21"/>
          <p:cNvCxnSpPr/>
          <p:nvPr/>
        </p:nvCxnSpPr>
        <p:spPr>
          <a:xfrm>
            <a:off x="8187055" y="268351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25" name="Rectangle 12"/>
          <p:cNvSpPr/>
          <p:nvPr/>
        </p:nvSpPr>
        <p:spPr>
          <a:xfrm>
            <a:off x="1532255" y="4790440"/>
            <a:ext cx="9060180" cy="549910"/>
          </a:xfrm>
          <a:prstGeom prst="rect">
            <a:avLst/>
          </a:prstGeom>
          <a:noFill/>
          <a:ln w="9525">
            <a:noFill/>
          </a:ln>
        </p:spPr>
        <p:txBody>
          <a:bodyPr wrap="square">
            <a:spAutoFit/>
          </a:bodyPr>
          <a:lstStyle/>
          <a:p>
            <a:pPr lvl="0" algn="ctr" eaLnBrk="1" hangingPunct="1"/>
            <a:r>
              <a:rPr lang="en-GB" altLang="zh-CN" sz="1000" dirty="0">
                <a:solidFill>
                  <a:schemeClr val="tx1">
                    <a:lumMod val="75000"/>
                    <a:lumOff val="25000"/>
                  </a:schemeClr>
                </a:solidFill>
                <a:latin typeface="Calibri" panose="020F0502020204030204" charset="0"/>
                <a:ea typeface="Calibri" panose="020F0502020204030204" charset="0"/>
              </a:rPr>
              <a:t>Lorem ipsum </a:t>
            </a:r>
            <a:r>
              <a:rPr lang="en-GB" altLang="zh-CN" sz="1000" dirty="0" err="1">
                <a:solidFill>
                  <a:schemeClr val="tx1">
                    <a:lumMod val="75000"/>
                    <a:lumOff val="25000"/>
                  </a:schemeClr>
                </a:solidFill>
                <a:latin typeface="Calibri" panose="020F0502020204030204" charset="0"/>
                <a:ea typeface="Calibri" panose="020F0502020204030204" charset="0"/>
              </a:rPr>
              <a:t>dolor</a:t>
            </a:r>
            <a:r>
              <a:rPr lang="en-GB" altLang="zh-CN" sz="1000" dirty="0">
                <a:solidFill>
                  <a:schemeClr val="tx1">
                    <a:lumMod val="75000"/>
                    <a:lumOff val="25000"/>
                  </a:schemeClr>
                </a:solidFill>
                <a:latin typeface="Calibri" panose="020F0502020204030204" charset="0"/>
                <a:ea typeface="Calibri" panose="020F0502020204030204" charset="0"/>
              </a:rPr>
              <a:t> sit </a:t>
            </a:r>
            <a:r>
              <a:rPr lang="en-GB" altLang="zh-CN" sz="1000" dirty="0" err="1">
                <a:solidFill>
                  <a:schemeClr val="tx1">
                    <a:lumMod val="75000"/>
                    <a:lumOff val="25000"/>
                  </a:schemeClr>
                </a:solidFill>
                <a:latin typeface="Calibri" panose="020F0502020204030204" charset="0"/>
                <a:ea typeface="Calibri" panose="020F0502020204030204" charset="0"/>
              </a:rPr>
              <a:t>amet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consectetuer</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adipiscing</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elit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sed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diam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nonummy</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nibh</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euismod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tincidunt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laoreet</a:t>
            </a:r>
            <a:r>
              <a:rPr lang="en-GB" altLang="zh-CN" sz="1000" dirty="0">
                <a:solidFill>
                  <a:schemeClr val="tx1">
                    <a:lumMod val="75000"/>
                    <a:lumOff val="25000"/>
                  </a:schemeClr>
                </a:solidFill>
                <a:latin typeface="Calibri" panose="020F0502020204030204" charset="0"/>
                <a:ea typeface="Calibri" panose="020F0502020204030204" charset="0"/>
              </a:rPr>
              <a:t> dolore magna </a:t>
            </a:r>
            <a:r>
              <a:rPr lang="en-GB" altLang="zh-CN" sz="1000" dirty="0" err="1">
                <a:solidFill>
                  <a:schemeClr val="tx1">
                    <a:lumMod val="75000"/>
                    <a:lumOff val="25000"/>
                  </a:schemeClr>
                </a:solidFill>
                <a:latin typeface="Calibri" panose="020F0502020204030204" charset="0"/>
                <a:ea typeface="Calibri" panose="020F0502020204030204" charset="0"/>
              </a:rPr>
              <a:t>aliquam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erat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volutpat</a:t>
            </a:r>
            <a:r>
              <a:rPr lang="en-GB" altLang="zh-CN" sz="1000" dirty="0">
                <a:solidFill>
                  <a:schemeClr val="tx1">
                    <a:lumMod val="75000"/>
                    <a:lumOff val="25000"/>
                  </a:schemeClr>
                </a:solidFill>
                <a:latin typeface="Calibri" panose="020F0502020204030204" charset="0"/>
                <a:ea typeface="Calibri" panose="020F0502020204030204" charset="0"/>
              </a:rPr>
              <a:t>. Ut </a:t>
            </a:r>
            <a:r>
              <a:rPr lang="en-GB" altLang="zh-CN" sz="1000" dirty="0" err="1">
                <a:solidFill>
                  <a:schemeClr val="tx1">
                    <a:lumMod val="75000"/>
                    <a:lumOff val="25000"/>
                  </a:schemeClr>
                </a:solidFill>
                <a:latin typeface="Calibri" panose="020F0502020204030204" charset="0"/>
                <a:ea typeface="Calibri" panose="020F0502020204030204" charset="0"/>
              </a:rPr>
              <a:t>wisi</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enim</a:t>
            </a:r>
            <a:r>
              <a:rPr lang="en-GB" altLang="zh-CN" sz="1000" dirty="0">
                <a:solidFill>
                  <a:schemeClr val="tx1">
                    <a:lumMod val="75000"/>
                    <a:lumOff val="25000"/>
                  </a:schemeClr>
                </a:solidFill>
                <a:latin typeface="Calibri" panose="020F0502020204030204" charset="0"/>
                <a:ea typeface="Calibri" panose="020F0502020204030204" charset="0"/>
              </a:rPr>
              <a:t> ad minim </a:t>
            </a:r>
            <a:r>
              <a:rPr lang="en-GB" altLang="zh-CN" sz="1000" dirty="0" err="1">
                <a:solidFill>
                  <a:schemeClr val="tx1">
                    <a:lumMod val="75000"/>
                    <a:lumOff val="25000"/>
                  </a:schemeClr>
                </a:solidFill>
                <a:latin typeface="Calibri" panose="020F0502020204030204" charset="0"/>
                <a:ea typeface="Calibri" panose="020F0502020204030204" charset="0"/>
              </a:rPr>
              <a:t>veniam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quis</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nostrud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exerci</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tation</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ullamcorper</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suscipit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lobortis</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nisl</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aliquip</a:t>
            </a:r>
            <a:r>
              <a:rPr lang="en-GB" altLang="zh-CN" sz="1000" dirty="0">
                <a:solidFill>
                  <a:schemeClr val="tx1">
                    <a:lumMod val="75000"/>
                    <a:lumOff val="25000"/>
                  </a:schemeClr>
                </a:solidFill>
                <a:latin typeface="Calibri" panose="020F0502020204030204" charset="0"/>
                <a:ea typeface="Calibri" panose="020F0502020204030204" charset="0"/>
              </a:rPr>
              <a:t> ex </a:t>
            </a:r>
            <a:r>
              <a:rPr lang="en-GB" altLang="zh-CN" sz="1000" dirty="0" err="1">
                <a:solidFill>
                  <a:schemeClr val="tx1">
                    <a:lumMod val="75000"/>
                    <a:lumOff val="25000"/>
                  </a:schemeClr>
                </a:solidFill>
                <a:latin typeface="Calibri" panose="020F0502020204030204" charset="0"/>
                <a:ea typeface="Calibri" panose="020F0502020204030204" charset="0"/>
              </a:rPr>
              <a:t>ea</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commodo</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consequat</a:t>
            </a:r>
            <a:r>
              <a:rPr lang="en-GB" altLang="zh-CN" sz="1000" dirty="0">
                <a:solidFill>
                  <a:schemeClr val="tx1">
                    <a:lumMod val="75000"/>
                    <a:lumOff val="25000"/>
                  </a:schemeClr>
                </a:solidFill>
                <a:latin typeface="Calibri" panose="020F0502020204030204" charset="0"/>
                <a:ea typeface="Calibri" panose="020F0502020204030204" charset="0"/>
              </a:rPr>
              <a:t>. Duis </a:t>
            </a:r>
            <a:r>
              <a:rPr lang="en-GB" altLang="zh-CN" sz="1000" dirty="0" err="1">
                <a:solidFill>
                  <a:schemeClr val="tx1">
                    <a:lumMod val="75000"/>
                    <a:lumOff val="25000"/>
                  </a:schemeClr>
                </a:solidFill>
                <a:latin typeface="Calibri" panose="020F0502020204030204" charset="0"/>
                <a:ea typeface="Calibri" panose="020F0502020204030204" charset="0"/>
              </a:rPr>
              <a:t>autem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vel</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eum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iriure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dolor</a:t>
            </a:r>
            <a:r>
              <a:rPr lang="en-GB" altLang="zh-CN" sz="1000" dirty="0">
                <a:solidFill>
                  <a:schemeClr val="tx1">
                    <a:lumMod val="75000"/>
                    <a:lumOff val="25000"/>
                  </a:schemeClr>
                </a:solidFill>
                <a:latin typeface="Calibri" panose="020F0502020204030204" charset="0"/>
                <a:ea typeface="Calibri" panose="020F0502020204030204" charset="0"/>
              </a:rPr>
              <a:t> in </a:t>
            </a:r>
            <a:r>
              <a:rPr lang="en-GB" altLang="zh-CN" sz="1000" dirty="0" err="1">
                <a:solidFill>
                  <a:schemeClr val="tx1">
                    <a:lumMod val="75000"/>
                    <a:lumOff val="25000"/>
                  </a:schemeClr>
                </a:solidFill>
                <a:latin typeface="Calibri" panose="020F0502020204030204" charset="0"/>
                <a:ea typeface="Calibri" panose="020F0502020204030204" charset="0"/>
              </a:rPr>
              <a:t>hendrerit</a:t>
            </a:r>
            <a:r>
              <a:rPr lang="en-GB" altLang="zh-CN" sz="1000" dirty="0">
                <a:solidFill>
                  <a:schemeClr val="tx1">
                    <a:lumMod val="75000"/>
                    <a:lumOff val="25000"/>
                  </a:schemeClr>
                </a:solidFill>
                <a:latin typeface="Calibri" panose="020F0502020204030204" charset="0"/>
                <a:ea typeface="Calibri" panose="020F0502020204030204" charset="0"/>
              </a:rPr>
              <a:t> in </a:t>
            </a:r>
            <a:r>
              <a:rPr lang="en-GB" altLang="zh-CN" sz="1000" dirty="0" err="1">
                <a:solidFill>
                  <a:schemeClr val="tx1">
                    <a:lumMod val="75000"/>
                    <a:lumOff val="25000"/>
                  </a:schemeClr>
                </a:solidFill>
                <a:latin typeface="Calibri" panose="020F0502020204030204" charset="0"/>
                <a:ea typeface="Calibri" panose="020F0502020204030204" charset="0"/>
              </a:rPr>
              <a:t>vulputate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velit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esse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molestie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consequa</a:t>
            </a:r>
            <a:endParaRPr lang="en-GB" altLang="zh-CN" sz="1000" dirty="0">
              <a:solidFill>
                <a:schemeClr val="tx1">
                  <a:lumMod val="75000"/>
                  <a:lumOff val="25000"/>
                </a:schemeClr>
              </a:solidFill>
              <a:latin typeface="Calibri" panose="020F0502020204030204" charset="0"/>
              <a:ea typeface="Calibri" panose="020F050202020403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787" y="1076853"/>
            <a:ext cx="6405532" cy="440112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80" y="1759575"/>
            <a:ext cx="4452620" cy="283846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1366" y="1845812"/>
            <a:ext cx="1842005" cy="3648878"/>
          </a:xfrm>
          <a:prstGeom prst="rect">
            <a:avLst/>
          </a:prstGeom>
        </p:spPr>
      </p:pic>
      <p:sp>
        <p:nvSpPr>
          <p:cNvPr id="37" name="Text Placeholder 32"/>
          <p:cNvSpPr txBox="1"/>
          <p:nvPr/>
        </p:nvSpPr>
        <p:spPr>
          <a:xfrm>
            <a:off x="6374906" y="1697091"/>
            <a:ext cx="5446884"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05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a:p>
            <a:pPr marL="0" indent="0">
              <a:lnSpc>
                <a:spcPct val="120000"/>
              </a:lnSpc>
              <a:buNone/>
            </a:pPr>
            <a:endParaRPr lang="en-US"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38" name="Text Placeholder 33"/>
          <p:cNvSpPr txBox="1"/>
          <p:nvPr/>
        </p:nvSpPr>
        <p:spPr>
          <a:xfrm>
            <a:off x="6374907" y="1403720"/>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600" noProof="0" dirty="0">
                <a:ln>
                  <a:noFill/>
                </a:ln>
                <a:solidFill>
                  <a:schemeClr val="tx1">
                    <a:lumMod val="65000"/>
                    <a:lumOff val="35000"/>
                  </a:schemeClr>
                </a:solidFill>
                <a:uLnTx/>
                <a:uFillTx/>
                <a:latin typeface="+mn-lt"/>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mn-lt"/>
              <a:ea typeface="微软雅黑" panose="020B0503020204020204" pitchFamily="34" charset="-122"/>
              <a:sym typeface="+mn-ea"/>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sp>
        <p:nvSpPr>
          <p:cNvPr id="39" name="Oval 38"/>
          <p:cNvSpPr txBox="1">
            <a:spLocks noChangeAspect="1"/>
          </p:cNvSpPr>
          <p:nvPr/>
        </p:nvSpPr>
        <p:spPr>
          <a:xfrm>
            <a:off x="6374906" y="2794012"/>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01</a:t>
            </a:r>
          </a:p>
        </p:txBody>
      </p:sp>
      <p:sp>
        <p:nvSpPr>
          <p:cNvPr id="40" name="Text Placeholder 32"/>
          <p:cNvSpPr txBox="1"/>
          <p:nvPr/>
        </p:nvSpPr>
        <p:spPr>
          <a:xfrm>
            <a:off x="7083018"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1" name="Text Placeholder 33"/>
          <p:cNvSpPr txBox="1"/>
          <p:nvPr/>
        </p:nvSpPr>
        <p:spPr>
          <a:xfrm>
            <a:off x="7083020"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Help</a:t>
            </a:r>
          </a:p>
        </p:txBody>
      </p:sp>
      <p:sp>
        <p:nvSpPr>
          <p:cNvPr id="42" name="Oval 41"/>
          <p:cNvSpPr txBox="1">
            <a:spLocks noChangeAspect="1"/>
          </p:cNvSpPr>
          <p:nvPr/>
        </p:nvSpPr>
        <p:spPr>
          <a:xfrm>
            <a:off x="6374906" y="3737129"/>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02</a:t>
            </a:r>
          </a:p>
        </p:txBody>
      </p:sp>
      <p:sp>
        <p:nvSpPr>
          <p:cNvPr id="43" name="Text Placeholder 32"/>
          <p:cNvSpPr txBox="1"/>
          <p:nvPr/>
        </p:nvSpPr>
        <p:spPr>
          <a:xfrm>
            <a:off x="7083018"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4" name="Text Placeholder 33"/>
          <p:cNvSpPr txBox="1"/>
          <p:nvPr/>
        </p:nvSpPr>
        <p:spPr>
          <a:xfrm>
            <a:off x="7083020"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Chat</a:t>
            </a:r>
          </a:p>
        </p:txBody>
      </p:sp>
      <p:sp>
        <p:nvSpPr>
          <p:cNvPr id="45" name="Oval 44"/>
          <p:cNvSpPr txBox="1">
            <a:spLocks noChangeAspect="1"/>
          </p:cNvSpPr>
          <p:nvPr/>
        </p:nvSpPr>
        <p:spPr>
          <a:xfrm>
            <a:off x="9239404" y="2800997"/>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04</a:t>
            </a:r>
          </a:p>
        </p:txBody>
      </p:sp>
      <p:sp>
        <p:nvSpPr>
          <p:cNvPr id="46" name="Text Placeholder 32"/>
          <p:cNvSpPr txBox="1"/>
          <p:nvPr/>
        </p:nvSpPr>
        <p:spPr>
          <a:xfrm>
            <a:off x="9947516"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7" name="Text Placeholder 33"/>
          <p:cNvSpPr txBox="1"/>
          <p:nvPr/>
        </p:nvSpPr>
        <p:spPr>
          <a:xfrm>
            <a:off x="9947518"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Ecology</a:t>
            </a:r>
          </a:p>
        </p:txBody>
      </p:sp>
      <p:sp>
        <p:nvSpPr>
          <p:cNvPr id="48" name="Oval 47"/>
          <p:cNvSpPr txBox="1">
            <a:spLocks noChangeAspect="1"/>
          </p:cNvSpPr>
          <p:nvPr/>
        </p:nvSpPr>
        <p:spPr>
          <a:xfrm>
            <a:off x="9239404" y="3737129"/>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05</a:t>
            </a:r>
          </a:p>
        </p:txBody>
      </p:sp>
      <p:sp>
        <p:nvSpPr>
          <p:cNvPr id="49" name="Text Placeholder 32"/>
          <p:cNvSpPr txBox="1"/>
          <p:nvPr/>
        </p:nvSpPr>
        <p:spPr>
          <a:xfrm>
            <a:off x="9947516"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0" name="Text Placeholder 33"/>
          <p:cNvSpPr txBox="1"/>
          <p:nvPr/>
        </p:nvSpPr>
        <p:spPr>
          <a:xfrm>
            <a:off x="9947518"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Drop</a:t>
            </a:r>
          </a:p>
        </p:txBody>
      </p:sp>
      <p:sp>
        <p:nvSpPr>
          <p:cNvPr id="51" name="Oval 50"/>
          <p:cNvSpPr txBox="1">
            <a:spLocks noChangeAspect="1"/>
          </p:cNvSpPr>
          <p:nvPr/>
        </p:nvSpPr>
        <p:spPr>
          <a:xfrm>
            <a:off x="6374906" y="4690104"/>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03</a:t>
            </a:r>
          </a:p>
        </p:txBody>
      </p:sp>
      <p:sp>
        <p:nvSpPr>
          <p:cNvPr id="52" name="Text Placeholder 32"/>
          <p:cNvSpPr txBox="1"/>
          <p:nvPr/>
        </p:nvSpPr>
        <p:spPr>
          <a:xfrm>
            <a:off x="7083018"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3" name="Text Placeholder 33"/>
          <p:cNvSpPr txBox="1"/>
          <p:nvPr/>
        </p:nvSpPr>
        <p:spPr>
          <a:xfrm>
            <a:off x="7083020"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Settings</a:t>
            </a:r>
          </a:p>
        </p:txBody>
      </p:sp>
      <p:sp>
        <p:nvSpPr>
          <p:cNvPr id="54" name="Oval 53"/>
          <p:cNvSpPr txBox="1">
            <a:spLocks noChangeAspect="1"/>
          </p:cNvSpPr>
          <p:nvPr/>
        </p:nvSpPr>
        <p:spPr>
          <a:xfrm>
            <a:off x="9239404" y="4690104"/>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06</a:t>
            </a:r>
          </a:p>
        </p:txBody>
      </p:sp>
      <p:sp>
        <p:nvSpPr>
          <p:cNvPr id="55" name="Text Placeholder 32"/>
          <p:cNvSpPr txBox="1"/>
          <p:nvPr/>
        </p:nvSpPr>
        <p:spPr>
          <a:xfrm>
            <a:off x="9947516"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6" name="Text Placeholder 33"/>
          <p:cNvSpPr txBox="1"/>
          <p:nvPr/>
        </p:nvSpPr>
        <p:spPr>
          <a:xfrm>
            <a:off x="9947518"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Diamond</a:t>
            </a:r>
          </a:p>
        </p:txBody>
      </p:sp>
      <p:pic>
        <p:nvPicPr>
          <p:cNvPr id="5" name="图片 4" descr="C:\Users\影\Desktop\78.jpg78"/>
          <p:cNvPicPr>
            <a:picLocks noChangeAspect="1"/>
          </p:cNvPicPr>
          <p:nvPr/>
        </p:nvPicPr>
        <p:blipFill>
          <a:blip r:embed="rId5"/>
          <a:srcRect/>
          <a:stretch>
            <a:fillRect/>
          </a:stretch>
        </p:blipFill>
        <p:spPr>
          <a:xfrm>
            <a:off x="4288790" y="2433955"/>
            <a:ext cx="1384935" cy="23780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40555" y="1969135"/>
            <a:ext cx="2949575" cy="2769235"/>
            <a:chOff x="6734" y="3355"/>
            <a:chExt cx="5732" cy="5381"/>
          </a:xfrm>
        </p:grpSpPr>
        <p:sp>
          <p:nvSpPr>
            <p:cNvPr id="3" name="Rounded Rectangle 6"/>
            <p:cNvSpPr/>
            <p:nvPr/>
          </p:nvSpPr>
          <p:spPr>
            <a:xfrm>
              <a:off x="6734" y="3355"/>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S</a:t>
              </a:r>
            </a:p>
          </p:txBody>
        </p:sp>
        <p:sp>
          <p:nvSpPr>
            <p:cNvPr id="13" name="Rounded Rectangle 12"/>
            <p:cNvSpPr/>
            <p:nvPr/>
          </p:nvSpPr>
          <p:spPr>
            <a:xfrm>
              <a:off x="10130" y="3355"/>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W</a:t>
              </a:r>
            </a:p>
          </p:txBody>
        </p:sp>
        <p:sp>
          <p:nvSpPr>
            <p:cNvPr id="15" name="Rounded Rectangle 14"/>
            <p:cNvSpPr/>
            <p:nvPr/>
          </p:nvSpPr>
          <p:spPr>
            <a:xfrm>
              <a:off x="6734" y="6400"/>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O</a:t>
              </a:r>
            </a:p>
          </p:txBody>
        </p:sp>
        <p:sp>
          <p:nvSpPr>
            <p:cNvPr id="17" name="Rounded Rectangle 16"/>
            <p:cNvSpPr/>
            <p:nvPr/>
          </p:nvSpPr>
          <p:spPr>
            <a:xfrm>
              <a:off x="10130" y="6400"/>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T</a:t>
              </a:r>
            </a:p>
          </p:txBody>
        </p:sp>
      </p:grpSp>
      <p:sp>
        <p:nvSpPr>
          <p:cNvPr id="35" name="文本框 34"/>
          <p:cNvSpPr txBox="1"/>
          <p:nvPr/>
        </p:nvSpPr>
        <p:spPr>
          <a:xfrm>
            <a:off x="7803515" y="21583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6" name="文本框 35"/>
          <p:cNvSpPr txBox="1"/>
          <p:nvPr/>
        </p:nvSpPr>
        <p:spPr>
          <a:xfrm>
            <a:off x="7803515"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37" name="文本框 36"/>
          <p:cNvSpPr txBox="1"/>
          <p:nvPr/>
        </p:nvSpPr>
        <p:spPr>
          <a:xfrm>
            <a:off x="7803515" y="40252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8" name="文本框 37"/>
          <p:cNvSpPr txBox="1"/>
          <p:nvPr/>
        </p:nvSpPr>
        <p:spPr>
          <a:xfrm>
            <a:off x="7803515" y="367347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4" name="文本框 3"/>
          <p:cNvSpPr txBox="1"/>
          <p:nvPr/>
        </p:nvSpPr>
        <p:spPr>
          <a:xfrm>
            <a:off x="786130" y="215836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357120"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6" name="文本框 5"/>
          <p:cNvSpPr txBox="1"/>
          <p:nvPr/>
        </p:nvSpPr>
        <p:spPr>
          <a:xfrm>
            <a:off x="786130" y="399859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357120" y="364680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影\Desktop\10038431_130323419137_2.jpg10038431_130323419137_2"/>
          <p:cNvPicPr>
            <a:picLocks noChangeAspect="1"/>
          </p:cNvPicPr>
          <p:nvPr/>
        </p:nvPicPr>
        <p:blipFill>
          <a:blip r:embed="rId2"/>
          <a:srcRect b="7575"/>
          <a:stretch>
            <a:fillRect/>
          </a:stretch>
        </p:blipFill>
        <p:spPr>
          <a:xfrm>
            <a:off x="4018280" y="1160145"/>
            <a:ext cx="3860165" cy="4311650"/>
          </a:xfrm>
          <a:prstGeom prst="rect">
            <a:avLst/>
          </a:prstGeom>
        </p:spPr>
      </p:pic>
      <p:sp>
        <p:nvSpPr>
          <p:cNvPr id="2" name="矩形 1"/>
          <p:cNvSpPr/>
          <p:nvPr/>
        </p:nvSpPr>
        <p:spPr>
          <a:xfrm>
            <a:off x="1594485" y="2171065"/>
            <a:ext cx="2424430" cy="330073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67650" y="2171065"/>
            <a:ext cx="2516505" cy="330073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748155" y="3007360"/>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20" name="TextBox 1210"/>
          <p:cNvSpPr/>
          <p:nvPr/>
        </p:nvSpPr>
        <p:spPr>
          <a:xfrm>
            <a:off x="1518920" y="2654935"/>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p>
        </p:txBody>
      </p:sp>
      <p:sp>
        <p:nvSpPr>
          <p:cNvPr id="10" name="文本框 9"/>
          <p:cNvSpPr txBox="1"/>
          <p:nvPr/>
        </p:nvSpPr>
        <p:spPr>
          <a:xfrm>
            <a:off x="8067040" y="3107055"/>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3" name="TextBox 1210"/>
          <p:cNvSpPr/>
          <p:nvPr/>
        </p:nvSpPr>
        <p:spPr>
          <a:xfrm>
            <a:off x="7837805" y="2754630"/>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p>
        </p:txBody>
      </p:sp>
      <p:sp>
        <p:nvSpPr>
          <p:cNvPr id="21" name="TextBox 1210"/>
          <p:cNvSpPr/>
          <p:nvPr/>
        </p:nvSpPr>
        <p:spPr>
          <a:xfrm>
            <a:off x="2850515" y="5855335"/>
            <a:ext cx="6195695" cy="213995"/>
          </a:xfrm>
          <a:prstGeom prst="rect">
            <a:avLst/>
          </a:prstGeom>
          <a:noFill/>
          <a:ln w="9525">
            <a:noFill/>
            <a:miter/>
          </a:ln>
        </p:spPr>
        <p:txBody>
          <a:bodyPr wrap="square">
            <a:spAutoFit/>
          </a:bodyPr>
          <a:lstStyle/>
          <a:p>
            <a:pPr algn="ctr"/>
            <a:r>
              <a:rPr lang="en-US" altLang="zh-CN" sz="800" noProof="0" dirty="0">
                <a:ln>
                  <a:noFill/>
                </a:ln>
                <a:solidFill>
                  <a:schemeClr val="tx1">
                    <a:lumMod val="75000"/>
                    <a:lumOff val="25000"/>
                  </a:schemeClr>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0" y="1949450"/>
            <a:ext cx="2293620"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66215" y="210312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01</a:t>
            </a:r>
          </a:p>
        </p:txBody>
      </p:sp>
      <p:sp>
        <p:nvSpPr>
          <p:cNvPr id="6" name="文本框 5"/>
          <p:cNvSpPr txBox="1"/>
          <p:nvPr/>
        </p:nvSpPr>
        <p:spPr>
          <a:xfrm>
            <a:off x="2511425" y="289560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02</a:t>
            </a:r>
          </a:p>
        </p:txBody>
      </p:sp>
      <p:sp>
        <p:nvSpPr>
          <p:cNvPr id="8" name="文本框 7"/>
          <p:cNvSpPr txBox="1"/>
          <p:nvPr/>
        </p:nvSpPr>
        <p:spPr>
          <a:xfrm>
            <a:off x="3498850" y="368808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a:t>
            </a:r>
          </a:p>
        </p:txBody>
      </p:sp>
      <p:sp>
        <p:nvSpPr>
          <p:cNvPr id="9" name="文本框 8"/>
          <p:cNvSpPr txBox="1"/>
          <p:nvPr/>
        </p:nvSpPr>
        <p:spPr>
          <a:xfrm>
            <a:off x="4434840" y="448056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04</a:t>
            </a:r>
          </a:p>
        </p:txBody>
      </p:sp>
      <p:sp>
        <p:nvSpPr>
          <p:cNvPr id="14" name="TextBox 1210"/>
          <p:cNvSpPr/>
          <p:nvPr/>
        </p:nvSpPr>
        <p:spPr>
          <a:xfrm>
            <a:off x="2451735" y="192341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0" name="TextBox 1210"/>
          <p:cNvSpPr/>
          <p:nvPr/>
        </p:nvSpPr>
        <p:spPr>
          <a:xfrm>
            <a:off x="3439160" y="274256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7" name="TextBox 1210"/>
          <p:cNvSpPr/>
          <p:nvPr/>
        </p:nvSpPr>
        <p:spPr>
          <a:xfrm>
            <a:off x="4415790" y="3538855"/>
            <a:ext cx="679513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2" name="TextBox 1210"/>
          <p:cNvSpPr/>
          <p:nvPr/>
        </p:nvSpPr>
        <p:spPr>
          <a:xfrm>
            <a:off x="5376545" y="4358640"/>
            <a:ext cx="6579870"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01</a:t>
            </a:r>
          </a:p>
        </p:txBody>
      </p:sp>
      <p:sp>
        <p:nvSpPr>
          <p:cNvPr id="6" name="文本框 5"/>
          <p:cNvSpPr txBox="1"/>
          <p:nvPr/>
        </p:nvSpPr>
        <p:spPr>
          <a:xfrm>
            <a:off x="1038224" y="3166110"/>
            <a:ext cx="777177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专业电子辞典与普通电子辞典的异同</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172864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8" name="文本框 7"/>
          <p:cNvSpPr txBox="1"/>
          <p:nvPr/>
        </p:nvSpPr>
        <p:spPr>
          <a:xfrm>
            <a:off x="7587615" y="197739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nvSpPr>
        <p:spPr>
          <a:xfrm>
            <a:off x="7587615" y="331931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587615" y="3568065"/>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587615" y="504080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87615" y="528955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3569137" y="172864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494030" y="197739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569137" y="33193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494030" y="3568065"/>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nvSpPr>
        <p:spPr>
          <a:xfrm>
            <a:off x="3569137" y="504080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9" name="文本框 18"/>
          <p:cNvSpPr txBox="1"/>
          <p:nvPr/>
        </p:nvSpPr>
        <p:spPr>
          <a:xfrm>
            <a:off x="494030" y="528955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0" name="Freeform 28"/>
          <p:cNvSpPr/>
          <p:nvPr/>
        </p:nvSpPr>
        <p:spPr>
          <a:xfrm>
            <a:off x="6852285" y="2725420"/>
            <a:ext cx="577215" cy="838835"/>
          </a:xfrm>
          <a:custGeom>
            <a:avLst/>
            <a:gdLst/>
            <a:ahLst/>
            <a:cxnLst>
              <a:cxn ang="0">
                <a:pos x="639249" y="0"/>
              </a:cxn>
              <a:cxn ang="0">
                <a:pos x="0" y="750714"/>
              </a:cxn>
              <a:cxn ang="0">
                <a:pos x="104751" y="929328"/>
              </a:cxn>
              <a:cxn ang="0">
                <a:pos x="639249" y="0"/>
              </a:cxn>
            </a:cxnLst>
            <a:rect l="0" t="0" r="0" b="0"/>
            <a:pathLst>
              <a:path w="476" h="692">
                <a:moveTo>
                  <a:pt x="476" y="0"/>
                </a:moveTo>
                <a:lnTo>
                  <a:pt x="0" y="559"/>
                </a:lnTo>
                <a:lnTo>
                  <a:pt x="78" y="692"/>
                </a:lnTo>
                <a:lnTo>
                  <a:pt x="476" y="0"/>
                </a:lnTo>
              </a:path>
            </a:pathLst>
          </a:custGeom>
          <a:noFill/>
          <a:ln w="9525">
            <a:noFill/>
          </a:ln>
        </p:spPr>
        <p:txBody>
          <a:bodyPr/>
          <a:lstStyle/>
          <a:p>
            <a:endParaRPr lang="zh-CN" altLang="en-US"/>
          </a:p>
        </p:txBody>
      </p:sp>
      <p:sp>
        <p:nvSpPr>
          <p:cNvPr id="34831" name="Freeform 29"/>
          <p:cNvSpPr/>
          <p:nvPr/>
        </p:nvSpPr>
        <p:spPr>
          <a:xfrm>
            <a:off x="6556375" y="4078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close/>
              </a:path>
            </a:pathLst>
          </a:custGeom>
          <a:solidFill>
            <a:srgbClr val="D9D9D9">
              <a:alpha val="100000"/>
            </a:srgbClr>
          </a:solidFill>
          <a:ln w="9525">
            <a:noFill/>
          </a:ln>
        </p:spPr>
        <p:txBody>
          <a:bodyPr/>
          <a:lstStyle/>
          <a:p>
            <a:endParaRPr lang="zh-CN" altLang="en-US"/>
          </a:p>
        </p:txBody>
      </p:sp>
      <p:sp>
        <p:nvSpPr>
          <p:cNvPr id="34832" name="Freeform 30"/>
          <p:cNvSpPr/>
          <p:nvPr/>
        </p:nvSpPr>
        <p:spPr>
          <a:xfrm>
            <a:off x="6683375" y="4205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path>
            </a:pathLst>
          </a:custGeom>
          <a:noFill/>
          <a:ln w="9525">
            <a:noFill/>
          </a:ln>
        </p:spPr>
        <p:txBody>
          <a:bodyPr/>
          <a:lstStyle/>
          <a:p>
            <a:endParaRPr lang="zh-CN" altLang="en-US"/>
          </a:p>
        </p:txBody>
      </p:sp>
      <p:sp>
        <p:nvSpPr>
          <p:cNvPr id="34833" name="Freeform 31"/>
          <p:cNvSpPr/>
          <p:nvPr/>
        </p:nvSpPr>
        <p:spPr>
          <a:xfrm>
            <a:off x="6556375" y="4078605"/>
            <a:ext cx="967740" cy="163830"/>
          </a:xfrm>
          <a:custGeom>
            <a:avLst/>
            <a:gdLst/>
            <a:ahLst/>
            <a:cxnLst>
              <a:cxn ang="0">
                <a:pos x="102065" y="0"/>
              </a:cxn>
              <a:cxn ang="0">
                <a:pos x="0" y="181300"/>
              </a:cxn>
              <a:cxn ang="0">
                <a:pos x="1071682" y="181300"/>
              </a:cxn>
              <a:cxn ang="0">
                <a:pos x="102065" y="0"/>
              </a:cxn>
            </a:cxnLst>
            <a:rect l="0" t="0" r="0" b="0"/>
            <a:pathLst>
              <a:path w="798" h="135">
                <a:moveTo>
                  <a:pt x="76" y="0"/>
                </a:moveTo>
                <a:lnTo>
                  <a:pt x="0" y="135"/>
                </a:lnTo>
                <a:lnTo>
                  <a:pt x="798" y="135"/>
                </a:lnTo>
                <a:lnTo>
                  <a:pt x="76" y="0"/>
                </a:lnTo>
              </a:path>
            </a:pathLst>
          </a:custGeom>
          <a:noFill/>
          <a:ln w="9525">
            <a:noFill/>
          </a:ln>
        </p:spPr>
        <p:txBody>
          <a:bodyPr/>
          <a:lstStyle/>
          <a:p>
            <a:endParaRPr lang="zh-CN" altLang="en-US"/>
          </a:p>
        </p:txBody>
      </p:sp>
      <p:sp>
        <p:nvSpPr>
          <p:cNvPr id="34834" name="Freeform 32"/>
          <p:cNvSpPr/>
          <p:nvPr/>
        </p:nvSpPr>
        <p:spPr>
          <a:xfrm>
            <a:off x="5775960" y="4241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close/>
              </a:path>
            </a:pathLst>
          </a:custGeom>
          <a:solidFill>
            <a:srgbClr val="D9D9D9">
              <a:alpha val="100000"/>
            </a:srgbClr>
          </a:solidFill>
          <a:ln w="9525">
            <a:noFill/>
          </a:ln>
        </p:spPr>
        <p:txBody>
          <a:bodyPr/>
          <a:lstStyle/>
          <a:p>
            <a:endParaRPr lang="zh-CN" altLang="en-US"/>
          </a:p>
        </p:txBody>
      </p:sp>
      <p:sp>
        <p:nvSpPr>
          <p:cNvPr id="34835" name="Freeform 33"/>
          <p:cNvSpPr/>
          <p:nvPr/>
        </p:nvSpPr>
        <p:spPr>
          <a:xfrm>
            <a:off x="5902960" y="4368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path>
            </a:pathLst>
          </a:custGeom>
          <a:noFill/>
          <a:ln w="9525">
            <a:noFill/>
          </a:ln>
        </p:spPr>
        <p:txBody>
          <a:bodyPr/>
          <a:lstStyle/>
          <a:p>
            <a:endParaRPr lang="zh-CN" altLang="en-US"/>
          </a:p>
        </p:txBody>
      </p:sp>
      <p:sp>
        <p:nvSpPr>
          <p:cNvPr id="34836" name="Freeform 34"/>
          <p:cNvSpPr/>
          <p:nvPr/>
        </p:nvSpPr>
        <p:spPr>
          <a:xfrm>
            <a:off x="5775960" y="4241800"/>
            <a:ext cx="482600" cy="837565"/>
          </a:xfrm>
          <a:custGeom>
            <a:avLst/>
            <a:gdLst/>
            <a:ahLst/>
            <a:cxnLst>
              <a:cxn ang="0">
                <a:pos x="0" y="0"/>
              </a:cxn>
              <a:cxn ang="0">
                <a:pos x="6715" y="9401"/>
              </a:cxn>
              <a:cxn ang="0">
                <a:pos x="534498" y="927986"/>
              </a:cxn>
              <a:cxn ang="0">
                <a:pos x="206816" y="0"/>
              </a:cxn>
              <a:cxn ang="0">
                <a:pos x="0" y="0"/>
              </a:cxn>
            </a:cxnLst>
            <a:rect l="0" t="0" r="0" b="0"/>
            <a:pathLst>
              <a:path w="398" h="691">
                <a:moveTo>
                  <a:pt x="0" y="0"/>
                </a:moveTo>
                <a:lnTo>
                  <a:pt x="5" y="7"/>
                </a:lnTo>
                <a:lnTo>
                  <a:pt x="398" y="691"/>
                </a:lnTo>
                <a:lnTo>
                  <a:pt x="154" y="0"/>
                </a:lnTo>
                <a:lnTo>
                  <a:pt x="0" y="0"/>
                </a:lnTo>
              </a:path>
            </a:pathLst>
          </a:custGeom>
          <a:noFill/>
          <a:ln w="9525">
            <a:noFill/>
          </a:ln>
        </p:spPr>
        <p:txBody>
          <a:bodyPr/>
          <a:lstStyle/>
          <a:p>
            <a:endParaRPr lang="zh-CN" altLang="en-US"/>
          </a:p>
        </p:txBody>
      </p:sp>
      <p:sp>
        <p:nvSpPr>
          <p:cNvPr id="34837" name="Freeform 35"/>
          <p:cNvSpPr/>
          <p:nvPr/>
        </p:nvSpPr>
        <p:spPr>
          <a:xfrm>
            <a:off x="4900295" y="3564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close/>
              </a:path>
            </a:pathLst>
          </a:custGeom>
          <a:solidFill>
            <a:srgbClr val="D9D9D9">
              <a:alpha val="100000"/>
            </a:srgbClr>
          </a:solidFill>
          <a:ln w="9525">
            <a:noFill/>
          </a:ln>
        </p:spPr>
        <p:txBody>
          <a:bodyPr/>
          <a:lstStyle/>
          <a:p>
            <a:endParaRPr lang="zh-CN" altLang="en-US"/>
          </a:p>
        </p:txBody>
      </p:sp>
      <p:sp>
        <p:nvSpPr>
          <p:cNvPr id="34838" name="Freeform 36"/>
          <p:cNvSpPr/>
          <p:nvPr/>
        </p:nvSpPr>
        <p:spPr>
          <a:xfrm>
            <a:off x="5027295" y="3691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path>
            </a:pathLst>
          </a:custGeom>
          <a:noFill/>
          <a:ln w="9525">
            <a:noFill/>
          </a:ln>
        </p:spPr>
        <p:txBody>
          <a:bodyPr/>
          <a:lstStyle/>
          <a:p>
            <a:endParaRPr lang="zh-CN" altLang="en-US"/>
          </a:p>
        </p:txBody>
      </p:sp>
      <p:sp>
        <p:nvSpPr>
          <p:cNvPr id="34839" name="Freeform 37"/>
          <p:cNvSpPr/>
          <p:nvPr/>
        </p:nvSpPr>
        <p:spPr>
          <a:xfrm>
            <a:off x="5154295" y="3818255"/>
            <a:ext cx="577215" cy="837565"/>
          </a:xfrm>
          <a:custGeom>
            <a:avLst/>
            <a:gdLst/>
            <a:ahLst/>
            <a:cxnLst>
              <a:cxn ang="0">
                <a:pos x="537184" y="0"/>
              </a:cxn>
              <a:cxn ang="0">
                <a:pos x="0" y="927986"/>
              </a:cxn>
              <a:cxn ang="0">
                <a:pos x="639249" y="177271"/>
              </a:cxn>
              <a:cxn ang="0">
                <a:pos x="537184" y="0"/>
              </a:cxn>
            </a:cxnLst>
            <a:rect l="0" t="0" r="0" b="0"/>
            <a:pathLst>
              <a:path w="476" h="691">
                <a:moveTo>
                  <a:pt x="400" y="0"/>
                </a:moveTo>
                <a:lnTo>
                  <a:pt x="0" y="691"/>
                </a:lnTo>
                <a:lnTo>
                  <a:pt x="476" y="132"/>
                </a:lnTo>
                <a:lnTo>
                  <a:pt x="400" y="0"/>
                </a:lnTo>
              </a:path>
            </a:pathLst>
          </a:custGeom>
          <a:noFill/>
          <a:ln w="9525">
            <a:noFill/>
          </a:ln>
        </p:spPr>
        <p:txBody>
          <a:bodyPr/>
          <a:lstStyle/>
          <a:p>
            <a:endParaRPr lang="zh-CN" altLang="en-US"/>
          </a:p>
        </p:txBody>
      </p:sp>
      <p:sp>
        <p:nvSpPr>
          <p:cNvPr id="34840" name="Freeform 38"/>
          <p:cNvSpPr/>
          <p:nvPr/>
        </p:nvSpPr>
        <p:spPr>
          <a:xfrm>
            <a:off x="5681345" y="2889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close/>
              </a:path>
            </a:pathLst>
          </a:custGeom>
          <a:solidFill>
            <a:srgbClr val="D9D9D9">
              <a:alpha val="100000"/>
            </a:srgbClr>
          </a:solidFill>
          <a:ln w="9525">
            <a:noFill/>
          </a:ln>
        </p:spPr>
        <p:txBody>
          <a:bodyPr/>
          <a:lstStyle/>
          <a:p>
            <a:endParaRPr lang="zh-CN" altLang="en-US"/>
          </a:p>
        </p:txBody>
      </p:sp>
      <p:sp>
        <p:nvSpPr>
          <p:cNvPr id="34841" name="Freeform 39"/>
          <p:cNvSpPr/>
          <p:nvPr/>
        </p:nvSpPr>
        <p:spPr>
          <a:xfrm>
            <a:off x="5808345" y="3016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path>
            </a:pathLst>
          </a:custGeom>
          <a:noFill/>
          <a:ln w="9525">
            <a:noFill/>
          </a:ln>
        </p:spPr>
        <p:txBody>
          <a:bodyPr/>
          <a:lstStyle/>
          <a:p>
            <a:endParaRPr lang="zh-CN" altLang="en-US"/>
          </a:p>
        </p:txBody>
      </p:sp>
      <p:sp>
        <p:nvSpPr>
          <p:cNvPr id="34842" name="Freeform 40"/>
          <p:cNvSpPr/>
          <p:nvPr/>
        </p:nvSpPr>
        <p:spPr>
          <a:xfrm>
            <a:off x="4805680" y="2889250"/>
            <a:ext cx="970280" cy="161290"/>
          </a:xfrm>
          <a:custGeom>
            <a:avLst/>
            <a:gdLst/>
            <a:ahLst/>
            <a:cxnLst>
              <a:cxn ang="0">
                <a:pos x="1074368" y="0"/>
              </a:cxn>
              <a:cxn ang="0">
                <a:pos x="0" y="0"/>
              </a:cxn>
              <a:cxn ang="0">
                <a:pos x="969617" y="178614"/>
              </a:cxn>
              <a:cxn ang="0">
                <a:pos x="1074368" y="0"/>
              </a:cxn>
            </a:cxnLst>
            <a:rect l="0" t="0" r="0" b="0"/>
            <a:pathLst>
              <a:path w="800" h="133">
                <a:moveTo>
                  <a:pt x="800" y="0"/>
                </a:moveTo>
                <a:lnTo>
                  <a:pt x="0" y="0"/>
                </a:lnTo>
                <a:lnTo>
                  <a:pt x="722" y="133"/>
                </a:lnTo>
                <a:lnTo>
                  <a:pt x="800" y="0"/>
                </a:lnTo>
              </a:path>
            </a:pathLst>
          </a:custGeom>
          <a:noFill/>
          <a:ln w="9525">
            <a:noFill/>
          </a:ln>
        </p:spPr>
        <p:txBody>
          <a:bodyPr/>
          <a:lstStyle/>
          <a:p>
            <a:endParaRPr lang="zh-CN" altLang="en-US"/>
          </a:p>
        </p:txBody>
      </p:sp>
      <p:sp>
        <p:nvSpPr>
          <p:cNvPr id="34843" name="Freeform 41"/>
          <p:cNvSpPr/>
          <p:nvPr/>
        </p:nvSpPr>
        <p:spPr>
          <a:xfrm>
            <a:off x="6369685" y="2889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close/>
              </a:path>
            </a:pathLst>
          </a:custGeom>
          <a:solidFill>
            <a:srgbClr val="D9D9D9">
              <a:alpha val="100000"/>
            </a:srgbClr>
          </a:solidFill>
          <a:ln w="9525">
            <a:noFill/>
          </a:ln>
        </p:spPr>
        <p:txBody>
          <a:bodyPr/>
          <a:lstStyle/>
          <a:p>
            <a:endParaRPr lang="zh-CN" altLang="en-US"/>
          </a:p>
        </p:txBody>
      </p:sp>
      <p:sp>
        <p:nvSpPr>
          <p:cNvPr id="34844" name="Freeform 42"/>
          <p:cNvSpPr/>
          <p:nvPr/>
        </p:nvSpPr>
        <p:spPr>
          <a:xfrm>
            <a:off x="6496685" y="3016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path>
            </a:pathLst>
          </a:custGeom>
          <a:noFill/>
          <a:ln w="9525">
            <a:noFill/>
          </a:ln>
        </p:spPr>
        <p:txBody>
          <a:bodyPr/>
          <a:lstStyle/>
          <a:p>
            <a:endParaRPr lang="zh-CN" altLang="en-US"/>
          </a:p>
        </p:txBody>
      </p:sp>
      <p:sp>
        <p:nvSpPr>
          <p:cNvPr id="34845" name="Freeform 43"/>
          <p:cNvSpPr/>
          <p:nvPr/>
        </p:nvSpPr>
        <p:spPr>
          <a:xfrm>
            <a:off x="6071870" y="2051050"/>
            <a:ext cx="485140" cy="837565"/>
          </a:xfrm>
          <a:custGeom>
            <a:avLst/>
            <a:gdLst/>
            <a:ahLst/>
            <a:cxnLst>
              <a:cxn ang="0">
                <a:pos x="0" y="0"/>
              </a:cxn>
              <a:cxn ang="0">
                <a:pos x="330368" y="927986"/>
              </a:cxn>
              <a:cxn ang="0">
                <a:pos x="537184" y="927986"/>
              </a:cxn>
              <a:cxn ang="0">
                <a:pos x="244419" y="423033"/>
              </a:cxn>
              <a:cxn ang="0">
                <a:pos x="0" y="0"/>
              </a:cxn>
            </a:cxnLst>
            <a:rect l="0" t="0" r="0" b="0"/>
            <a:pathLst>
              <a:path w="400" h="691">
                <a:moveTo>
                  <a:pt x="0" y="0"/>
                </a:moveTo>
                <a:lnTo>
                  <a:pt x="246" y="691"/>
                </a:lnTo>
                <a:lnTo>
                  <a:pt x="400" y="691"/>
                </a:lnTo>
                <a:lnTo>
                  <a:pt x="182" y="315"/>
                </a:lnTo>
                <a:lnTo>
                  <a:pt x="0" y="0"/>
                </a:lnTo>
              </a:path>
            </a:pathLst>
          </a:custGeom>
          <a:noFill/>
          <a:ln w="9525">
            <a:noFill/>
          </a:ln>
        </p:spPr>
        <p:txBody>
          <a:bodyPr/>
          <a:lstStyle/>
          <a:p>
            <a:endParaRPr lang="zh-CN" altLang="en-US"/>
          </a:p>
        </p:txBody>
      </p:sp>
      <p:grpSp>
        <p:nvGrpSpPr>
          <p:cNvPr id="34846" name="Group 44"/>
          <p:cNvGrpSpPr/>
          <p:nvPr/>
        </p:nvGrpSpPr>
        <p:grpSpPr>
          <a:xfrm>
            <a:off x="4227830" y="2889250"/>
            <a:ext cx="1547495" cy="1943100"/>
            <a:chOff x="3949950" y="3095545"/>
            <a:chExt cx="1713617" cy="2152765"/>
          </a:xfrm>
          <a:solidFill>
            <a:srgbClr val="A099CB"/>
          </a:solidFill>
        </p:grpSpPr>
        <p:sp>
          <p:nvSpPr>
            <p:cNvPr id="76" name="Freeform 75"/>
            <p:cNvSpPr/>
            <p:nvPr/>
          </p:nvSpPr>
          <p:spPr bwMode="auto">
            <a:xfrm>
              <a:off x="3949950" y="3095545"/>
              <a:ext cx="1713617" cy="2152765"/>
            </a:xfrm>
            <a:custGeom>
              <a:avLst/>
              <a:gdLst>
                <a:gd name="T0" fmla="*/ 201 w 539"/>
                <a:gd name="T1" fmla="*/ 0 h 677"/>
                <a:gd name="T2" fmla="*/ 73 w 539"/>
                <a:gd name="T3" fmla="*/ 77 h 677"/>
                <a:gd name="T4" fmla="*/ 22 w 539"/>
                <a:gd name="T5" fmla="*/ 166 h 677"/>
                <a:gd name="T6" fmla="*/ 22 w 539"/>
                <a:gd name="T7" fmla="*/ 304 h 677"/>
                <a:gd name="T8" fmla="*/ 237 w 539"/>
                <a:gd name="T9" fmla="*/ 677 h 677"/>
                <a:gd name="T10" fmla="*/ 234 w 539"/>
                <a:gd name="T11" fmla="*/ 527 h 677"/>
                <a:gd name="T12" fmla="*/ 539 w 539"/>
                <a:gd name="T13" fmla="*/ 0 h 677"/>
                <a:gd name="T14" fmla="*/ 201 w 539"/>
                <a:gd name="T15" fmla="*/ 0 h 6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7" name="Freeform 76"/>
            <p:cNvSpPr/>
            <p:nvPr/>
          </p:nvSpPr>
          <p:spPr bwMode="auto">
            <a:xfrm>
              <a:off x="458919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7" name="Group 71"/>
          <p:cNvGrpSpPr/>
          <p:nvPr/>
        </p:nvGrpSpPr>
        <p:grpSpPr>
          <a:xfrm>
            <a:off x="4438015" y="1841500"/>
            <a:ext cx="2118360" cy="1268095"/>
            <a:chOff x="4182282" y="1935228"/>
            <a:chExt cx="2346151" cy="1404736"/>
          </a:xfrm>
          <a:solidFill>
            <a:srgbClr val="95C1C4"/>
          </a:solidFill>
        </p:grpSpPr>
        <p:sp>
          <p:nvSpPr>
            <p:cNvPr id="74" name="Freeform 73"/>
            <p:cNvSpPr/>
            <p:nvPr/>
          </p:nvSpPr>
          <p:spPr bwMode="auto">
            <a:xfrm>
              <a:off x="4182282" y="1935228"/>
              <a:ext cx="2346151" cy="1404736"/>
            </a:xfrm>
            <a:custGeom>
              <a:avLst/>
              <a:gdLst>
                <a:gd name="T0" fmla="*/ 569 w 738"/>
                <a:gd name="T1" fmla="*/ 73 h 442"/>
                <a:gd name="T2" fmla="*/ 438 w 738"/>
                <a:gd name="T3" fmla="*/ 0 h 442"/>
                <a:gd name="T4" fmla="*/ 335 w 738"/>
                <a:gd name="T5" fmla="*/ 0 h 442"/>
                <a:gd name="T6" fmla="*/ 215 w 738"/>
                <a:gd name="T7" fmla="*/ 69 h 442"/>
                <a:gd name="T8" fmla="*/ 0 w 738"/>
                <a:gd name="T9" fmla="*/ 442 h 442"/>
                <a:gd name="T10" fmla="*/ 128 w 738"/>
                <a:gd name="T11" fmla="*/ 365 h 442"/>
                <a:gd name="T12" fmla="*/ 738 w 738"/>
                <a:gd name="T13" fmla="*/ 365 h 442"/>
                <a:gd name="T14" fmla="*/ 569 w 738"/>
                <a:gd name="T15" fmla="*/ 73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5" name="Freeform 74"/>
            <p:cNvSpPr/>
            <p:nvPr/>
          </p:nvSpPr>
          <p:spPr bwMode="auto">
            <a:xfrm>
              <a:off x="599124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8" name="Group 46"/>
          <p:cNvGrpSpPr/>
          <p:nvPr/>
        </p:nvGrpSpPr>
        <p:grpSpPr>
          <a:xfrm>
            <a:off x="5775960" y="4017645"/>
            <a:ext cx="2118360" cy="1269365"/>
            <a:chOff x="5663567" y="4345842"/>
            <a:chExt cx="2346151" cy="1406079"/>
          </a:xfrm>
          <a:solidFill>
            <a:srgbClr val="A099CB"/>
          </a:solidFill>
        </p:grpSpPr>
        <p:grpSp>
          <p:nvGrpSpPr>
            <p:cNvPr id="34864" name="Group 65"/>
            <p:cNvGrpSpPr/>
            <p:nvPr/>
          </p:nvGrpSpPr>
          <p:grpSpPr>
            <a:xfrm>
              <a:off x="5663567" y="4345842"/>
              <a:ext cx="2346151" cy="1406079"/>
              <a:chOff x="5663567" y="4345842"/>
              <a:chExt cx="2346151" cy="1406079"/>
            </a:xfrm>
            <a:grpFill/>
          </p:grpSpPr>
          <p:sp>
            <p:nvSpPr>
              <p:cNvPr id="70" name="Freeform 69"/>
              <p:cNvSpPr/>
              <p:nvPr/>
            </p:nvSpPr>
            <p:spPr bwMode="auto">
              <a:xfrm>
                <a:off x="5663567" y="4345842"/>
                <a:ext cx="2346151" cy="1406079"/>
              </a:xfrm>
              <a:custGeom>
                <a:avLst/>
                <a:gdLst>
                  <a:gd name="T0" fmla="*/ 168 w 738"/>
                  <a:gd name="T1" fmla="*/ 370 h 442"/>
                  <a:gd name="T2" fmla="*/ 300 w 738"/>
                  <a:gd name="T3" fmla="*/ 442 h 442"/>
                  <a:gd name="T4" fmla="*/ 402 w 738"/>
                  <a:gd name="T5" fmla="*/ 442 h 442"/>
                  <a:gd name="T6" fmla="*/ 522 w 738"/>
                  <a:gd name="T7" fmla="*/ 373 h 442"/>
                  <a:gd name="T8" fmla="*/ 738 w 738"/>
                  <a:gd name="T9" fmla="*/ 0 h 442"/>
                  <a:gd name="T10" fmla="*/ 609 w 738"/>
                  <a:gd name="T11" fmla="*/ 78 h 442"/>
                  <a:gd name="T12" fmla="*/ 0 w 738"/>
                  <a:gd name="T13" fmla="*/ 78 h 442"/>
                  <a:gd name="T14" fmla="*/ 168 w 738"/>
                  <a:gd name="T15" fmla="*/ 37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70"/>
              <p:cNvSpPr/>
              <p:nvPr/>
            </p:nvSpPr>
            <p:spPr bwMode="auto">
              <a:xfrm>
                <a:off x="566356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67" name="Group 66"/>
            <p:cNvGrpSpPr/>
            <p:nvPr/>
          </p:nvGrpSpPr>
          <p:grpSpPr>
            <a:xfrm>
              <a:off x="6674717" y="4979124"/>
              <a:ext cx="362796" cy="338611"/>
              <a:chOff x="4418013" y="3475038"/>
              <a:chExt cx="285750" cy="266701"/>
            </a:xfrm>
            <a:grpFill/>
          </p:grpSpPr>
          <p:sp>
            <p:nvSpPr>
              <p:cNvPr id="68"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9"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34849" name="Group 47"/>
          <p:cNvGrpSpPr/>
          <p:nvPr/>
        </p:nvGrpSpPr>
        <p:grpSpPr>
          <a:xfrm>
            <a:off x="4828540" y="3564255"/>
            <a:ext cx="1807845" cy="1722755"/>
            <a:chOff x="4614716" y="3843574"/>
            <a:chExt cx="2002354" cy="1908348"/>
          </a:xfrm>
          <a:solidFill>
            <a:srgbClr val="95C1C4"/>
          </a:solidFill>
        </p:grpSpPr>
        <p:grpSp>
          <p:nvGrpSpPr>
            <p:cNvPr id="34860" name="Group 61"/>
            <p:cNvGrpSpPr/>
            <p:nvPr/>
          </p:nvGrpSpPr>
          <p:grpSpPr>
            <a:xfrm>
              <a:off x="4614716" y="3843574"/>
              <a:ext cx="2002354" cy="1908348"/>
              <a:chOff x="4614716" y="3843574"/>
              <a:chExt cx="2002354" cy="1908348"/>
            </a:xfrm>
            <a:grpFill/>
          </p:grpSpPr>
          <p:sp>
            <p:nvSpPr>
              <p:cNvPr id="64" name="Freeform 63"/>
              <p:cNvSpPr/>
              <p:nvPr/>
            </p:nvSpPr>
            <p:spPr bwMode="auto">
              <a:xfrm>
                <a:off x="4614716" y="3843575"/>
                <a:ext cx="2002354" cy="1908347"/>
              </a:xfrm>
              <a:custGeom>
                <a:avLst/>
                <a:gdLst>
                  <a:gd name="T0" fmla="*/ 25 w 630"/>
                  <a:gd name="T1" fmla="*/ 292 h 600"/>
                  <a:gd name="T2" fmla="*/ 28 w 630"/>
                  <a:gd name="T3" fmla="*/ 442 h 600"/>
                  <a:gd name="T4" fmla="*/ 79 w 630"/>
                  <a:gd name="T5" fmla="*/ 531 h 600"/>
                  <a:gd name="T6" fmla="*/ 199 w 630"/>
                  <a:gd name="T7" fmla="*/ 600 h 600"/>
                  <a:gd name="T8" fmla="*/ 630 w 630"/>
                  <a:gd name="T9" fmla="*/ 600 h 600"/>
                  <a:gd name="T10" fmla="*/ 498 w 630"/>
                  <a:gd name="T11" fmla="*/ 528 h 600"/>
                  <a:gd name="T12" fmla="*/ 194 w 630"/>
                  <a:gd name="T13" fmla="*/ 0 h 600"/>
                  <a:gd name="T14" fmla="*/ 25 w 630"/>
                  <a:gd name="T15" fmla="*/ 292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5" name="Freeform 64"/>
              <p:cNvSpPr/>
              <p:nvPr/>
            </p:nvSpPr>
            <p:spPr bwMode="auto">
              <a:xfrm>
                <a:off x="469395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61" name="Freeform 18"/>
            <p:cNvSpPr/>
            <p:nvPr/>
          </p:nvSpPr>
          <p:spPr>
            <a:xfrm>
              <a:off x="5122816" y="4936315"/>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grpFill/>
            <a:ln w="9525">
              <a:noFill/>
            </a:ln>
          </p:spPr>
          <p:txBody>
            <a:bodyPr/>
            <a:lstStyle/>
            <a:p>
              <a:endParaRPr lang="zh-CN" altLang="en-US"/>
            </a:p>
          </p:txBody>
        </p:sp>
      </p:grpSp>
      <p:grpSp>
        <p:nvGrpSpPr>
          <p:cNvPr id="34850" name="Group 55"/>
          <p:cNvGrpSpPr/>
          <p:nvPr/>
        </p:nvGrpSpPr>
        <p:grpSpPr>
          <a:xfrm>
            <a:off x="5695950" y="1841500"/>
            <a:ext cx="1805305" cy="1722755"/>
            <a:chOff x="5574932" y="1935228"/>
            <a:chExt cx="1999668" cy="1908347"/>
          </a:xfrm>
          <a:solidFill>
            <a:srgbClr val="A099CB"/>
          </a:solidFill>
        </p:grpSpPr>
        <p:sp>
          <p:nvSpPr>
            <p:cNvPr id="60" name="Freeform 59"/>
            <p:cNvSpPr/>
            <p:nvPr/>
          </p:nvSpPr>
          <p:spPr bwMode="auto">
            <a:xfrm>
              <a:off x="5574932" y="1935228"/>
              <a:ext cx="1999668" cy="1908347"/>
            </a:xfrm>
            <a:custGeom>
              <a:avLst/>
              <a:gdLst>
                <a:gd name="T0" fmla="*/ 604 w 629"/>
                <a:gd name="T1" fmla="*/ 308 h 600"/>
                <a:gd name="T2" fmla="*/ 602 w 629"/>
                <a:gd name="T3" fmla="*/ 158 h 600"/>
                <a:gd name="T4" fmla="*/ 550 w 629"/>
                <a:gd name="T5" fmla="*/ 69 h 600"/>
                <a:gd name="T6" fmla="*/ 430 w 629"/>
                <a:gd name="T7" fmla="*/ 0 h 600"/>
                <a:gd name="T8" fmla="*/ 0 w 629"/>
                <a:gd name="T9" fmla="*/ 0 h 600"/>
                <a:gd name="T10" fmla="*/ 131 w 629"/>
                <a:gd name="T11" fmla="*/ 73 h 600"/>
                <a:gd name="T12" fmla="*/ 436 w 629"/>
                <a:gd name="T13" fmla="*/ 600 h 600"/>
                <a:gd name="T14" fmla="*/ 604 w 629"/>
                <a:gd name="T15" fmla="*/ 308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60"/>
            <p:cNvSpPr/>
            <p:nvPr/>
          </p:nvSpPr>
          <p:spPr bwMode="auto">
            <a:xfrm>
              <a:off x="685611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51" name="Group 51"/>
          <p:cNvGrpSpPr/>
          <p:nvPr/>
        </p:nvGrpSpPr>
        <p:grpSpPr>
          <a:xfrm>
            <a:off x="6557010" y="2294890"/>
            <a:ext cx="1547495" cy="1946910"/>
            <a:chOff x="6528433" y="2437495"/>
            <a:chExt cx="1713617" cy="2156795"/>
          </a:xfrm>
          <a:solidFill>
            <a:srgbClr val="95C1C4"/>
          </a:solidFill>
        </p:grpSpPr>
        <p:sp>
          <p:nvSpPr>
            <p:cNvPr id="54" name="Freeform 53"/>
            <p:cNvSpPr/>
            <p:nvPr/>
          </p:nvSpPr>
          <p:spPr bwMode="auto">
            <a:xfrm>
              <a:off x="6528433" y="2437495"/>
              <a:ext cx="1713617" cy="2156794"/>
            </a:xfrm>
            <a:custGeom>
              <a:avLst/>
              <a:gdLst>
                <a:gd name="T0" fmla="*/ 337 w 539"/>
                <a:gd name="T1" fmla="*/ 678 h 678"/>
                <a:gd name="T2" fmla="*/ 466 w 539"/>
                <a:gd name="T3" fmla="*/ 600 h 678"/>
                <a:gd name="T4" fmla="*/ 517 w 539"/>
                <a:gd name="T5" fmla="*/ 511 h 678"/>
                <a:gd name="T6" fmla="*/ 517 w 539"/>
                <a:gd name="T7" fmla="*/ 373 h 678"/>
                <a:gd name="T8" fmla="*/ 302 w 539"/>
                <a:gd name="T9" fmla="*/ 0 h 678"/>
                <a:gd name="T10" fmla="*/ 304 w 539"/>
                <a:gd name="T11" fmla="*/ 150 h 678"/>
                <a:gd name="T12" fmla="*/ 0 w 539"/>
                <a:gd name="T13" fmla="*/ 678 h 678"/>
                <a:gd name="T14" fmla="*/ 337 w 539"/>
                <a:gd name="T15" fmla="*/ 67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54"/>
            <p:cNvSpPr/>
            <p:nvPr/>
          </p:nvSpPr>
          <p:spPr bwMode="auto">
            <a:xfrm>
              <a:off x="652843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52" name="Shape 222"/>
          <p:cNvSpPr/>
          <p:nvPr/>
        </p:nvSpPr>
        <p:spPr>
          <a:xfrm>
            <a:off x="4676140" y="3330575"/>
            <a:ext cx="296545" cy="372745"/>
          </a:xfrm>
          <a:custGeom>
            <a:avLst/>
            <a:gdLst/>
            <a:ahLst/>
            <a:cxnLst>
              <a:cxn ang="0">
                <a:pos x="164235" y="206345"/>
              </a:cxn>
              <a:cxn ang="5898240">
                <a:pos x="164235" y="206345"/>
              </a:cxn>
              <a:cxn ang="11796480">
                <a:pos x="164235" y="206345"/>
              </a:cxn>
              <a:cxn ang="17694720">
                <a:pos x="164235" y="206345"/>
              </a:cxn>
            </a:cxnLst>
            <a:rect l="0" t="0" r="0" b="0"/>
            <a:pathLst>
              <a:path w="21015" h="21072">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chemeClr val="bg1">
              <a:alpha val="100000"/>
            </a:schemeClr>
          </a:solidFill>
          <a:ln w="12700">
            <a:noFill/>
          </a:ln>
        </p:spPr>
        <p:txBody>
          <a:bodyPr/>
          <a:lstStyle/>
          <a:p>
            <a:endParaRPr lang="zh-CN" altLang="en-US"/>
          </a:p>
        </p:txBody>
      </p:sp>
      <p:grpSp>
        <p:nvGrpSpPr>
          <p:cNvPr id="84" name="Group 83"/>
          <p:cNvGrpSpPr/>
          <p:nvPr/>
        </p:nvGrpSpPr>
        <p:grpSpPr>
          <a:xfrm>
            <a:off x="5222875" y="2196465"/>
            <a:ext cx="552450" cy="387985"/>
            <a:chOff x="7350125" y="1003300"/>
            <a:chExt cx="522288" cy="366713"/>
          </a:xfrm>
          <a:solidFill>
            <a:schemeClr val="bg1"/>
          </a:solidFill>
        </p:grpSpPr>
        <p:sp>
          <p:nvSpPr>
            <p:cNvPr id="85" name="Freeform 21"/>
            <p:cNvSpPr>
              <a:spLocks noEditPoints="1"/>
            </p:cNvSpPr>
            <p:nvPr/>
          </p:nvSpPr>
          <p:spPr bwMode="auto">
            <a:xfrm>
              <a:off x="7350125" y="1003300"/>
              <a:ext cx="373063" cy="366713"/>
            </a:xfrm>
            <a:custGeom>
              <a:avLst/>
              <a:gdLst>
                <a:gd name="T0" fmla="*/ 85 w 99"/>
                <a:gd name="T1" fmla="*/ 60 h 97"/>
                <a:gd name="T2" fmla="*/ 99 w 99"/>
                <a:gd name="T3" fmla="*/ 54 h 97"/>
                <a:gd name="T4" fmla="*/ 99 w 99"/>
                <a:gd name="T5" fmla="*/ 43 h 97"/>
                <a:gd name="T6" fmla="*/ 85 w 99"/>
                <a:gd name="T7" fmla="*/ 38 h 97"/>
                <a:gd name="T8" fmla="*/ 83 w 99"/>
                <a:gd name="T9" fmla="*/ 32 h 97"/>
                <a:gd name="T10" fmla="*/ 88 w 99"/>
                <a:gd name="T11" fmla="*/ 18 h 97"/>
                <a:gd name="T12" fmla="*/ 81 w 99"/>
                <a:gd name="T13" fmla="*/ 11 h 97"/>
                <a:gd name="T14" fmla="*/ 67 w 99"/>
                <a:gd name="T15" fmla="*/ 16 h 97"/>
                <a:gd name="T16" fmla="*/ 61 w 99"/>
                <a:gd name="T17" fmla="*/ 14 h 97"/>
                <a:gd name="T18" fmla="*/ 55 w 99"/>
                <a:gd name="T19" fmla="*/ 0 h 97"/>
                <a:gd name="T20" fmla="*/ 44 w 99"/>
                <a:gd name="T21" fmla="*/ 0 h 97"/>
                <a:gd name="T22" fmla="*/ 38 w 99"/>
                <a:gd name="T23" fmla="*/ 14 h 97"/>
                <a:gd name="T24" fmla="*/ 32 w 99"/>
                <a:gd name="T25" fmla="*/ 16 h 97"/>
                <a:gd name="T26" fmla="*/ 18 w 99"/>
                <a:gd name="T27" fmla="*/ 11 h 97"/>
                <a:gd name="T28" fmla="*/ 10 w 99"/>
                <a:gd name="T29" fmla="*/ 18 h 97"/>
                <a:gd name="T30" fmla="*/ 16 w 99"/>
                <a:gd name="T31" fmla="*/ 32 h 97"/>
                <a:gd name="T32" fmla="*/ 14 w 99"/>
                <a:gd name="T33" fmla="*/ 38 h 97"/>
                <a:gd name="T34" fmla="*/ 0 w 99"/>
                <a:gd name="T35" fmla="*/ 44 h 97"/>
                <a:gd name="T36" fmla="*/ 0 w 99"/>
                <a:gd name="T37" fmla="*/ 54 h 97"/>
                <a:gd name="T38" fmla="*/ 14 w 99"/>
                <a:gd name="T39" fmla="*/ 60 h 97"/>
                <a:gd name="T40" fmla="*/ 16 w 99"/>
                <a:gd name="T41" fmla="*/ 66 h 97"/>
                <a:gd name="T42" fmla="*/ 11 w 99"/>
                <a:gd name="T43" fmla="*/ 79 h 97"/>
                <a:gd name="T44" fmla="*/ 18 w 99"/>
                <a:gd name="T45" fmla="*/ 87 h 97"/>
                <a:gd name="T46" fmla="*/ 32 w 99"/>
                <a:gd name="T47" fmla="*/ 82 h 97"/>
                <a:gd name="T48" fmla="*/ 38 w 99"/>
                <a:gd name="T49" fmla="*/ 84 h 97"/>
                <a:gd name="T50" fmla="*/ 44 w 99"/>
                <a:gd name="T51" fmla="*/ 97 h 97"/>
                <a:gd name="T52" fmla="*/ 55 w 99"/>
                <a:gd name="T53" fmla="*/ 97 h 97"/>
                <a:gd name="T54" fmla="*/ 61 w 99"/>
                <a:gd name="T55" fmla="*/ 84 h 97"/>
                <a:gd name="T56" fmla="*/ 67 w 99"/>
                <a:gd name="T57" fmla="*/ 81 h 97"/>
                <a:gd name="T58" fmla="*/ 81 w 99"/>
                <a:gd name="T59" fmla="*/ 87 h 97"/>
                <a:gd name="T60" fmla="*/ 89 w 99"/>
                <a:gd name="T61" fmla="*/ 79 h 97"/>
                <a:gd name="T62" fmla="*/ 83 w 99"/>
                <a:gd name="T63" fmla="*/ 66 h 97"/>
                <a:gd name="T64" fmla="*/ 85 w 99"/>
                <a:gd name="T65" fmla="*/ 60 h 97"/>
                <a:gd name="T66" fmla="*/ 49 w 99"/>
                <a:gd name="T67" fmla="*/ 64 h 97"/>
                <a:gd name="T68" fmla="*/ 34 w 99"/>
                <a:gd name="T69" fmla="*/ 49 h 97"/>
                <a:gd name="T70" fmla="*/ 49 w 99"/>
                <a:gd name="T71" fmla="*/ 33 h 97"/>
                <a:gd name="T72" fmla="*/ 65 w 99"/>
                <a:gd name="T73" fmla="*/ 49 h 97"/>
                <a:gd name="T74" fmla="*/ 49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5" y="60"/>
                  </a:moveTo>
                  <a:cubicBezTo>
                    <a:pt x="85" y="60"/>
                    <a:pt x="99" y="55"/>
                    <a:pt x="99" y="54"/>
                  </a:cubicBezTo>
                  <a:cubicBezTo>
                    <a:pt x="99" y="43"/>
                    <a:pt x="99" y="43"/>
                    <a:pt x="99" y="43"/>
                  </a:cubicBezTo>
                  <a:cubicBezTo>
                    <a:pt x="99" y="42"/>
                    <a:pt x="85" y="38"/>
                    <a:pt x="85" y="38"/>
                  </a:cubicBezTo>
                  <a:cubicBezTo>
                    <a:pt x="83" y="32"/>
                    <a:pt x="83" y="32"/>
                    <a:pt x="83" y="32"/>
                  </a:cubicBezTo>
                  <a:cubicBezTo>
                    <a:pt x="83" y="32"/>
                    <a:pt x="89" y="19"/>
                    <a:pt x="88" y="18"/>
                  </a:cubicBezTo>
                  <a:cubicBezTo>
                    <a:pt x="81" y="11"/>
                    <a:pt x="81" y="11"/>
                    <a:pt x="81" y="11"/>
                  </a:cubicBezTo>
                  <a:cubicBezTo>
                    <a:pt x="80" y="10"/>
                    <a:pt x="67" y="16"/>
                    <a:pt x="67" y="16"/>
                  </a:cubicBezTo>
                  <a:cubicBezTo>
                    <a:pt x="61" y="14"/>
                    <a:pt x="61" y="14"/>
                    <a:pt x="61" y="14"/>
                  </a:cubicBezTo>
                  <a:cubicBezTo>
                    <a:pt x="61" y="14"/>
                    <a:pt x="55" y="0"/>
                    <a:pt x="55" y="0"/>
                  </a:cubicBezTo>
                  <a:cubicBezTo>
                    <a:pt x="44" y="0"/>
                    <a:pt x="44" y="0"/>
                    <a:pt x="44" y="0"/>
                  </a:cubicBezTo>
                  <a:cubicBezTo>
                    <a:pt x="43" y="0"/>
                    <a:pt x="38" y="14"/>
                    <a:pt x="38" y="14"/>
                  </a:cubicBezTo>
                  <a:cubicBezTo>
                    <a:pt x="32" y="16"/>
                    <a:pt x="32" y="16"/>
                    <a:pt x="32" y="16"/>
                  </a:cubicBezTo>
                  <a:cubicBezTo>
                    <a:pt x="32" y="16"/>
                    <a:pt x="19" y="10"/>
                    <a:pt x="18" y="11"/>
                  </a:cubicBezTo>
                  <a:cubicBezTo>
                    <a:pt x="10" y="18"/>
                    <a:pt x="10" y="18"/>
                    <a:pt x="10" y="18"/>
                  </a:cubicBezTo>
                  <a:cubicBezTo>
                    <a:pt x="10" y="19"/>
                    <a:pt x="16" y="32"/>
                    <a:pt x="16" y="32"/>
                  </a:cubicBezTo>
                  <a:cubicBezTo>
                    <a:pt x="14" y="38"/>
                    <a:pt x="14" y="38"/>
                    <a:pt x="14" y="38"/>
                  </a:cubicBezTo>
                  <a:cubicBezTo>
                    <a:pt x="14" y="38"/>
                    <a:pt x="0" y="43"/>
                    <a:pt x="0" y="44"/>
                  </a:cubicBezTo>
                  <a:cubicBezTo>
                    <a:pt x="0" y="54"/>
                    <a:pt x="0" y="54"/>
                    <a:pt x="0" y="54"/>
                  </a:cubicBezTo>
                  <a:cubicBezTo>
                    <a:pt x="0" y="55"/>
                    <a:pt x="14" y="60"/>
                    <a:pt x="14" y="60"/>
                  </a:cubicBezTo>
                  <a:cubicBezTo>
                    <a:pt x="16" y="66"/>
                    <a:pt x="16" y="66"/>
                    <a:pt x="16" y="66"/>
                  </a:cubicBezTo>
                  <a:cubicBezTo>
                    <a:pt x="16" y="66"/>
                    <a:pt x="10" y="79"/>
                    <a:pt x="11" y="79"/>
                  </a:cubicBezTo>
                  <a:cubicBezTo>
                    <a:pt x="18" y="87"/>
                    <a:pt x="18" y="87"/>
                    <a:pt x="18" y="87"/>
                  </a:cubicBezTo>
                  <a:cubicBezTo>
                    <a:pt x="19" y="88"/>
                    <a:pt x="32" y="82"/>
                    <a:pt x="32" y="82"/>
                  </a:cubicBezTo>
                  <a:cubicBezTo>
                    <a:pt x="38" y="84"/>
                    <a:pt x="38" y="84"/>
                    <a:pt x="38" y="84"/>
                  </a:cubicBezTo>
                  <a:cubicBezTo>
                    <a:pt x="38" y="84"/>
                    <a:pt x="44" y="97"/>
                    <a:pt x="44" y="97"/>
                  </a:cubicBezTo>
                  <a:cubicBezTo>
                    <a:pt x="55" y="97"/>
                    <a:pt x="55" y="97"/>
                    <a:pt x="55" y="97"/>
                  </a:cubicBezTo>
                  <a:cubicBezTo>
                    <a:pt x="56" y="97"/>
                    <a:pt x="61" y="84"/>
                    <a:pt x="61" y="84"/>
                  </a:cubicBezTo>
                  <a:cubicBezTo>
                    <a:pt x="67" y="81"/>
                    <a:pt x="67" y="81"/>
                    <a:pt x="67" y="81"/>
                  </a:cubicBezTo>
                  <a:cubicBezTo>
                    <a:pt x="67" y="81"/>
                    <a:pt x="80" y="87"/>
                    <a:pt x="81" y="87"/>
                  </a:cubicBezTo>
                  <a:cubicBezTo>
                    <a:pt x="89" y="79"/>
                    <a:pt x="89" y="79"/>
                    <a:pt x="89" y="79"/>
                  </a:cubicBezTo>
                  <a:cubicBezTo>
                    <a:pt x="89" y="79"/>
                    <a:pt x="83" y="66"/>
                    <a:pt x="83" y="66"/>
                  </a:cubicBezTo>
                  <a:lnTo>
                    <a:pt x="85" y="60"/>
                  </a:lnTo>
                  <a:close/>
                  <a:moveTo>
                    <a:pt x="49" y="64"/>
                  </a:moveTo>
                  <a:cubicBezTo>
                    <a:pt x="41" y="64"/>
                    <a:pt x="34" y="57"/>
                    <a:pt x="34" y="49"/>
                  </a:cubicBezTo>
                  <a:cubicBezTo>
                    <a:pt x="34" y="40"/>
                    <a:pt x="41" y="33"/>
                    <a:pt x="49" y="33"/>
                  </a:cubicBezTo>
                  <a:cubicBezTo>
                    <a:pt x="58" y="33"/>
                    <a:pt x="65" y="40"/>
                    <a:pt x="65" y="49"/>
                  </a:cubicBezTo>
                  <a:cubicBezTo>
                    <a:pt x="65" y="57"/>
                    <a:pt x="58" y="64"/>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86" name="Freeform 22"/>
            <p:cNvSpPr>
              <a:spLocks noEditPoints="1"/>
            </p:cNvSpPr>
            <p:nvPr/>
          </p:nvSpPr>
          <p:spPr bwMode="auto">
            <a:xfrm>
              <a:off x="7699375" y="1189038"/>
              <a:ext cx="173038" cy="176213"/>
            </a:xfrm>
            <a:custGeom>
              <a:avLst/>
              <a:gdLst>
                <a:gd name="T0" fmla="*/ 41 w 46"/>
                <a:gd name="T1" fmla="*/ 22 h 47"/>
                <a:gd name="T2" fmla="*/ 40 w 46"/>
                <a:gd name="T3" fmla="*/ 19 h 47"/>
                <a:gd name="T4" fmla="*/ 44 w 46"/>
                <a:gd name="T5" fmla="*/ 13 h 47"/>
                <a:gd name="T6" fmla="*/ 42 w 46"/>
                <a:gd name="T7" fmla="*/ 9 h 47"/>
                <a:gd name="T8" fmla="*/ 35 w 46"/>
                <a:gd name="T9" fmla="*/ 10 h 47"/>
                <a:gd name="T10" fmla="*/ 32 w 46"/>
                <a:gd name="T11" fmla="*/ 8 h 47"/>
                <a:gd name="T12" fmla="*/ 31 w 46"/>
                <a:gd name="T13" fmla="*/ 1 h 47"/>
                <a:gd name="T14" fmla="*/ 26 w 46"/>
                <a:gd name="T15" fmla="*/ 0 h 47"/>
                <a:gd name="T16" fmla="*/ 22 w 46"/>
                <a:gd name="T17" fmla="*/ 5 h 47"/>
                <a:gd name="T18" fmla="*/ 19 w 46"/>
                <a:gd name="T19" fmla="*/ 6 h 47"/>
                <a:gd name="T20" fmla="*/ 13 w 46"/>
                <a:gd name="T21" fmla="*/ 2 h 47"/>
                <a:gd name="T22" fmla="*/ 9 w 46"/>
                <a:gd name="T23" fmla="*/ 5 h 47"/>
                <a:gd name="T24" fmla="*/ 10 w 46"/>
                <a:gd name="T25" fmla="*/ 12 h 47"/>
                <a:gd name="T26" fmla="*/ 8 w 46"/>
                <a:gd name="T27" fmla="*/ 14 h 47"/>
                <a:gd name="T28" fmla="*/ 1 w 46"/>
                <a:gd name="T29" fmla="*/ 15 h 47"/>
                <a:gd name="T30" fmla="*/ 0 w 46"/>
                <a:gd name="T31" fmla="*/ 20 h 47"/>
                <a:gd name="T32" fmla="*/ 6 w 46"/>
                <a:gd name="T33" fmla="*/ 25 h 47"/>
                <a:gd name="T34" fmla="*/ 6 w 46"/>
                <a:gd name="T35" fmla="*/ 28 h 47"/>
                <a:gd name="T36" fmla="*/ 2 w 46"/>
                <a:gd name="T37" fmla="*/ 34 h 47"/>
                <a:gd name="T38" fmla="*/ 5 w 46"/>
                <a:gd name="T39" fmla="*/ 38 h 47"/>
                <a:gd name="T40" fmla="*/ 11 w 46"/>
                <a:gd name="T41" fmla="*/ 37 h 47"/>
                <a:gd name="T42" fmla="*/ 14 w 46"/>
                <a:gd name="T43" fmla="*/ 39 h 47"/>
                <a:gd name="T44" fmla="*/ 15 w 46"/>
                <a:gd name="T45" fmla="*/ 46 h 47"/>
                <a:gd name="T46" fmla="*/ 20 w 46"/>
                <a:gd name="T47" fmla="*/ 47 h 47"/>
                <a:gd name="T48" fmla="*/ 24 w 46"/>
                <a:gd name="T49" fmla="*/ 41 h 47"/>
                <a:gd name="T50" fmla="*/ 27 w 46"/>
                <a:gd name="T51" fmla="*/ 41 h 47"/>
                <a:gd name="T52" fmla="*/ 33 w 46"/>
                <a:gd name="T53" fmla="*/ 45 h 47"/>
                <a:gd name="T54" fmla="*/ 37 w 46"/>
                <a:gd name="T55" fmla="*/ 42 h 47"/>
                <a:gd name="T56" fmla="*/ 36 w 46"/>
                <a:gd name="T57" fmla="*/ 35 h 47"/>
                <a:gd name="T58" fmla="*/ 38 w 46"/>
                <a:gd name="T59" fmla="*/ 33 h 47"/>
                <a:gd name="T60" fmla="*/ 45 w 46"/>
                <a:gd name="T61" fmla="*/ 31 h 47"/>
                <a:gd name="T62" fmla="*/ 46 w 46"/>
                <a:gd name="T63" fmla="*/ 26 h 47"/>
                <a:gd name="T64" fmla="*/ 41 w 46"/>
                <a:gd name="T65" fmla="*/ 22 h 47"/>
                <a:gd name="T66" fmla="*/ 30 w 46"/>
                <a:gd name="T67" fmla="*/ 25 h 47"/>
                <a:gd name="T68" fmla="*/ 21 w 46"/>
                <a:gd name="T69" fmla="*/ 31 h 47"/>
                <a:gd name="T70" fmla="*/ 16 w 46"/>
                <a:gd name="T71" fmla="*/ 22 h 47"/>
                <a:gd name="T72" fmla="*/ 25 w 46"/>
                <a:gd name="T73" fmla="*/ 16 h 47"/>
                <a:gd name="T74" fmla="*/ 30 w 46"/>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47">
                  <a:moveTo>
                    <a:pt x="41" y="22"/>
                  </a:moveTo>
                  <a:cubicBezTo>
                    <a:pt x="40" y="19"/>
                    <a:pt x="40" y="19"/>
                    <a:pt x="40" y="19"/>
                  </a:cubicBezTo>
                  <a:cubicBezTo>
                    <a:pt x="40" y="19"/>
                    <a:pt x="44" y="13"/>
                    <a:pt x="44" y="13"/>
                  </a:cubicBezTo>
                  <a:cubicBezTo>
                    <a:pt x="42" y="9"/>
                    <a:pt x="42" y="9"/>
                    <a:pt x="42" y="9"/>
                  </a:cubicBezTo>
                  <a:cubicBezTo>
                    <a:pt x="41" y="8"/>
                    <a:pt x="35" y="10"/>
                    <a:pt x="35" y="10"/>
                  </a:cubicBezTo>
                  <a:cubicBezTo>
                    <a:pt x="32" y="8"/>
                    <a:pt x="32" y="8"/>
                    <a:pt x="32" y="8"/>
                  </a:cubicBezTo>
                  <a:cubicBezTo>
                    <a:pt x="32" y="8"/>
                    <a:pt x="32" y="1"/>
                    <a:pt x="31" y="1"/>
                  </a:cubicBezTo>
                  <a:cubicBezTo>
                    <a:pt x="26" y="0"/>
                    <a:pt x="26" y="0"/>
                    <a:pt x="26" y="0"/>
                  </a:cubicBezTo>
                  <a:cubicBezTo>
                    <a:pt x="26" y="0"/>
                    <a:pt x="22" y="5"/>
                    <a:pt x="22" y="5"/>
                  </a:cubicBezTo>
                  <a:cubicBezTo>
                    <a:pt x="19" y="6"/>
                    <a:pt x="19" y="6"/>
                    <a:pt x="19" y="6"/>
                  </a:cubicBezTo>
                  <a:cubicBezTo>
                    <a:pt x="19" y="6"/>
                    <a:pt x="14" y="2"/>
                    <a:pt x="13" y="2"/>
                  </a:cubicBezTo>
                  <a:cubicBezTo>
                    <a:pt x="9" y="5"/>
                    <a:pt x="9" y="5"/>
                    <a:pt x="9" y="5"/>
                  </a:cubicBezTo>
                  <a:cubicBezTo>
                    <a:pt x="9" y="5"/>
                    <a:pt x="10" y="12"/>
                    <a:pt x="10" y="12"/>
                  </a:cubicBezTo>
                  <a:cubicBezTo>
                    <a:pt x="8" y="14"/>
                    <a:pt x="8" y="14"/>
                    <a:pt x="8" y="14"/>
                  </a:cubicBezTo>
                  <a:cubicBezTo>
                    <a:pt x="8" y="14"/>
                    <a:pt x="1" y="15"/>
                    <a:pt x="1" y="15"/>
                  </a:cubicBezTo>
                  <a:cubicBezTo>
                    <a:pt x="0" y="20"/>
                    <a:pt x="0" y="20"/>
                    <a:pt x="0" y="20"/>
                  </a:cubicBezTo>
                  <a:cubicBezTo>
                    <a:pt x="0" y="21"/>
                    <a:pt x="6" y="25"/>
                    <a:pt x="6" y="25"/>
                  </a:cubicBezTo>
                  <a:cubicBezTo>
                    <a:pt x="6" y="28"/>
                    <a:pt x="6" y="28"/>
                    <a:pt x="6" y="28"/>
                  </a:cubicBezTo>
                  <a:cubicBezTo>
                    <a:pt x="6" y="28"/>
                    <a:pt x="2" y="33"/>
                    <a:pt x="2" y="34"/>
                  </a:cubicBezTo>
                  <a:cubicBezTo>
                    <a:pt x="5" y="38"/>
                    <a:pt x="5" y="38"/>
                    <a:pt x="5" y="38"/>
                  </a:cubicBezTo>
                  <a:cubicBezTo>
                    <a:pt x="5" y="38"/>
                    <a:pt x="11" y="37"/>
                    <a:pt x="11" y="37"/>
                  </a:cubicBezTo>
                  <a:cubicBezTo>
                    <a:pt x="14" y="39"/>
                    <a:pt x="14" y="39"/>
                    <a:pt x="14" y="39"/>
                  </a:cubicBezTo>
                  <a:cubicBezTo>
                    <a:pt x="14" y="39"/>
                    <a:pt x="15" y="46"/>
                    <a:pt x="15" y="46"/>
                  </a:cubicBezTo>
                  <a:cubicBezTo>
                    <a:pt x="20" y="47"/>
                    <a:pt x="20" y="47"/>
                    <a:pt x="20" y="47"/>
                  </a:cubicBezTo>
                  <a:cubicBezTo>
                    <a:pt x="20" y="47"/>
                    <a:pt x="24" y="41"/>
                    <a:pt x="24" y="41"/>
                  </a:cubicBezTo>
                  <a:cubicBezTo>
                    <a:pt x="27" y="41"/>
                    <a:pt x="27" y="41"/>
                    <a:pt x="27" y="41"/>
                  </a:cubicBezTo>
                  <a:cubicBezTo>
                    <a:pt x="27" y="41"/>
                    <a:pt x="33" y="45"/>
                    <a:pt x="33" y="45"/>
                  </a:cubicBezTo>
                  <a:cubicBezTo>
                    <a:pt x="37" y="42"/>
                    <a:pt x="37" y="42"/>
                    <a:pt x="37" y="42"/>
                  </a:cubicBezTo>
                  <a:cubicBezTo>
                    <a:pt x="38" y="42"/>
                    <a:pt x="36" y="35"/>
                    <a:pt x="36" y="35"/>
                  </a:cubicBezTo>
                  <a:cubicBezTo>
                    <a:pt x="38" y="33"/>
                    <a:pt x="38" y="33"/>
                    <a:pt x="38" y="33"/>
                  </a:cubicBezTo>
                  <a:cubicBezTo>
                    <a:pt x="38" y="33"/>
                    <a:pt x="45" y="32"/>
                    <a:pt x="45" y="31"/>
                  </a:cubicBezTo>
                  <a:cubicBezTo>
                    <a:pt x="46" y="26"/>
                    <a:pt x="46" y="26"/>
                    <a:pt x="46" y="26"/>
                  </a:cubicBezTo>
                  <a:cubicBezTo>
                    <a:pt x="46" y="26"/>
                    <a:pt x="41" y="22"/>
                    <a:pt x="41" y="22"/>
                  </a:cubicBezTo>
                  <a:close/>
                  <a:moveTo>
                    <a:pt x="30" y="25"/>
                  </a:moveTo>
                  <a:cubicBezTo>
                    <a:pt x="29" y="29"/>
                    <a:pt x="25" y="32"/>
                    <a:pt x="21" y="31"/>
                  </a:cubicBezTo>
                  <a:cubicBezTo>
                    <a:pt x="17" y="30"/>
                    <a:pt x="15" y="26"/>
                    <a:pt x="16" y="22"/>
                  </a:cubicBezTo>
                  <a:cubicBezTo>
                    <a:pt x="17" y="18"/>
                    <a:pt x="21" y="15"/>
                    <a:pt x="25" y="16"/>
                  </a:cubicBezTo>
                  <a:cubicBezTo>
                    <a:pt x="29" y="17"/>
                    <a:pt x="31" y="21"/>
                    <a:pt x="3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grpSp>
      <p:sp>
        <p:nvSpPr>
          <p:cNvPr id="34854" name="Freeform 71"/>
          <p:cNvSpPr>
            <a:spLocks noEditPoints="1"/>
          </p:cNvSpPr>
          <p:nvPr/>
        </p:nvSpPr>
        <p:spPr>
          <a:xfrm>
            <a:off x="6766560" y="2215515"/>
            <a:ext cx="227965" cy="346075"/>
          </a:xfrm>
          <a:custGeom>
            <a:avLst/>
            <a:gdLst/>
            <a:ahLst/>
            <a:cxnLst>
              <a:cxn ang="0">
                <a:pos x="68377" y="309657"/>
              </a:cxn>
              <a:cxn ang="0">
                <a:pos x="189353" y="309657"/>
              </a:cxn>
              <a:cxn ang="0">
                <a:pos x="189353" y="309657"/>
              </a:cxn>
              <a:cxn ang="0">
                <a:pos x="194612" y="309657"/>
              </a:cxn>
              <a:cxn ang="0">
                <a:pos x="199872" y="299160"/>
              </a:cxn>
              <a:cxn ang="0">
                <a:pos x="126235" y="215185"/>
              </a:cxn>
              <a:cxn ang="0">
                <a:pos x="57858" y="299160"/>
              </a:cxn>
              <a:cxn ang="0">
                <a:pos x="57858" y="309657"/>
              </a:cxn>
              <a:cxn ang="0">
                <a:pos x="68377" y="309657"/>
              </a:cxn>
              <a:cxn ang="0">
                <a:pos x="68377" y="309657"/>
              </a:cxn>
              <a:cxn ang="0">
                <a:pos x="231431" y="57733"/>
              </a:cxn>
              <a:cxn ang="0">
                <a:pos x="252470" y="36739"/>
              </a:cxn>
              <a:cxn ang="0">
                <a:pos x="252470" y="26242"/>
              </a:cxn>
              <a:cxn ang="0">
                <a:pos x="231431" y="0"/>
              </a:cxn>
              <a:cxn ang="0">
                <a:pos x="26299" y="0"/>
              </a:cxn>
              <a:cxn ang="0">
                <a:pos x="0" y="26242"/>
              </a:cxn>
              <a:cxn ang="0">
                <a:pos x="0" y="36739"/>
              </a:cxn>
              <a:cxn ang="0">
                <a:pos x="21039" y="57733"/>
              </a:cxn>
              <a:cxn ang="0">
                <a:pos x="231431" y="57733"/>
              </a:cxn>
              <a:cxn ang="0">
                <a:pos x="210392" y="68230"/>
              </a:cxn>
              <a:cxn ang="0">
                <a:pos x="231431" y="68230"/>
              </a:cxn>
              <a:cxn ang="0">
                <a:pos x="163054" y="188943"/>
              </a:cxn>
              <a:cxn ang="0">
                <a:pos x="231431" y="309657"/>
              </a:cxn>
              <a:cxn ang="0">
                <a:pos x="210392" y="309657"/>
              </a:cxn>
              <a:cxn ang="0">
                <a:pos x="136755" y="199440"/>
              </a:cxn>
              <a:cxn ang="0">
                <a:pos x="131495" y="188943"/>
              </a:cxn>
              <a:cxn ang="0">
                <a:pos x="136755" y="183695"/>
              </a:cxn>
              <a:cxn ang="0">
                <a:pos x="136755" y="183695"/>
              </a:cxn>
              <a:cxn ang="0">
                <a:pos x="210392" y="68230"/>
              </a:cxn>
              <a:cxn ang="0">
                <a:pos x="21039" y="320154"/>
              </a:cxn>
              <a:cxn ang="0">
                <a:pos x="0" y="346396"/>
              </a:cxn>
              <a:cxn ang="0">
                <a:pos x="0" y="356893"/>
              </a:cxn>
              <a:cxn ang="0">
                <a:pos x="26299" y="383135"/>
              </a:cxn>
              <a:cxn ang="0">
                <a:pos x="231431" y="383135"/>
              </a:cxn>
              <a:cxn ang="0">
                <a:pos x="252470" y="356893"/>
              </a:cxn>
              <a:cxn ang="0">
                <a:pos x="252470" y="346396"/>
              </a:cxn>
              <a:cxn ang="0">
                <a:pos x="231431" y="320154"/>
              </a:cxn>
              <a:cxn ang="0">
                <a:pos x="21039" y="320154"/>
              </a:cxn>
              <a:cxn ang="0">
                <a:pos x="42078" y="309657"/>
              </a:cxn>
              <a:cxn ang="0">
                <a:pos x="21039" y="309657"/>
              </a:cxn>
              <a:cxn ang="0">
                <a:pos x="94676" y="188943"/>
              </a:cxn>
              <a:cxn ang="0">
                <a:pos x="21039" y="68230"/>
              </a:cxn>
              <a:cxn ang="0">
                <a:pos x="42078" y="68230"/>
              </a:cxn>
              <a:cxn ang="0">
                <a:pos x="115715" y="183695"/>
              </a:cxn>
              <a:cxn ang="0">
                <a:pos x="126235" y="194192"/>
              </a:cxn>
              <a:cxn ang="0">
                <a:pos x="115715" y="199440"/>
              </a:cxn>
              <a:cxn ang="0">
                <a:pos x="42078" y="309657"/>
              </a:cxn>
            </a:cxnLst>
            <a:rect l="0" t="0" r="0" b="0"/>
            <a:pathLst>
              <a:path w="48" h="73">
                <a:moveTo>
                  <a:pt x="13" y="59"/>
                </a:moveTo>
                <a:cubicBezTo>
                  <a:pt x="36" y="59"/>
                  <a:pt x="36" y="59"/>
                  <a:pt x="36" y="59"/>
                </a:cubicBezTo>
                <a:cubicBezTo>
                  <a:pt x="36" y="59"/>
                  <a:pt x="36" y="59"/>
                  <a:pt x="36" y="59"/>
                </a:cubicBezTo>
                <a:cubicBezTo>
                  <a:pt x="36" y="59"/>
                  <a:pt x="37" y="59"/>
                  <a:pt x="37" y="59"/>
                </a:cubicBezTo>
                <a:cubicBezTo>
                  <a:pt x="38" y="58"/>
                  <a:pt x="38" y="57"/>
                  <a:pt x="38" y="57"/>
                </a:cubicBezTo>
                <a:cubicBezTo>
                  <a:pt x="36" y="49"/>
                  <a:pt x="31" y="41"/>
                  <a:pt x="24" y="41"/>
                </a:cubicBezTo>
                <a:cubicBezTo>
                  <a:pt x="17" y="41"/>
                  <a:pt x="12" y="49"/>
                  <a:pt x="11" y="57"/>
                </a:cubicBezTo>
                <a:cubicBezTo>
                  <a:pt x="11" y="57"/>
                  <a:pt x="11" y="58"/>
                  <a:pt x="11" y="59"/>
                </a:cubicBezTo>
                <a:cubicBezTo>
                  <a:pt x="12" y="59"/>
                  <a:pt x="12" y="59"/>
                  <a:pt x="13" y="59"/>
                </a:cubicBezTo>
                <a:cubicBezTo>
                  <a:pt x="13" y="59"/>
                  <a:pt x="13" y="59"/>
                  <a:pt x="13" y="59"/>
                </a:cubicBezTo>
                <a:close/>
                <a:moveTo>
                  <a:pt x="44" y="11"/>
                </a:moveTo>
                <a:cubicBezTo>
                  <a:pt x="47" y="11"/>
                  <a:pt x="48" y="9"/>
                  <a:pt x="48" y="7"/>
                </a:cubicBezTo>
                <a:cubicBezTo>
                  <a:pt x="48" y="5"/>
                  <a:pt x="48" y="5"/>
                  <a:pt x="48" y="5"/>
                </a:cubicBezTo>
                <a:cubicBezTo>
                  <a:pt x="48" y="2"/>
                  <a:pt x="46" y="0"/>
                  <a:pt x="44" y="0"/>
                </a:cubicBezTo>
                <a:cubicBezTo>
                  <a:pt x="5" y="0"/>
                  <a:pt x="5" y="0"/>
                  <a:pt x="5" y="0"/>
                </a:cubicBezTo>
                <a:cubicBezTo>
                  <a:pt x="2" y="0"/>
                  <a:pt x="0" y="2"/>
                  <a:pt x="0" y="5"/>
                </a:cubicBezTo>
                <a:cubicBezTo>
                  <a:pt x="0" y="7"/>
                  <a:pt x="0" y="7"/>
                  <a:pt x="0" y="7"/>
                </a:cubicBezTo>
                <a:cubicBezTo>
                  <a:pt x="0" y="9"/>
                  <a:pt x="2" y="11"/>
                  <a:pt x="4" y="11"/>
                </a:cubicBezTo>
                <a:cubicBezTo>
                  <a:pt x="44" y="11"/>
                  <a:pt x="44" y="11"/>
                  <a:pt x="44" y="11"/>
                </a:cubicBezTo>
                <a:close/>
                <a:moveTo>
                  <a:pt x="40" y="13"/>
                </a:moveTo>
                <a:cubicBezTo>
                  <a:pt x="44" y="13"/>
                  <a:pt x="44" y="13"/>
                  <a:pt x="44" y="13"/>
                </a:cubicBezTo>
                <a:cubicBezTo>
                  <a:pt x="43" y="22"/>
                  <a:pt x="39" y="31"/>
                  <a:pt x="31" y="36"/>
                </a:cubicBezTo>
                <a:cubicBezTo>
                  <a:pt x="39" y="42"/>
                  <a:pt x="43" y="50"/>
                  <a:pt x="44" y="59"/>
                </a:cubicBezTo>
                <a:cubicBezTo>
                  <a:pt x="40" y="59"/>
                  <a:pt x="40" y="59"/>
                  <a:pt x="40" y="59"/>
                </a:cubicBezTo>
                <a:cubicBezTo>
                  <a:pt x="39" y="51"/>
                  <a:pt x="35" y="41"/>
                  <a:pt x="26" y="38"/>
                </a:cubicBezTo>
                <a:cubicBezTo>
                  <a:pt x="25" y="38"/>
                  <a:pt x="25" y="37"/>
                  <a:pt x="25" y="36"/>
                </a:cubicBezTo>
                <a:cubicBezTo>
                  <a:pt x="25" y="35"/>
                  <a:pt x="26" y="35"/>
                  <a:pt x="26" y="35"/>
                </a:cubicBezTo>
                <a:cubicBezTo>
                  <a:pt x="26" y="35"/>
                  <a:pt x="26" y="35"/>
                  <a:pt x="26" y="35"/>
                </a:cubicBezTo>
                <a:cubicBezTo>
                  <a:pt x="34" y="32"/>
                  <a:pt x="39" y="21"/>
                  <a:pt x="40" y="13"/>
                </a:cubicBezTo>
                <a:close/>
                <a:moveTo>
                  <a:pt x="4" y="61"/>
                </a:moveTo>
                <a:cubicBezTo>
                  <a:pt x="2" y="62"/>
                  <a:pt x="0" y="64"/>
                  <a:pt x="0" y="66"/>
                </a:cubicBezTo>
                <a:cubicBezTo>
                  <a:pt x="0" y="68"/>
                  <a:pt x="0" y="68"/>
                  <a:pt x="0" y="68"/>
                </a:cubicBezTo>
                <a:cubicBezTo>
                  <a:pt x="0" y="70"/>
                  <a:pt x="2" y="73"/>
                  <a:pt x="5" y="73"/>
                </a:cubicBezTo>
                <a:cubicBezTo>
                  <a:pt x="44" y="73"/>
                  <a:pt x="44" y="73"/>
                  <a:pt x="44" y="73"/>
                </a:cubicBezTo>
                <a:cubicBezTo>
                  <a:pt x="46" y="73"/>
                  <a:pt x="48" y="70"/>
                  <a:pt x="48" y="68"/>
                </a:cubicBezTo>
                <a:cubicBezTo>
                  <a:pt x="48" y="66"/>
                  <a:pt x="48" y="66"/>
                  <a:pt x="48" y="66"/>
                </a:cubicBezTo>
                <a:cubicBezTo>
                  <a:pt x="48" y="64"/>
                  <a:pt x="47" y="62"/>
                  <a:pt x="44" y="61"/>
                </a:cubicBezTo>
                <a:cubicBezTo>
                  <a:pt x="4" y="61"/>
                  <a:pt x="4" y="61"/>
                  <a:pt x="4" y="61"/>
                </a:cubicBezTo>
                <a:close/>
                <a:moveTo>
                  <a:pt x="8" y="59"/>
                </a:moveTo>
                <a:cubicBezTo>
                  <a:pt x="4" y="59"/>
                  <a:pt x="4" y="59"/>
                  <a:pt x="4" y="59"/>
                </a:cubicBezTo>
                <a:cubicBezTo>
                  <a:pt x="5" y="50"/>
                  <a:pt x="10" y="42"/>
                  <a:pt x="18" y="36"/>
                </a:cubicBezTo>
                <a:cubicBezTo>
                  <a:pt x="10" y="31"/>
                  <a:pt x="5" y="22"/>
                  <a:pt x="4" y="13"/>
                </a:cubicBezTo>
                <a:cubicBezTo>
                  <a:pt x="8" y="13"/>
                  <a:pt x="8" y="13"/>
                  <a:pt x="8" y="13"/>
                </a:cubicBezTo>
                <a:cubicBezTo>
                  <a:pt x="9" y="21"/>
                  <a:pt x="14" y="32"/>
                  <a:pt x="22" y="35"/>
                </a:cubicBezTo>
                <a:cubicBezTo>
                  <a:pt x="23" y="35"/>
                  <a:pt x="24" y="36"/>
                  <a:pt x="24" y="37"/>
                </a:cubicBezTo>
                <a:cubicBezTo>
                  <a:pt x="23" y="38"/>
                  <a:pt x="23" y="38"/>
                  <a:pt x="22" y="38"/>
                </a:cubicBezTo>
                <a:cubicBezTo>
                  <a:pt x="14" y="41"/>
                  <a:pt x="9" y="51"/>
                  <a:pt x="8" y="59"/>
                </a:cubicBezTo>
                <a:close/>
              </a:path>
            </a:pathLst>
          </a:custGeom>
          <a:solidFill>
            <a:schemeClr val="bg1">
              <a:alpha val="100000"/>
            </a:schemeClr>
          </a:solidFill>
          <a:ln w="9525">
            <a:noFill/>
          </a:ln>
        </p:spPr>
        <p:txBody>
          <a:bodyPr/>
          <a:lstStyle/>
          <a:p>
            <a:endParaRPr lang="zh-CN" altLang="en-US"/>
          </a:p>
        </p:txBody>
      </p:sp>
      <p:sp>
        <p:nvSpPr>
          <p:cNvPr id="34855" name="Shape 227"/>
          <p:cNvSpPr/>
          <p:nvPr/>
        </p:nvSpPr>
        <p:spPr>
          <a:xfrm>
            <a:off x="7299960" y="3390900"/>
            <a:ext cx="391160" cy="417195"/>
          </a:xfrm>
          <a:custGeom>
            <a:avLst/>
            <a:gdLst/>
            <a:ahLst/>
            <a:cxnLst>
              <a:cxn ang="0">
                <a:pos x="216506" y="230944"/>
              </a:cxn>
              <a:cxn ang="5898240">
                <a:pos x="216506" y="230944"/>
              </a:cxn>
              <a:cxn ang="11796480">
                <a:pos x="216506" y="230944"/>
              </a:cxn>
              <a:cxn ang="17694720">
                <a:pos x="216506" y="230944"/>
              </a:cxn>
            </a:cxnLst>
            <a:rect l="0" t="0" r="0" b="0"/>
            <a:pathLst>
              <a:path w="21153" h="2126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alpha val="100000"/>
            </a:srgbClr>
          </a:solidFill>
          <a:ln w="12700">
            <a:noFill/>
          </a:ln>
        </p:spPr>
        <p:txBody>
          <a:bodyPr/>
          <a:lstStyle/>
          <a:p>
            <a:endParaRPr lang="zh-CN" altLang="en-US"/>
          </a:p>
        </p:txBody>
      </p:sp>
      <p:sp>
        <p:nvSpPr>
          <p:cNvPr id="42" name="文本框 41"/>
          <p:cNvSpPr txBox="1"/>
          <p:nvPr/>
        </p:nvSpPr>
        <p:spPr>
          <a:xfrm>
            <a:off x="8378825" y="392828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3" name="文本框 42"/>
          <p:cNvSpPr txBox="1"/>
          <p:nvPr/>
        </p:nvSpPr>
        <p:spPr>
          <a:xfrm>
            <a:off x="8378825" y="4177030"/>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nvSpPr>
        <p:spPr>
          <a:xfrm>
            <a:off x="8378825" y="184167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8378825" y="2090420"/>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826822" y="394542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6" name="文本框 5"/>
          <p:cNvSpPr txBox="1"/>
          <p:nvPr/>
        </p:nvSpPr>
        <p:spPr>
          <a:xfrm>
            <a:off x="466725" y="4194175"/>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r"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826822" y="18588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466725" y="2107565"/>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48159" name="Freeform 11"/>
          <p:cNvSpPr>
            <a:spLocks noEditPoints="1"/>
          </p:cNvSpPr>
          <p:nvPr/>
        </p:nvSpPr>
        <p:spPr>
          <a:xfrm>
            <a:off x="5267780" y="4571551"/>
            <a:ext cx="410810" cy="365396"/>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
        <p:nvSpPr>
          <p:cNvPr id="48151" name="Freeform 18"/>
          <p:cNvSpPr/>
          <p:nvPr/>
        </p:nvSpPr>
        <p:spPr>
          <a:xfrm>
            <a:off x="6603171" y="4550333"/>
            <a:ext cx="413155" cy="41341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9"/>
          <p:cNvSpPr>
            <a:spLocks noChangeArrowheads="1"/>
          </p:cNvSpPr>
          <p:nvPr/>
        </p:nvSpPr>
        <p:spPr bwMode="auto">
          <a:xfrm>
            <a:off x="-63500" y="1508125"/>
            <a:ext cx="12318365" cy="1979295"/>
          </a:xfrm>
          <a:prstGeom prst="rect">
            <a:avLst/>
          </a:prstGeom>
          <a:solidFill>
            <a:srgbClr val="A099CB"/>
          </a:solidFill>
          <a:ln w="6350">
            <a:noFill/>
          </a:ln>
        </p:spPr>
        <p:txBody>
          <a:bodyPr/>
          <a:lstStyle/>
          <a:p>
            <a:endParaRPr lang="zh-CN" altLang="en-US" sz="2400"/>
          </a:p>
        </p:txBody>
      </p:sp>
      <p:sp>
        <p:nvSpPr>
          <p:cNvPr id="74" name="Oval 6"/>
          <p:cNvSpPr>
            <a:spLocks noChangeArrowheads="1"/>
          </p:cNvSpPr>
          <p:nvPr/>
        </p:nvSpPr>
        <p:spPr bwMode="auto">
          <a:xfrm>
            <a:off x="614045" y="5801360"/>
            <a:ext cx="4319905" cy="92710"/>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76" name="Picture 7" descr="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65" y="2437130"/>
            <a:ext cx="4103370" cy="344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Rectangle 8" descr="psb"/>
          <p:cNvSpPr>
            <a:spLocks noChangeArrowheads="1"/>
          </p:cNvSpPr>
          <p:nvPr/>
        </p:nvSpPr>
        <p:spPr bwMode="auto">
          <a:xfrm>
            <a:off x="922020" y="2589530"/>
            <a:ext cx="3790950" cy="238887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2" name="Rectangle 10"/>
          <p:cNvSpPr>
            <a:spLocks noChangeArrowheads="1"/>
          </p:cNvSpPr>
          <p:nvPr/>
        </p:nvSpPr>
        <p:spPr bwMode="auto">
          <a:xfrm>
            <a:off x="5380567" y="1926401"/>
            <a:ext cx="6144684" cy="156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600" b="1" dirty="0">
                <a:solidFill>
                  <a:schemeClr val="bg1"/>
                </a:solidFill>
                <a:latin typeface="微软雅黑 Light" panose="020B0502040204020203" pitchFamily="34" charset="-122"/>
                <a:ea typeface="微软雅黑 Light" panose="020B0502040204020203" pitchFamily="34" charset="-122"/>
              </a:rPr>
              <a:t>ADD YOUR TITLE IN HERE PLEASE</a:t>
            </a: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grpSp>
        <p:nvGrpSpPr>
          <p:cNvPr id="2" name="组合 1"/>
          <p:cNvGrpSpPr/>
          <p:nvPr/>
        </p:nvGrpSpPr>
        <p:grpSpPr>
          <a:xfrm>
            <a:off x="8658225" y="5295265"/>
            <a:ext cx="457200" cy="457200"/>
            <a:chOff x="13617" y="8826"/>
            <a:chExt cx="720" cy="720"/>
          </a:xfrm>
        </p:grpSpPr>
        <p:sp>
          <p:nvSpPr>
            <p:cNvPr id="96" name="Oval 18"/>
            <p:cNvSpPr>
              <a:spLocks noChangeArrowheads="1"/>
            </p:cNvSpPr>
            <p:nvPr/>
          </p:nvSpPr>
          <p:spPr bwMode="auto">
            <a:xfrm>
              <a:off x="13617" y="8826"/>
              <a:ext cx="720" cy="720"/>
            </a:xfrm>
            <a:prstGeom prst="ellipse">
              <a:avLst/>
            </a:prstGeom>
            <a:solidFill>
              <a:srgbClr val="95C1C4"/>
            </a:solidFill>
            <a:ln w="6350">
              <a:noFill/>
            </a:ln>
          </p:spPr>
          <p:txBody>
            <a:bodyPr/>
            <a:lstStyle/>
            <a:p>
              <a:endParaRPr lang="zh-CN" altLang="en-US" sz="2400"/>
            </a:p>
          </p:txBody>
        </p:sp>
        <p:grpSp>
          <p:nvGrpSpPr>
            <p:cNvPr id="98" name="Group 19"/>
            <p:cNvGrpSpPr/>
            <p:nvPr/>
          </p:nvGrpSpPr>
          <p:grpSpPr bwMode="auto">
            <a:xfrm>
              <a:off x="13837" y="9016"/>
              <a:ext cx="273" cy="347"/>
              <a:chOff x="4878" y="2560"/>
              <a:chExt cx="147" cy="188"/>
            </a:xfrm>
            <a:solidFill>
              <a:schemeClr val="tx1">
                <a:lumMod val="50000"/>
                <a:lumOff val="50000"/>
              </a:schemeClr>
            </a:solidFill>
          </p:grpSpPr>
          <p:sp>
            <p:nvSpPr>
              <p:cNvPr id="99" name="Freeform 20"/>
              <p:cNvSpPr/>
              <p:nvPr/>
            </p:nvSpPr>
            <p:spPr bwMode="auto">
              <a:xfrm>
                <a:off x="4878" y="2560"/>
                <a:ext cx="147" cy="188"/>
              </a:xfrm>
              <a:custGeom>
                <a:avLst/>
                <a:gdLst>
                  <a:gd name="T0" fmla="*/ 16 w 71"/>
                  <a:gd name="T1" fmla="*/ 83 h 91"/>
                  <a:gd name="T2" fmla="*/ 8 w 71"/>
                  <a:gd name="T3" fmla="*/ 83 h 91"/>
                  <a:gd name="T4" fmla="*/ 8 w 71"/>
                  <a:gd name="T5" fmla="*/ 8 h 91"/>
                  <a:gd name="T6" fmla="*/ 67 w 71"/>
                  <a:gd name="T7" fmla="*/ 8 h 91"/>
                  <a:gd name="T8" fmla="*/ 71 w 71"/>
                  <a:gd name="T9" fmla="*/ 4 h 91"/>
                  <a:gd name="T10" fmla="*/ 67 w 71"/>
                  <a:gd name="T11" fmla="*/ 0 h 91"/>
                  <a:gd name="T12" fmla="*/ 4 w 71"/>
                  <a:gd name="T13" fmla="*/ 0 h 91"/>
                  <a:gd name="T14" fmla="*/ 0 w 71"/>
                  <a:gd name="T15" fmla="*/ 4 h 91"/>
                  <a:gd name="T16" fmla="*/ 0 w 71"/>
                  <a:gd name="T17" fmla="*/ 87 h 91"/>
                  <a:gd name="T18" fmla="*/ 4 w 71"/>
                  <a:gd name="T19" fmla="*/ 91 h 91"/>
                  <a:gd name="T20" fmla="*/ 16 w 71"/>
                  <a:gd name="T21" fmla="*/ 91 h 91"/>
                  <a:gd name="T22" fmla="*/ 20 w 71"/>
                  <a:gd name="T23" fmla="*/ 87 h 91"/>
                  <a:gd name="T24" fmla="*/ 16 w 71"/>
                  <a:gd name="T25" fmla="*/ 8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91">
                    <a:moveTo>
                      <a:pt x="16" y="83"/>
                    </a:moveTo>
                    <a:cubicBezTo>
                      <a:pt x="8" y="83"/>
                      <a:pt x="8" y="83"/>
                      <a:pt x="8" y="83"/>
                    </a:cubicBezTo>
                    <a:cubicBezTo>
                      <a:pt x="8" y="8"/>
                      <a:pt x="8" y="8"/>
                      <a:pt x="8" y="8"/>
                    </a:cubicBezTo>
                    <a:cubicBezTo>
                      <a:pt x="67" y="8"/>
                      <a:pt x="67" y="8"/>
                      <a:pt x="67" y="8"/>
                    </a:cubicBezTo>
                    <a:cubicBezTo>
                      <a:pt x="69" y="8"/>
                      <a:pt x="71" y="6"/>
                      <a:pt x="71" y="4"/>
                    </a:cubicBezTo>
                    <a:cubicBezTo>
                      <a:pt x="71" y="2"/>
                      <a:pt x="69" y="0"/>
                      <a:pt x="67" y="0"/>
                    </a:cubicBezTo>
                    <a:cubicBezTo>
                      <a:pt x="4" y="0"/>
                      <a:pt x="4" y="0"/>
                      <a:pt x="4" y="0"/>
                    </a:cubicBezTo>
                    <a:cubicBezTo>
                      <a:pt x="2" y="0"/>
                      <a:pt x="0" y="2"/>
                      <a:pt x="0" y="4"/>
                    </a:cubicBezTo>
                    <a:cubicBezTo>
                      <a:pt x="0" y="87"/>
                      <a:pt x="0" y="87"/>
                      <a:pt x="0" y="87"/>
                    </a:cubicBezTo>
                    <a:cubicBezTo>
                      <a:pt x="0" y="89"/>
                      <a:pt x="2" y="91"/>
                      <a:pt x="4" y="91"/>
                    </a:cubicBezTo>
                    <a:cubicBezTo>
                      <a:pt x="16" y="91"/>
                      <a:pt x="16" y="91"/>
                      <a:pt x="16" y="91"/>
                    </a:cubicBezTo>
                    <a:cubicBezTo>
                      <a:pt x="18" y="91"/>
                      <a:pt x="20" y="89"/>
                      <a:pt x="20" y="87"/>
                    </a:cubicBezTo>
                    <a:cubicBezTo>
                      <a:pt x="20" y="85"/>
                      <a:pt x="18" y="83"/>
                      <a:pt x="16" y="8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1" name="Freeform 21"/>
              <p:cNvSpPr/>
              <p:nvPr/>
            </p:nvSpPr>
            <p:spPr bwMode="auto">
              <a:xfrm>
                <a:off x="4971" y="2669"/>
                <a:ext cx="54" cy="79"/>
              </a:xfrm>
              <a:custGeom>
                <a:avLst/>
                <a:gdLst>
                  <a:gd name="T0" fmla="*/ 22 w 26"/>
                  <a:gd name="T1" fmla="*/ 0 h 38"/>
                  <a:gd name="T2" fmla="*/ 18 w 26"/>
                  <a:gd name="T3" fmla="*/ 4 h 38"/>
                  <a:gd name="T4" fmla="*/ 18 w 26"/>
                  <a:gd name="T5" fmla="*/ 30 h 38"/>
                  <a:gd name="T6" fmla="*/ 4 w 26"/>
                  <a:gd name="T7" fmla="*/ 30 h 38"/>
                  <a:gd name="T8" fmla="*/ 0 w 26"/>
                  <a:gd name="T9" fmla="*/ 34 h 38"/>
                  <a:gd name="T10" fmla="*/ 4 w 26"/>
                  <a:gd name="T11" fmla="*/ 38 h 38"/>
                  <a:gd name="T12" fmla="*/ 22 w 26"/>
                  <a:gd name="T13" fmla="*/ 38 h 38"/>
                  <a:gd name="T14" fmla="*/ 25 w 26"/>
                  <a:gd name="T15" fmla="*/ 37 h 38"/>
                  <a:gd name="T16" fmla="*/ 26 w 26"/>
                  <a:gd name="T17" fmla="*/ 34 h 38"/>
                  <a:gd name="T18" fmla="*/ 26 w 26"/>
                  <a:gd name="T19" fmla="*/ 4 h 38"/>
                  <a:gd name="T20" fmla="*/ 22 w 2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8">
                    <a:moveTo>
                      <a:pt x="22" y="0"/>
                    </a:moveTo>
                    <a:cubicBezTo>
                      <a:pt x="20" y="0"/>
                      <a:pt x="18" y="2"/>
                      <a:pt x="18" y="4"/>
                    </a:cubicBezTo>
                    <a:cubicBezTo>
                      <a:pt x="18" y="30"/>
                      <a:pt x="18" y="30"/>
                      <a:pt x="18" y="30"/>
                    </a:cubicBezTo>
                    <a:cubicBezTo>
                      <a:pt x="4" y="30"/>
                      <a:pt x="4" y="30"/>
                      <a:pt x="4" y="30"/>
                    </a:cubicBezTo>
                    <a:cubicBezTo>
                      <a:pt x="2" y="30"/>
                      <a:pt x="0" y="32"/>
                      <a:pt x="0" y="34"/>
                    </a:cubicBezTo>
                    <a:cubicBezTo>
                      <a:pt x="0" y="36"/>
                      <a:pt x="2" y="38"/>
                      <a:pt x="4" y="38"/>
                    </a:cubicBezTo>
                    <a:cubicBezTo>
                      <a:pt x="22" y="38"/>
                      <a:pt x="22" y="38"/>
                      <a:pt x="22" y="38"/>
                    </a:cubicBezTo>
                    <a:cubicBezTo>
                      <a:pt x="23" y="38"/>
                      <a:pt x="24" y="38"/>
                      <a:pt x="25" y="37"/>
                    </a:cubicBezTo>
                    <a:cubicBezTo>
                      <a:pt x="26" y="36"/>
                      <a:pt x="26" y="35"/>
                      <a:pt x="26" y="34"/>
                    </a:cubicBezTo>
                    <a:cubicBezTo>
                      <a:pt x="26" y="4"/>
                      <a:pt x="26" y="4"/>
                      <a:pt x="26" y="4"/>
                    </a:cubicBezTo>
                    <a:cubicBezTo>
                      <a:pt x="26" y="2"/>
                      <a:pt x="24" y="0"/>
                      <a:pt x="22"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2" name="Freeform 22"/>
              <p:cNvSpPr>
                <a:spLocks noEditPoints="1"/>
              </p:cNvSpPr>
              <p:nvPr/>
            </p:nvSpPr>
            <p:spPr bwMode="auto">
              <a:xfrm>
                <a:off x="4932" y="2599"/>
                <a:ext cx="91" cy="132"/>
              </a:xfrm>
              <a:custGeom>
                <a:avLst/>
                <a:gdLst>
                  <a:gd name="T0" fmla="*/ 38 w 44"/>
                  <a:gd name="T1" fmla="*/ 1 h 64"/>
                  <a:gd name="T2" fmla="*/ 33 w 44"/>
                  <a:gd name="T3" fmla="*/ 0 h 64"/>
                  <a:gd name="T4" fmla="*/ 25 w 44"/>
                  <a:gd name="T5" fmla="*/ 4 h 64"/>
                  <a:gd name="T6" fmla="*/ 0 w 44"/>
                  <a:gd name="T7" fmla="*/ 48 h 64"/>
                  <a:gd name="T8" fmla="*/ 0 w 44"/>
                  <a:gd name="T9" fmla="*/ 50 h 64"/>
                  <a:gd name="T10" fmla="*/ 0 w 44"/>
                  <a:gd name="T11" fmla="*/ 60 h 64"/>
                  <a:gd name="T12" fmla="*/ 2 w 44"/>
                  <a:gd name="T13" fmla="*/ 64 h 64"/>
                  <a:gd name="T14" fmla="*/ 4 w 44"/>
                  <a:gd name="T15" fmla="*/ 64 h 64"/>
                  <a:gd name="T16" fmla="*/ 6 w 44"/>
                  <a:gd name="T17" fmla="*/ 64 h 64"/>
                  <a:gd name="T18" fmla="*/ 15 w 44"/>
                  <a:gd name="T19" fmla="*/ 59 h 64"/>
                  <a:gd name="T20" fmla="*/ 16 w 44"/>
                  <a:gd name="T21" fmla="*/ 57 h 64"/>
                  <a:gd name="T22" fmla="*/ 41 w 44"/>
                  <a:gd name="T23" fmla="*/ 14 h 64"/>
                  <a:gd name="T24" fmla="*/ 38 w 44"/>
                  <a:gd name="T25" fmla="*/ 1 h 64"/>
                  <a:gd name="T26" fmla="*/ 35 w 44"/>
                  <a:gd name="T27" fmla="*/ 10 h 64"/>
                  <a:gd name="T28" fmla="*/ 10 w 44"/>
                  <a:gd name="T29" fmla="*/ 53 h 64"/>
                  <a:gd name="T30" fmla="*/ 8 w 44"/>
                  <a:gd name="T31" fmla="*/ 54 h 64"/>
                  <a:gd name="T32" fmla="*/ 7 w 44"/>
                  <a:gd name="T33" fmla="*/ 51 h 64"/>
                  <a:gd name="T34" fmla="*/ 32 w 44"/>
                  <a:gd name="T35" fmla="*/ 8 h 64"/>
                  <a:gd name="T36" fmla="*/ 34 w 44"/>
                  <a:gd name="T37" fmla="*/ 8 h 64"/>
                  <a:gd name="T38" fmla="*/ 35 w 44"/>
                  <a:gd name="T39"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4">
                    <a:moveTo>
                      <a:pt x="38" y="1"/>
                    </a:moveTo>
                    <a:cubicBezTo>
                      <a:pt x="37" y="0"/>
                      <a:pt x="35" y="0"/>
                      <a:pt x="33" y="0"/>
                    </a:cubicBezTo>
                    <a:cubicBezTo>
                      <a:pt x="30" y="0"/>
                      <a:pt x="27" y="2"/>
                      <a:pt x="25" y="4"/>
                    </a:cubicBezTo>
                    <a:cubicBezTo>
                      <a:pt x="0" y="48"/>
                      <a:pt x="0" y="48"/>
                      <a:pt x="0" y="48"/>
                    </a:cubicBezTo>
                    <a:cubicBezTo>
                      <a:pt x="0" y="49"/>
                      <a:pt x="0" y="50"/>
                      <a:pt x="0" y="50"/>
                    </a:cubicBezTo>
                    <a:cubicBezTo>
                      <a:pt x="0" y="60"/>
                      <a:pt x="0" y="60"/>
                      <a:pt x="0" y="60"/>
                    </a:cubicBezTo>
                    <a:cubicBezTo>
                      <a:pt x="0" y="62"/>
                      <a:pt x="1" y="63"/>
                      <a:pt x="2" y="64"/>
                    </a:cubicBezTo>
                    <a:cubicBezTo>
                      <a:pt x="2" y="64"/>
                      <a:pt x="3" y="64"/>
                      <a:pt x="4" y="64"/>
                    </a:cubicBezTo>
                    <a:cubicBezTo>
                      <a:pt x="4" y="64"/>
                      <a:pt x="5" y="64"/>
                      <a:pt x="6" y="64"/>
                    </a:cubicBezTo>
                    <a:cubicBezTo>
                      <a:pt x="15" y="59"/>
                      <a:pt x="15" y="59"/>
                      <a:pt x="15" y="59"/>
                    </a:cubicBezTo>
                    <a:cubicBezTo>
                      <a:pt x="15" y="59"/>
                      <a:pt x="16" y="58"/>
                      <a:pt x="16" y="57"/>
                    </a:cubicBezTo>
                    <a:cubicBezTo>
                      <a:pt x="41" y="14"/>
                      <a:pt x="41" y="14"/>
                      <a:pt x="41" y="14"/>
                    </a:cubicBezTo>
                    <a:cubicBezTo>
                      <a:pt x="44" y="9"/>
                      <a:pt x="42" y="4"/>
                      <a:pt x="38" y="1"/>
                    </a:cubicBezTo>
                    <a:close/>
                    <a:moveTo>
                      <a:pt x="35" y="10"/>
                    </a:moveTo>
                    <a:cubicBezTo>
                      <a:pt x="10" y="53"/>
                      <a:pt x="10" y="53"/>
                      <a:pt x="10" y="53"/>
                    </a:cubicBezTo>
                    <a:cubicBezTo>
                      <a:pt x="8" y="54"/>
                      <a:pt x="8" y="54"/>
                      <a:pt x="8" y="54"/>
                    </a:cubicBezTo>
                    <a:cubicBezTo>
                      <a:pt x="7" y="51"/>
                      <a:pt x="7" y="51"/>
                      <a:pt x="7" y="51"/>
                    </a:cubicBezTo>
                    <a:cubicBezTo>
                      <a:pt x="32" y="8"/>
                      <a:pt x="32" y="8"/>
                      <a:pt x="32" y="8"/>
                    </a:cubicBezTo>
                    <a:cubicBezTo>
                      <a:pt x="33" y="8"/>
                      <a:pt x="33" y="7"/>
                      <a:pt x="34" y="8"/>
                    </a:cubicBezTo>
                    <a:cubicBezTo>
                      <a:pt x="35" y="8"/>
                      <a:pt x="35" y="9"/>
                      <a:pt x="35"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4" name="Freeform 23"/>
              <p:cNvSpPr/>
              <p:nvPr/>
            </p:nvSpPr>
            <p:spPr bwMode="auto">
              <a:xfrm>
                <a:off x="4905" y="2613"/>
                <a:ext cx="58" cy="17"/>
              </a:xfrm>
              <a:custGeom>
                <a:avLst/>
                <a:gdLst>
                  <a:gd name="T0" fmla="*/ 28 w 28"/>
                  <a:gd name="T1" fmla="*/ 4 h 8"/>
                  <a:gd name="T2" fmla="*/ 24 w 28"/>
                  <a:gd name="T3" fmla="*/ 0 h 8"/>
                  <a:gd name="T4" fmla="*/ 4 w 28"/>
                  <a:gd name="T5" fmla="*/ 0 h 8"/>
                  <a:gd name="T6" fmla="*/ 0 w 28"/>
                  <a:gd name="T7" fmla="*/ 4 h 8"/>
                  <a:gd name="T8" fmla="*/ 4 w 28"/>
                  <a:gd name="T9" fmla="*/ 8 h 8"/>
                  <a:gd name="T10" fmla="*/ 24 w 28"/>
                  <a:gd name="T11" fmla="*/ 8 h 8"/>
                  <a:gd name="T12" fmla="*/ 28 w 2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8" y="4"/>
                    </a:moveTo>
                    <a:cubicBezTo>
                      <a:pt x="28" y="2"/>
                      <a:pt x="26" y="0"/>
                      <a:pt x="24" y="0"/>
                    </a:cubicBezTo>
                    <a:cubicBezTo>
                      <a:pt x="4" y="0"/>
                      <a:pt x="4" y="0"/>
                      <a:pt x="4" y="0"/>
                    </a:cubicBezTo>
                    <a:cubicBezTo>
                      <a:pt x="2" y="0"/>
                      <a:pt x="0" y="2"/>
                      <a:pt x="0" y="4"/>
                    </a:cubicBezTo>
                    <a:cubicBezTo>
                      <a:pt x="0" y="6"/>
                      <a:pt x="2" y="8"/>
                      <a:pt x="4" y="8"/>
                    </a:cubicBezTo>
                    <a:cubicBezTo>
                      <a:pt x="24" y="8"/>
                      <a:pt x="24" y="8"/>
                      <a:pt x="24" y="8"/>
                    </a:cubicBezTo>
                    <a:cubicBezTo>
                      <a:pt x="26" y="8"/>
                      <a:pt x="28" y="6"/>
                      <a:pt x="28"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5" name="Freeform 24"/>
              <p:cNvSpPr/>
              <p:nvPr/>
            </p:nvSpPr>
            <p:spPr bwMode="auto">
              <a:xfrm>
                <a:off x="4905" y="2646"/>
                <a:ext cx="37" cy="17"/>
              </a:xfrm>
              <a:custGeom>
                <a:avLst/>
                <a:gdLst>
                  <a:gd name="T0" fmla="*/ 4 w 18"/>
                  <a:gd name="T1" fmla="*/ 0 h 8"/>
                  <a:gd name="T2" fmla="*/ 0 w 18"/>
                  <a:gd name="T3" fmla="*/ 4 h 8"/>
                  <a:gd name="T4" fmla="*/ 4 w 18"/>
                  <a:gd name="T5" fmla="*/ 8 h 8"/>
                  <a:gd name="T6" fmla="*/ 14 w 18"/>
                  <a:gd name="T7" fmla="*/ 8 h 8"/>
                  <a:gd name="T8" fmla="*/ 18 w 18"/>
                  <a:gd name="T9" fmla="*/ 4 h 8"/>
                  <a:gd name="T10" fmla="*/ 14 w 18"/>
                  <a:gd name="T11" fmla="*/ 0 h 8"/>
                  <a:gd name="T12" fmla="*/ 4 w 1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4" y="0"/>
                    </a:moveTo>
                    <a:cubicBezTo>
                      <a:pt x="2" y="0"/>
                      <a:pt x="0" y="2"/>
                      <a:pt x="0" y="4"/>
                    </a:cubicBezTo>
                    <a:cubicBezTo>
                      <a:pt x="0" y="6"/>
                      <a:pt x="2" y="8"/>
                      <a:pt x="4" y="8"/>
                    </a:cubicBezTo>
                    <a:cubicBezTo>
                      <a:pt x="14" y="8"/>
                      <a:pt x="14" y="8"/>
                      <a:pt x="14" y="8"/>
                    </a:cubicBezTo>
                    <a:cubicBezTo>
                      <a:pt x="16" y="8"/>
                      <a:pt x="18" y="6"/>
                      <a:pt x="18" y="4"/>
                    </a:cubicBezTo>
                    <a:cubicBezTo>
                      <a:pt x="18" y="2"/>
                      <a:pt x="16" y="0"/>
                      <a:pt x="14" y="0"/>
                    </a:cubicBezTo>
                    <a:lnTo>
                      <a:pt x="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3" name="组合 2"/>
          <p:cNvGrpSpPr/>
          <p:nvPr/>
        </p:nvGrpSpPr>
        <p:grpSpPr>
          <a:xfrm>
            <a:off x="8646795" y="4086225"/>
            <a:ext cx="457200" cy="457200"/>
            <a:chOff x="13617" y="6972"/>
            <a:chExt cx="720" cy="720"/>
          </a:xfrm>
        </p:grpSpPr>
        <p:sp>
          <p:nvSpPr>
            <p:cNvPr id="95" name="Oval 16"/>
            <p:cNvSpPr>
              <a:spLocks noChangeArrowheads="1"/>
            </p:cNvSpPr>
            <p:nvPr/>
          </p:nvSpPr>
          <p:spPr bwMode="auto">
            <a:xfrm>
              <a:off x="13617" y="6972"/>
              <a:ext cx="720" cy="720"/>
            </a:xfrm>
            <a:prstGeom prst="ellipse">
              <a:avLst/>
            </a:prstGeom>
            <a:solidFill>
              <a:srgbClr val="95C1C4"/>
            </a:solidFill>
            <a:ln w="6350">
              <a:noFill/>
            </a:ln>
          </p:spPr>
          <p:txBody>
            <a:bodyPr/>
            <a:lstStyle/>
            <a:p>
              <a:endParaRPr lang="zh-CN" altLang="en-US" sz="2400"/>
            </a:p>
          </p:txBody>
        </p:sp>
        <p:grpSp>
          <p:nvGrpSpPr>
            <p:cNvPr id="106" name="Group 25"/>
            <p:cNvGrpSpPr/>
            <p:nvPr/>
          </p:nvGrpSpPr>
          <p:grpSpPr bwMode="auto">
            <a:xfrm>
              <a:off x="13797" y="7159"/>
              <a:ext cx="353" cy="347"/>
              <a:chOff x="4857" y="1977"/>
              <a:chExt cx="189" cy="188"/>
            </a:xfrm>
            <a:solidFill>
              <a:schemeClr val="tx1">
                <a:lumMod val="50000"/>
                <a:lumOff val="50000"/>
              </a:schemeClr>
            </a:solidFill>
          </p:grpSpPr>
          <p:sp>
            <p:nvSpPr>
              <p:cNvPr id="107" name="Freeform 26"/>
              <p:cNvSpPr>
                <a:spLocks noEditPoints="1"/>
              </p:cNvSpPr>
              <p:nvPr/>
            </p:nvSpPr>
            <p:spPr bwMode="auto">
              <a:xfrm>
                <a:off x="4857" y="1977"/>
                <a:ext cx="189" cy="188"/>
              </a:xfrm>
              <a:custGeom>
                <a:avLst/>
                <a:gdLst>
                  <a:gd name="T0" fmla="*/ 88 w 91"/>
                  <a:gd name="T1" fmla="*/ 36 h 91"/>
                  <a:gd name="T2" fmla="*/ 80 w 91"/>
                  <a:gd name="T3" fmla="*/ 29 h 91"/>
                  <a:gd name="T4" fmla="*/ 82 w 91"/>
                  <a:gd name="T5" fmla="*/ 19 h 91"/>
                  <a:gd name="T6" fmla="*/ 69 w 91"/>
                  <a:gd name="T7" fmla="*/ 8 h 91"/>
                  <a:gd name="T8" fmla="*/ 58 w 91"/>
                  <a:gd name="T9" fmla="*/ 10 h 91"/>
                  <a:gd name="T10" fmla="*/ 53 w 91"/>
                  <a:gd name="T11" fmla="*/ 1 h 91"/>
                  <a:gd name="T12" fmla="*/ 36 w 91"/>
                  <a:gd name="T13" fmla="*/ 3 h 91"/>
                  <a:gd name="T14" fmla="*/ 30 w 91"/>
                  <a:gd name="T15" fmla="*/ 12 h 91"/>
                  <a:gd name="T16" fmla="*/ 19 w 91"/>
                  <a:gd name="T17" fmla="*/ 9 h 91"/>
                  <a:gd name="T18" fmla="*/ 9 w 91"/>
                  <a:gd name="T19" fmla="*/ 23 h 91"/>
                  <a:gd name="T20" fmla="*/ 10 w 91"/>
                  <a:gd name="T21" fmla="*/ 33 h 91"/>
                  <a:gd name="T22" fmla="*/ 1 w 91"/>
                  <a:gd name="T23" fmla="*/ 39 h 91"/>
                  <a:gd name="T24" fmla="*/ 1 w 91"/>
                  <a:gd name="T25" fmla="*/ 52 h 91"/>
                  <a:gd name="T26" fmla="*/ 10 w 91"/>
                  <a:gd name="T27" fmla="*/ 58 h 91"/>
                  <a:gd name="T28" fmla="*/ 9 w 91"/>
                  <a:gd name="T29" fmla="*/ 68 h 91"/>
                  <a:gd name="T30" fmla="*/ 19 w 91"/>
                  <a:gd name="T31" fmla="*/ 82 h 91"/>
                  <a:gd name="T32" fmla="*/ 30 w 91"/>
                  <a:gd name="T33" fmla="*/ 79 h 91"/>
                  <a:gd name="T34" fmla="*/ 36 w 91"/>
                  <a:gd name="T35" fmla="*/ 88 h 91"/>
                  <a:gd name="T36" fmla="*/ 46 w 91"/>
                  <a:gd name="T37" fmla="*/ 91 h 91"/>
                  <a:gd name="T38" fmla="*/ 56 w 91"/>
                  <a:gd name="T39" fmla="*/ 88 h 91"/>
                  <a:gd name="T40" fmla="*/ 62 w 91"/>
                  <a:gd name="T41" fmla="*/ 79 h 91"/>
                  <a:gd name="T42" fmla="*/ 73 w 91"/>
                  <a:gd name="T43" fmla="*/ 82 h 91"/>
                  <a:gd name="T44" fmla="*/ 83 w 91"/>
                  <a:gd name="T45" fmla="*/ 68 h 91"/>
                  <a:gd name="T46" fmla="*/ 81 w 91"/>
                  <a:gd name="T47" fmla="*/ 58 h 91"/>
                  <a:gd name="T48" fmla="*/ 91 w 91"/>
                  <a:gd name="T49" fmla="*/ 52 h 91"/>
                  <a:gd name="T50" fmla="*/ 91 w 91"/>
                  <a:gd name="T51" fmla="*/ 39 h 91"/>
                  <a:gd name="T52" fmla="*/ 77 w 91"/>
                  <a:gd name="T53" fmla="*/ 51 h 91"/>
                  <a:gd name="T54" fmla="*/ 72 w 91"/>
                  <a:gd name="T55" fmla="*/ 60 h 91"/>
                  <a:gd name="T56" fmla="*/ 75 w 91"/>
                  <a:gd name="T57" fmla="*/ 70 h 91"/>
                  <a:gd name="T58" fmla="*/ 63 w 91"/>
                  <a:gd name="T59" fmla="*/ 71 h 91"/>
                  <a:gd name="T60" fmla="*/ 54 w 91"/>
                  <a:gd name="T61" fmla="*/ 74 h 91"/>
                  <a:gd name="T62" fmla="*/ 49 w 91"/>
                  <a:gd name="T63" fmla="*/ 83 h 91"/>
                  <a:gd name="T64" fmla="*/ 40 w 91"/>
                  <a:gd name="T65" fmla="*/ 76 h 91"/>
                  <a:gd name="T66" fmla="*/ 32 w 91"/>
                  <a:gd name="T67" fmla="*/ 72 h 91"/>
                  <a:gd name="T68" fmla="*/ 22 w 91"/>
                  <a:gd name="T69" fmla="*/ 75 h 91"/>
                  <a:gd name="T70" fmla="*/ 20 w 91"/>
                  <a:gd name="T71" fmla="*/ 63 h 91"/>
                  <a:gd name="T72" fmla="*/ 17 w 91"/>
                  <a:gd name="T73" fmla="*/ 54 h 91"/>
                  <a:gd name="T74" fmla="*/ 8 w 91"/>
                  <a:gd name="T75" fmla="*/ 49 h 91"/>
                  <a:gd name="T76" fmla="*/ 8 w 91"/>
                  <a:gd name="T77" fmla="*/ 42 h 91"/>
                  <a:gd name="T78" fmla="*/ 17 w 91"/>
                  <a:gd name="T79" fmla="*/ 37 h 91"/>
                  <a:gd name="T80" fmla="*/ 20 w 91"/>
                  <a:gd name="T81" fmla="*/ 28 h 91"/>
                  <a:gd name="T82" fmla="*/ 22 w 91"/>
                  <a:gd name="T83" fmla="*/ 17 h 91"/>
                  <a:gd name="T84" fmla="*/ 32 w 91"/>
                  <a:gd name="T85" fmla="*/ 20 h 91"/>
                  <a:gd name="T86" fmla="*/ 40 w 91"/>
                  <a:gd name="T87" fmla="*/ 15 h 91"/>
                  <a:gd name="T88" fmla="*/ 49 w 91"/>
                  <a:gd name="T89" fmla="*/ 8 h 91"/>
                  <a:gd name="T90" fmla="*/ 54 w 91"/>
                  <a:gd name="T91" fmla="*/ 17 h 91"/>
                  <a:gd name="T92" fmla="*/ 63 w 91"/>
                  <a:gd name="T93" fmla="*/ 20 h 91"/>
                  <a:gd name="T94" fmla="*/ 75 w 91"/>
                  <a:gd name="T95" fmla="*/ 21 h 91"/>
                  <a:gd name="T96" fmla="*/ 72 w 91"/>
                  <a:gd name="T97" fmla="*/ 31 h 91"/>
                  <a:gd name="T98" fmla="*/ 77 w 91"/>
                  <a:gd name="T99" fmla="*/ 40 h 91"/>
                  <a:gd name="T100" fmla="*/ 83 w 91"/>
                  <a:gd name="T10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91">
                    <a:moveTo>
                      <a:pt x="91" y="39"/>
                    </a:moveTo>
                    <a:cubicBezTo>
                      <a:pt x="91" y="37"/>
                      <a:pt x="90" y="36"/>
                      <a:pt x="88" y="36"/>
                    </a:cubicBezTo>
                    <a:cubicBezTo>
                      <a:pt x="81" y="33"/>
                      <a:pt x="81" y="33"/>
                      <a:pt x="81" y="33"/>
                    </a:cubicBezTo>
                    <a:cubicBezTo>
                      <a:pt x="81" y="32"/>
                      <a:pt x="80" y="31"/>
                      <a:pt x="80" y="29"/>
                    </a:cubicBezTo>
                    <a:cubicBezTo>
                      <a:pt x="83" y="23"/>
                      <a:pt x="83" y="23"/>
                      <a:pt x="83" y="23"/>
                    </a:cubicBezTo>
                    <a:cubicBezTo>
                      <a:pt x="83" y="21"/>
                      <a:pt x="83" y="20"/>
                      <a:pt x="82" y="19"/>
                    </a:cubicBezTo>
                    <a:cubicBezTo>
                      <a:pt x="80" y="15"/>
                      <a:pt x="76" y="12"/>
                      <a:pt x="73" y="9"/>
                    </a:cubicBezTo>
                    <a:cubicBezTo>
                      <a:pt x="72" y="8"/>
                      <a:pt x="70" y="8"/>
                      <a:pt x="69" y="8"/>
                    </a:cubicBezTo>
                    <a:cubicBezTo>
                      <a:pt x="62" y="12"/>
                      <a:pt x="62" y="12"/>
                      <a:pt x="62" y="12"/>
                    </a:cubicBezTo>
                    <a:cubicBezTo>
                      <a:pt x="61" y="11"/>
                      <a:pt x="60" y="11"/>
                      <a:pt x="58" y="10"/>
                    </a:cubicBezTo>
                    <a:cubicBezTo>
                      <a:pt x="56" y="3"/>
                      <a:pt x="56" y="3"/>
                      <a:pt x="56" y="3"/>
                    </a:cubicBezTo>
                    <a:cubicBezTo>
                      <a:pt x="55" y="2"/>
                      <a:pt x="54" y="1"/>
                      <a:pt x="53" y="1"/>
                    </a:cubicBezTo>
                    <a:cubicBezTo>
                      <a:pt x="48" y="0"/>
                      <a:pt x="44" y="0"/>
                      <a:pt x="39" y="1"/>
                    </a:cubicBezTo>
                    <a:cubicBezTo>
                      <a:pt x="37" y="1"/>
                      <a:pt x="36" y="2"/>
                      <a:pt x="36" y="3"/>
                    </a:cubicBezTo>
                    <a:cubicBezTo>
                      <a:pt x="33" y="10"/>
                      <a:pt x="33" y="10"/>
                      <a:pt x="33" y="10"/>
                    </a:cubicBezTo>
                    <a:cubicBezTo>
                      <a:pt x="32" y="11"/>
                      <a:pt x="31" y="11"/>
                      <a:pt x="30" y="12"/>
                    </a:cubicBezTo>
                    <a:cubicBezTo>
                      <a:pt x="23" y="8"/>
                      <a:pt x="23" y="8"/>
                      <a:pt x="23" y="8"/>
                    </a:cubicBezTo>
                    <a:cubicBezTo>
                      <a:pt x="22" y="8"/>
                      <a:pt x="20" y="8"/>
                      <a:pt x="19" y="9"/>
                    </a:cubicBezTo>
                    <a:cubicBezTo>
                      <a:pt x="15" y="12"/>
                      <a:pt x="12" y="15"/>
                      <a:pt x="9" y="19"/>
                    </a:cubicBezTo>
                    <a:cubicBezTo>
                      <a:pt x="8" y="20"/>
                      <a:pt x="8" y="21"/>
                      <a:pt x="9" y="23"/>
                    </a:cubicBezTo>
                    <a:cubicBezTo>
                      <a:pt x="12" y="29"/>
                      <a:pt x="12" y="29"/>
                      <a:pt x="12" y="29"/>
                    </a:cubicBezTo>
                    <a:cubicBezTo>
                      <a:pt x="11" y="31"/>
                      <a:pt x="11" y="32"/>
                      <a:pt x="10" y="33"/>
                    </a:cubicBezTo>
                    <a:cubicBezTo>
                      <a:pt x="3" y="36"/>
                      <a:pt x="3" y="36"/>
                      <a:pt x="3" y="36"/>
                    </a:cubicBezTo>
                    <a:cubicBezTo>
                      <a:pt x="2" y="36"/>
                      <a:pt x="1" y="37"/>
                      <a:pt x="1" y="39"/>
                    </a:cubicBezTo>
                    <a:cubicBezTo>
                      <a:pt x="0" y="41"/>
                      <a:pt x="0" y="43"/>
                      <a:pt x="0" y="46"/>
                    </a:cubicBezTo>
                    <a:cubicBezTo>
                      <a:pt x="0" y="48"/>
                      <a:pt x="0" y="50"/>
                      <a:pt x="1" y="52"/>
                    </a:cubicBezTo>
                    <a:cubicBezTo>
                      <a:pt x="1" y="54"/>
                      <a:pt x="2" y="55"/>
                      <a:pt x="3" y="56"/>
                    </a:cubicBezTo>
                    <a:cubicBezTo>
                      <a:pt x="10" y="58"/>
                      <a:pt x="10" y="58"/>
                      <a:pt x="10" y="58"/>
                    </a:cubicBezTo>
                    <a:cubicBezTo>
                      <a:pt x="11" y="59"/>
                      <a:pt x="11" y="60"/>
                      <a:pt x="12" y="62"/>
                    </a:cubicBezTo>
                    <a:cubicBezTo>
                      <a:pt x="9" y="68"/>
                      <a:pt x="9" y="68"/>
                      <a:pt x="9" y="68"/>
                    </a:cubicBezTo>
                    <a:cubicBezTo>
                      <a:pt x="8" y="70"/>
                      <a:pt x="8" y="71"/>
                      <a:pt x="9" y="72"/>
                    </a:cubicBezTo>
                    <a:cubicBezTo>
                      <a:pt x="12" y="76"/>
                      <a:pt x="15" y="80"/>
                      <a:pt x="19" y="82"/>
                    </a:cubicBezTo>
                    <a:cubicBezTo>
                      <a:pt x="20" y="83"/>
                      <a:pt x="22" y="83"/>
                      <a:pt x="23" y="83"/>
                    </a:cubicBezTo>
                    <a:cubicBezTo>
                      <a:pt x="30" y="79"/>
                      <a:pt x="30" y="79"/>
                      <a:pt x="30" y="79"/>
                    </a:cubicBezTo>
                    <a:cubicBezTo>
                      <a:pt x="31" y="80"/>
                      <a:pt x="32" y="80"/>
                      <a:pt x="33" y="81"/>
                    </a:cubicBezTo>
                    <a:cubicBezTo>
                      <a:pt x="36" y="88"/>
                      <a:pt x="36" y="88"/>
                      <a:pt x="36" y="88"/>
                    </a:cubicBezTo>
                    <a:cubicBezTo>
                      <a:pt x="36" y="89"/>
                      <a:pt x="37" y="90"/>
                      <a:pt x="39" y="91"/>
                    </a:cubicBezTo>
                    <a:cubicBezTo>
                      <a:pt x="41" y="91"/>
                      <a:pt x="44" y="91"/>
                      <a:pt x="46" y="91"/>
                    </a:cubicBezTo>
                    <a:cubicBezTo>
                      <a:pt x="48" y="91"/>
                      <a:pt x="50" y="91"/>
                      <a:pt x="53" y="91"/>
                    </a:cubicBezTo>
                    <a:cubicBezTo>
                      <a:pt x="54" y="90"/>
                      <a:pt x="55" y="89"/>
                      <a:pt x="56" y="88"/>
                    </a:cubicBezTo>
                    <a:cubicBezTo>
                      <a:pt x="58" y="81"/>
                      <a:pt x="58" y="81"/>
                      <a:pt x="58" y="81"/>
                    </a:cubicBezTo>
                    <a:cubicBezTo>
                      <a:pt x="60" y="80"/>
                      <a:pt x="61" y="80"/>
                      <a:pt x="62" y="79"/>
                    </a:cubicBezTo>
                    <a:cubicBezTo>
                      <a:pt x="69" y="83"/>
                      <a:pt x="69" y="83"/>
                      <a:pt x="69" y="83"/>
                    </a:cubicBezTo>
                    <a:cubicBezTo>
                      <a:pt x="70" y="83"/>
                      <a:pt x="72" y="83"/>
                      <a:pt x="73" y="82"/>
                    </a:cubicBezTo>
                    <a:cubicBezTo>
                      <a:pt x="76" y="79"/>
                      <a:pt x="80" y="76"/>
                      <a:pt x="82" y="72"/>
                    </a:cubicBezTo>
                    <a:cubicBezTo>
                      <a:pt x="83" y="71"/>
                      <a:pt x="83" y="70"/>
                      <a:pt x="83" y="68"/>
                    </a:cubicBezTo>
                    <a:cubicBezTo>
                      <a:pt x="80" y="62"/>
                      <a:pt x="80" y="62"/>
                      <a:pt x="80" y="62"/>
                    </a:cubicBezTo>
                    <a:cubicBezTo>
                      <a:pt x="80" y="60"/>
                      <a:pt x="81" y="59"/>
                      <a:pt x="81" y="58"/>
                    </a:cubicBezTo>
                    <a:cubicBezTo>
                      <a:pt x="88" y="56"/>
                      <a:pt x="88" y="56"/>
                      <a:pt x="88" y="56"/>
                    </a:cubicBezTo>
                    <a:cubicBezTo>
                      <a:pt x="90" y="55"/>
                      <a:pt x="91" y="54"/>
                      <a:pt x="91" y="52"/>
                    </a:cubicBezTo>
                    <a:cubicBezTo>
                      <a:pt x="91" y="50"/>
                      <a:pt x="91" y="48"/>
                      <a:pt x="91" y="46"/>
                    </a:cubicBezTo>
                    <a:cubicBezTo>
                      <a:pt x="91" y="43"/>
                      <a:pt x="91" y="41"/>
                      <a:pt x="91" y="39"/>
                    </a:cubicBezTo>
                    <a:close/>
                    <a:moveTo>
                      <a:pt x="83" y="49"/>
                    </a:moveTo>
                    <a:cubicBezTo>
                      <a:pt x="77" y="51"/>
                      <a:pt x="77" y="51"/>
                      <a:pt x="77" y="51"/>
                    </a:cubicBezTo>
                    <a:cubicBezTo>
                      <a:pt x="75" y="52"/>
                      <a:pt x="74" y="53"/>
                      <a:pt x="74" y="54"/>
                    </a:cubicBezTo>
                    <a:cubicBezTo>
                      <a:pt x="74" y="56"/>
                      <a:pt x="73" y="58"/>
                      <a:pt x="72" y="60"/>
                    </a:cubicBezTo>
                    <a:cubicBezTo>
                      <a:pt x="71" y="61"/>
                      <a:pt x="71" y="62"/>
                      <a:pt x="72" y="63"/>
                    </a:cubicBezTo>
                    <a:cubicBezTo>
                      <a:pt x="75" y="70"/>
                      <a:pt x="75" y="70"/>
                      <a:pt x="75" y="70"/>
                    </a:cubicBezTo>
                    <a:cubicBezTo>
                      <a:pt x="73" y="71"/>
                      <a:pt x="72" y="73"/>
                      <a:pt x="70" y="75"/>
                    </a:cubicBezTo>
                    <a:cubicBezTo>
                      <a:pt x="63" y="71"/>
                      <a:pt x="63" y="71"/>
                      <a:pt x="63" y="71"/>
                    </a:cubicBezTo>
                    <a:cubicBezTo>
                      <a:pt x="62" y="71"/>
                      <a:pt x="61" y="71"/>
                      <a:pt x="60" y="72"/>
                    </a:cubicBezTo>
                    <a:cubicBezTo>
                      <a:pt x="58" y="73"/>
                      <a:pt x="56" y="73"/>
                      <a:pt x="54" y="74"/>
                    </a:cubicBezTo>
                    <a:cubicBezTo>
                      <a:pt x="53" y="74"/>
                      <a:pt x="52" y="75"/>
                      <a:pt x="52" y="76"/>
                    </a:cubicBezTo>
                    <a:cubicBezTo>
                      <a:pt x="49" y="83"/>
                      <a:pt x="49" y="83"/>
                      <a:pt x="49" y="83"/>
                    </a:cubicBezTo>
                    <a:cubicBezTo>
                      <a:pt x="47" y="83"/>
                      <a:pt x="45" y="83"/>
                      <a:pt x="42" y="83"/>
                    </a:cubicBezTo>
                    <a:cubicBezTo>
                      <a:pt x="40" y="76"/>
                      <a:pt x="40" y="76"/>
                      <a:pt x="40" y="76"/>
                    </a:cubicBezTo>
                    <a:cubicBezTo>
                      <a:pt x="39" y="75"/>
                      <a:pt x="39" y="74"/>
                      <a:pt x="37" y="74"/>
                    </a:cubicBezTo>
                    <a:cubicBezTo>
                      <a:pt x="35" y="73"/>
                      <a:pt x="33" y="73"/>
                      <a:pt x="32" y="72"/>
                    </a:cubicBezTo>
                    <a:cubicBezTo>
                      <a:pt x="31" y="71"/>
                      <a:pt x="29" y="71"/>
                      <a:pt x="28" y="71"/>
                    </a:cubicBezTo>
                    <a:cubicBezTo>
                      <a:pt x="22" y="75"/>
                      <a:pt x="22" y="75"/>
                      <a:pt x="22" y="75"/>
                    </a:cubicBezTo>
                    <a:cubicBezTo>
                      <a:pt x="20" y="73"/>
                      <a:pt x="18" y="71"/>
                      <a:pt x="17" y="70"/>
                    </a:cubicBezTo>
                    <a:cubicBezTo>
                      <a:pt x="20" y="63"/>
                      <a:pt x="20" y="63"/>
                      <a:pt x="20" y="63"/>
                    </a:cubicBezTo>
                    <a:cubicBezTo>
                      <a:pt x="20" y="62"/>
                      <a:pt x="20" y="61"/>
                      <a:pt x="20" y="60"/>
                    </a:cubicBezTo>
                    <a:cubicBezTo>
                      <a:pt x="19" y="58"/>
                      <a:pt x="18" y="56"/>
                      <a:pt x="17" y="54"/>
                    </a:cubicBezTo>
                    <a:cubicBezTo>
                      <a:pt x="17" y="53"/>
                      <a:pt x="16" y="52"/>
                      <a:pt x="15" y="51"/>
                    </a:cubicBezTo>
                    <a:cubicBezTo>
                      <a:pt x="8" y="49"/>
                      <a:pt x="8" y="49"/>
                      <a:pt x="8" y="49"/>
                    </a:cubicBezTo>
                    <a:cubicBezTo>
                      <a:pt x="8" y="48"/>
                      <a:pt x="8" y="47"/>
                      <a:pt x="8" y="46"/>
                    </a:cubicBezTo>
                    <a:cubicBezTo>
                      <a:pt x="8" y="44"/>
                      <a:pt x="8" y="43"/>
                      <a:pt x="8" y="42"/>
                    </a:cubicBezTo>
                    <a:cubicBezTo>
                      <a:pt x="15" y="40"/>
                      <a:pt x="15" y="40"/>
                      <a:pt x="15" y="40"/>
                    </a:cubicBezTo>
                    <a:cubicBezTo>
                      <a:pt x="16" y="39"/>
                      <a:pt x="17" y="38"/>
                      <a:pt x="17" y="37"/>
                    </a:cubicBezTo>
                    <a:cubicBezTo>
                      <a:pt x="18" y="35"/>
                      <a:pt x="19" y="33"/>
                      <a:pt x="20" y="31"/>
                    </a:cubicBezTo>
                    <a:cubicBezTo>
                      <a:pt x="20" y="30"/>
                      <a:pt x="20" y="29"/>
                      <a:pt x="20" y="28"/>
                    </a:cubicBezTo>
                    <a:cubicBezTo>
                      <a:pt x="17" y="21"/>
                      <a:pt x="17" y="21"/>
                      <a:pt x="17" y="21"/>
                    </a:cubicBezTo>
                    <a:cubicBezTo>
                      <a:pt x="18" y="20"/>
                      <a:pt x="20" y="18"/>
                      <a:pt x="22" y="17"/>
                    </a:cubicBezTo>
                    <a:cubicBezTo>
                      <a:pt x="28" y="20"/>
                      <a:pt x="28" y="20"/>
                      <a:pt x="28" y="20"/>
                    </a:cubicBezTo>
                    <a:cubicBezTo>
                      <a:pt x="29" y="20"/>
                      <a:pt x="31" y="20"/>
                      <a:pt x="32" y="20"/>
                    </a:cubicBezTo>
                    <a:cubicBezTo>
                      <a:pt x="33" y="19"/>
                      <a:pt x="35" y="18"/>
                      <a:pt x="37" y="17"/>
                    </a:cubicBezTo>
                    <a:cubicBezTo>
                      <a:pt x="39" y="17"/>
                      <a:pt x="39" y="16"/>
                      <a:pt x="40" y="15"/>
                    </a:cubicBezTo>
                    <a:cubicBezTo>
                      <a:pt x="42" y="8"/>
                      <a:pt x="42" y="8"/>
                      <a:pt x="42" y="8"/>
                    </a:cubicBezTo>
                    <a:cubicBezTo>
                      <a:pt x="45" y="8"/>
                      <a:pt x="47" y="8"/>
                      <a:pt x="49" y="8"/>
                    </a:cubicBezTo>
                    <a:cubicBezTo>
                      <a:pt x="52" y="15"/>
                      <a:pt x="52" y="15"/>
                      <a:pt x="52" y="15"/>
                    </a:cubicBezTo>
                    <a:cubicBezTo>
                      <a:pt x="52" y="16"/>
                      <a:pt x="53" y="17"/>
                      <a:pt x="54" y="17"/>
                    </a:cubicBezTo>
                    <a:cubicBezTo>
                      <a:pt x="56" y="18"/>
                      <a:pt x="58" y="19"/>
                      <a:pt x="60" y="20"/>
                    </a:cubicBezTo>
                    <a:cubicBezTo>
                      <a:pt x="61" y="20"/>
                      <a:pt x="62" y="20"/>
                      <a:pt x="63" y="20"/>
                    </a:cubicBezTo>
                    <a:cubicBezTo>
                      <a:pt x="70" y="17"/>
                      <a:pt x="70" y="17"/>
                      <a:pt x="70" y="17"/>
                    </a:cubicBezTo>
                    <a:cubicBezTo>
                      <a:pt x="72" y="18"/>
                      <a:pt x="73" y="20"/>
                      <a:pt x="75" y="21"/>
                    </a:cubicBezTo>
                    <a:cubicBezTo>
                      <a:pt x="72" y="28"/>
                      <a:pt x="72" y="28"/>
                      <a:pt x="72" y="28"/>
                    </a:cubicBezTo>
                    <a:cubicBezTo>
                      <a:pt x="71" y="29"/>
                      <a:pt x="71" y="30"/>
                      <a:pt x="72" y="31"/>
                    </a:cubicBezTo>
                    <a:cubicBezTo>
                      <a:pt x="73" y="33"/>
                      <a:pt x="74" y="35"/>
                      <a:pt x="74" y="37"/>
                    </a:cubicBezTo>
                    <a:cubicBezTo>
                      <a:pt x="74" y="38"/>
                      <a:pt x="75" y="39"/>
                      <a:pt x="77" y="40"/>
                    </a:cubicBezTo>
                    <a:cubicBezTo>
                      <a:pt x="83" y="42"/>
                      <a:pt x="83" y="42"/>
                      <a:pt x="83" y="42"/>
                    </a:cubicBezTo>
                    <a:cubicBezTo>
                      <a:pt x="83" y="43"/>
                      <a:pt x="83" y="44"/>
                      <a:pt x="83" y="46"/>
                    </a:cubicBezTo>
                    <a:cubicBezTo>
                      <a:pt x="83" y="47"/>
                      <a:pt x="83" y="48"/>
                      <a:pt x="83" y="4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5" name="Freeform 27"/>
              <p:cNvSpPr>
                <a:spLocks noEditPoints="1"/>
              </p:cNvSpPr>
              <p:nvPr/>
            </p:nvSpPr>
            <p:spPr bwMode="auto">
              <a:xfrm>
                <a:off x="4915" y="2033"/>
                <a:ext cx="75" cy="74"/>
              </a:xfrm>
              <a:custGeom>
                <a:avLst/>
                <a:gdLst>
                  <a:gd name="T0" fmla="*/ 18 w 36"/>
                  <a:gd name="T1" fmla="*/ 0 h 36"/>
                  <a:gd name="T2" fmla="*/ 0 w 36"/>
                  <a:gd name="T3" fmla="*/ 18 h 36"/>
                  <a:gd name="T4" fmla="*/ 18 w 36"/>
                  <a:gd name="T5" fmla="*/ 36 h 36"/>
                  <a:gd name="T6" fmla="*/ 36 w 36"/>
                  <a:gd name="T7" fmla="*/ 18 h 36"/>
                  <a:gd name="T8" fmla="*/ 18 w 36"/>
                  <a:gd name="T9" fmla="*/ 0 h 36"/>
                  <a:gd name="T10" fmla="*/ 18 w 36"/>
                  <a:gd name="T11" fmla="*/ 28 h 36"/>
                  <a:gd name="T12" fmla="*/ 7 w 36"/>
                  <a:gd name="T13" fmla="*/ 18 h 36"/>
                  <a:gd name="T14" fmla="*/ 18 w 36"/>
                  <a:gd name="T15" fmla="*/ 7 h 36"/>
                  <a:gd name="T16" fmla="*/ 28 w 36"/>
                  <a:gd name="T17" fmla="*/ 18 h 36"/>
                  <a:gd name="T18" fmla="*/ 18 w 36"/>
                  <a:gd name="T1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0"/>
                    </a:moveTo>
                    <a:cubicBezTo>
                      <a:pt x="8" y="0"/>
                      <a:pt x="0" y="8"/>
                      <a:pt x="0" y="18"/>
                    </a:cubicBezTo>
                    <a:cubicBezTo>
                      <a:pt x="0" y="28"/>
                      <a:pt x="8" y="36"/>
                      <a:pt x="18" y="36"/>
                    </a:cubicBezTo>
                    <a:cubicBezTo>
                      <a:pt x="28" y="36"/>
                      <a:pt x="36" y="28"/>
                      <a:pt x="36" y="18"/>
                    </a:cubicBezTo>
                    <a:cubicBezTo>
                      <a:pt x="36" y="8"/>
                      <a:pt x="28" y="0"/>
                      <a:pt x="18" y="0"/>
                    </a:cubicBezTo>
                    <a:close/>
                    <a:moveTo>
                      <a:pt x="18" y="28"/>
                    </a:moveTo>
                    <a:cubicBezTo>
                      <a:pt x="12" y="28"/>
                      <a:pt x="7" y="23"/>
                      <a:pt x="7" y="18"/>
                    </a:cubicBezTo>
                    <a:cubicBezTo>
                      <a:pt x="7" y="12"/>
                      <a:pt x="12" y="7"/>
                      <a:pt x="18" y="7"/>
                    </a:cubicBezTo>
                    <a:cubicBezTo>
                      <a:pt x="23" y="7"/>
                      <a:pt x="28" y="12"/>
                      <a:pt x="28" y="18"/>
                    </a:cubicBezTo>
                    <a:cubicBezTo>
                      <a:pt x="28" y="23"/>
                      <a:pt x="23" y="28"/>
                      <a:pt x="18"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10" name="组合 9"/>
          <p:cNvGrpSpPr/>
          <p:nvPr/>
        </p:nvGrpSpPr>
        <p:grpSpPr>
          <a:xfrm>
            <a:off x="5384800" y="5324475"/>
            <a:ext cx="457200" cy="457200"/>
            <a:chOff x="8480" y="8922"/>
            <a:chExt cx="720" cy="720"/>
          </a:xfrm>
        </p:grpSpPr>
        <p:sp>
          <p:nvSpPr>
            <p:cNvPr id="88" name="Oval 14"/>
            <p:cNvSpPr>
              <a:spLocks noChangeArrowheads="1"/>
            </p:cNvSpPr>
            <p:nvPr/>
          </p:nvSpPr>
          <p:spPr bwMode="auto">
            <a:xfrm>
              <a:off x="8480" y="8922"/>
              <a:ext cx="720" cy="720"/>
            </a:xfrm>
            <a:prstGeom prst="ellipse">
              <a:avLst/>
            </a:prstGeom>
            <a:solidFill>
              <a:srgbClr val="95C1C4"/>
            </a:solidFill>
            <a:ln>
              <a:noFill/>
            </a:ln>
          </p:spPr>
          <p:txBody>
            <a:bodyPr/>
            <a:lstStyle/>
            <a:p>
              <a:endParaRPr lang="zh-CN" altLang="en-US" sz="2400"/>
            </a:p>
          </p:txBody>
        </p:sp>
        <p:grpSp>
          <p:nvGrpSpPr>
            <p:cNvPr id="116" name="Group 28"/>
            <p:cNvGrpSpPr/>
            <p:nvPr/>
          </p:nvGrpSpPr>
          <p:grpSpPr bwMode="auto">
            <a:xfrm>
              <a:off x="8667" y="9112"/>
              <a:ext cx="347" cy="347"/>
              <a:chOff x="4859" y="1361"/>
              <a:chExt cx="187" cy="188"/>
            </a:xfrm>
          </p:grpSpPr>
          <p:sp>
            <p:nvSpPr>
              <p:cNvPr id="117" name="Freeform 29"/>
              <p:cNvSpPr/>
              <p:nvPr/>
            </p:nvSpPr>
            <p:spPr bwMode="auto">
              <a:xfrm>
                <a:off x="4859" y="1361"/>
                <a:ext cx="187" cy="134"/>
              </a:xfrm>
              <a:custGeom>
                <a:avLst/>
                <a:gdLst>
                  <a:gd name="T0" fmla="*/ 69 w 90"/>
                  <a:gd name="T1" fmla="*/ 24 h 65"/>
                  <a:gd name="T2" fmla="*/ 65 w 90"/>
                  <a:gd name="T3" fmla="*/ 24 h 65"/>
                  <a:gd name="T4" fmla="*/ 65 w 90"/>
                  <a:gd name="T5" fmla="*/ 22 h 65"/>
                  <a:gd name="T6" fmla="*/ 43 w 90"/>
                  <a:gd name="T7" fmla="*/ 0 h 65"/>
                  <a:gd name="T8" fmla="*/ 21 w 90"/>
                  <a:gd name="T9" fmla="*/ 18 h 65"/>
                  <a:gd name="T10" fmla="*/ 14 w 90"/>
                  <a:gd name="T11" fmla="*/ 19 h 65"/>
                  <a:gd name="T12" fmla="*/ 14 w 90"/>
                  <a:gd name="T13" fmla="*/ 19 h 65"/>
                  <a:gd name="T14" fmla="*/ 5 w 90"/>
                  <a:gd name="T15" fmla="*/ 33 h 65"/>
                  <a:gd name="T16" fmla="*/ 6 w 90"/>
                  <a:gd name="T17" fmla="*/ 39 h 65"/>
                  <a:gd name="T18" fmla="*/ 0 w 90"/>
                  <a:gd name="T19" fmla="*/ 51 h 65"/>
                  <a:gd name="T20" fmla="*/ 14 w 90"/>
                  <a:gd name="T21" fmla="*/ 65 h 65"/>
                  <a:gd name="T22" fmla="*/ 29 w 90"/>
                  <a:gd name="T23" fmla="*/ 65 h 65"/>
                  <a:gd name="T24" fmla="*/ 33 w 90"/>
                  <a:gd name="T25" fmla="*/ 61 h 65"/>
                  <a:gd name="T26" fmla="*/ 29 w 90"/>
                  <a:gd name="T27" fmla="*/ 57 h 65"/>
                  <a:gd name="T28" fmla="*/ 14 w 90"/>
                  <a:gd name="T29" fmla="*/ 57 h 65"/>
                  <a:gd name="T30" fmla="*/ 8 w 90"/>
                  <a:gd name="T31" fmla="*/ 51 h 65"/>
                  <a:gd name="T32" fmla="*/ 13 w 90"/>
                  <a:gd name="T33" fmla="*/ 45 h 65"/>
                  <a:gd name="T34" fmla="*/ 16 w 90"/>
                  <a:gd name="T35" fmla="*/ 42 h 65"/>
                  <a:gd name="T36" fmla="*/ 15 w 90"/>
                  <a:gd name="T37" fmla="*/ 38 h 65"/>
                  <a:gd name="T38" fmla="*/ 13 w 90"/>
                  <a:gd name="T39" fmla="*/ 33 h 65"/>
                  <a:gd name="T40" fmla="*/ 17 w 90"/>
                  <a:gd name="T41" fmla="*/ 26 h 65"/>
                  <a:gd name="T42" fmla="*/ 17 w 90"/>
                  <a:gd name="T43" fmla="*/ 26 h 65"/>
                  <a:gd name="T44" fmla="*/ 22 w 90"/>
                  <a:gd name="T45" fmla="*/ 27 h 65"/>
                  <a:gd name="T46" fmla="*/ 26 w 90"/>
                  <a:gd name="T47" fmla="*/ 27 h 65"/>
                  <a:gd name="T48" fmla="*/ 28 w 90"/>
                  <a:gd name="T49" fmla="*/ 23 h 65"/>
                  <a:gd name="T50" fmla="*/ 28 w 90"/>
                  <a:gd name="T51" fmla="*/ 22 h 65"/>
                  <a:gd name="T52" fmla="*/ 28 w 90"/>
                  <a:gd name="T53" fmla="*/ 22 h 65"/>
                  <a:gd name="T54" fmla="*/ 43 w 90"/>
                  <a:gd name="T55" fmla="*/ 8 h 65"/>
                  <a:gd name="T56" fmla="*/ 57 w 90"/>
                  <a:gd name="T57" fmla="*/ 22 h 65"/>
                  <a:gd name="T58" fmla="*/ 55 w 90"/>
                  <a:gd name="T59" fmla="*/ 30 h 65"/>
                  <a:gd name="T60" fmla="*/ 56 w 90"/>
                  <a:gd name="T61" fmla="*/ 35 h 65"/>
                  <a:gd name="T62" fmla="*/ 61 w 90"/>
                  <a:gd name="T63" fmla="*/ 35 h 65"/>
                  <a:gd name="T64" fmla="*/ 69 w 90"/>
                  <a:gd name="T65" fmla="*/ 32 h 65"/>
                  <a:gd name="T66" fmla="*/ 82 w 90"/>
                  <a:gd name="T67" fmla="*/ 45 h 65"/>
                  <a:gd name="T68" fmla="*/ 69 w 90"/>
                  <a:gd name="T69" fmla="*/ 57 h 65"/>
                  <a:gd name="T70" fmla="*/ 60 w 90"/>
                  <a:gd name="T71" fmla="*/ 57 h 65"/>
                  <a:gd name="T72" fmla="*/ 56 w 90"/>
                  <a:gd name="T73" fmla="*/ 61 h 65"/>
                  <a:gd name="T74" fmla="*/ 60 w 90"/>
                  <a:gd name="T75" fmla="*/ 65 h 65"/>
                  <a:gd name="T76" fmla="*/ 69 w 90"/>
                  <a:gd name="T77" fmla="*/ 65 h 65"/>
                  <a:gd name="T78" fmla="*/ 90 w 90"/>
                  <a:gd name="T79" fmla="*/ 45 h 65"/>
                  <a:gd name="T80" fmla="*/ 69 w 90"/>
                  <a:gd name="T81"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65">
                    <a:moveTo>
                      <a:pt x="69" y="24"/>
                    </a:moveTo>
                    <a:cubicBezTo>
                      <a:pt x="68" y="24"/>
                      <a:pt x="66" y="24"/>
                      <a:pt x="65" y="24"/>
                    </a:cubicBezTo>
                    <a:cubicBezTo>
                      <a:pt x="65" y="24"/>
                      <a:pt x="65" y="23"/>
                      <a:pt x="65" y="22"/>
                    </a:cubicBezTo>
                    <a:cubicBezTo>
                      <a:pt x="65" y="10"/>
                      <a:pt x="55" y="0"/>
                      <a:pt x="43" y="0"/>
                    </a:cubicBezTo>
                    <a:cubicBezTo>
                      <a:pt x="32" y="0"/>
                      <a:pt x="22" y="8"/>
                      <a:pt x="21" y="18"/>
                    </a:cubicBezTo>
                    <a:cubicBezTo>
                      <a:pt x="18" y="18"/>
                      <a:pt x="16" y="18"/>
                      <a:pt x="14" y="19"/>
                    </a:cubicBezTo>
                    <a:cubicBezTo>
                      <a:pt x="14" y="19"/>
                      <a:pt x="14" y="19"/>
                      <a:pt x="14" y="19"/>
                    </a:cubicBezTo>
                    <a:cubicBezTo>
                      <a:pt x="9" y="21"/>
                      <a:pt x="5" y="27"/>
                      <a:pt x="5" y="33"/>
                    </a:cubicBezTo>
                    <a:cubicBezTo>
                      <a:pt x="5" y="35"/>
                      <a:pt x="5" y="37"/>
                      <a:pt x="6" y="39"/>
                    </a:cubicBezTo>
                    <a:cubicBezTo>
                      <a:pt x="2" y="41"/>
                      <a:pt x="0" y="46"/>
                      <a:pt x="0" y="51"/>
                    </a:cubicBezTo>
                    <a:cubicBezTo>
                      <a:pt x="0" y="59"/>
                      <a:pt x="6" y="65"/>
                      <a:pt x="14" y="65"/>
                    </a:cubicBezTo>
                    <a:cubicBezTo>
                      <a:pt x="29" y="65"/>
                      <a:pt x="29" y="65"/>
                      <a:pt x="29" y="65"/>
                    </a:cubicBezTo>
                    <a:cubicBezTo>
                      <a:pt x="31" y="65"/>
                      <a:pt x="33" y="64"/>
                      <a:pt x="33" y="61"/>
                    </a:cubicBezTo>
                    <a:cubicBezTo>
                      <a:pt x="33" y="59"/>
                      <a:pt x="31" y="57"/>
                      <a:pt x="29" y="57"/>
                    </a:cubicBezTo>
                    <a:cubicBezTo>
                      <a:pt x="14" y="57"/>
                      <a:pt x="14" y="57"/>
                      <a:pt x="14" y="57"/>
                    </a:cubicBezTo>
                    <a:cubicBezTo>
                      <a:pt x="10" y="57"/>
                      <a:pt x="8" y="55"/>
                      <a:pt x="8" y="51"/>
                    </a:cubicBezTo>
                    <a:cubicBezTo>
                      <a:pt x="8" y="48"/>
                      <a:pt x="10" y="45"/>
                      <a:pt x="13" y="45"/>
                    </a:cubicBezTo>
                    <a:cubicBezTo>
                      <a:pt x="15" y="44"/>
                      <a:pt x="16" y="43"/>
                      <a:pt x="16" y="42"/>
                    </a:cubicBezTo>
                    <a:cubicBezTo>
                      <a:pt x="17" y="40"/>
                      <a:pt x="16" y="39"/>
                      <a:pt x="15" y="38"/>
                    </a:cubicBezTo>
                    <a:cubicBezTo>
                      <a:pt x="14" y="36"/>
                      <a:pt x="13" y="35"/>
                      <a:pt x="13" y="33"/>
                    </a:cubicBezTo>
                    <a:cubicBezTo>
                      <a:pt x="13" y="30"/>
                      <a:pt x="14" y="27"/>
                      <a:pt x="17" y="26"/>
                    </a:cubicBezTo>
                    <a:cubicBezTo>
                      <a:pt x="17" y="26"/>
                      <a:pt x="17" y="26"/>
                      <a:pt x="17" y="26"/>
                    </a:cubicBezTo>
                    <a:cubicBezTo>
                      <a:pt x="19" y="26"/>
                      <a:pt x="21" y="26"/>
                      <a:pt x="22" y="27"/>
                    </a:cubicBezTo>
                    <a:cubicBezTo>
                      <a:pt x="24" y="28"/>
                      <a:pt x="25" y="28"/>
                      <a:pt x="26" y="27"/>
                    </a:cubicBezTo>
                    <a:cubicBezTo>
                      <a:pt x="28" y="26"/>
                      <a:pt x="28" y="25"/>
                      <a:pt x="28" y="23"/>
                    </a:cubicBezTo>
                    <a:cubicBezTo>
                      <a:pt x="28" y="23"/>
                      <a:pt x="28" y="23"/>
                      <a:pt x="28" y="22"/>
                    </a:cubicBezTo>
                    <a:cubicBezTo>
                      <a:pt x="28" y="22"/>
                      <a:pt x="28" y="22"/>
                      <a:pt x="28" y="22"/>
                    </a:cubicBezTo>
                    <a:cubicBezTo>
                      <a:pt x="28" y="14"/>
                      <a:pt x="35" y="8"/>
                      <a:pt x="43" y="8"/>
                    </a:cubicBezTo>
                    <a:cubicBezTo>
                      <a:pt x="51" y="8"/>
                      <a:pt x="57" y="14"/>
                      <a:pt x="57" y="22"/>
                    </a:cubicBezTo>
                    <a:cubicBezTo>
                      <a:pt x="57" y="25"/>
                      <a:pt x="56" y="27"/>
                      <a:pt x="55" y="30"/>
                    </a:cubicBezTo>
                    <a:cubicBezTo>
                      <a:pt x="54" y="31"/>
                      <a:pt x="54" y="33"/>
                      <a:pt x="56" y="35"/>
                    </a:cubicBezTo>
                    <a:cubicBezTo>
                      <a:pt x="57" y="36"/>
                      <a:pt x="59" y="36"/>
                      <a:pt x="61" y="35"/>
                    </a:cubicBezTo>
                    <a:cubicBezTo>
                      <a:pt x="62" y="33"/>
                      <a:pt x="65" y="32"/>
                      <a:pt x="69" y="32"/>
                    </a:cubicBezTo>
                    <a:cubicBezTo>
                      <a:pt x="76" y="32"/>
                      <a:pt x="82" y="37"/>
                      <a:pt x="82" y="45"/>
                    </a:cubicBezTo>
                    <a:cubicBezTo>
                      <a:pt x="82" y="52"/>
                      <a:pt x="76" y="57"/>
                      <a:pt x="69" y="57"/>
                    </a:cubicBezTo>
                    <a:cubicBezTo>
                      <a:pt x="60" y="57"/>
                      <a:pt x="60" y="57"/>
                      <a:pt x="60" y="57"/>
                    </a:cubicBezTo>
                    <a:cubicBezTo>
                      <a:pt x="58" y="57"/>
                      <a:pt x="56" y="59"/>
                      <a:pt x="56" y="61"/>
                    </a:cubicBezTo>
                    <a:cubicBezTo>
                      <a:pt x="56" y="64"/>
                      <a:pt x="58" y="65"/>
                      <a:pt x="60" y="65"/>
                    </a:cubicBezTo>
                    <a:cubicBezTo>
                      <a:pt x="69" y="65"/>
                      <a:pt x="69" y="65"/>
                      <a:pt x="69" y="65"/>
                    </a:cubicBezTo>
                    <a:cubicBezTo>
                      <a:pt x="80" y="65"/>
                      <a:pt x="90" y="56"/>
                      <a:pt x="90" y="45"/>
                    </a:cubicBezTo>
                    <a:cubicBezTo>
                      <a:pt x="90" y="33"/>
                      <a:pt x="80" y="24"/>
                      <a:pt x="6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8" name="Freeform 30"/>
              <p:cNvSpPr/>
              <p:nvPr/>
            </p:nvSpPr>
            <p:spPr bwMode="auto">
              <a:xfrm>
                <a:off x="4915" y="1437"/>
                <a:ext cx="73" cy="112"/>
              </a:xfrm>
              <a:custGeom>
                <a:avLst/>
                <a:gdLst>
                  <a:gd name="T0" fmla="*/ 28 w 35"/>
                  <a:gd name="T1" fmla="*/ 34 h 54"/>
                  <a:gd name="T2" fmla="*/ 22 w 35"/>
                  <a:gd name="T3" fmla="*/ 41 h 54"/>
                  <a:gd name="T4" fmla="*/ 22 w 35"/>
                  <a:gd name="T5" fmla="*/ 3 h 54"/>
                  <a:gd name="T6" fmla="*/ 18 w 35"/>
                  <a:gd name="T7" fmla="*/ 0 h 54"/>
                  <a:gd name="T8" fmla="*/ 14 w 35"/>
                  <a:gd name="T9" fmla="*/ 3 h 54"/>
                  <a:gd name="T10" fmla="*/ 14 w 35"/>
                  <a:gd name="T11" fmla="*/ 41 h 54"/>
                  <a:gd name="T12" fmla="*/ 7 w 35"/>
                  <a:gd name="T13" fmla="*/ 34 h 54"/>
                  <a:gd name="T14" fmla="*/ 2 w 35"/>
                  <a:gd name="T15" fmla="*/ 34 h 54"/>
                  <a:gd name="T16" fmla="*/ 2 w 35"/>
                  <a:gd name="T17" fmla="*/ 40 h 54"/>
                  <a:gd name="T18" fmla="*/ 15 w 35"/>
                  <a:gd name="T19" fmla="*/ 53 h 54"/>
                  <a:gd name="T20" fmla="*/ 18 w 35"/>
                  <a:gd name="T21" fmla="*/ 54 h 54"/>
                  <a:gd name="T22" fmla="*/ 21 w 35"/>
                  <a:gd name="T23" fmla="*/ 53 h 54"/>
                  <a:gd name="T24" fmla="*/ 34 w 35"/>
                  <a:gd name="T25" fmla="*/ 40 h 54"/>
                  <a:gd name="T26" fmla="*/ 34 w 35"/>
                  <a:gd name="T27" fmla="*/ 34 h 54"/>
                  <a:gd name="T28" fmla="*/ 28 w 35"/>
                  <a:gd name="T29"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54">
                    <a:moveTo>
                      <a:pt x="28" y="34"/>
                    </a:moveTo>
                    <a:cubicBezTo>
                      <a:pt x="22" y="41"/>
                      <a:pt x="22" y="41"/>
                      <a:pt x="22" y="41"/>
                    </a:cubicBezTo>
                    <a:cubicBezTo>
                      <a:pt x="22" y="3"/>
                      <a:pt x="22" y="3"/>
                      <a:pt x="22" y="3"/>
                    </a:cubicBezTo>
                    <a:cubicBezTo>
                      <a:pt x="22" y="1"/>
                      <a:pt x="20" y="0"/>
                      <a:pt x="18" y="0"/>
                    </a:cubicBezTo>
                    <a:cubicBezTo>
                      <a:pt x="16" y="0"/>
                      <a:pt x="14" y="1"/>
                      <a:pt x="14" y="3"/>
                    </a:cubicBezTo>
                    <a:cubicBezTo>
                      <a:pt x="14" y="41"/>
                      <a:pt x="14" y="41"/>
                      <a:pt x="14" y="41"/>
                    </a:cubicBezTo>
                    <a:cubicBezTo>
                      <a:pt x="7" y="34"/>
                      <a:pt x="7" y="34"/>
                      <a:pt x="7" y="34"/>
                    </a:cubicBezTo>
                    <a:cubicBezTo>
                      <a:pt x="6" y="33"/>
                      <a:pt x="3" y="33"/>
                      <a:pt x="2" y="34"/>
                    </a:cubicBezTo>
                    <a:cubicBezTo>
                      <a:pt x="0" y="36"/>
                      <a:pt x="0" y="38"/>
                      <a:pt x="2" y="40"/>
                    </a:cubicBezTo>
                    <a:cubicBezTo>
                      <a:pt x="15" y="53"/>
                      <a:pt x="15" y="53"/>
                      <a:pt x="15" y="53"/>
                    </a:cubicBezTo>
                    <a:cubicBezTo>
                      <a:pt x="16" y="54"/>
                      <a:pt x="17" y="54"/>
                      <a:pt x="18" y="54"/>
                    </a:cubicBezTo>
                    <a:cubicBezTo>
                      <a:pt x="19" y="54"/>
                      <a:pt x="20" y="54"/>
                      <a:pt x="21" y="53"/>
                    </a:cubicBezTo>
                    <a:cubicBezTo>
                      <a:pt x="34" y="40"/>
                      <a:pt x="34" y="40"/>
                      <a:pt x="34" y="40"/>
                    </a:cubicBezTo>
                    <a:cubicBezTo>
                      <a:pt x="35" y="38"/>
                      <a:pt x="35" y="36"/>
                      <a:pt x="34" y="34"/>
                    </a:cubicBezTo>
                    <a:cubicBezTo>
                      <a:pt x="32" y="33"/>
                      <a:pt x="30" y="33"/>
                      <a:pt x="28"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9" name="组合 8"/>
          <p:cNvGrpSpPr/>
          <p:nvPr/>
        </p:nvGrpSpPr>
        <p:grpSpPr>
          <a:xfrm>
            <a:off x="5384800" y="4086860"/>
            <a:ext cx="457200" cy="457200"/>
            <a:chOff x="8480" y="6973"/>
            <a:chExt cx="720" cy="720"/>
          </a:xfrm>
        </p:grpSpPr>
        <p:sp>
          <p:nvSpPr>
            <p:cNvPr id="86" name="Oval 12"/>
            <p:cNvSpPr>
              <a:spLocks noChangeArrowheads="1"/>
            </p:cNvSpPr>
            <p:nvPr/>
          </p:nvSpPr>
          <p:spPr bwMode="auto">
            <a:xfrm>
              <a:off x="8480" y="6973"/>
              <a:ext cx="720" cy="720"/>
            </a:xfrm>
            <a:prstGeom prst="ellipse">
              <a:avLst/>
            </a:prstGeom>
            <a:solidFill>
              <a:srgbClr val="95C1C4"/>
            </a:solidFill>
            <a:ln>
              <a:noFill/>
            </a:ln>
          </p:spPr>
          <p:txBody>
            <a:bodyPr/>
            <a:lstStyle/>
            <a:p>
              <a:endParaRPr lang="zh-CN" altLang="en-US" sz="2400"/>
            </a:p>
          </p:txBody>
        </p:sp>
        <p:sp>
          <p:nvSpPr>
            <p:cNvPr id="119" name="Freeform 31"/>
            <p:cNvSpPr>
              <a:spLocks noEditPoints="1"/>
            </p:cNvSpPr>
            <p:nvPr/>
          </p:nvSpPr>
          <p:spPr bwMode="auto">
            <a:xfrm>
              <a:off x="8700" y="7159"/>
              <a:ext cx="253" cy="347"/>
            </a:xfrm>
            <a:custGeom>
              <a:avLst/>
              <a:gdLst>
                <a:gd name="T0" fmla="*/ 61 w 66"/>
                <a:gd name="T1" fmla="*/ 21 h 91"/>
                <a:gd name="T2" fmla="*/ 61 w 66"/>
                <a:gd name="T3" fmla="*/ 15 h 91"/>
                <a:gd name="T4" fmla="*/ 66 w 66"/>
                <a:gd name="T5" fmla="*/ 15 h 91"/>
                <a:gd name="T6" fmla="*/ 66 w 66"/>
                <a:gd name="T7" fmla="*/ 0 h 91"/>
                <a:gd name="T8" fmla="*/ 0 w 66"/>
                <a:gd name="T9" fmla="*/ 0 h 91"/>
                <a:gd name="T10" fmla="*/ 0 w 66"/>
                <a:gd name="T11" fmla="*/ 15 h 91"/>
                <a:gd name="T12" fmla="*/ 5 w 66"/>
                <a:gd name="T13" fmla="*/ 15 h 91"/>
                <a:gd name="T14" fmla="*/ 5 w 66"/>
                <a:gd name="T15" fmla="*/ 21 h 91"/>
                <a:gd name="T16" fmla="*/ 19 w 66"/>
                <a:gd name="T17" fmla="*/ 45 h 91"/>
                <a:gd name="T18" fmla="*/ 5 w 66"/>
                <a:gd name="T19" fmla="*/ 70 h 91"/>
                <a:gd name="T20" fmla="*/ 5 w 66"/>
                <a:gd name="T21" fmla="*/ 76 h 91"/>
                <a:gd name="T22" fmla="*/ 0 w 66"/>
                <a:gd name="T23" fmla="*/ 76 h 91"/>
                <a:gd name="T24" fmla="*/ 0 w 66"/>
                <a:gd name="T25" fmla="*/ 91 h 91"/>
                <a:gd name="T26" fmla="*/ 66 w 66"/>
                <a:gd name="T27" fmla="*/ 91 h 91"/>
                <a:gd name="T28" fmla="*/ 66 w 66"/>
                <a:gd name="T29" fmla="*/ 76 h 91"/>
                <a:gd name="T30" fmla="*/ 61 w 66"/>
                <a:gd name="T31" fmla="*/ 76 h 91"/>
                <a:gd name="T32" fmla="*/ 61 w 66"/>
                <a:gd name="T33" fmla="*/ 70 h 91"/>
                <a:gd name="T34" fmla="*/ 47 w 66"/>
                <a:gd name="T35" fmla="*/ 45 h 91"/>
                <a:gd name="T36" fmla="*/ 61 w 66"/>
                <a:gd name="T37" fmla="*/ 21 h 91"/>
                <a:gd name="T38" fmla="*/ 53 w 66"/>
                <a:gd name="T39" fmla="*/ 70 h 91"/>
                <a:gd name="T40" fmla="*/ 53 w 66"/>
                <a:gd name="T41" fmla="*/ 76 h 91"/>
                <a:gd name="T42" fmla="*/ 13 w 66"/>
                <a:gd name="T43" fmla="*/ 76 h 91"/>
                <a:gd name="T44" fmla="*/ 13 w 66"/>
                <a:gd name="T45" fmla="*/ 70 h 91"/>
                <a:gd name="T46" fmla="*/ 33 w 66"/>
                <a:gd name="T47" fmla="*/ 49 h 91"/>
                <a:gd name="T48" fmla="*/ 53 w 66"/>
                <a:gd name="T49" fmla="*/ 70 h 91"/>
                <a:gd name="T50" fmla="*/ 33 w 66"/>
                <a:gd name="T51" fmla="*/ 42 h 91"/>
                <a:gd name="T52" fmla="*/ 13 w 66"/>
                <a:gd name="T53" fmla="*/ 21 h 91"/>
                <a:gd name="T54" fmla="*/ 13 w 66"/>
                <a:gd name="T55" fmla="*/ 15 h 91"/>
                <a:gd name="T56" fmla="*/ 53 w 66"/>
                <a:gd name="T57" fmla="*/ 15 h 91"/>
                <a:gd name="T58" fmla="*/ 53 w 66"/>
                <a:gd name="T59" fmla="*/ 21 h 91"/>
                <a:gd name="T60" fmla="*/ 33 w 66"/>
                <a:gd name="T61" fmla="*/ 4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6" h="91">
                  <a:moveTo>
                    <a:pt x="61" y="21"/>
                  </a:moveTo>
                  <a:cubicBezTo>
                    <a:pt x="61" y="15"/>
                    <a:pt x="61" y="15"/>
                    <a:pt x="61" y="15"/>
                  </a:cubicBezTo>
                  <a:cubicBezTo>
                    <a:pt x="66" y="15"/>
                    <a:pt x="66" y="15"/>
                    <a:pt x="66" y="15"/>
                  </a:cubicBezTo>
                  <a:cubicBezTo>
                    <a:pt x="66" y="0"/>
                    <a:pt x="66" y="0"/>
                    <a:pt x="66" y="0"/>
                  </a:cubicBezTo>
                  <a:cubicBezTo>
                    <a:pt x="0" y="0"/>
                    <a:pt x="0" y="0"/>
                    <a:pt x="0" y="0"/>
                  </a:cubicBezTo>
                  <a:cubicBezTo>
                    <a:pt x="0" y="15"/>
                    <a:pt x="0" y="15"/>
                    <a:pt x="0" y="15"/>
                  </a:cubicBezTo>
                  <a:cubicBezTo>
                    <a:pt x="5" y="15"/>
                    <a:pt x="5" y="15"/>
                    <a:pt x="5" y="15"/>
                  </a:cubicBezTo>
                  <a:cubicBezTo>
                    <a:pt x="5" y="21"/>
                    <a:pt x="5" y="21"/>
                    <a:pt x="5" y="21"/>
                  </a:cubicBezTo>
                  <a:cubicBezTo>
                    <a:pt x="5" y="32"/>
                    <a:pt x="10" y="41"/>
                    <a:pt x="19" y="45"/>
                  </a:cubicBezTo>
                  <a:cubicBezTo>
                    <a:pt x="10" y="50"/>
                    <a:pt x="5" y="59"/>
                    <a:pt x="5" y="70"/>
                  </a:cubicBezTo>
                  <a:cubicBezTo>
                    <a:pt x="5" y="76"/>
                    <a:pt x="5" y="76"/>
                    <a:pt x="5" y="76"/>
                  </a:cubicBezTo>
                  <a:cubicBezTo>
                    <a:pt x="0" y="76"/>
                    <a:pt x="0" y="76"/>
                    <a:pt x="0" y="76"/>
                  </a:cubicBezTo>
                  <a:cubicBezTo>
                    <a:pt x="0" y="91"/>
                    <a:pt x="0" y="91"/>
                    <a:pt x="0" y="91"/>
                  </a:cubicBezTo>
                  <a:cubicBezTo>
                    <a:pt x="66" y="91"/>
                    <a:pt x="66" y="91"/>
                    <a:pt x="66" y="91"/>
                  </a:cubicBezTo>
                  <a:cubicBezTo>
                    <a:pt x="66" y="76"/>
                    <a:pt x="66" y="76"/>
                    <a:pt x="66" y="76"/>
                  </a:cubicBezTo>
                  <a:cubicBezTo>
                    <a:pt x="61" y="76"/>
                    <a:pt x="61" y="76"/>
                    <a:pt x="61" y="76"/>
                  </a:cubicBezTo>
                  <a:cubicBezTo>
                    <a:pt x="61" y="70"/>
                    <a:pt x="61" y="70"/>
                    <a:pt x="61" y="70"/>
                  </a:cubicBezTo>
                  <a:cubicBezTo>
                    <a:pt x="61" y="59"/>
                    <a:pt x="56" y="50"/>
                    <a:pt x="47" y="45"/>
                  </a:cubicBezTo>
                  <a:cubicBezTo>
                    <a:pt x="56" y="41"/>
                    <a:pt x="61" y="32"/>
                    <a:pt x="61" y="21"/>
                  </a:cubicBezTo>
                  <a:close/>
                  <a:moveTo>
                    <a:pt x="53" y="70"/>
                  </a:moveTo>
                  <a:cubicBezTo>
                    <a:pt x="53" y="76"/>
                    <a:pt x="53" y="76"/>
                    <a:pt x="53" y="76"/>
                  </a:cubicBezTo>
                  <a:cubicBezTo>
                    <a:pt x="13" y="76"/>
                    <a:pt x="13" y="76"/>
                    <a:pt x="13" y="76"/>
                  </a:cubicBezTo>
                  <a:cubicBezTo>
                    <a:pt x="13" y="70"/>
                    <a:pt x="13" y="70"/>
                    <a:pt x="13" y="70"/>
                  </a:cubicBezTo>
                  <a:cubicBezTo>
                    <a:pt x="13" y="58"/>
                    <a:pt x="22" y="49"/>
                    <a:pt x="33" y="49"/>
                  </a:cubicBezTo>
                  <a:cubicBezTo>
                    <a:pt x="44" y="49"/>
                    <a:pt x="53" y="58"/>
                    <a:pt x="53" y="70"/>
                  </a:cubicBezTo>
                  <a:close/>
                  <a:moveTo>
                    <a:pt x="33" y="42"/>
                  </a:moveTo>
                  <a:cubicBezTo>
                    <a:pt x="22" y="42"/>
                    <a:pt x="13" y="32"/>
                    <a:pt x="13" y="21"/>
                  </a:cubicBezTo>
                  <a:cubicBezTo>
                    <a:pt x="13" y="15"/>
                    <a:pt x="13" y="15"/>
                    <a:pt x="13" y="15"/>
                  </a:cubicBezTo>
                  <a:cubicBezTo>
                    <a:pt x="53" y="15"/>
                    <a:pt x="53" y="15"/>
                    <a:pt x="53" y="15"/>
                  </a:cubicBezTo>
                  <a:cubicBezTo>
                    <a:pt x="53" y="21"/>
                    <a:pt x="53" y="21"/>
                    <a:pt x="53" y="21"/>
                  </a:cubicBezTo>
                  <a:cubicBezTo>
                    <a:pt x="53" y="32"/>
                    <a:pt x="44" y="42"/>
                    <a:pt x="33" y="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20" name="Rectangle 32"/>
          <p:cNvSpPr>
            <a:spLocks noChangeArrowheads="1"/>
          </p:cNvSpPr>
          <p:nvPr/>
        </p:nvSpPr>
        <p:spPr bwMode="auto">
          <a:xfrm>
            <a:off x="6053455" y="4019020"/>
            <a:ext cx="239606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gn="l">
              <a:spcBef>
                <a:spcPts val="450"/>
              </a:spcBef>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p:txBody>
      </p:sp>
      <p:sp>
        <p:nvSpPr>
          <p:cNvPr id="121" name="Rectangle 33"/>
          <p:cNvSpPr>
            <a:spLocks noChangeArrowheads="1"/>
          </p:cNvSpPr>
          <p:nvPr/>
        </p:nvSpPr>
        <p:spPr bwMode="auto">
          <a:xfrm>
            <a:off x="6053667"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2" name="Rectangle 34"/>
          <p:cNvSpPr>
            <a:spLocks noChangeArrowheads="1"/>
          </p:cNvSpPr>
          <p:nvPr/>
        </p:nvSpPr>
        <p:spPr bwMode="auto">
          <a:xfrm>
            <a:off x="9319684" y="40188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3" name="Rectangle 35"/>
          <p:cNvSpPr>
            <a:spLocks noChangeArrowheads="1"/>
          </p:cNvSpPr>
          <p:nvPr/>
        </p:nvSpPr>
        <p:spPr bwMode="auto">
          <a:xfrm>
            <a:off x="9315451"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left)">
                                      <p:cBhvr>
                                        <p:cTn id="10" dur="500"/>
                                        <p:tgtEl>
                                          <p:spTgt spid="82"/>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0"/>
                                        </p:tgtEl>
                                        <p:attrNameLst>
                                          <p:attrName>style.visibility</p:attrName>
                                        </p:attrNameLst>
                                      </p:cBhvr>
                                      <p:to>
                                        <p:strVal val="visible"/>
                                      </p:to>
                                    </p:set>
                                    <p:animEffect transition="in" filter="wipe(left)">
                                      <p:cBhvr>
                                        <p:cTn id="20" dur="500"/>
                                        <p:tgtEl>
                                          <p:spTgt spid="120"/>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22"/>
                                        </p:tgtEl>
                                        <p:attrNameLst>
                                          <p:attrName>style.visibility</p:attrName>
                                        </p:attrNameLst>
                                      </p:cBhvr>
                                      <p:to>
                                        <p:strVal val="visible"/>
                                      </p:to>
                                    </p:set>
                                    <p:animEffect transition="in" filter="wipe(left)">
                                      <p:cBhvr>
                                        <p:cTn id="30" dur="500"/>
                                        <p:tgtEl>
                                          <p:spTgt spid="122"/>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wipe(left)">
                                      <p:cBhvr>
                                        <p:cTn id="40" dur="500"/>
                                        <p:tgtEl>
                                          <p:spTgt spid="121"/>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p:cTn id="44" dur="500" fill="hold"/>
                                        <p:tgtEl>
                                          <p:spTgt spid="2"/>
                                        </p:tgtEl>
                                        <p:attrNameLst>
                                          <p:attrName>ppt_w</p:attrName>
                                        </p:attrNameLst>
                                      </p:cBhvr>
                                      <p:tavLst>
                                        <p:tav tm="0">
                                          <p:val>
                                            <p:fltVal val="0"/>
                                          </p:val>
                                        </p:tav>
                                        <p:tav tm="100000">
                                          <p:val>
                                            <p:strVal val="#ppt_w"/>
                                          </p:val>
                                        </p:tav>
                                      </p:tavLst>
                                    </p:anim>
                                    <p:anim calcmode="lin" valueType="num">
                                      <p:cBhvr>
                                        <p:cTn id="45" dur="500" fill="hold"/>
                                        <p:tgtEl>
                                          <p:spTgt spid="2"/>
                                        </p:tgtEl>
                                        <p:attrNameLst>
                                          <p:attrName>ppt_h</p:attrName>
                                        </p:attrNameLst>
                                      </p:cBhvr>
                                      <p:tavLst>
                                        <p:tav tm="0">
                                          <p:val>
                                            <p:fltVal val="0"/>
                                          </p:val>
                                        </p:tav>
                                        <p:tav tm="100000">
                                          <p:val>
                                            <p:strVal val="#ppt_h"/>
                                          </p:val>
                                        </p:tav>
                                      </p:tavLst>
                                    </p:anim>
                                    <p:animEffect transition="in" filter="fade">
                                      <p:cBhvr>
                                        <p:cTn id="46" dur="500"/>
                                        <p:tgtEl>
                                          <p:spTgt spid="2"/>
                                        </p:tgtEl>
                                      </p:cBhvr>
                                    </p:animEffec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123"/>
                                        </p:tgtEl>
                                        <p:attrNameLst>
                                          <p:attrName>style.visibility</p:attrName>
                                        </p:attrNameLst>
                                      </p:cBhvr>
                                      <p:to>
                                        <p:strVal val="visible"/>
                                      </p:to>
                                    </p:set>
                                    <p:animEffect transition="in" filter="wipe(left)">
                                      <p:cBhvr>
                                        <p:cTn id="50"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bldLvl="0" animBg="1"/>
      <p:bldP spid="82" grpId="0"/>
      <p:bldP spid="120" grpId="0"/>
      <p:bldP spid="121" grpId="0"/>
      <p:bldP spid="122" grpId="0"/>
      <p:bldP spid="1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6640195"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Oval 13"/>
          <p:cNvSpPr/>
          <p:nvPr/>
        </p:nvSpPr>
        <p:spPr bwMode="auto">
          <a:xfrm>
            <a:off x="4003675" y="1874520"/>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 name="Oval 1"/>
          <p:cNvSpPr/>
          <p:nvPr/>
        </p:nvSpPr>
        <p:spPr bwMode="auto">
          <a:xfrm>
            <a:off x="1433830"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Oval 15"/>
          <p:cNvSpPr/>
          <p:nvPr/>
        </p:nvSpPr>
        <p:spPr bwMode="auto">
          <a:xfrm>
            <a:off x="9297670" y="1866265"/>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Plus 2"/>
          <p:cNvSpPr/>
          <p:nvPr/>
        </p:nvSpPr>
        <p:spPr bwMode="auto">
          <a:xfrm>
            <a:off x="3124200" y="2280285"/>
            <a:ext cx="582295" cy="582295"/>
          </a:xfrm>
          <a:prstGeom prst="mathPlus">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 name="Equal 3"/>
          <p:cNvSpPr/>
          <p:nvPr/>
        </p:nvSpPr>
        <p:spPr bwMode="auto">
          <a:xfrm>
            <a:off x="842137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5" name="Equal 34"/>
          <p:cNvSpPr/>
          <p:nvPr/>
        </p:nvSpPr>
        <p:spPr bwMode="auto">
          <a:xfrm>
            <a:off x="581533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5" name="文本框 24"/>
          <p:cNvSpPr txBox="1"/>
          <p:nvPr/>
        </p:nvSpPr>
        <p:spPr>
          <a:xfrm>
            <a:off x="1085850"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26" name="TextBox 1210"/>
          <p:cNvSpPr/>
          <p:nvPr/>
        </p:nvSpPr>
        <p:spPr>
          <a:xfrm>
            <a:off x="1199515"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6" name="文本框 5"/>
          <p:cNvSpPr txBox="1"/>
          <p:nvPr/>
        </p:nvSpPr>
        <p:spPr>
          <a:xfrm>
            <a:off x="365569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5" name="TextBox 1210"/>
          <p:cNvSpPr/>
          <p:nvPr/>
        </p:nvSpPr>
        <p:spPr>
          <a:xfrm>
            <a:off x="3769360"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8" name="文本框 7"/>
          <p:cNvSpPr txBox="1"/>
          <p:nvPr/>
        </p:nvSpPr>
        <p:spPr>
          <a:xfrm>
            <a:off x="629221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9" name="TextBox 1210"/>
          <p:cNvSpPr/>
          <p:nvPr/>
        </p:nvSpPr>
        <p:spPr>
          <a:xfrm>
            <a:off x="6405880"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10" name="文本框 9"/>
          <p:cNvSpPr txBox="1"/>
          <p:nvPr/>
        </p:nvSpPr>
        <p:spPr>
          <a:xfrm>
            <a:off x="8949690"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7" name="TextBox 1210"/>
          <p:cNvSpPr/>
          <p:nvPr/>
        </p:nvSpPr>
        <p:spPr>
          <a:xfrm>
            <a:off x="9063355"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48167" name="Freeform 41"/>
          <p:cNvSpPr>
            <a:spLocks noEditPoints="1"/>
          </p:cNvSpPr>
          <p:nvPr/>
        </p:nvSpPr>
        <p:spPr>
          <a:xfrm>
            <a:off x="1872615" y="2212340"/>
            <a:ext cx="534035" cy="601980"/>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190490" name="Freeform 29"/>
          <p:cNvSpPr>
            <a:spLocks noEditPoints="1"/>
          </p:cNvSpPr>
          <p:nvPr/>
        </p:nvSpPr>
        <p:spPr>
          <a:xfrm>
            <a:off x="4415155" y="2200910"/>
            <a:ext cx="588645" cy="697230"/>
          </a:xfrm>
          <a:custGeom>
            <a:avLst/>
            <a:gdLst>
              <a:gd name="txL" fmla="*/ 0 w 142"/>
              <a:gd name="txT" fmla="*/ 0 h 165"/>
              <a:gd name="txR" fmla="*/ 142 w 142"/>
              <a:gd name="txB" fmla="*/ 165 h 165"/>
            </a:gdLst>
            <a:ahLst/>
            <a:cxnLst>
              <a:cxn ang="0">
                <a:pos x="164004" y="259108"/>
              </a:cxn>
              <a:cxn ang="0">
                <a:pos x="167649" y="271972"/>
              </a:cxn>
              <a:cxn ang="0">
                <a:pos x="92936" y="275647"/>
              </a:cxn>
              <a:cxn ang="0">
                <a:pos x="89291" y="264621"/>
              </a:cxn>
              <a:cxn ang="0">
                <a:pos x="92936" y="259108"/>
              </a:cxn>
              <a:cxn ang="0">
                <a:pos x="154893" y="294024"/>
              </a:cxn>
              <a:cxn ang="0">
                <a:pos x="111158" y="303212"/>
              </a:cxn>
              <a:cxn ang="0">
                <a:pos x="102047" y="284836"/>
              </a:cxn>
              <a:cxn ang="0">
                <a:pos x="129381" y="69831"/>
              </a:cxn>
              <a:cxn ang="0">
                <a:pos x="162182" y="249920"/>
              </a:cxn>
              <a:cxn ang="0">
                <a:pos x="61957" y="135986"/>
              </a:cxn>
              <a:cxn ang="0">
                <a:pos x="129381" y="69831"/>
              </a:cxn>
              <a:cxn ang="0">
                <a:pos x="142137" y="82694"/>
              </a:cxn>
              <a:cxn ang="0">
                <a:pos x="154893" y="90045"/>
              </a:cxn>
              <a:cxn ang="0">
                <a:pos x="140315" y="88207"/>
              </a:cxn>
              <a:cxn ang="0">
                <a:pos x="98402" y="106584"/>
              </a:cxn>
              <a:cxn ang="0">
                <a:pos x="82002" y="137824"/>
              </a:cxn>
              <a:cxn ang="0">
                <a:pos x="78358" y="163551"/>
              </a:cxn>
              <a:cxn ang="0">
                <a:pos x="74713" y="148850"/>
              </a:cxn>
              <a:cxn ang="0">
                <a:pos x="74713" y="119447"/>
              </a:cxn>
              <a:cxn ang="0">
                <a:pos x="91113" y="95558"/>
              </a:cxn>
              <a:cxn ang="0">
                <a:pos x="129381" y="80857"/>
              </a:cxn>
              <a:cxn ang="0">
                <a:pos x="136670" y="80857"/>
              </a:cxn>
              <a:cxn ang="0">
                <a:pos x="136670" y="0"/>
              </a:cxn>
              <a:cxn ang="0">
                <a:pos x="129381" y="45941"/>
              </a:cxn>
              <a:cxn ang="0">
                <a:pos x="122092" y="0"/>
              </a:cxn>
              <a:cxn ang="0">
                <a:pos x="225961" y="44104"/>
              </a:cxn>
              <a:cxn ang="0">
                <a:pos x="184049" y="64318"/>
              </a:cxn>
              <a:cxn ang="0">
                <a:pos x="67424" y="203979"/>
              </a:cxn>
              <a:cxn ang="0">
                <a:pos x="32801" y="216843"/>
              </a:cxn>
              <a:cxn ang="0">
                <a:pos x="67424" y="203979"/>
              </a:cxn>
              <a:cxn ang="0">
                <a:pos x="43734" y="33078"/>
              </a:cxn>
              <a:cxn ang="0">
                <a:pos x="61957" y="75344"/>
              </a:cxn>
              <a:cxn ang="0">
                <a:pos x="43734" y="33078"/>
              </a:cxn>
              <a:cxn ang="0">
                <a:pos x="215028" y="227868"/>
              </a:cxn>
              <a:cxn ang="0">
                <a:pos x="202272" y="192953"/>
              </a:cxn>
              <a:cxn ang="0">
                <a:pos x="191338" y="203979"/>
              </a:cxn>
              <a:cxn ang="0">
                <a:pos x="258762" y="137824"/>
              </a:cxn>
              <a:cxn ang="0">
                <a:pos x="220494" y="137824"/>
              </a:cxn>
              <a:cxn ang="0">
                <a:pos x="258762" y="123122"/>
              </a:cxn>
              <a:cxn ang="0">
                <a:pos x="0" y="137824"/>
              </a:cxn>
              <a:cxn ang="0">
                <a:pos x="40090" y="123122"/>
              </a:cxn>
              <a:cxn ang="0">
                <a:pos x="38268" y="137824"/>
              </a:cxn>
            </a:cxnLst>
            <a:rect l="txL" t="txT" r="txR" b="tx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a:solidFill>
            <a:srgbClr val="FFFFFF">
              <a:alpha val="100000"/>
            </a:srgbClr>
          </a:solidFill>
          <a:ln w="9525">
            <a:noFill/>
          </a:ln>
        </p:spPr>
        <p:txBody>
          <a:bodyPr/>
          <a:lstStyle/>
          <a:p>
            <a:endParaRPr lang="zh-CN" altLang="en-US"/>
          </a:p>
        </p:txBody>
      </p:sp>
      <p:sp>
        <p:nvSpPr>
          <p:cNvPr id="190505" name="Freeform 44"/>
          <p:cNvSpPr>
            <a:spLocks noEditPoints="1"/>
          </p:cNvSpPr>
          <p:nvPr/>
        </p:nvSpPr>
        <p:spPr>
          <a:xfrm>
            <a:off x="7101205" y="2300605"/>
            <a:ext cx="488950" cy="497840"/>
          </a:xfrm>
          <a:custGeom>
            <a:avLst/>
            <a:gdLst>
              <a:gd name="txL" fmla="*/ 0 w 136"/>
              <a:gd name="txT" fmla="*/ 0 h 137"/>
              <a:gd name="txR" fmla="*/ 136 w 136"/>
              <a:gd name="txB" fmla="*/ 137 h 137"/>
            </a:gdLst>
            <a:ahLst/>
            <a:cxnLst>
              <a:cxn ang="0">
                <a:pos x="0" y="190407"/>
              </a:cxn>
              <a:cxn ang="0">
                <a:pos x="23824" y="153791"/>
              </a:cxn>
              <a:cxn ang="0">
                <a:pos x="82468" y="135482"/>
              </a:cxn>
              <a:cxn ang="0">
                <a:pos x="124619" y="206885"/>
              </a:cxn>
              <a:cxn ang="0">
                <a:pos x="166769" y="135482"/>
              </a:cxn>
              <a:cxn ang="0">
                <a:pos x="225413" y="153791"/>
              </a:cxn>
              <a:cxn ang="0">
                <a:pos x="249237" y="190407"/>
              </a:cxn>
              <a:cxn ang="0">
                <a:pos x="249237" y="250825"/>
              </a:cxn>
              <a:cxn ang="0">
                <a:pos x="124619" y="250825"/>
              </a:cxn>
              <a:cxn ang="0">
                <a:pos x="0" y="250825"/>
              </a:cxn>
              <a:cxn ang="0">
                <a:pos x="0" y="190407"/>
              </a:cxn>
              <a:cxn ang="0">
                <a:pos x="124619" y="135482"/>
              </a:cxn>
              <a:cxn ang="0">
                <a:pos x="84301" y="106189"/>
              </a:cxn>
              <a:cxn ang="0">
                <a:pos x="71472" y="38448"/>
              </a:cxn>
              <a:cxn ang="0">
                <a:pos x="124619" y="0"/>
              </a:cxn>
              <a:cxn ang="0">
                <a:pos x="175932" y="38448"/>
              </a:cxn>
              <a:cxn ang="0">
                <a:pos x="164936" y="106189"/>
              </a:cxn>
              <a:cxn ang="0">
                <a:pos x="124619" y="135482"/>
              </a:cxn>
              <a:cxn ang="0">
                <a:pos x="168602" y="197731"/>
              </a:cxn>
              <a:cxn ang="0">
                <a:pos x="210752" y="197731"/>
              </a:cxn>
              <a:cxn ang="0">
                <a:pos x="214417" y="201392"/>
              </a:cxn>
              <a:cxn ang="0">
                <a:pos x="214417" y="223362"/>
              </a:cxn>
              <a:cxn ang="0">
                <a:pos x="210752" y="227024"/>
              </a:cxn>
              <a:cxn ang="0">
                <a:pos x="168602" y="227024"/>
              </a:cxn>
              <a:cxn ang="0">
                <a:pos x="164936" y="223362"/>
              </a:cxn>
              <a:cxn ang="0">
                <a:pos x="164936" y="201392"/>
              </a:cxn>
              <a:cxn ang="0">
                <a:pos x="168602" y="197731"/>
              </a:cxn>
            </a:cxnLst>
            <a:rect l="txL" t="txT" r="txR" b="txB"/>
            <a:pathLst>
              <a:path w="136" h="137">
                <a:moveTo>
                  <a:pt x="0" y="104"/>
                </a:moveTo>
                <a:cubicBezTo>
                  <a:pt x="0" y="94"/>
                  <a:pt x="4" y="87"/>
                  <a:pt x="13" y="84"/>
                </a:cubicBezTo>
                <a:cubicBezTo>
                  <a:pt x="45" y="74"/>
                  <a:pt x="45" y="74"/>
                  <a:pt x="45" y="74"/>
                </a:cubicBezTo>
                <a:cubicBezTo>
                  <a:pt x="68" y="113"/>
                  <a:pt x="68" y="113"/>
                  <a:pt x="68" y="113"/>
                </a:cubicBezTo>
                <a:cubicBezTo>
                  <a:pt x="91" y="74"/>
                  <a:pt x="91" y="74"/>
                  <a:pt x="91" y="74"/>
                </a:cubicBezTo>
                <a:cubicBezTo>
                  <a:pt x="123" y="84"/>
                  <a:pt x="123" y="84"/>
                  <a:pt x="123" y="84"/>
                </a:cubicBezTo>
                <a:cubicBezTo>
                  <a:pt x="132" y="87"/>
                  <a:pt x="136" y="94"/>
                  <a:pt x="136" y="104"/>
                </a:cubicBezTo>
                <a:cubicBezTo>
                  <a:pt x="136" y="137"/>
                  <a:pt x="136" y="137"/>
                  <a:pt x="136" y="137"/>
                </a:cubicBezTo>
                <a:cubicBezTo>
                  <a:pt x="68" y="137"/>
                  <a:pt x="68" y="137"/>
                  <a:pt x="68" y="137"/>
                </a:cubicBezTo>
                <a:cubicBezTo>
                  <a:pt x="0" y="137"/>
                  <a:pt x="0" y="137"/>
                  <a:pt x="0" y="137"/>
                </a:cubicBezTo>
                <a:cubicBezTo>
                  <a:pt x="0" y="104"/>
                  <a:pt x="0" y="104"/>
                  <a:pt x="0" y="104"/>
                </a:cubicBezTo>
                <a:close/>
                <a:moveTo>
                  <a:pt x="68" y="74"/>
                </a:moveTo>
                <a:cubicBezTo>
                  <a:pt x="58" y="74"/>
                  <a:pt x="50" y="66"/>
                  <a:pt x="46" y="58"/>
                </a:cubicBezTo>
                <a:cubicBezTo>
                  <a:pt x="39" y="47"/>
                  <a:pt x="36" y="33"/>
                  <a:pt x="39" y="21"/>
                </a:cubicBezTo>
                <a:cubicBezTo>
                  <a:pt x="42" y="9"/>
                  <a:pt x="51" y="0"/>
                  <a:pt x="68" y="0"/>
                </a:cubicBezTo>
                <a:cubicBezTo>
                  <a:pt x="85" y="0"/>
                  <a:pt x="93" y="9"/>
                  <a:pt x="96" y="21"/>
                </a:cubicBezTo>
                <a:cubicBezTo>
                  <a:pt x="100" y="33"/>
                  <a:pt x="97" y="47"/>
                  <a:pt x="90" y="58"/>
                </a:cubicBezTo>
                <a:cubicBezTo>
                  <a:pt x="85" y="67"/>
                  <a:pt x="77" y="74"/>
                  <a:pt x="68" y="74"/>
                </a:cubicBezTo>
                <a:close/>
                <a:moveTo>
                  <a:pt x="92" y="108"/>
                </a:moveTo>
                <a:cubicBezTo>
                  <a:pt x="115" y="108"/>
                  <a:pt x="115" y="108"/>
                  <a:pt x="115" y="108"/>
                </a:cubicBezTo>
                <a:cubicBezTo>
                  <a:pt x="116" y="108"/>
                  <a:pt x="117" y="109"/>
                  <a:pt x="117" y="110"/>
                </a:cubicBezTo>
                <a:cubicBezTo>
                  <a:pt x="117" y="122"/>
                  <a:pt x="117" y="122"/>
                  <a:pt x="117" y="122"/>
                </a:cubicBezTo>
                <a:cubicBezTo>
                  <a:pt x="117" y="123"/>
                  <a:pt x="116" y="124"/>
                  <a:pt x="115" y="124"/>
                </a:cubicBezTo>
                <a:cubicBezTo>
                  <a:pt x="92" y="124"/>
                  <a:pt x="92" y="124"/>
                  <a:pt x="92" y="124"/>
                </a:cubicBezTo>
                <a:cubicBezTo>
                  <a:pt x="91" y="124"/>
                  <a:pt x="90" y="123"/>
                  <a:pt x="90" y="122"/>
                </a:cubicBezTo>
                <a:cubicBezTo>
                  <a:pt x="90" y="110"/>
                  <a:pt x="90" y="110"/>
                  <a:pt x="90" y="110"/>
                </a:cubicBezTo>
                <a:cubicBezTo>
                  <a:pt x="90" y="109"/>
                  <a:pt x="91" y="108"/>
                  <a:pt x="92" y="108"/>
                </a:cubicBezTo>
                <a:close/>
              </a:path>
            </a:pathLst>
          </a:custGeom>
          <a:solidFill>
            <a:srgbClr val="FFFFFF">
              <a:alpha val="100000"/>
            </a:srgbClr>
          </a:solidFill>
          <a:ln w="9525">
            <a:noFill/>
          </a:ln>
        </p:spPr>
        <p:txBody>
          <a:bodyPr/>
          <a:lstStyle/>
          <a:p>
            <a:endParaRPr lang="zh-CN" altLang="en-US"/>
          </a:p>
        </p:txBody>
      </p:sp>
      <p:sp>
        <p:nvSpPr>
          <p:cNvPr id="48159" name="Freeform 11"/>
          <p:cNvSpPr>
            <a:spLocks noEditPoints="1"/>
          </p:cNvSpPr>
          <p:nvPr/>
        </p:nvSpPr>
        <p:spPr>
          <a:xfrm>
            <a:off x="9698990" y="2305050"/>
            <a:ext cx="609600" cy="54165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3914775" y="1899603"/>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14690" y="149496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8314690" y="1743710"/>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nvSpPr>
        <p:spPr>
          <a:xfrm>
            <a:off x="7493000" y="403051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7493000" y="42792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3516432" y="40813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156335" y="43300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2753162" y="159338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393065" y="184213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259205"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734560" y="1631315"/>
            <a:ext cx="2863215" cy="3450590"/>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8210550"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557655" y="2049953"/>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428750" y="2490470"/>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4937125" y="2050588"/>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4808220" y="249110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nvSpPr>
        <p:spPr>
          <a:xfrm>
            <a:off x="8509000" y="2083608"/>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20" name="文本框 19"/>
          <p:cNvSpPr txBox="1"/>
          <p:nvPr/>
        </p:nvSpPr>
        <p:spPr>
          <a:xfrm>
            <a:off x="8380095" y="252412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
          <p:cNvGrpSpPr/>
          <p:nvPr/>
        </p:nvGrpSpPr>
        <p:grpSpPr>
          <a:xfrm>
            <a:off x="4287687" y="1044292"/>
            <a:ext cx="3473610" cy="4637688"/>
            <a:chOff x="4405038" y="1368263"/>
            <a:chExt cx="3473649" cy="4637619"/>
          </a:xfrm>
        </p:grpSpPr>
        <p:grpSp>
          <p:nvGrpSpPr>
            <p:cNvPr id="38" name="Group 118"/>
            <p:cNvGrpSpPr/>
            <p:nvPr/>
          </p:nvGrpSpPr>
          <p:grpSpPr>
            <a:xfrm>
              <a:off x="5614772" y="3646594"/>
              <a:ext cx="875232" cy="2359288"/>
              <a:chOff x="5588618" y="3680520"/>
              <a:chExt cx="988675" cy="1941036"/>
            </a:xfrm>
            <a:solidFill>
              <a:schemeClr val="accent5"/>
            </a:solidFill>
          </p:grpSpPr>
          <p:cxnSp>
            <p:nvCxnSpPr>
              <p:cNvPr id="45" name="Straight Connector 119"/>
              <p:cNvCxnSpPr/>
              <p:nvPr/>
            </p:nvCxnSpPr>
            <p:spPr>
              <a:xfrm>
                <a:off x="5616754" y="3786455"/>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120"/>
              <p:cNvCxnSpPr/>
              <p:nvPr/>
            </p:nvCxnSpPr>
            <p:spPr>
              <a:xfrm>
                <a:off x="6525816" y="37838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121"/>
              <p:cNvCxnSpPr/>
              <p:nvPr/>
            </p:nvCxnSpPr>
            <p:spPr>
              <a:xfrm>
                <a:off x="5833054" y="3682011"/>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122"/>
              <p:cNvCxnSpPr/>
              <p:nvPr/>
            </p:nvCxnSpPr>
            <p:spPr>
              <a:xfrm>
                <a:off x="6328716" y="36805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Freeform: Shape 123"/>
              <p:cNvSpPr>
                <a:spLocks noChangeAspect="1"/>
              </p:cNvSpPr>
              <p:nvPr/>
            </p:nvSpPr>
            <p:spPr bwMode="auto">
              <a:xfrm>
                <a:off x="5588618" y="4770963"/>
                <a:ext cx="988675" cy="850593"/>
              </a:xfrm>
              <a:custGeom>
                <a:avLst/>
                <a:gdLst>
                  <a:gd name="T0" fmla="*/ 2 w 226"/>
                  <a:gd name="T1" fmla="*/ 61 h 195"/>
                  <a:gd name="T2" fmla="*/ 56 w 226"/>
                  <a:gd name="T3" fmla="*/ 128 h 195"/>
                  <a:gd name="T4" fmla="*/ 56 w 226"/>
                  <a:gd name="T5" fmla="*/ 128 h 195"/>
                  <a:gd name="T6" fmla="*/ 108 w 226"/>
                  <a:gd name="T7" fmla="*/ 192 h 195"/>
                  <a:gd name="T8" fmla="*/ 113 w 226"/>
                  <a:gd name="T9" fmla="*/ 195 h 195"/>
                  <a:gd name="T10" fmla="*/ 119 w 226"/>
                  <a:gd name="T11" fmla="*/ 192 h 195"/>
                  <a:gd name="T12" fmla="*/ 171 w 226"/>
                  <a:gd name="T13" fmla="*/ 128 h 195"/>
                  <a:gd name="T14" fmla="*/ 171 w 226"/>
                  <a:gd name="T15" fmla="*/ 128 h 195"/>
                  <a:gd name="T16" fmla="*/ 224 w 226"/>
                  <a:gd name="T17" fmla="*/ 61 h 195"/>
                  <a:gd name="T18" fmla="*/ 225 w 226"/>
                  <a:gd name="T19" fmla="*/ 54 h 195"/>
                  <a:gd name="T20" fmla="*/ 219 w 226"/>
                  <a:gd name="T21" fmla="*/ 49 h 195"/>
                  <a:gd name="T22" fmla="*/ 178 w 226"/>
                  <a:gd name="T23" fmla="*/ 7 h 195"/>
                  <a:gd name="T24" fmla="*/ 177 w 226"/>
                  <a:gd name="T25" fmla="*/ 5 h 195"/>
                  <a:gd name="T26" fmla="*/ 169 w 226"/>
                  <a:gd name="T27" fmla="*/ 1 h 195"/>
                  <a:gd name="T28" fmla="*/ 166 w 226"/>
                  <a:gd name="T29" fmla="*/ 2 h 195"/>
                  <a:gd name="T30" fmla="*/ 163 w 226"/>
                  <a:gd name="T31" fmla="*/ 7 h 195"/>
                  <a:gd name="T32" fmla="*/ 113 w 226"/>
                  <a:gd name="T33" fmla="*/ 50 h 195"/>
                  <a:gd name="T34" fmla="*/ 64 w 226"/>
                  <a:gd name="T35" fmla="*/ 7 h 195"/>
                  <a:gd name="T36" fmla="*/ 56 w 226"/>
                  <a:gd name="T37" fmla="*/ 1 h 195"/>
                  <a:gd name="T38" fmla="*/ 56 w 226"/>
                  <a:gd name="T39" fmla="*/ 1 h 195"/>
                  <a:gd name="T40" fmla="*/ 53 w 226"/>
                  <a:gd name="T41" fmla="*/ 2 h 195"/>
                  <a:gd name="T42" fmla="*/ 50 w 226"/>
                  <a:gd name="T43" fmla="*/ 5 h 195"/>
                  <a:gd name="T44" fmla="*/ 49 w 226"/>
                  <a:gd name="T45" fmla="*/ 7 h 195"/>
                  <a:gd name="T46" fmla="*/ 7 w 226"/>
                  <a:gd name="T47" fmla="*/ 49 h 195"/>
                  <a:gd name="T48" fmla="*/ 1 w 226"/>
                  <a:gd name="T49" fmla="*/ 54 h 195"/>
                  <a:gd name="T50" fmla="*/ 2 w 226"/>
                  <a:gd name="T51" fmla="*/ 61 h 195"/>
                  <a:gd name="T52" fmla="*/ 75 w 226"/>
                  <a:gd name="T53" fmla="*/ 128 h 195"/>
                  <a:gd name="T54" fmla="*/ 152 w 226"/>
                  <a:gd name="T55" fmla="*/ 128 h 195"/>
                  <a:gd name="T56" fmla="*/ 113 w 226"/>
                  <a:gd name="T57" fmla="*/ 175 h 195"/>
                  <a:gd name="T58" fmla="*/ 75 w 226"/>
                  <a:gd name="T59" fmla="*/ 12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6" h="195">
                    <a:moveTo>
                      <a:pt x="2" y="61"/>
                    </a:moveTo>
                    <a:cubicBezTo>
                      <a:pt x="56" y="128"/>
                      <a:pt x="56" y="128"/>
                      <a:pt x="56" y="128"/>
                    </a:cubicBezTo>
                    <a:cubicBezTo>
                      <a:pt x="56" y="128"/>
                      <a:pt x="56" y="128"/>
                      <a:pt x="56" y="128"/>
                    </a:cubicBezTo>
                    <a:cubicBezTo>
                      <a:pt x="108" y="192"/>
                      <a:pt x="108" y="192"/>
                      <a:pt x="108" y="192"/>
                    </a:cubicBezTo>
                    <a:cubicBezTo>
                      <a:pt x="109" y="194"/>
                      <a:pt x="111" y="195"/>
                      <a:pt x="113" y="195"/>
                    </a:cubicBezTo>
                    <a:cubicBezTo>
                      <a:pt x="116" y="195"/>
                      <a:pt x="118" y="194"/>
                      <a:pt x="119" y="192"/>
                    </a:cubicBezTo>
                    <a:cubicBezTo>
                      <a:pt x="171" y="128"/>
                      <a:pt x="171" y="128"/>
                      <a:pt x="171" y="128"/>
                    </a:cubicBezTo>
                    <a:cubicBezTo>
                      <a:pt x="171" y="128"/>
                      <a:pt x="171" y="128"/>
                      <a:pt x="171" y="128"/>
                    </a:cubicBezTo>
                    <a:cubicBezTo>
                      <a:pt x="224" y="61"/>
                      <a:pt x="224" y="61"/>
                      <a:pt x="224" y="61"/>
                    </a:cubicBezTo>
                    <a:cubicBezTo>
                      <a:pt x="226" y="59"/>
                      <a:pt x="226" y="56"/>
                      <a:pt x="225" y="54"/>
                    </a:cubicBezTo>
                    <a:cubicBezTo>
                      <a:pt x="224" y="51"/>
                      <a:pt x="222" y="50"/>
                      <a:pt x="219" y="49"/>
                    </a:cubicBezTo>
                    <a:cubicBezTo>
                      <a:pt x="198" y="46"/>
                      <a:pt x="180" y="29"/>
                      <a:pt x="178" y="7"/>
                    </a:cubicBezTo>
                    <a:cubicBezTo>
                      <a:pt x="178" y="6"/>
                      <a:pt x="177" y="5"/>
                      <a:pt x="177" y="5"/>
                    </a:cubicBezTo>
                    <a:cubicBezTo>
                      <a:pt x="175" y="2"/>
                      <a:pt x="172" y="0"/>
                      <a:pt x="169" y="1"/>
                    </a:cubicBezTo>
                    <a:cubicBezTo>
                      <a:pt x="168" y="1"/>
                      <a:pt x="167" y="1"/>
                      <a:pt x="166" y="2"/>
                    </a:cubicBezTo>
                    <a:cubicBezTo>
                      <a:pt x="164" y="3"/>
                      <a:pt x="163" y="5"/>
                      <a:pt x="163" y="7"/>
                    </a:cubicBezTo>
                    <a:cubicBezTo>
                      <a:pt x="160" y="31"/>
                      <a:pt x="138" y="50"/>
                      <a:pt x="113" y="50"/>
                    </a:cubicBezTo>
                    <a:cubicBezTo>
                      <a:pt x="88" y="50"/>
                      <a:pt x="67" y="31"/>
                      <a:pt x="64" y="7"/>
                    </a:cubicBezTo>
                    <a:cubicBezTo>
                      <a:pt x="63" y="3"/>
                      <a:pt x="60" y="1"/>
                      <a:pt x="56" y="1"/>
                    </a:cubicBezTo>
                    <a:cubicBezTo>
                      <a:pt x="56" y="1"/>
                      <a:pt x="56" y="1"/>
                      <a:pt x="56" y="1"/>
                    </a:cubicBezTo>
                    <a:cubicBezTo>
                      <a:pt x="55" y="1"/>
                      <a:pt x="54" y="1"/>
                      <a:pt x="53" y="2"/>
                    </a:cubicBezTo>
                    <a:cubicBezTo>
                      <a:pt x="51" y="2"/>
                      <a:pt x="50" y="3"/>
                      <a:pt x="50" y="5"/>
                    </a:cubicBezTo>
                    <a:cubicBezTo>
                      <a:pt x="49" y="5"/>
                      <a:pt x="49" y="6"/>
                      <a:pt x="49" y="7"/>
                    </a:cubicBezTo>
                    <a:cubicBezTo>
                      <a:pt x="46" y="29"/>
                      <a:pt x="29" y="46"/>
                      <a:pt x="7" y="49"/>
                    </a:cubicBezTo>
                    <a:cubicBezTo>
                      <a:pt x="4" y="50"/>
                      <a:pt x="2" y="51"/>
                      <a:pt x="1" y="54"/>
                    </a:cubicBezTo>
                    <a:cubicBezTo>
                      <a:pt x="0" y="56"/>
                      <a:pt x="1" y="59"/>
                      <a:pt x="2" y="61"/>
                    </a:cubicBezTo>
                    <a:close/>
                    <a:moveTo>
                      <a:pt x="75" y="128"/>
                    </a:moveTo>
                    <a:cubicBezTo>
                      <a:pt x="101" y="123"/>
                      <a:pt x="126" y="123"/>
                      <a:pt x="152" y="128"/>
                    </a:cubicBezTo>
                    <a:cubicBezTo>
                      <a:pt x="113" y="175"/>
                      <a:pt x="113" y="175"/>
                      <a:pt x="113" y="175"/>
                    </a:cubicBezTo>
                    <a:lnTo>
                      <a:pt x="75" y="128"/>
                    </a:lnTo>
                    <a:close/>
                  </a:path>
                </a:pathLst>
              </a:custGeom>
              <a:solidFill>
                <a:schemeClr val="bg1">
                  <a:lumMod val="65000"/>
                </a:schemeClr>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nvGrpSpPr>
            <p:cNvPr id="39" name="Group 124"/>
            <p:cNvGrpSpPr>
              <a:grpSpLocks noChangeAspect="1"/>
            </p:cNvGrpSpPr>
            <p:nvPr/>
          </p:nvGrpSpPr>
          <p:grpSpPr>
            <a:xfrm>
              <a:off x="4405038" y="1368263"/>
              <a:ext cx="3473649" cy="2639940"/>
              <a:chOff x="2240403" y="3001584"/>
              <a:chExt cx="3626104" cy="2741391"/>
            </a:xfrm>
          </p:grpSpPr>
          <p:sp>
            <p:nvSpPr>
              <p:cNvPr id="40" name="Freeform: Shape 125"/>
              <p:cNvSpPr/>
              <p:nvPr/>
            </p:nvSpPr>
            <p:spPr>
              <a:xfrm>
                <a:off x="2983489" y="3790960"/>
                <a:ext cx="1952014" cy="1952015"/>
              </a:xfrm>
              <a:custGeom>
                <a:avLst/>
                <a:gdLst>
                  <a:gd name="connsiteX0" fmla="*/ 0 w 1952015"/>
                  <a:gd name="connsiteY0" fmla="*/ 976008 h 1952015"/>
                  <a:gd name="connsiteX1" fmla="*/ 976008 w 1952015"/>
                  <a:gd name="connsiteY1" fmla="*/ 0 h 1952015"/>
                  <a:gd name="connsiteX2" fmla="*/ 1952016 w 1952015"/>
                  <a:gd name="connsiteY2" fmla="*/ 976008 h 1952015"/>
                  <a:gd name="connsiteX3" fmla="*/ 976008 w 1952015"/>
                  <a:gd name="connsiteY3" fmla="*/ 1952016 h 1952015"/>
                  <a:gd name="connsiteX4" fmla="*/ 0 w 1952015"/>
                  <a:gd name="connsiteY4" fmla="*/ 976008 h 19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015" h="1952015">
                    <a:moveTo>
                      <a:pt x="0" y="976008"/>
                    </a:moveTo>
                    <a:cubicBezTo>
                      <a:pt x="0" y="436974"/>
                      <a:pt x="436974" y="0"/>
                      <a:pt x="976008" y="0"/>
                    </a:cubicBezTo>
                    <a:cubicBezTo>
                      <a:pt x="1515042" y="0"/>
                      <a:pt x="1952016" y="436974"/>
                      <a:pt x="1952016" y="976008"/>
                    </a:cubicBezTo>
                    <a:cubicBezTo>
                      <a:pt x="1952016" y="1515042"/>
                      <a:pt x="1515042" y="1952016"/>
                      <a:pt x="976008" y="1952016"/>
                    </a:cubicBezTo>
                    <a:cubicBezTo>
                      <a:pt x="436974" y="1952016"/>
                      <a:pt x="0" y="1515042"/>
                      <a:pt x="0" y="976008"/>
                    </a:cubicBezTo>
                    <a:close/>
                  </a:path>
                </a:pathLst>
              </a:custGeom>
              <a:solidFill>
                <a:srgbClr val="95C1C4"/>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1" name="Freeform: Shape 126"/>
              <p:cNvSpPr/>
              <p:nvPr/>
            </p:nvSpPr>
            <p:spPr>
              <a:xfrm>
                <a:off x="2240403" y="3119262"/>
                <a:ext cx="1419647" cy="1419647"/>
              </a:xfrm>
              <a:custGeom>
                <a:avLst/>
                <a:gdLst>
                  <a:gd name="connsiteX0" fmla="*/ 0 w 1419647"/>
                  <a:gd name="connsiteY0" fmla="*/ 709824 h 1419647"/>
                  <a:gd name="connsiteX1" fmla="*/ 709824 w 1419647"/>
                  <a:gd name="connsiteY1" fmla="*/ 0 h 1419647"/>
                  <a:gd name="connsiteX2" fmla="*/ 1419648 w 1419647"/>
                  <a:gd name="connsiteY2" fmla="*/ 709824 h 1419647"/>
                  <a:gd name="connsiteX3" fmla="*/ 709824 w 1419647"/>
                  <a:gd name="connsiteY3" fmla="*/ 1419648 h 1419647"/>
                  <a:gd name="connsiteX4" fmla="*/ 0 w 1419647"/>
                  <a:gd name="connsiteY4" fmla="*/ 709824 h 1419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47" h="1419647">
                    <a:moveTo>
                      <a:pt x="0" y="709824"/>
                    </a:moveTo>
                    <a:cubicBezTo>
                      <a:pt x="0" y="317799"/>
                      <a:pt x="317799" y="0"/>
                      <a:pt x="709824" y="0"/>
                    </a:cubicBezTo>
                    <a:cubicBezTo>
                      <a:pt x="1101849" y="0"/>
                      <a:pt x="1419648" y="317799"/>
                      <a:pt x="1419648" y="709824"/>
                    </a:cubicBezTo>
                    <a:cubicBezTo>
                      <a:pt x="1419648" y="1101849"/>
                      <a:pt x="1101849" y="1419648"/>
                      <a:pt x="709824" y="1419648"/>
                    </a:cubicBezTo>
                    <a:cubicBezTo>
                      <a:pt x="317799" y="1419648"/>
                      <a:pt x="0" y="1101849"/>
                      <a:pt x="0" y="709824"/>
                    </a:cubicBezTo>
                    <a:close/>
                  </a:path>
                </a:pathLst>
              </a:custGeom>
              <a:solidFill>
                <a:srgbClr val="A099CB"/>
              </a:solidFill>
              <a:ln>
                <a:noFill/>
              </a:ln>
            </p:spPr>
            <p:style>
              <a:lnRef idx="2">
                <a:schemeClr val="lt1">
                  <a:hueOff val="0"/>
                  <a:satOff val="0"/>
                  <a:lumOff val="0"/>
                  <a:alphaOff val="0"/>
                </a:schemeClr>
              </a:lnRef>
              <a:fillRef idx="1">
                <a:schemeClr val="accent2">
                  <a:hueOff val="-716791"/>
                  <a:satOff val="-17268"/>
                  <a:lumOff val="-10389"/>
                  <a:alphaOff val="0"/>
                </a:schemeClr>
              </a:fillRef>
              <a:effectRef idx="0">
                <a:schemeClr val="accent2">
                  <a:hueOff val="-716791"/>
                  <a:satOff val="-17268"/>
                  <a:lumOff val="-10389"/>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2" name="Freeform: Shape 127"/>
              <p:cNvSpPr/>
              <p:nvPr/>
            </p:nvSpPr>
            <p:spPr>
              <a:xfrm>
                <a:off x="4162929" y="3001584"/>
                <a:ext cx="1703578" cy="1703578"/>
              </a:xfrm>
              <a:custGeom>
                <a:avLst/>
                <a:gdLst>
                  <a:gd name="connsiteX0" fmla="*/ 0 w 1390964"/>
                  <a:gd name="connsiteY0" fmla="*/ 695482 h 1390964"/>
                  <a:gd name="connsiteX1" fmla="*/ 695482 w 1390964"/>
                  <a:gd name="connsiteY1" fmla="*/ 0 h 1390964"/>
                  <a:gd name="connsiteX2" fmla="*/ 1390964 w 1390964"/>
                  <a:gd name="connsiteY2" fmla="*/ 695482 h 1390964"/>
                  <a:gd name="connsiteX3" fmla="*/ 695482 w 1390964"/>
                  <a:gd name="connsiteY3" fmla="*/ 1390964 h 1390964"/>
                  <a:gd name="connsiteX4" fmla="*/ 0 w 1390964"/>
                  <a:gd name="connsiteY4" fmla="*/ 695482 h 139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964" h="1390964">
                    <a:moveTo>
                      <a:pt x="146973" y="842454"/>
                    </a:moveTo>
                    <a:cubicBezTo>
                      <a:pt x="65803" y="539522"/>
                      <a:pt x="245577" y="228144"/>
                      <a:pt x="548510" y="146973"/>
                    </a:cubicBezTo>
                    <a:cubicBezTo>
                      <a:pt x="851442" y="65803"/>
                      <a:pt x="1162820" y="245577"/>
                      <a:pt x="1243991" y="548510"/>
                    </a:cubicBezTo>
                    <a:cubicBezTo>
                      <a:pt x="1325161" y="851442"/>
                      <a:pt x="1145387" y="1162820"/>
                      <a:pt x="842454" y="1243991"/>
                    </a:cubicBezTo>
                    <a:cubicBezTo>
                      <a:pt x="539522" y="1325161"/>
                      <a:pt x="228144" y="1145387"/>
                      <a:pt x="146973" y="842454"/>
                    </a:cubicBezTo>
                    <a:close/>
                  </a:path>
                </a:pathLst>
              </a:custGeom>
              <a:solidFill>
                <a:srgbClr val="A099CB"/>
              </a:solidFill>
              <a:ln>
                <a:noFill/>
              </a:ln>
            </p:spPr>
            <p:style>
              <a:lnRef idx="2">
                <a:schemeClr val="lt1">
                  <a:hueOff val="0"/>
                  <a:satOff val="0"/>
                  <a:lumOff val="0"/>
                  <a:alphaOff val="0"/>
                </a:schemeClr>
              </a:lnRef>
              <a:fillRef idx="1">
                <a:schemeClr val="accent2">
                  <a:hueOff val="-1433582"/>
                  <a:satOff val="-34540"/>
                  <a:lumOff val="-20781"/>
                  <a:alphaOff val="0"/>
                </a:schemeClr>
              </a:fillRef>
              <a:effectRef idx="0">
                <a:schemeClr val="accent2">
                  <a:hueOff val="-1433582"/>
                  <a:satOff val="-34540"/>
                  <a:lumOff val="-20781"/>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sp>
        <p:nvSpPr>
          <p:cNvPr id="8" name="Freeform: Shape 131"/>
          <p:cNvSpPr/>
          <p:nvPr/>
        </p:nvSpPr>
        <p:spPr bwMode="auto">
          <a:xfrm>
            <a:off x="4756150" y="1551940"/>
            <a:ext cx="437515" cy="43751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Freeform: Shape 132"/>
          <p:cNvSpPr/>
          <p:nvPr/>
        </p:nvSpPr>
        <p:spPr bwMode="auto">
          <a:xfrm>
            <a:off x="6726555" y="1551940"/>
            <a:ext cx="437515" cy="437515"/>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0" name="Freeform: Shape 133"/>
          <p:cNvSpPr/>
          <p:nvPr/>
        </p:nvSpPr>
        <p:spPr bwMode="auto">
          <a:xfrm>
            <a:off x="5641340" y="2523490"/>
            <a:ext cx="568960" cy="568960"/>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3" name="Freeform: Shape 134"/>
          <p:cNvSpPr/>
          <p:nvPr/>
        </p:nvSpPr>
        <p:spPr>
          <a:xfrm>
            <a:off x="5237480" y="3170555"/>
            <a:ext cx="137668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45719" tIns="-1"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2" name="Freeform: Shape 135"/>
          <p:cNvSpPr/>
          <p:nvPr/>
        </p:nvSpPr>
        <p:spPr>
          <a:xfrm>
            <a:off x="436054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p>
        </p:txBody>
      </p:sp>
      <p:sp>
        <p:nvSpPr>
          <p:cNvPr id="13" name="Freeform: Shape 136"/>
          <p:cNvSpPr/>
          <p:nvPr/>
        </p:nvSpPr>
        <p:spPr>
          <a:xfrm>
            <a:off x="633285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nvGrpSpPr>
          <p:cNvPr id="14" name="Group 137"/>
          <p:cNvGrpSpPr/>
          <p:nvPr/>
        </p:nvGrpSpPr>
        <p:grpSpPr>
          <a:xfrm>
            <a:off x="3004185" y="2311400"/>
            <a:ext cx="1444625" cy="951230"/>
            <a:chOff x="3672114" y="2961703"/>
            <a:chExt cx="1188615" cy="782652"/>
          </a:xfrm>
        </p:grpSpPr>
        <p:cxnSp>
          <p:nvCxnSpPr>
            <p:cNvPr id="36" name="Straight Connector 138"/>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39"/>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5" name="Group 140"/>
          <p:cNvGrpSpPr/>
          <p:nvPr/>
        </p:nvGrpSpPr>
        <p:grpSpPr>
          <a:xfrm flipH="1">
            <a:off x="7473950" y="2311400"/>
            <a:ext cx="1444625" cy="951230"/>
            <a:chOff x="3672114" y="2961703"/>
            <a:chExt cx="1188615" cy="782652"/>
          </a:xfrm>
        </p:grpSpPr>
        <p:cxnSp>
          <p:nvCxnSpPr>
            <p:cNvPr id="34" name="Straight Connector 141"/>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42"/>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6" name="Group 143"/>
          <p:cNvGrpSpPr/>
          <p:nvPr/>
        </p:nvGrpSpPr>
        <p:grpSpPr>
          <a:xfrm flipH="1">
            <a:off x="6459855" y="3538220"/>
            <a:ext cx="1444625" cy="951230"/>
            <a:chOff x="3672114" y="2961703"/>
            <a:chExt cx="1188615" cy="782652"/>
          </a:xfrm>
        </p:grpSpPr>
        <p:cxnSp>
          <p:nvCxnSpPr>
            <p:cNvPr id="32" name="Straight Connector 144"/>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145"/>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7" name="Group 146"/>
          <p:cNvGrpSpPr/>
          <p:nvPr/>
        </p:nvGrpSpPr>
        <p:grpSpPr>
          <a:xfrm flipV="1">
            <a:off x="4870450" y="4454525"/>
            <a:ext cx="585470" cy="419735"/>
            <a:chOff x="3672114" y="2961703"/>
            <a:chExt cx="1188615" cy="782652"/>
          </a:xfrm>
        </p:grpSpPr>
        <p:cxnSp>
          <p:nvCxnSpPr>
            <p:cNvPr id="30" name="Straight Connector 147"/>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48"/>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9098915" y="255287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9098915" y="28016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0" name="文本框 49"/>
          <p:cNvSpPr txBox="1"/>
          <p:nvPr/>
        </p:nvSpPr>
        <p:spPr>
          <a:xfrm>
            <a:off x="8018780" y="424070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1" name="文本框 50"/>
          <p:cNvSpPr txBox="1"/>
          <p:nvPr/>
        </p:nvSpPr>
        <p:spPr>
          <a:xfrm>
            <a:off x="8018780" y="448945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2" name="文本框 51"/>
          <p:cNvSpPr txBox="1"/>
          <p:nvPr/>
        </p:nvSpPr>
        <p:spPr>
          <a:xfrm>
            <a:off x="3553897" y="414354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52"/>
          <p:cNvSpPr txBox="1"/>
          <p:nvPr/>
        </p:nvSpPr>
        <p:spPr>
          <a:xfrm>
            <a:off x="1975485" y="4392295"/>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4" name="文本框 53"/>
          <p:cNvSpPr txBox="1"/>
          <p:nvPr/>
        </p:nvSpPr>
        <p:spPr>
          <a:xfrm>
            <a:off x="1871147" y="264177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5" name="文本框 54"/>
          <p:cNvSpPr txBox="1"/>
          <p:nvPr/>
        </p:nvSpPr>
        <p:spPr>
          <a:xfrm>
            <a:off x="292735" y="28905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550670" y="101282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9" name="文本框 8"/>
          <p:cNvSpPr txBox="1"/>
          <p:nvPr/>
        </p:nvSpPr>
        <p:spPr>
          <a:xfrm>
            <a:off x="1550670"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圆角矩形 9"/>
          <p:cNvSpPr/>
          <p:nvPr/>
        </p:nvSpPr>
        <p:spPr>
          <a:xfrm>
            <a:off x="1550670" y="285813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2" name="文本框 11"/>
          <p:cNvSpPr txBox="1"/>
          <p:nvPr/>
        </p:nvSpPr>
        <p:spPr>
          <a:xfrm>
            <a:off x="1550670"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圆角矩形 12"/>
          <p:cNvSpPr/>
          <p:nvPr/>
        </p:nvSpPr>
        <p:spPr>
          <a:xfrm>
            <a:off x="1550670" y="470725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4" name="文本框 13"/>
          <p:cNvSpPr txBox="1"/>
          <p:nvPr/>
        </p:nvSpPr>
        <p:spPr>
          <a:xfrm>
            <a:off x="1550670"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圆角矩形 14"/>
          <p:cNvSpPr/>
          <p:nvPr/>
        </p:nvSpPr>
        <p:spPr>
          <a:xfrm>
            <a:off x="6608445" y="101282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6" name="文本框 15"/>
          <p:cNvSpPr txBox="1"/>
          <p:nvPr/>
        </p:nvSpPr>
        <p:spPr>
          <a:xfrm>
            <a:off x="6608445"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圆角矩形 16"/>
          <p:cNvSpPr/>
          <p:nvPr/>
        </p:nvSpPr>
        <p:spPr>
          <a:xfrm>
            <a:off x="6608445" y="285813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8" name="文本框 17"/>
          <p:cNvSpPr txBox="1"/>
          <p:nvPr/>
        </p:nvSpPr>
        <p:spPr>
          <a:xfrm>
            <a:off x="6608445"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圆角矩形 18"/>
          <p:cNvSpPr/>
          <p:nvPr/>
        </p:nvSpPr>
        <p:spPr>
          <a:xfrm>
            <a:off x="6608445" y="470725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20" name="文本框 19"/>
          <p:cNvSpPr txBox="1"/>
          <p:nvPr/>
        </p:nvSpPr>
        <p:spPr>
          <a:xfrm>
            <a:off x="6608445"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5165935" y="1761289"/>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7" name="任意多边形 6"/>
          <p:cNvSpPr/>
          <p:nvPr/>
        </p:nvSpPr>
        <p:spPr>
          <a:xfrm rot="5400000">
            <a:off x="6489435"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8" name="任意多边形 7"/>
          <p:cNvSpPr/>
          <p:nvPr/>
        </p:nvSpPr>
        <p:spPr>
          <a:xfrm rot="10800000">
            <a:off x="5165935" y="4282023"/>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任意多边形 8"/>
          <p:cNvSpPr/>
          <p:nvPr/>
        </p:nvSpPr>
        <p:spPr>
          <a:xfrm rot="16200000">
            <a:off x="3819476"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 name="文本框 3"/>
          <p:cNvSpPr txBox="1"/>
          <p:nvPr/>
        </p:nvSpPr>
        <p:spPr>
          <a:xfrm>
            <a:off x="8121015" y="271924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8121015" y="296799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nvSpPr>
        <p:spPr>
          <a:xfrm>
            <a:off x="7093585" y="114380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1" name="文本框 10"/>
          <p:cNvSpPr txBox="1"/>
          <p:nvPr/>
        </p:nvSpPr>
        <p:spPr>
          <a:xfrm>
            <a:off x="7093585" y="139255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2937312" y="326089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391160" y="350964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4039037" y="485030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1492885" y="509905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850" y="4242435"/>
            <a:ext cx="12268200" cy="268351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dc8f4ae6f4264a20801ff19a3724294e"/>
          <p:cNvPicPr>
            <a:picLocks noChangeAspect="1"/>
          </p:cNvPicPr>
          <p:nvPr/>
        </p:nvPicPr>
        <p:blipFill>
          <a:blip r:embed="rId2"/>
          <a:stretch>
            <a:fillRect/>
          </a:stretch>
        </p:blipFill>
        <p:spPr>
          <a:xfrm>
            <a:off x="-123190" y="3411855"/>
            <a:ext cx="3779520" cy="3467735"/>
          </a:xfrm>
          <a:prstGeom prst="rect">
            <a:avLst/>
          </a:prstGeom>
        </p:spPr>
      </p:pic>
      <p:sp>
        <p:nvSpPr>
          <p:cNvPr id="4" name="圆角矩形 3"/>
          <p:cNvSpPr/>
          <p:nvPr/>
        </p:nvSpPr>
        <p:spPr>
          <a:xfrm>
            <a:off x="1133475" y="973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01</a:t>
            </a:r>
          </a:p>
        </p:txBody>
      </p:sp>
      <p:sp>
        <p:nvSpPr>
          <p:cNvPr id="5" name="圆角矩形 4"/>
          <p:cNvSpPr/>
          <p:nvPr/>
        </p:nvSpPr>
        <p:spPr>
          <a:xfrm>
            <a:off x="1133475" y="248602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02</a:t>
            </a:r>
          </a:p>
        </p:txBody>
      </p:sp>
      <p:sp>
        <p:nvSpPr>
          <p:cNvPr id="6" name="圆角矩形 5"/>
          <p:cNvSpPr/>
          <p:nvPr/>
        </p:nvSpPr>
        <p:spPr>
          <a:xfrm>
            <a:off x="6611620" y="98488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03</a:t>
            </a:r>
          </a:p>
        </p:txBody>
      </p:sp>
      <p:sp>
        <p:nvSpPr>
          <p:cNvPr id="7" name="圆角矩形 6"/>
          <p:cNvSpPr/>
          <p:nvPr/>
        </p:nvSpPr>
        <p:spPr>
          <a:xfrm>
            <a:off x="6611620" y="2497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04</a:t>
            </a:r>
          </a:p>
        </p:txBody>
      </p:sp>
      <p:sp>
        <p:nvSpPr>
          <p:cNvPr id="10" name="文本框 9"/>
          <p:cNvSpPr txBox="1"/>
          <p:nvPr/>
        </p:nvSpPr>
        <p:spPr>
          <a:xfrm>
            <a:off x="2100580" y="97362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1" name="文本框 10"/>
          <p:cNvSpPr txBox="1"/>
          <p:nvPr/>
        </p:nvSpPr>
        <p:spPr>
          <a:xfrm>
            <a:off x="2100580" y="122237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100580" y="248619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2100580" y="273494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770495" y="98505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770495" y="123380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7770495" y="249762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7770495" y="274637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943985" y="5019675"/>
            <a:ext cx="7493635" cy="1129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文本框 6"/>
          <p:cNvSpPr txBox="1"/>
          <p:nvPr/>
        </p:nvSpPr>
        <p:spPr>
          <a:xfrm>
            <a:off x="2018418"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金融</a:t>
            </a:r>
            <a:endParaRPr lang="en-US" altLang="zh-CN" sz="3200" dirty="0">
              <a:solidFill>
                <a:schemeClr val="bg1"/>
              </a:solidFill>
              <a:latin typeface="微软雅黑" panose="020B0503020204020204" charset="-122"/>
              <a:ea typeface="微软雅黑" panose="020B0503020204020204" charset="-122"/>
            </a:endParaRPr>
          </a:p>
        </p:txBody>
      </p:sp>
      <p:sp>
        <p:nvSpPr>
          <p:cNvPr id="25" name="Rectangle 12"/>
          <p:cNvSpPr/>
          <p:nvPr/>
        </p:nvSpPr>
        <p:spPr>
          <a:xfrm>
            <a:off x="1532255" y="4790440"/>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各领域专业电子词典介绍</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xmlns="" id="{D96C8DEE-2B12-4999-A8A3-EB70C0DD6154}"/>
              </a:ext>
            </a:extLst>
          </p:cNvPr>
          <p:cNvSpPr txBox="1"/>
          <p:nvPr/>
        </p:nvSpPr>
        <p:spPr>
          <a:xfrm>
            <a:off x="4090035"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计算机</a:t>
            </a:r>
            <a:endParaRPr lang="en-US" altLang="zh-CN" sz="3200" dirty="0">
              <a:solidFill>
                <a:schemeClr val="bg1"/>
              </a:solidFill>
              <a:latin typeface="微软雅黑" panose="020B0503020204020204" charset="-122"/>
              <a:ea typeface="微软雅黑" panose="020B0503020204020204" charset="-122"/>
            </a:endParaRPr>
          </a:p>
        </p:txBody>
      </p:sp>
      <p:sp>
        <p:nvSpPr>
          <p:cNvPr id="23" name="文本框 22">
            <a:extLst>
              <a:ext uri="{FF2B5EF4-FFF2-40B4-BE49-F238E27FC236}">
                <a16:creationId xmlns:a16="http://schemas.microsoft.com/office/drawing/2014/main" xmlns="" id="{9727FEFB-5E60-4158-B373-1EC985E77D5C}"/>
              </a:ext>
            </a:extLst>
          </p:cNvPr>
          <p:cNvSpPr txBox="1"/>
          <p:nvPr/>
        </p:nvSpPr>
        <p:spPr>
          <a:xfrm>
            <a:off x="600456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法律</a:t>
            </a:r>
            <a:endParaRPr lang="en-US" altLang="zh-CN" sz="3200" dirty="0">
              <a:solidFill>
                <a:schemeClr val="bg1"/>
              </a:solidFill>
              <a:latin typeface="微软雅黑" panose="020B0503020204020204" charset="-122"/>
              <a:ea typeface="微软雅黑" panose="020B0503020204020204" charset="-122"/>
            </a:endParaRPr>
          </a:p>
        </p:txBody>
      </p:sp>
      <p:sp>
        <p:nvSpPr>
          <p:cNvPr id="24" name="文本框 23">
            <a:extLst>
              <a:ext uri="{FF2B5EF4-FFF2-40B4-BE49-F238E27FC236}">
                <a16:creationId xmlns:a16="http://schemas.microsoft.com/office/drawing/2014/main" xmlns="" id="{DD98CE8E-EDEF-48EF-8E06-D36DEB775E77}"/>
              </a:ext>
            </a:extLst>
          </p:cNvPr>
          <p:cNvSpPr txBox="1"/>
          <p:nvPr/>
        </p:nvSpPr>
        <p:spPr>
          <a:xfrm>
            <a:off x="812292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医学</a:t>
            </a:r>
            <a:endParaRPr lang="en-US" altLang="zh-CN" sz="32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69351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9D6D8"/>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xmlns=""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屏幕截图&#10;&#10;自动生成的说明">
            <a:extLst>
              <a:ext uri="{FF2B5EF4-FFF2-40B4-BE49-F238E27FC236}">
                <a16:creationId xmlns:a16="http://schemas.microsoft.com/office/drawing/2014/main" xmlns="" id="{488EF7BC-F038-4866-A483-0F8994B92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7" name="文本框 6">
            <a:extLst>
              <a:ext uri="{FF2B5EF4-FFF2-40B4-BE49-F238E27FC236}">
                <a16:creationId xmlns:a16="http://schemas.microsoft.com/office/drawing/2014/main" xmlns=""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医学辞典</a:t>
            </a:r>
          </a:p>
        </p:txBody>
      </p:sp>
      <p:sp>
        <p:nvSpPr>
          <p:cNvPr id="9" name="椭圆 8">
            <a:extLst>
              <a:ext uri="{FF2B5EF4-FFF2-40B4-BE49-F238E27FC236}">
                <a16:creationId xmlns:a16="http://schemas.microsoft.com/office/drawing/2014/main" xmlns=""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xmlns="" id="{642799FD-76FA-420D-9286-AD4AC1DF402E}"/>
              </a:ext>
            </a:extLst>
          </p:cNvPr>
          <p:cNvSpPr txBox="1"/>
          <p:nvPr/>
        </p:nvSpPr>
        <p:spPr>
          <a:xfrm>
            <a:off x="2227634" y="1370182"/>
            <a:ext cx="6177064" cy="4290405"/>
          </a:xfrm>
          <a:prstGeom prst="rect">
            <a:avLst/>
          </a:prstGeom>
          <a:noFill/>
        </p:spPr>
        <p:txBody>
          <a:bodyPr wrap="square" rtlCol="0">
            <a:spAutoFit/>
          </a:bodyPr>
          <a:lstStyle/>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1. </a:t>
            </a:r>
            <a:r>
              <a:rPr lang="zh-CN" altLang="en-US" sz="2800" dirty="0">
                <a:solidFill>
                  <a:srgbClr val="31327F"/>
                </a:solidFill>
                <a:latin typeface="微软雅黑" panose="020B0503020204020204" pitchFamily="34" charset="-122"/>
                <a:ea typeface="微软雅黑" panose="020B0503020204020204" pitchFamily="34" charset="-122"/>
              </a:rPr>
              <a:t>词典编纂角度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2. </a:t>
            </a:r>
            <a:r>
              <a:rPr lang="zh-CN" altLang="en-US" sz="2800" dirty="0">
                <a:solidFill>
                  <a:srgbClr val="31327F"/>
                </a:solidFill>
                <a:latin typeface="微软雅黑" panose="020B0503020204020204" pitchFamily="34" charset="-122"/>
                <a:ea typeface="微软雅黑" panose="020B0503020204020204" pitchFamily="34" charset="-122"/>
              </a:rPr>
              <a:t>使用者角度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 </a:t>
            </a:r>
            <a:r>
              <a:rPr lang="zh-CN" altLang="en-US" sz="2800" dirty="0">
                <a:solidFill>
                  <a:srgbClr val="31327F"/>
                </a:solidFill>
                <a:latin typeface="微软雅黑" panose="020B0503020204020204" pitchFamily="34" charset="-122"/>
                <a:ea typeface="微软雅黑" panose="020B0503020204020204" pitchFamily="34" charset="-122"/>
              </a:rPr>
              <a:t>词汇角度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3.1 </a:t>
            </a:r>
            <a:r>
              <a:rPr lang="zh-CN" altLang="en-US" sz="2800" dirty="0">
                <a:solidFill>
                  <a:srgbClr val="31327F"/>
                </a:solidFill>
                <a:latin typeface="微软雅黑" panose="020B0503020204020204" pitchFamily="34" charset="-122"/>
                <a:ea typeface="微软雅黑" panose="020B0503020204020204" pitchFamily="34" charset="-122"/>
              </a:rPr>
              <a:t>常用词异义</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3.2 </a:t>
            </a:r>
            <a:r>
              <a:rPr lang="zh-CN" altLang="en-US" sz="2800" dirty="0">
                <a:solidFill>
                  <a:srgbClr val="31327F"/>
                </a:solidFill>
                <a:latin typeface="微软雅黑" panose="020B0503020204020204" pitchFamily="34" charset="-122"/>
                <a:ea typeface="微软雅黑" panose="020B0503020204020204" pitchFamily="34" charset="-122"/>
              </a:rPr>
              <a:t>缩略词大量应用</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3.3 </a:t>
            </a:r>
            <a:r>
              <a:rPr lang="zh-CN" altLang="en-US" sz="2800" dirty="0">
                <a:solidFill>
                  <a:srgbClr val="31327F"/>
                </a:solidFill>
                <a:latin typeface="微软雅黑" panose="020B0503020204020204" pitchFamily="34" charset="-122"/>
                <a:ea typeface="微软雅黑" panose="020B0503020204020204" pitchFamily="34" charset="-122"/>
              </a:rPr>
              <a:t>收录了大量的领域内生僻词</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4. </a:t>
            </a:r>
            <a:r>
              <a:rPr lang="zh-CN" altLang="en-US" sz="2800" dirty="0">
                <a:solidFill>
                  <a:srgbClr val="31327F"/>
                </a:solidFill>
                <a:latin typeface="微软雅黑" panose="020B0503020204020204" pitchFamily="34" charset="-122"/>
                <a:ea typeface="微软雅黑" panose="020B0503020204020204" pitchFamily="34" charset="-122"/>
              </a:rPr>
              <a:t>提供的专业论文的双语例句</a:t>
            </a:r>
            <a:endParaRPr lang="en-US" altLang="zh-CN" sz="2800" dirty="0">
              <a:solidFill>
                <a:srgbClr val="31327F"/>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dirty="0"/>
          </a:p>
        </p:txBody>
      </p:sp>
      <p:pic>
        <p:nvPicPr>
          <p:cNvPr id="15" name="图片 14" descr="图片包含 屏幕截图&#10;&#10;自动生成的说明">
            <a:extLst>
              <a:ext uri="{FF2B5EF4-FFF2-40B4-BE49-F238E27FC236}">
                <a16:creationId xmlns:a16="http://schemas.microsoft.com/office/drawing/2014/main" xmlns="" id="{F65B923F-989D-446B-891C-AE4D51848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302" y="0"/>
            <a:ext cx="3855697" cy="6858000"/>
          </a:xfrm>
          <a:prstGeom prst="rect">
            <a:avLst/>
          </a:prstGeom>
        </p:spPr>
      </p:pic>
    </p:spTree>
    <p:extLst>
      <p:ext uri="{BB962C8B-B14F-4D97-AF65-F5344CB8AC3E}">
        <p14:creationId xmlns:p14="http://schemas.microsoft.com/office/powerpoint/2010/main" val="28803176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1851660" y="1762373"/>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7" name="TextBox 36"/>
          <p:cNvSpPr txBox="1"/>
          <p:nvPr/>
        </p:nvSpPr>
        <p:spPr>
          <a:xfrm>
            <a:off x="1851660" y="282345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8" name="TextBox 37"/>
          <p:cNvSpPr txBox="1"/>
          <p:nvPr/>
        </p:nvSpPr>
        <p:spPr>
          <a:xfrm>
            <a:off x="1851660" y="388136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9" name="TextBox 38"/>
          <p:cNvSpPr txBox="1"/>
          <p:nvPr/>
        </p:nvSpPr>
        <p:spPr>
          <a:xfrm>
            <a:off x="1851660" y="502690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grpSp>
        <p:nvGrpSpPr>
          <p:cNvPr id="44" name="Group 43"/>
          <p:cNvGrpSpPr/>
          <p:nvPr/>
        </p:nvGrpSpPr>
        <p:grpSpPr>
          <a:xfrm>
            <a:off x="1044575" y="1778883"/>
            <a:ext cx="608330" cy="591185"/>
            <a:chOff x="860271" y="1518068"/>
            <a:chExt cx="493370" cy="479245"/>
          </a:xfrm>
        </p:grpSpPr>
        <p:sp>
          <p:nvSpPr>
            <p:cNvPr id="45" name="Rounded Rectangle 44"/>
            <p:cNvSpPr/>
            <p:nvPr/>
          </p:nvSpPr>
          <p:spPr>
            <a:xfrm>
              <a:off x="860271" y="1518068"/>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6" name="Freeform 6"/>
            <p:cNvSpPr>
              <a:spLocks noEditPoints="1"/>
            </p:cNvSpPr>
            <p:nvPr/>
          </p:nvSpPr>
          <p:spPr bwMode="auto">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47" name="Group 46"/>
          <p:cNvGrpSpPr/>
          <p:nvPr/>
        </p:nvGrpSpPr>
        <p:grpSpPr>
          <a:xfrm>
            <a:off x="1044575" y="2792343"/>
            <a:ext cx="608330" cy="591185"/>
            <a:chOff x="840159" y="2185414"/>
            <a:chExt cx="493370" cy="479245"/>
          </a:xfrm>
        </p:grpSpPr>
        <p:sp>
          <p:nvSpPr>
            <p:cNvPr id="48" name="Rounded Rectangle 47"/>
            <p:cNvSpPr/>
            <p:nvPr/>
          </p:nvSpPr>
          <p:spPr>
            <a:xfrm>
              <a:off x="840159" y="2185414"/>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9" name="Freeform 100"/>
            <p:cNvSpPr>
              <a:spLocks noEditPoints="1"/>
            </p:cNvSpPr>
            <p:nvPr/>
          </p:nvSpPr>
          <p:spPr bwMode="auto">
            <a:xfrm>
              <a:off x="971750" y="2314705"/>
              <a:ext cx="230188" cy="220663"/>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0" name="Group 49"/>
          <p:cNvGrpSpPr/>
          <p:nvPr/>
        </p:nvGrpSpPr>
        <p:grpSpPr>
          <a:xfrm>
            <a:off x="1044575" y="3850253"/>
            <a:ext cx="608330" cy="591185"/>
            <a:chOff x="840159" y="2852760"/>
            <a:chExt cx="493370" cy="479245"/>
          </a:xfrm>
        </p:grpSpPr>
        <p:sp>
          <p:nvSpPr>
            <p:cNvPr id="51" name="Rounded Rectangle 50"/>
            <p:cNvSpPr/>
            <p:nvPr/>
          </p:nvSpPr>
          <p:spPr>
            <a:xfrm>
              <a:off x="840159" y="2852760"/>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52" name="Freeform 144"/>
            <p:cNvSpPr>
              <a:spLocks noEditPoints="1"/>
            </p:cNvSpPr>
            <p:nvPr/>
          </p:nvSpPr>
          <p:spPr bwMode="auto">
            <a:xfrm>
              <a:off x="955869" y="2990792"/>
              <a:ext cx="261950" cy="20318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3" name="Group 52"/>
          <p:cNvGrpSpPr/>
          <p:nvPr/>
        </p:nvGrpSpPr>
        <p:grpSpPr>
          <a:xfrm>
            <a:off x="1044575" y="5024368"/>
            <a:ext cx="608330" cy="591185"/>
            <a:chOff x="840159" y="3520106"/>
            <a:chExt cx="493370" cy="479245"/>
          </a:xfrm>
        </p:grpSpPr>
        <p:sp>
          <p:nvSpPr>
            <p:cNvPr id="54" name="Rounded Rectangle 53"/>
            <p:cNvSpPr/>
            <p:nvPr/>
          </p:nvSpPr>
          <p:spPr>
            <a:xfrm>
              <a:off x="840159" y="3520106"/>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55" name="Freeform 152"/>
            <p:cNvSpPr>
              <a:spLocks noEditPoints="1"/>
            </p:cNvSpPr>
            <p:nvPr/>
          </p:nvSpPr>
          <p:spPr bwMode="auto">
            <a:xfrm>
              <a:off x="955869" y="3638690"/>
              <a:ext cx="261950" cy="24207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30" name="组合 29"/>
          <p:cNvGrpSpPr/>
          <p:nvPr/>
        </p:nvGrpSpPr>
        <p:grpSpPr>
          <a:xfrm>
            <a:off x="6317615" y="5033258"/>
            <a:ext cx="613410" cy="562610"/>
            <a:chOff x="4674" y="7979"/>
            <a:chExt cx="966" cy="886"/>
          </a:xfrm>
        </p:grpSpPr>
        <p:sp>
          <p:nvSpPr>
            <p:cNvPr id="19" name="Rounded Rectangle 53"/>
            <p:cNvSpPr/>
            <p:nvPr/>
          </p:nvSpPr>
          <p:spPr>
            <a:xfrm>
              <a:off x="4674" y="7979"/>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31810" name="稻壳儿小白白(http://dwz.cn/Wu2UP)"/>
            <p:cNvSpPr>
              <a:spLocks noEditPoints="1"/>
            </p:cNvSpPr>
            <p:nvPr/>
          </p:nvSpPr>
          <p:spPr>
            <a:xfrm>
              <a:off x="4911" y="8179"/>
              <a:ext cx="490" cy="480"/>
            </a:xfrm>
            <a:custGeom>
              <a:avLst/>
              <a:gdLst/>
              <a:ahLst/>
              <a:cxnLst>
                <a:cxn ang="0">
                  <a:pos x="309935" y="165867"/>
                </a:cxn>
                <a:cxn ang="0">
                  <a:pos x="289273" y="193511"/>
                </a:cxn>
                <a:cxn ang="0">
                  <a:pos x="254835" y="200422"/>
                </a:cxn>
                <a:cxn ang="0">
                  <a:pos x="268610" y="234978"/>
                </a:cxn>
                <a:cxn ang="0">
                  <a:pos x="268610" y="241889"/>
                </a:cxn>
                <a:cxn ang="0">
                  <a:pos x="241061" y="269533"/>
                </a:cxn>
                <a:cxn ang="0">
                  <a:pos x="220398" y="248800"/>
                </a:cxn>
                <a:cxn ang="0">
                  <a:pos x="206623" y="221156"/>
                </a:cxn>
                <a:cxn ang="0">
                  <a:pos x="151524" y="241889"/>
                </a:cxn>
                <a:cxn ang="0">
                  <a:pos x="158411" y="269533"/>
                </a:cxn>
                <a:cxn ang="0">
                  <a:pos x="165299" y="276445"/>
                </a:cxn>
                <a:cxn ang="0">
                  <a:pos x="137749" y="304089"/>
                </a:cxn>
                <a:cxn ang="0">
                  <a:pos x="110199" y="290267"/>
                </a:cxn>
                <a:cxn ang="0">
                  <a:pos x="103312" y="255711"/>
                </a:cxn>
                <a:cxn ang="0">
                  <a:pos x="68874" y="269533"/>
                </a:cxn>
                <a:cxn ang="0">
                  <a:pos x="61987" y="269533"/>
                </a:cxn>
                <a:cxn ang="0">
                  <a:pos x="34437" y="241889"/>
                </a:cxn>
                <a:cxn ang="0">
                  <a:pos x="55100" y="214245"/>
                </a:cxn>
                <a:cxn ang="0">
                  <a:pos x="82649" y="207333"/>
                </a:cxn>
                <a:cxn ang="0">
                  <a:pos x="61987" y="152045"/>
                </a:cxn>
                <a:cxn ang="0">
                  <a:pos x="34437" y="158956"/>
                </a:cxn>
                <a:cxn ang="0">
                  <a:pos x="27550" y="158956"/>
                </a:cxn>
                <a:cxn ang="0">
                  <a:pos x="0" y="131311"/>
                </a:cxn>
                <a:cxn ang="0">
                  <a:pos x="20662" y="110578"/>
                </a:cxn>
                <a:cxn ang="0">
                  <a:pos x="48212" y="96756"/>
                </a:cxn>
                <a:cxn ang="0">
                  <a:pos x="34437" y="69111"/>
                </a:cxn>
                <a:cxn ang="0">
                  <a:pos x="34437" y="62200"/>
                </a:cxn>
                <a:cxn ang="0">
                  <a:pos x="61987" y="34556"/>
                </a:cxn>
                <a:cxn ang="0">
                  <a:pos x="89537" y="55289"/>
                </a:cxn>
                <a:cxn ang="0">
                  <a:pos x="96424" y="82933"/>
                </a:cxn>
                <a:cxn ang="0">
                  <a:pos x="158411" y="62200"/>
                </a:cxn>
                <a:cxn ang="0">
                  <a:pos x="144636" y="34556"/>
                </a:cxn>
                <a:cxn ang="0">
                  <a:pos x="144636" y="27644"/>
                </a:cxn>
                <a:cxn ang="0">
                  <a:pos x="172186" y="0"/>
                </a:cxn>
                <a:cxn ang="0">
                  <a:pos x="192848" y="13822"/>
                </a:cxn>
                <a:cxn ang="0">
                  <a:pos x="206623" y="48378"/>
                </a:cxn>
                <a:cxn ang="0">
                  <a:pos x="234173" y="34556"/>
                </a:cxn>
                <a:cxn ang="0">
                  <a:pos x="241061" y="34556"/>
                </a:cxn>
                <a:cxn ang="0">
                  <a:pos x="268610" y="62200"/>
                </a:cxn>
                <a:cxn ang="0">
                  <a:pos x="247948" y="82933"/>
                </a:cxn>
                <a:cxn ang="0">
                  <a:pos x="220398" y="96756"/>
                </a:cxn>
                <a:cxn ang="0">
                  <a:pos x="241061" y="152045"/>
                </a:cxn>
                <a:cxn ang="0">
                  <a:pos x="268610" y="145133"/>
                </a:cxn>
                <a:cxn ang="0">
                  <a:pos x="282385" y="138222"/>
                </a:cxn>
                <a:cxn ang="0">
                  <a:pos x="309935" y="165867"/>
                </a:cxn>
                <a:cxn ang="0">
                  <a:pos x="192848" y="172778"/>
                </a:cxn>
                <a:cxn ang="0">
                  <a:pos x="172186" y="110578"/>
                </a:cxn>
                <a:cxn ang="0">
                  <a:pos x="117087" y="131311"/>
                </a:cxn>
                <a:cxn ang="0">
                  <a:pos x="130861" y="186600"/>
                </a:cxn>
                <a:cxn ang="0">
                  <a:pos x="192848" y="172778"/>
                </a:cxn>
              </a:cxnLst>
              <a:rect l="0" t="0" r="0" b="0"/>
              <a:pathLst>
                <a:path w="45" h="44">
                  <a:moveTo>
                    <a:pt x="45" y="24"/>
                  </a:moveTo>
                  <a:cubicBezTo>
                    <a:pt x="45" y="26"/>
                    <a:pt x="44" y="27"/>
                    <a:pt x="42" y="28"/>
                  </a:cubicBezTo>
                  <a:cubicBezTo>
                    <a:pt x="37" y="29"/>
                    <a:pt x="37" y="29"/>
                    <a:pt x="37" y="29"/>
                  </a:cubicBezTo>
                  <a:cubicBezTo>
                    <a:pt x="39" y="34"/>
                    <a:pt x="39" y="34"/>
                    <a:pt x="39" y="34"/>
                  </a:cubicBezTo>
                  <a:cubicBezTo>
                    <a:pt x="39" y="34"/>
                    <a:pt x="39" y="35"/>
                    <a:pt x="39" y="35"/>
                  </a:cubicBezTo>
                  <a:cubicBezTo>
                    <a:pt x="39" y="37"/>
                    <a:pt x="37" y="39"/>
                    <a:pt x="35" y="39"/>
                  </a:cubicBezTo>
                  <a:cubicBezTo>
                    <a:pt x="34" y="39"/>
                    <a:pt x="32" y="38"/>
                    <a:pt x="32" y="36"/>
                  </a:cubicBezTo>
                  <a:cubicBezTo>
                    <a:pt x="30" y="32"/>
                    <a:pt x="30" y="32"/>
                    <a:pt x="30" y="32"/>
                  </a:cubicBezTo>
                  <a:cubicBezTo>
                    <a:pt x="22" y="35"/>
                    <a:pt x="22" y="35"/>
                    <a:pt x="22" y="35"/>
                  </a:cubicBezTo>
                  <a:cubicBezTo>
                    <a:pt x="23" y="39"/>
                    <a:pt x="23" y="39"/>
                    <a:pt x="23" y="39"/>
                  </a:cubicBezTo>
                  <a:cubicBezTo>
                    <a:pt x="23" y="39"/>
                    <a:pt x="24" y="40"/>
                    <a:pt x="24" y="40"/>
                  </a:cubicBezTo>
                  <a:cubicBezTo>
                    <a:pt x="24" y="42"/>
                    <a:pt x="22" y="44"/>
                    <a:pt x="20" y="44"/>
                  </a:cubicBezTo>
                  <a:cubicBezTo>
                    <a:pt x="18" y="44"/>
                    <a:pt x="17" y="43"/>
                    <a:pt x="16" y="42"/>
                  </a:cubicBezTo>
                  <a:cubicBezTo>
                    <a:pt x="15" y="37"/>
                    <a:pt x="15" y="37"/>
                    <a:pt x="15" y="37"/>
                  </a:cubicBezTo>
                  <a:cubicBezTo>
                    <a:pt x="10" y="39"/>
                    <a:pt x="10" y="39"/>
                    <a:pt x="10" y="39"/>
                  </a:cubicBezTo>
                  <a:cubicBezTo>
                    <a:pt x="10" y="39"/>
                    <a:pt x="10" y="39"/>
                    <a:pt x="9" y="39"/>
                  </a:cubicBezTo>
                  <a:cubicBezTo>
                    <a:pt x="7" y="39"/>
                    <a:pt x="5" y="37"/>
                    <a:pt x="5" y="35"/>
                  </a:cubicBezTo>
                  <a:cubicBezTo>
                    <a:pt x="5" y="33"/>
                    <a:pt x="6" y="32"/>
                    <a:pt x="8" y="31"/>
                  </a:cubicBezTo>
                  <a:cubicBezTo>
                    <a:pt x="12" y="30"/>
                    <a:pt x="12" y="30"/>
                    <a:pt x="12" y="30"/>
                  </a:cubicBezTo>
                  <a:cubicBezTo>
                    <a:pt x="9" y="22"/>
                    <a:pt x="9" y="22"/>
                    <a:pt x="9" y="22"/>
                  </a:cubicBezTo>
                  <a:cubicBezTo>
                    <a:pt x="5" y="23"/>
                    <a:pt x="5" y="23"/>
                    <a:pt x="5" y="23"/>
                  </a:cubicBezTo>
                  <a:cubicBezTo>
                    <a:pt x="5" y="23"/>
                    <a:pt x="4" y="23"/>
                    <a:pt x="4" y="23"/>
                  </a:cubicBezTo>
                  <a:cubicBezTo>
                    <a:pt x="2" y="23"/>
                    <a:pt x="0" y="22"/>
                    <a:pt x="0" y="19"/>
                  </a:cubicBezTo>
                  <a:cubicBezTo>
                    <a:pt x="0" y="18"/>
                    <a:pt x="1" y="16"/>
                    <a:pt x="3" y="16"/>
                  </a:cubicBezTo>
                  <a:cubicBezTo>
                    <a:pt x="7" y="14"/>
                    <a:pt x="7" y="14"/>
                    <a:pt x="7" y="14"/>
                  </a:cubicBezTo>
                  <a:cubicBezTo>
                    <a:pt x="5" y="10"/>
                    <a:pt x="5" y="10"/>
                    <a:pt x="5" y="10"/>
                  </a:cubicBezTo>
                  <a:cubicBezTo>
                    <a:pt x="5" y="10"/>
                    <a:pt x="5" y="9"/>
                    <a:pt x="5" y="9"/>
                  </a:cubicBezTo>
                  <a:cubicBezTo>
                    <a:pt x="5" y="7"/>
                    <a:pt x="7" y="5"/>
                    <a:pt x="9" y="5"/>
                  </a:cubicBezTo>
                  <a:cubicBezTo>
                    <a:pt x="11" y="5"/>
                    <a:pt x="12" y="6"/>
                    <a:pt x="13" y="8"/>
                  </a:cubicBezTo>
                  <a:cubicBezTo>
                    <a:pt x="14" y="12"/>
                    <a:pt x="14" y="12"/>
                    <a:pt x="14" y="12"/>
                  </a:cubicBezTo>
                  <a:cubicBezTo>
                    <a:pt x="23" y="9"/>
                    <a:pt x="23" y="9"/>
                    <a:pt x="23" y="9"/>
                  </a:cubicBezTo>
                  <a:cubicBezTo>
                    <a:pt x="21" y="5"/>
                    <a:pt x="21" y="5"/>
                    <a:pt x="21" y="5"/>
                  </a:cubicBezTo>
                  <a:cubicBezTo>
                    <a:pt x="21" y="4"/>
                    <a:pt x="21" y="4"/>
                    <a:pt x="21" y="4"/>
                  </a:cubicBezTo>
                  <a:cubicBezTo>
                    <a:pt x="21" y="1"/>
                    <a:pt x="23" y="0"/>
                    <a:pt x="25" y="0"/>
                  </a:cubicBezTo>
                  <a:cubicBezTo>
                    <a:pt x="26" y="0"/>
                    <a:pt x="28" y="1"/>
                    <a:pt x="28" y="2"/>
                  </a:cubicBezTo>
                  <a:cubicBezTo>
                    <a:pt x="30" y="7"/>
                    <a:pt x="30" y="7"/>
                    <a:pt x="30" y="7"/>
                  </a:cubicBezTo>
                  <a:cubicBezTo>
                    <a:pt x="34" y="5"/>
                    <a:pt x="34" y="5"/>
                    <a:pt x="34" y="5"/>
                  </a:cubicBezTo>
                  <a:cubicBezTo>
                    <a:pt x="35" y="5"/>
                    <a:pt x="35" y="5"/>
                    <a:pt x="35" y="5"/>
                  </a:cubicBezTo>
                  <a:cubicBezTo>
                    <a:pt x="37" y="5"/>
                    <a:pt x="39" y="7"/>
                    <a:pt x="39" y="9"/>
                  </a:cubicBezTo>
                  <a:cubicBezTo>
                    <a:pt x="39" y="10"/>
                    <a:pt x="38" y="12"/>
                    <a:pt x="36" y="12"/>
                  </a:cubicBezTo>
                  <a:cubicBezTo>
                    <a:pt x="32" y="14"/>
                    <a:pt x="32" y="14"/>
                    <a:pt x="32" y="14"/>
                  </a:cubicBezTo>
                  <a:cubicBezTo>
                    <a:pt x="35" y="22"/>
                    <a:pt x="35" y="22"/>
                    <a:pt x="35" y="22"/>
                  </a:cubicBezTo>
                  <a:cubicBezTo>
                    <a:pt x="39" y="21"/>
                    <a:pt x="39" y="21"/>
                    <a:pt x="39" y="21"/>
                  </a:cubicBezTo>
                  <a:cubicBezTo>
                    <a:pt x="40" y="21"/>
                    <a:pt x="40" y="20"/>
                    <a:pt x="41" y="20"/>
                  </a:cubicBezTo>
                  <a:cubicBezTo>
                    <a:pt x="43" y="20"/>
                    <a:pt x="45" y="22"/>
                    <a:pt x="45" y="24"/>
                  </a:cubicBezTo>
                  <a:close/>
                  <a:moveTo>
                    <a:pt x="28" y="25"/>
                  </a:moveTo>
                  <a:cubicBezTo>
                    <a:pt x="25" y="16"/>
                    <a:pt x="25" y="16"/>
                    <a:pt x="25" y="16"/>
                  </a:cubicBezTo>
                  <a:cubicBezTo>
                    <a:pt x="17" y="19"/>
                    <a:pt x="17" y="19"/>
                    <a:pt x="17" y="19"/>
                  </a:cubicBezTo>
                  <a:cubicBezTo>
                    <a:pt x="19" y="27"/>
                    <a:pt x="19" y="27"/>
                    <a:pt x="19" y="27"/>
                  </a:cubicBezTo>
                  <a:lnTo>
                    <a:pt x="28" y="25"/>
                  </a:lnTo>
                  <a:close/>
                </a:path>
              </a:pathLst>
            </a:custGeom>
            <a:solidFill>
              <a:schemeClr val="bg1"/>
            </a:solidFill>
            <a:ln w="9525">
              <a:noFill/>
            </a:ln>
          </p:spPr>
          <p:txBody>
            <a:bodyPr/>
            <a:lstStyle/>
            <a:p>
              <a:endParaRPr lang="zh-CN" altLang="en-US"/>
            </a:p>
          </p:txBody>
        </p:sp>
      </p:grpSp>
      <p:grpSp>
        <p:nvGrpSpPr>
          <p:cNvPr id="28" name="组合 27"/>
          <p:cNvGrpSpPr/>
          <p:nvPr/>
        </p:nvGrpSpPr>
        <p:grpSpPr>
          <a:xfrm>
            <a:off x="6309995" y="3926453"/>
            <a:ext cx="613410" cy="562610"/>
            <a:chOff x="4674" y="6183"/>
            <a:chExt cx="966" cy="886"/>
          </a:xfrm>
        </p:grpSpPr>
        <p:sp>
          <p:nvSpPr>
            <p:cNvPr id="16" name="Rounded Rectangle 50"/>
            <p:cNvSpPr/>
            <p:nvPr/>
          </p:nvSpPr>
          <p:spPr>
            <a:xfrm>
              <a:off x="4674" y="6183"/>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40" name="稻壳儿小白白(http://dwz.cn/Wu2UP)"/>
            <p:cNvSpPr>
              <a:spLocks noEditPoints="1"/>
            </p:cNvSpPr>
            <p:nvPr/>
          </p:nvSpPr>
          <p:spPr>
            <a:xfrm>
              <a:off x="4911" y="6419"/>
              <a:ext cx="470" cy="447"/>
            </a:xfrm>
            <a:custGeom>
              <a:avLst/>
              <a:gdLst/>
              <a:ahLst/>
              <a:cxnLst>
                <a:cxn ang="0">
                  <a:pos x="76294" y="249031"/>
                </a:cxn>
                <a:cxn ang="0">
                  <a:pos x="62422" y="262866"/>
                </a:cxn>
                <a:cxn ang="0">
                  <a:pos x="6936" y="262866"/>
                </a:cxn>
                <a:cxn ang="0">
                  <a:pos x="0" y="249031"/>
                </a:cxn>
                <a:cxn ang="0">
                  <a:pos x="0" y="131433"/>
                </a:cxn>
                <a:cxn ang="0">
                  <a:pos x="6936" y="117598"/>
                </a:cxn>
                <a:cxn ang="0">
                  <a:pos x="62422" y="117598"/>
                </a:cxn>
                <a:cxn ang="0">
                  <a:pos x="76294" y="131433"/>
                </a:cxn>
                <a:cxn ang="0">
                  <a:pos x="76294" y="249031"/>
                </a:cxn>
                <a:cxn ang="0">
                  <a:pos x="34679" y="214444"/>
                </a:cxn>
                <a:cxn ang="0">
                  <a:pos x="20807" y="228279"/>
                </a:cxn>
                <a:cxn ang="0">
                  <a:pos x="34679" y="235196"/>
                </a:cxn>
                <a:cxn ang="0">
                  <a:pos x="48551" y="228279"/>
                </a:cxn>
                <a:cxn ang="0">
                  <a:pos x="34679" y="214444"/>
                </a:cxn>
                <a:cxn ang="0">
                  <a:pos x="284367" y="159103"/>
                </a:cxn>
                <a:cxn ang="0">
                  <a:pos x="284367" y="172938"/>
                </a:cxn>
                <a:cxn ang="0">
                  <a:pos x="277432" y="200609"/>
                </a:cxn>
                <a:cxn ang="0">
                  <a:pos x="277432" y="221361"/>
                </a:cxn>
                <a:cxn ang="0">
                  <a:pos x="270496" y="235196"/>
                </a:cxn>
                <a:cxn ang="0">
                  <a:pos x="263560" y="269784"/>
                </a:cxn>
                <a:cxn ang="0">
                  <a:pos x="221945" y="283619"/>
                </a:cxn>
                <a:cxn ang="0">
                  <a:pos x="215010" y="283619"/>
                </a:cxn>
                <a:cxn ang="0">
                  <a:pos x="201138" y="283619"/>
                </a:cxn>
                <a:cxn ang="0">
                  <a:pos x="201138" y="283619"/>
                </a:cxn>
                <a:cxn ang="0">
                  <a:pos x="124844" y="269784"/>
                </a:cxn>
                <a:cxn ang="0">
                  <a:pos x="97101" y="262866"/>
                </a:cxn>
                <a:cxn ang="0">
                  <a:pos x="90165" y="249031"/>
                </a:cxn>
                <a:cxn ang="0">
                  <a:pos x="90165" y="131433"/>
                </a:cxn>
                <a:cxn ang="0">
                  <a:pos x="97101" y="117598"/>
                </a:cxn>
                <a:cxn ang="0">
                  <a:pos x="131780" y="83010"/>
                </a:cxn>
                <a:cxn ang="0">
                  <a:pos x="152587" y="62258"/>
                </a:cxn>
                <a:cxn ang="0">
                  <a:pos x="159523" y="34588"/>
                </a:cxn>
                <a:cxn ang="0">
                  <a:pos x="173395" y="6918"/>
                </a:cxn>
                <a:cxn ang="0">
                  <a:pos x="180331" y="0"/>
                </a:cxn>
                <a:cxn ang="0">
                  <a:pos x="221945" y="48423"/>
                </a:cxn>
                <a:cxn ang="0">
                  <a:pos x="215010" y="83010"/>
                </a:cxn>
                <a:cxn ang="0">
                  <a:pos x="208074" y="96846"/>
                </a:cxn>
                <a:cxn ang="0">
                  <a:pos x="256624" y="96846"/>
                </a:cxn>
                <a:cxn ang="0">
                  <a:pos x="298239" y="131433"/>
                </a:cxn>
                <a:cxn ang="0">
                  <a:pos x="284367" y="159103"/>
                </a:cxn>
              </a:cxnLst>
              <a:rect l="0" t="0" r="0" b="0"/>
              <a:pathLst>
                <a:path w="43" h="41">
                  <a:moveTo>
                    <a:pt x="11" y="36"/>
                  </a:moveTo>
                  <a:cubicBezTo>
                    <a:pt x="11" y="37"/>
                    <a:pt x="10" y="38"/>
                    <a:pt x="9" y="38"/>
                  </a:cubicBezTo>
                  <a:cubicBezTo>
                    <a:pt x="1" y="38"/>
                    <a:pt x="1" y="38"/>
                    <a:pt x="1" y="38"/>
                  </a:cubicBezTo>
                  <a:cubicBezTo>
                    <a:pt x="0" y="38"/>
                    <a:pt x="0" y="37"/>
                    <a:pt x="0" y="36"/>
                  </a:cubicBezTo>
                  <a:cubicBezTo>
                    <a:pt x="0" y="19"/>
                    <a:pt x="0" y="19"/>
                    <a:pt x="0" y="19"/>
                  </a:cubicBezTo>
                  <a:cubicBezTo>
                    <a:pt x="0" y="18"/>
                    <a:pt x="0" y="17"/>
                    <a:pt x="1" y="17"/>
                  </a:cubicBezTo>
                  <a:cubicBezTo>
                    <a:pt x="9" y="17"/>
                    <a:pt x="9" y="17"/>
                    <a:pt x="9" y="17"/>
                  </a:cubicBezTo>
                  <a:cubicBezTo>
                    <a:pt x="10" y="17"/>
                    <a:pt x="11" y="18"/>
                    <a:pt x="11" y="19"/>
                  </a:cubicBezTo>
                  <a:lnTo>
                    <a:pt x="11" y="36"/>
                  </a:lnTo>
                  <a:close/>
                  <a:moveTo>
                    <a:pt x="5" y="31"/>
                  </a:moveTo>
                  <a:cubicBezTo>
                    <a:pt x="4" y="31"/>
                    <a:pt x="3" y="32"/>
                    <a:pt x="3" y="33"/>
                  </a:cubicBezTo>
                  <a:cubicBezTo>
                    <a:pt x="3" y="34"/>
                    <a:pt x="4" y="34"/>
                    <a:pt x="5" y="34"/>
                  </a:cubicBezTo>
                  <a:cubicBezTo>
                    <a:pt x="6" y="34"/>
                    <a:pt x="7" y="34"/>
                    <a:pt x="7" y="33"/>
                  </a:cubicBezTo>
                  <a:cubicBezTo>
                    <a:pt x="7" y="32"/>
                    <a:pt x="6" y="31"/>
                    <a:pt x="5" y="31"/>
                  </a:cubicBezTo>
                  <a:close/>
                  <a:moveTo>
                    <a:pt x="41" y="23"/>
                  </a:moveTo>
                  <a:cubicBezTo>
                    <a:pt x="41" y="24"/>
                    <a:pt x="41" y="25"/>
                    <a:pt x="41" y="25"/>
                  </a:cubicBezTo>
                  <a:cubicBezTo>
                    <a:pt x="42" y="26"/>
                    <a:pt x="41" y="28"/>
                    <a:pt x="40" y="29"/>
                  </a:cubicBezTo>
                  <a:cubicBezTo>
                    <a:pt x="41" y="30"/>
                    <a:pt x="41" y="31"/>
                    <a:pt x="40" y="32"/>
                  </a:cubicBezTo>
                  <a:cubicBezTo>
                    <a:pt x="40" y="33"/>
                    <a:pt x="40" y="34"/>
                    <a:pt x="39" y="34"/>
                  </a:cubicBezTo>
                  <a:cubicBezTo>
                    <a:pt x="39" y="36"/>
                    <a:pt x="39" y="38"/>
                    <a:pt x="38" y="39"/>
                  </a:cubicBezTo>
                  <a:cubicBezTo>
                    <a:pt x="36" y="41"/>
                    <a:pt x="35" y="41"/>
                    <a:pt x="32" y="41"/>
                  </a:cubicBezTo>
                  <a:cubicBezTo>
                    <a:pt x="32" y="41"/>
                    <a:pt x="32" y="41"/>
                    <a:pt x="31" y="41"/>
                  </a:cubicBezTo>
                  <a:cubicBezTo>
                    <a:pt x="29" y="41"/>
                    <a:pt x="29" y="41"/>
                    <a:pt x="29" y="41"/>
                  </a:cubicBezTo>
                  <a:cubicBezTo>
                    <a:pt x="29" y="41"/>
                    <a:pt x="29" y="41"/>
                    <a:pt x="29" y="41"/>
                  </a:cubicBezTo>
                  <a:cubicBezTo>
                    <a:pt x="25" y="41"/>
                    <a:pt x="21" y="40"/>
                    <a:pt x="18" y="39"/>
                  </a:cubicBezTo>
                  <a:cubicBezTo>
                    <a:pt x="17" y="38"/>
                    <a:pt x="15" y="38"/>
                    <a:pt x="14" y="38"/>
                  </a:cubicBezTo>
                  <a:cubicBezTo>
                    <a:pt x="13" y="38"/>
                    <a:pt x="13" y="37"/>
                    <a:pt x="13" y="36"/>
                  </a:cubicBezTo>
                  <a:cubicBezTo>
                    <a:pt x="13" y="19"/>
                    <a:pt x="13" y="19"/>
                    <a:pt x="13" y="19"/>
                  </a:cubicBezTo>
                  <a:cubicBezTo>
                    <a:pt x="13" y="18"/>
                    <a:pt x="13" y="17"/>
                    <a:pt x="14" y="17"/>
                  </a:cubicBezTo>
                  <a:cubicBezTo>
                    <a:pt x="15" y="17"/>
                    <a:pt x="18" y="14"/>
                    <a:pt x="19" y="12"/>
                  </a:cubicBezTo>
                  <a:cubicBezTo>
                    <a:pt x="20" y="11"/>
                    <a:pt x="21" y="10"/>
                    <a:pt x="22" y="9"/>
                  </a:cubicBezTo>
                  <a:cubicBezTo>
                    <a:pt x="23" y="8"/>
                    <a:pt x="23" y="7"/>
                    <a:pt x="23" y="5"/>
                  </a:cubicBezTo>
                  <a:cubicBezTo>
                    <a:pt x="24" y="3"/>
                    <a:pt x="24" y="2"/>
                    <a:pt x="25" y="1"/>
                  </a:cubicBezTo>
                  <a:cubicBezTo>
                    <a:pt x="25" y="0"/>
                    <a:pt x="26" y="0"/>
                    <a:pt x="26" y="0"/>
                  </a:cubicBezTo>
                  <a:cubicBezTo>
                    <a:pt x="32" y="0"/>
                    <a:pt x="32" y="5"/>
                    <a:pt x="32" y="7"/>
                  </a:cubicBezTo>
                  <a:cubicBezTo>
                    <a:pt x="32" y="9"/>
                    <a:pt x="31" y="11"/>
                    <a:pt x="31" y="12"/>
                  </a:cubicBezTo>
                  <a:cubicBezTo>
                    <a:pt x="30" y="13"/>
                    <a:pt x="30" y="13"/>
                    <a:pt x="30" y="14"/>
                  </a:cubicBezTo>
                  <a:cubicBezTo>
                    <a:pt x="37" y="14"/>
                    <a:pt x="37" y="14"/>
                    <a:pt x="37" y="14"/>
                  </a:cubicBezTo>
                  <a:cubicBezTo>
                    <a:pt x="40" y="14"/>
                    <a:pt x="43" y="16"/>
                    <a:pt x="43" y="19"/>
                  </a:cubicBezTo>
                  <a:cubicBezTo>
                    <a:pt x="43" y="20"/>
                    <a:pt x="42" y="22"/>
                    <a:pt x="41" y="23"/>
                  </a:cubicBezTo>
                  <a:close/>
                </a:path>
              </a:pathLst>
            </a:custGeom>
            <a:solidFill>
              <a:schemeClr val="bg1"/>
            </a:solidFill>
            <a:ln w="9525">
              <a:noFill/>
            </a:ln>
          </p:spPr>
          <p:txBody>
            <a:bodyPr/>
            <a:lstStyle/>
            <a:p>
              <a:endParaRPr lang="zh-CN" altLang="en-US"/>
            </a:p>
          </p:txBody>
        </p:sp>
      </p:grpSp>
      <p:grpSp>
        <p:nvGrpSpPr>
          <p:cNvPr id="29" name="组合 28"/>
          <p:cNvGrpSpPr/>
          <p:nvPr/>
        </p:nvGrpSpPr>
        <p:grpSpPr>
          <a:xfrm>
            <a:off x="6317615" y="2885053"/>
            <a:ext cx="613410" cy="562610"/>
            <a:chOff x="4674" y="4704"/>
            <a:chExt cx="966" cy="886"/>
          </a:xfrm>
        </p:grpSpPr>
        <p:sp>
          <p:nvSpPr>
            <p:cNvPr id="13" name="Rounded Rectangle 47"/>
            <p:cNvSpPr/>
            <p:nvPr/>
          </p:nvSpPr>
          <p:spPr>
            <a:xfrm>
              <a:off x="4674" y="4704"/>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02" name="稻壳儿小白白(http://dwz.cn/Wu2UP)"/>
            <p:cNvSpPr>
              <a:spLocks noEditPoints="1"/>
            </p:cNvSpPr>
            <p:nvPr/>
          </p:nvSpPr>
          <p:spPr>
            <a:xfrm>
              <a:off x="4901" y="4924"/>
              <a:ext cx="490" cy="492"/>
            </a:xfrm>
            <a:custGeom>
              <a:avLst/>
              <a:gdLst/>
              <a:ahLst/>
              <a:cxnLst>
                <a:cxn ang="0">
                  <a:pos x="289273" y="312861"/>
                </a:cxn>
                <a:cxn ang="0">
                  <a:pos x="268610" y="305909"/>
                </a:cxn>
                <a:cxn ang="0">
                  <a:pos x="206623" y="243336"/>
                </a:cxn>
                <a:cxn ang="0">
                  <a:pos x="130861" y="264194"/>
                </a:cxn>
                <a:cxn ang="0">
                  <a:pos x="0" y="132097"/>
                </a:cxn>
                <a:cxn ang="0">
                  <a:pos x="130861" y="0"/>
                </a:cxn>
                <a:cxn ang="0">
                  <a:pos x="261723" y="132097"/>
                </a:cxn>
                <a:cxn ang="0">
                  <a:pos x="241061" y="208574"/>
                </a:cxn>
                <a:cxn ang="0">
                  <a:pos x="303048" y="271146"/>
                </a:cxn>
                <a:cxn ang="0">
                  <a:pos x="309935" y="285051"/>
                </a:cxn>
                <a:cxn ang="0">
                  <a:pos x="289273" y="312861"/>
                </a:cxn>
                <a:cxn ang="0">
                  <a:pos x="130861" y="48667"/>
                </a:cxn>
                <a:cxn ang="0">
                  <a:pos x="48212" y="132097"/>
                </a:cxn>
                <a:cxn ang="0">
                  <a:pos x="130861" y="215526"/>
                </a:cxn>
                <a:cxn ang="0">
                  <a:pos x="213511" y="132097"/>
                </a:cxn>
                <a:cxn ang="0">
                  <a:pos x="130861" y="48667"/>
                </a:cxn>
              </a:cxnLst>
              <a:rect l="0" t="0" r="0" b="0"/>
              <a:pathLst>
                <a:path w="45" h="45">
                  <a:moveTo>
                    <a:pt x="42" y="45"/>
                  </a:moveTo>
                  <a:cubicBezTo>
                    <a:pt x="41" y="45"/>
                    <a:pt x="40" y="44"/>
                    <a:pt x="39" y="44"/>
                  </a:cubicBezTo>
                  <a:cubicBezTo>
                    <a:pt x="30" y="35"/>
                    <a:pt x="30" y="35"/>
                    <a:pt x="30" y="35"/>
                  </a:cubicBezTo>
                  <a:cubicBezTo>
                    <a:pt x="27" y="37"/>
                    <a:pt x="23" y="38"/>
                    <a:pt x="19" y="38"/>
                  </a:cubicBezTo>
                  <a:cubicBezTo>
                    <a:pt x="9" y="38"/>
                    <a:pt x="0" y="30"/>
                    <a:pt x="0" y="19"/>
                  </a:cubicBezTo>
                  <a:cubicBezTo>
                    <a:pt x="0" y="9"/>
                    <a:pt x="9" y="0"/>
                    <a:pt x="19" y="0"/>
                  </a:cubicBezTo>
                  <a:cubicBezTo>
                    <a:pt x="30" y="0"/>
                    <a:pt x="38" y="9"/>
                    <a:pt x="38" y="19"/>
                  </a:cubicBezTo>
                  <a:cubicBezTo>
                    <a:pt x="38" y="23"/>
                    <a:pt x="37" y="27"/>
                    <a:pt x="35" y="30"/>
                  </a:cubicBezTo>
                  <a:cubicBezTo>
                    <a:pt x="44" y="39"/>
                    <a:pt x="44" y="39"/>
                    <a:pt x="44" y="39"/>
                  </a:cubicBezTo>
                  <a:cubicBezTo>
                    <a:pt x="45" y="40"/>
                    <a:pt x="45" y="41"/>
                    <a:pt x="45" y="41"/>
                  </a:cubicBezTo>
                  <a:cubicBezTo>
                    <a:pt x="45" y="43"/>
                    <a:pt x="43" y="45"/>
                    <a:pt x="42" y="45"/>
                  </a:cubicBezTo>
                  <a:close/>
                  <a:moveTo>
                    <a:pt x="19" y="7"/>
                  </a:moveTo>
                  <a:cubicBezTo>
                    <a:pt x="13" y="7"/>
                    <a:pt x="7" y="13"/>
                    <a:pt x="7" y="19"/>
                  </a:cubicBezTo>
                  <a:cubicBezTo>
                    <a:pt x="7" y="26"/>
                    <a:pt x="13" y="31"/>
                    <a:pt x="19" y="31"/>
                  </a:cubicBezTo>
                  <a:cubicBezTo>
                    <a:pt x="26" y="31"/>
                    <a:pt x="31" y="26"/>
                    <a:pt x="31" y="19"/>
                  </a:cubicBezTo>
                  <a:cubicBezTo>
                    <a:pt x="31" y="13"/>
                    <a:pt x="26" y="7"/>
                    <a:pt x="19" y="7"/>
                  </a:cubicBezTo>
                  <a:close/>
                </a:path>
              </a:pathLst>
            </a:custGeom>
            <a:solidFill>
              <a:schemeClr val="bg1"/>
            </a:solidFill>
            <a:ln w="9525">
              <a:noFill/>
            </a:ln>
          </p:spPr>
          <p:txBody>
            <a:bodyPr/>
            <a:lstStyle/>
            <a:p>
              <a:endParaRPr lang="zh-CN" altLang="en-US"/>
            </a:p>
          </p:txBody>
        </p:sp>
      </p:grpSp>
      <p:grpSp>
        <p:nvGrpSpPr>
          <p:cNvPr id="2" name="组合 1"/>
          <p:cNvGrpSpPr/>
          <p:nvPr/>
        </p:nvGrpSpPr>
        <p:grpSpPr>
          <a:xfrm>
            <a:off x="6343015" y="1827143"/>
            <a:ext cx="613410" cy="562610"/>
            <a:chOff x="4714" y="2996"/>
            <a:chExt cx="966" cy="886"/>
          </a:xfrm>
        </p:grpSpPr>
        <p:sp>
          <p:nvSpPr>
            <p:cNvPr id="10" name="Rounded Rectangle 44"/>
            <p:cNvSpPr/>
            <p:nvPr/>
          </p:nvSpPr>
          <p:spPr>
            <a:xfrm>
              <a:off x="4714" y="2996"/>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11" name="稻壳儿小白白(http://dwz.cn/Wu2UP)"/>
            <p:cNvSpPr>
              <a:spLocks noEditPoints="1"/>
            </p:cNvSpPr>
            <p:nvPr/>
          </p:nvSpPr>
          <p:spPr>
            <a:xfrm>
              <a:off x="4975" y="3222"/>
              <a:ext cx="445" cy="445"/>
            </a:xfrm>
            <a:custGeom>
              <a:avLst/>
              <a:gdLst/>
              <a:ahLst/>
              <a:cxnLst>
                <a:cxn ang="0">
                  <a:pos x="76093" y="138351"/>
                </a:cxn>
                <a:cxn ang="0">
                  <a:pos x="0" y="124516"/>
                </a:cxn>
                <a:cxn ang="0">
                  <a:pos x="13835" y="89928"/>
                </a:cxn>
                <a:cxn ang="0">
                  <a:pos x="89928" y="110681"/>
                </a:cxn>
                <a:cxn ang="0">
                  <a:pos x="69176" y="83010"/>
                </a:cxn>
                <a:cxn ang="0">
                  <a:pos x="20753" y="6918"/>
                </a:cxn>
                <a:cxn ang="0">
                  <a:pos x="62258" y="0"/>
                </a:cxn>
                <a:cxn ang="0">
                  <a:pos x="69176" y="83010"/>
                </a:cxn>
                <a:cxn ang="0">
                  <a:pos x="62258" y="283619"/>
                </a:cxn>
                <a:cxn ang="0">
                  <a:pos x="20753" y="276701"/>
                </a:cxn>
                <a:cxn ang="0">
                  <a:pos x="69176" y="152186"/>
                </a:cxn>
                <a:cxn ang="0">
                  <a:pos x="186774" y="214444"/>
                </a:cxn>
                <a:cxn ang="0">
                  <a:pos x="110681" y="235196"/>
                </a:cxn>
                <a:cxn ang="0">
                  <a:pos x="89928" y="207526"/>
                </a:cxn>
                <a:cxn ang="0">
                  <a:pos x="172939" y="186773"/>
                </a:cxn>
                <a:cxn ang="0">
                  <a:pos x="186774" y="214444"/>
                </a:cxn>
                <a:cxn ang="0">
                  <a:pos x="117599" y="172938"/>
                </a:cxn>
                <a:cxn ang="0">
                  <a:pos x="124516" y="0"/>
                </a:cxn>
                <a:cxn ang="0">
                  <a:pos x="166021" y="6918"/>
                </a:cxn>
                <a:cxn ang="0">
                  <a:pos x="166021" y="276701"/>
                </a:cxn>
                <a:cxn ang="0">
                  <a:pos x="124516" y="283619"/>
                </a:cxn>
                <a:cxn ang="0">
                  <a:pos x="117599" y="249031"/>
                </a:cxn>
                <a:cxn ang="0">
                  <a:pos x="166021" y="276701"/>
                </a:cxn>
                <a:cxn ang="0">
                  <a:pos x="262867" y="89928"/>
                </a:cxn>
                <a:cxn ang="0">
                  <a:pos x="186774" y="76093"/>
                </a:cxn>
                <a:cxn ang="0">
                  <a:pos x="207527" y="48423"/>
                </a:cxn>
                <a:cxn ang="0">
                  <a:pos x="283620" y="62258"/>
                </a:cxn>
                <a:cxn ang="0">
                  <a:pos x="255950" y="34588"/>
                </a:cxn>
                <a:cxn ang="0">
                  <a:pos x="214444" y="6918"/>
                </a:cxn>
                <a:cxn ang="0">
                  <a:pos x="255950" y="0"/>
                </a:cxn>
                <a:cxn ang="0">
                  <a:pos x="255950" y="34588"/>
                </a:cxn>
                <a:cxn ang="0">
                  <a:pos x="255950" y="283619"/>
                </a:cxn>
                <a:cxn ang="0">
                  <a:pos x="214444" y="276701"/>
                </a:cxn>
                <a:cxn ang="0">
                  <a:pos x="255950" y="103763"/>
                </a:cxn>
              </a:cxnLst>
              <a:rect l="0" t="0" r="0" b="0"/>
              <a:pathLst>
                <a:path w="41" h="41">
                  <a:moveTo>
                    <a:pt x="13" y="18"/>
                  </a:moveTo>
                  <a:cubicBezTo>
                    <a:pt x="13" y="19"/>
                    <a:pt x="12" y="20"/>
                    <a:pt x="11" y="20"/>
                  </a:cubicBezTo>
                  <a:cubicBezTo>
                    <a:pt x="2" y="20"/>
                    <a:pt x="2" y="20"/>
                    <a:pt x="2" y="20"/>
                  </a:cubicBezTo>
                  <a:cubicBezTo>
                    <a:pt x="1" y="20"/>
                    <a:pt x="0" y="19"/>
                    <a:pt x="0" y="18"/>
                  </a:cubicBezTo>
                  <a:cubicBezTo>
                    <a:pt x="0" y="16"/>
                    <a:pt x="0" y="16"/>
                    <a:pt x="0" y="16"/>
                  </a:cubicBezTo>
                  <a:cubicBezTo>
                    <a:pt x="0" y="15"/>
                    <a:pt x="1" y="13"/>
                    <a:pt x="2" y="13"/>
                  </a:cubicBezTo>
                  <a:cubicBezTo>
                    <a:pt x="11" y="13"/>
                    <a:pt x="11" y="13"/>
                    <a:pt x="11" y="13"/>
                  </a:cubicBezTo>
                  <a:cubicBezTo>
                    <a:pt x="12" y="13"/>
                    <a:pt x="13" y="15"/>
                    <a:pt x="13" y="16"/>
                  </a:cubicBezTo>
                  <a:lnTo>
                    <a:pt x="13" y="18"/>
                  </a:lnTo>
                  <a:close/>
                  <a:moveTo>
                    <a:pt x="10" y="12"/>
                  </a:moveTo>
                  <a:cubicBezTo>
                    <a:pt x="3" y="12"/>
                    <a:pt x="3" y="12"/>
                    <a:pt x="3" y="12"/>
                  </a:cubicBezTo>
                  <a:cubicBezTo>
                    <a:pt x="3" y="1"/>
                    <a:pt x="3" y="1"/>
                    <a:pt x="3" y="1"/>
                  </a:cubicBezTo>
                  <a:cubicBezTo>
                    <a:pt x="3" y="0"/>
                    <a:pt x="4" y="0"/>
                    <a:pt x="4" y="0"/>
                  </a:cubicBezTo>
                  <a:cubicBezTo>
                    <a:pt x="9" y="0"/>
                    <a:pt x="9" y="0"/>
                    <a:pt x="9" y="0"/>
                  </a:cubicBezTo>
                  <a:cubicBezTo>
                    <a:pt x="10" y="0"/>
                    <a:pt x="10" y="0"/>
                    <a:pt x="10" y="1"/>
                  </a:cubicBezTo>
                  <a:lnTo>
                    <a:pt x="10" y="12"/>
                  </a:lnTo>
                  <a:close/>
                  <a:moveTo>
                    <a:pt x="10" y="40"/>
                  </a:moveTo>
                  <a:cubicBezTo>
                    <a:pt x="10" y="40"/>
                    <a:pt x="10" y="41"/>
                    <a:pt x="9" y="41"/>
                  </a:cubicBezTo>
                  <a:cubicBezTo>
                    <a:pt x="4" y="41"/>
                    <a:pt x="4" y="41"/>
                    <a:pt x="4" y="41"/>
                  </a:cubicBezTo>
                  <a:cubicBezTo>
                    <a:pt x="4" y="41"/>
                    <a:pt x="3" y="40"/>
                    <a:pt x="3" y="40"/>
                  </a:cubicBezTo>
                  <a:cubicBezTo>
                    <a:pt x="3" y="22"/>
                    <a:pt x="3" y="22"/>
                    <a:pt x="3" y="22"/>
                  </a:cubicBezTo>
                  <a:cubicBezTo>
                    <a:pt x="10" y="22"/>
                    <a:pt x="10" y="22"/>
                    <a:pt x="10" y="22"/>
                  </a:cubicBezTo>
                  <a:lnTo>
                    <a:pt x="10" y="40"/>
                  </a:lnTo>
                  <a:close/>
                  <a:moveTo>
                    <a:pt x="27" y="31"/>
                  </a:moveTo>
                  <a:cubicBezTo>
                    <a:pt x="27" y="33"/>
                    <a:pt x="26" y="34"/>
                    <a:pt x="25" y="34"/>
                  </a:cubicBezTo>
                  <a:cubicBezTo>
                    <a:pt x="16" y="34"/>
                    <a:pt x="16" y="34"/>
                    <a:pt x="16" y="34"/>
                  </a:cubicBezTo>
                  <a:cubicBezTo>
                    <a:pt x="15" y="34"/>
                    <a:pt x="13" y="33"/>
                    <a:pt x="13" y="31"/>
                  </a:cubicBezTo>
                  <a:cubicBezTo>
                    <a:pt x="13" y="30"/>
                    <a:pt x="13" y="30"/>
                    <a:pt x="13" y="30"/>
                  </a:cubicBezTo>
                  <a:cubicBezTo>
                    <a:pt x="13" y="28"/>
                    <a:pt x="15" y="27"/>
                    <a:pt x="16" y="27"/>
                  </a:cubicBezTo>
                  <a:cubicBezTo>
                    <a:pt x="25" y="27"/>
                    <a:pt x="25" y="27"/>
                    <a:pt x="25" y="27"/>
                  </a:cubicBezTo>
                  <a:cubicBezTo>
                    <a:pt x="26" y="27"/>
                    <a:pt x="27" y="28"/>
                    <a:pt x="27" y="30"/>
                  </a:cubicBezTo>
                  <a:lnTo>
                    <a:pt x="27" y="31"/>
                  </a:lnTo>
                  <a:close/>
                  <a:moveTo>
                    <a:pt x="24" y="25"/>
                  </a:moveTo>
                  <a:cubicBezTo>
                    <a:pt x="17" y="25"/>
                    <a:pt x="17" y="25"/>
                    <a:pt x="17" y="25"/>
                  </a:cubicBezTo>
                  <a:cubicBezTo>
                    <a:pt x="17" y="1"/>
                    <a:pt x="17" y="1"/>
                    <a:pt x="17" y="1"/>
                  </a:cubicBezTo>
                  <a:cubicBezTo>
                    <a:pt x="17" y="0"/>
                    <a:pt x="17" y="0"/>
                    <a:pt x="18" y="0"/>
                  </a:cubicBezTo>
                  <a:cubicBezTo>
                    <a:pt x="23" y="0"/>
                    <a:pt x="23" y="0"/>
                    <a:pt x="23" y="0"/>
                  </a:cubicBezTo>
                  <a:cubicBezTo>
                    <a:pt x="23" y="0"/>
                    <a:pt x="24" y="0"/>
                    <a:pt x="24" y="1"/>
                  </a:cubicBezTo>
                  <a:lnTo>
                    <a:pt x="24" y="25"/>
                  </a:lnTo>
                  <a:close/>
                  <a:moveTo>
                    <a:pt x="24" y="40"/>
                  </a:moveTo>
                  <a:cubicBezTo>
                    <a:pt x="24" y="40"/>
                    <a:pt x="23" y="41"/>
                    <a:pt x="23" y="41"/>
                  </a:cubicBezTo>
                  <a:cubicBezTo>
                    <a:pt x="18" y="41"/>
                    <a:pt x="18" y="41"/>
                    <a:pt x="18" y="41"/>
                  </a:cubicBezTo>
                  <a:cubicBezTo>
                    <a:pt x="17" y="41"/>
                    <a:pt x="17" y="40"/>
                    <a:pt x="17" y="40"/>
                  </a:cubicBezTo>
                  <a:cubicBezTo>
                    <a:pt x="17" y="36"/>
                    <a:pt x="17" y="36"/>
                    <a:pt x="17" y="36"/>
                  </a:cubicBezTo>
                  <a:cubicBezTo>
                    <a:pt x="24" y="36"/>
                    <a:pt x="24" y="36"/>
                    <a:pt x="24" y="36"/>
                  </a:cubicBezTo>
                  <a:lnTo>
                    <a:pt x="24" y="40"/>
                  </a:lnTo>
                  <a:close/>
                  <a:moveTo>
                    <a:pt x="41" y="11"/>
                  </a:moveTo>
                  <a:cubicBezTo>
                    <a:pt x="41" y="12"/>
                    <a:pt x="40" y="13"/>
                    <a:pt x="38" y="13"/>
                  </a:cubicBezTo>
                  <a:cubicBezTo>
                    <a:pt x="30" y="13"/>
                    <a:pt x="30" y="13"/>
                    <a:pt x="30" y="13"/>
                  </a:cubicBezTo>
                  <a:cubicBezTo>
                    <a:pt x="28" y="13"/>
                    <a:pt x="27" y="12"/>
                    <a:pt x="27" y="11"/>
                  </a:cubicBezTo>
                  <a:cubicBezTo>
                    <a:pt x="27" y="9"/>
                    <a:pt x="27" y="9"/>
                    <a:pt x="27" y="9"/>
                  </a:cubicBezTo>
                  <a:cubicBezTo>
                    <a:pt x="27" y="8"/>
                    <a:pt x="28" y="7"/>
                    <a:pt x="30" y="7"/>
                  </a:cubicBezTo>
                  <a:cubicBezTo>
                    <a:pt x="38" y="7"/>
                    <a:pt x="38" y="7"/>
                    <a:pt x="38" y="7"/>
                  </a:cubicBezTo>
                  <a:cubicBezTo>
                    <a:pt x="40" y="7"/>
                    <a:pt x="41" y="8"/>
                    <a:pt x="41" y="9"/>
                  </a:cubicBezTo>
                  <a:lnTo>
                    <a:pt x="41" y="11"/>
                  </a:lnTo>
                  <a:close/>
                  <a:moveTo>
                    <a:pt x="37" y="5"/>
                  </a:moveTo>
                  <a:cubicBezTo>
                    <a:pt x="31" y="5"/>
                    <a:pt x="31" y="5"/>
                    <a:pt x="31" y="5"/>
                  </a:cubicBezTo>
                  <a:cubicBezTo>
                    <a:pt x="31" y="1"/>
                    <a:pt x="31" y="1"/>
                    <a:pt x="31" y="1"/>
                  </a:cubicBezTo>
                  <a:cubicBezTo>
                    <a:pt x="31" y="0"/>
                    <a:pt x="31" y="0"/>
                    <a:pt x="31" y="0"/>
                  </a:cubicBezTo>
                  <a:cubicBezTo>
                    <a:pt x="37" y="0"/>
                    <a:pt x="37" y="0"/>
                    <a:pt x="37" y="0"/>
                  </a:cubicBezTo>
                  <a:cubicBezTo>
                    <a:pt x="37" y="0"/>
                    <a:pt x="37" y="0"/>
                    <a:pt x="37" y="1"/>
                  </a:cubicBezTo>
                  <a:lnTo>
                    <a:pt x="37" y="5"/>
                  </a:lnTo>
                  <a:close/>
                  <a:moveTo>
                    <a:pt x="37" y="40"/>
                  </a:moveTo>
                  <a:cubicBezTo>
                    <a:pt x="37" y="40"/>
                    <a:pt x="37" y="41"/>
                    <a:pt x="37" y="41"/>
                  </a:cubicBezTo>
                  <a:cubicBezTo>
                    <a:pt x="31" y="41"/>
                    <a:pt x="31" y="41"/>
                    <a:pt x="31" y="41"/>
                  </a:cubicBezTo>
                  <a:cubicBezTo>
                    <a:pt x="31" y="41"/>
                    <a:pt x="31" y="40"/>
                    <a:pt x="31" y="40"/>
                  </a:cubicBezTo>
                  <a:cubicBezTo>
                    <a:pt x="31" y="15"/>
                    <a:pt x="31" y="15"/>
                    <a:pt x="31" y="15"/>
                  </a:cubicBezTo>
                  <a:cubicBezTo>
                    <a:pt x="37" y="15"/>
                    <a:pt x="37" y="15"/>
                    <a:pt x="37" y="15"/>
                  </a:cubicBezTo>
                  <a:lnTo>
                    <a:pt x="37" y="40"/>
                  </a:lnTo>
                  <a:close/>
                </a:path>
              </a:pathLst>
            </a:custGeom>
            <a:solidFill>
              <a:schemeClr val="bg1"/>
            </a:solidFill>
            <a:ln w="9525">
              <a:noFill/>
            </a:ln>
          </p:spPr>
          <p:txBody>
            <a:bodyPr/>
            <a:lstStyle/>
            <a:p>
              <a:endParaRPr lang="zh-CN" altLang="en-US"/>
            </a:p>
          </p:txBody>
        </p:sp>
      </p:grpSp>
      <p:sp>
        <p:nvSpPr>
          <p:cNvPr id="3" name="TextBox 35"/>
          <p:cNvSpPr txBox="1"/>
          <p:nvPr/>
        </p:nvSpPr>
        <p:spPr>
          <a:xfrm>
            <a:off x="7156450" y="1714748"/>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5" name="TextBox 36"/>
          <p:cNvSpPr txBox="1"/>
          <p:nvPr/>
        </p:nvSpPr>
        <p:spPr>
          <a:xfrm>
            <a:off x="7156450" y="277583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6" name="TextBox 37"/>
          <p:cNvSpPr txBox="1"/>
          <p:nvPr/>
        </p:nvSpPr>
        <p:spPr>
          <a:xfrm>
            <a:off x="7156450" y="383374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7" name="TextBox 38"/>
          <p:cNvSpPr txBox="1"/>
          <p:nvPr/>
        </p:nvSpPr>
        <p:spPr>
          <a:xfrm>
            <a:off x="7156450" y="497928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4" name="Rectangle 12">
            <a:extLst>
              <a:ext uri="{FF2B5EF4-FFF2-40B4-BE49-F238E27FC236}">
                <a16:creationId xmlns:a16="http://schemas.microsoft.com/office/drawing/2014/main" xmlns="" id="{F7876CFB-5C00-4B8B-944D-91E0146C608C}"/>
              </a:ext>
            </a:extLst>
          </p:cNvPr>
          <p:cNvSpPr/>
          <p:nvPr/>
        </p:nvSpPr>
        <p:spPr>
          <a:xfrm>
            <a:off x="1286662" y="54166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专业电子词典与普通电子词典的异同</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02</a:t>
            </a:r>
          </a:p>
        </p:txBody>
      </p:sp>
      <p:sp>
        <p:nvSpPr>
          <p:cNvPr id="6" name="文本框 5"/>
          <p:cNvSpPr txBox="1"/>
          <p:nvPr/>
        </p:nvSpPr>
        <p:spPr>
          <a:xfrm>
            <a:off x="1038225" y="3166110"/>
            <a:ext cx="5953924"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专业领域电子词典需求分析</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xmlns="" id="{E6FD45EB-4B3B-4DD8-A910-EDA5C8EB7707}"/>
              </a:ext>
            </a:extLst>
          </p:cNvPr>
          <p:cNvSpPr/>
          <p:nvPr/>
        </p:nvSpPr>
        <p:spPr>
          <a:xfrm>
            <a:off x="1008294" y="1916410"/>
            <a:ext cx="1942974"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译员</a:t>
            </a:r>
            <a:endParaRPr lang="en-US" sz="2800" b="1" dirty="0">
              <a:solidFill>
                <a:schemeClr val="bg1"/>
              </a:solidFill>
              <a:ea typeface="Open Sans" pitchFamily="34" charset="0"/>
              <a:cs typeface="Open Sans" pitchFamily="34" charset="0"/>
            </a:endParaRPr>
          </a:p>
        </p:txBody>
      </p:sp>
      <p:sp>
        <p:nvSpPr>
          <p:cNvPr id="7" name="Rounded Rectangle 16">
            <a:extLst>
              <a:ext uri="{FF2B5EF4-FFF2-40B4-BE49-F238E27FC236}">
                <a16:creationId xmlns:a16="http://schemas.microsoft.com/office/drawing/2014/main" xmlns="" id="{4E284F8D-B632-4833-9BDA-C5CC6FBBFC2F}"/>
              </a:ext>
            </a:extLst>
          </p:cNvPr>
          <p:cNvSpPr/>
          <p:nvPr/>
        </p:nvSpPr>
        <p:spPr>
          <a:xfrm>
            <a:off x="1008294" y="4112430"/>
            <a:ext cx="1942974"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专业人士</a:t>
            </a:r>
            <a:endParaRPr lang="en-US" sz="2800" b="1" dirty="0">
              <a:solidFill>
                <a:schemeClr val="bg1"/>
              </a:solidFill>
              <a:ea typeface="Open Sans" pitchFamily="34" charset="0"/>
              <a:cs typeface="Open Sans" pitchFamily="34" charset="0"/>
            </a:endParaRPr>
          </a:p>
        </p:txBody>
      </p:sp>
      <p:sp>
        <p:nvSpPr>
          <p:cNvPr id="8" name="文本框 7">
            <a:extLst>
              <a:ext uri="{FF2B5EF4-FFF2-40B4-BE49-F238E27FC236}">
                <a16:creationId xmlns:a16="http://schemas.microsoft.com/office/drawing/2014/main" xmlns="" id="{F9B4833B-9A8C-4FB8-B16C-F5D22E97BF2D}"/>
              </a:ext>
            </a:extLst>
          </p:cNvPr>
          <p:cNvSpPr txBox="1"/>
          <p:nvPr/>
        </p:nvSpPr>
        <p:spPr>
          <a:xfrm>
            <a:off x="3434114" y="275797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a:extLst>
              <a:ext uri="{FF2B5EF4-FFF2-40B4-BE49-F238E27FC236}">
                <a16:creationId xmlns:a16="http://schemas.microsoft.com/office/drawing/2014/main" xmlns="" id="{D94569BB-535D-4D52-8D4F-1F9923A08119}"/>
              </a:ext>
            </a:extLst>
          </p:cNvPr>
          <p:cNvSpPr txBox="1"/>
          <p:nvPr/>
        </p:nvSpPr>
        <p:spPr>
          <a:xfrm>
            <a:off x="3434114" y="202935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使用场景和目的</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a:extLst>
              <a:ext uri="{FF2B5EF4-FFF2-40B4-BE49-F238E27FC236}">
                <a16:creationId xmlns:a16="http://schemas.microsoft.com/office/drawing/2014/main" xmlns="" id="{36746D78-A16E-4069-9EBA-58DD2D39F13B}"/>
              </a:ext>
            </a:extLst>
          </p:cNvPr>
          <p:cNvSpPr txBox="1"/>
          <p:nvPr/>
        </p:nvSpPr>
        <p:spPr>
          <a:xfrm>
            <a:off x="3434114" y="495399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1" name="文本框 10">
            <a:extLst>
              <a:ext uri="{FF2B5EF4-FFF2-40B4-BE49-F238E27FC236}">
                <a16:creationId xmlns:a16="http://schemas.microsoft.com/office/drawing/2014/main" xmlns="" id="{23E09859-6C96-41D8-8401-3AAF912A453A}"/>
              </a:ext>
            </a:extLst>
          </p:cNvPr>
          <p:cNvSpPr txBox="1"/>
          <p:nvPr/>
        </p:nvSpPr>
        <p:spPr>
          <a:xfrm>
            <a:off x="3434114" y="422537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使用场景和目的</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xmlns="" id="{99A86963-B1B8-4349-AAE8-E18C812A6C5A}"/>
              </a:ext>
            </a:extLst>
          </p:cNvPr>
          <p:cNvSpPr txBox="1"/>
          <p:nvPr/>
        </p:nvSpPr>
        <p:spPr>
          <a:xfrm>
            <a:off x="10005551" y="602299"/>
            <a:ext cx="1015663"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用</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xmlns="" id="{3A33F266-8553-485A-86D9-E9E07B77F2D6}"/>
              </a:ext>
            </a:extLst>
          </p:cNvPr>
          <p:cNvSpPr/>
          <p:nvPr/>
        </p:nvSpPr>
        <p:spPr>
          <a:xfrm>
            <a:off x="10420300" y="1419859"/>
            <a:ext cx="877163" cy="923330"/>
          </a:xfrm>
          <a:prstGeom prst="rect">
            <a:avLst/>
          </a:prstGeom>
        </p:spPr>
        <p:txBody>
          <a:bodyPr wrap="none">
            <a:spAutoFit/>
          </a:bodyPr>
          <a:lstStyle/>
          <a:p>
            <a:r>
              <a:rPr lang="zh-CN" altLang="en-US" sz="5400" dirty="0">
                <a:ln>
                  <a:solidFill>
                    <a:srgbClr val="383987"/>
                  </a:solidFill>
                </a:ln>
                <a:noFill/>
                <a:latin typeface="微软雅黑" panose="020B0503020204020204" charset="-122"/>
                <a:ea typeface="微软雅黑" panose="020B0503020204020204" charset="-122"/>
              </a:rPr>
              <a:t>户</a:t>
            </a:r>
            <a:endParaRPr lang="zh-CN" altLang="en-US" sz="5400" dirty="0"/>
          </a:p>
        </p:txBody>
      </p:sp>
      <p:sp>
        <p:nvSpPr>
          <p:cNvPr id="16" name="矩形 15">
            <a:extLst>
              <a:ext uri="{FF2B5EF4-FFF2-40B4-BE49-F238E27FC236}">
                <a16:creationId xmlns:a16="http://schemas.microsoft.com/office/drawing/2014/main" xmlns=""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800" dirty="0">
                <a:solidFill>
                  <a:srgbClr val="383987"/>
                </a:solidFill>
                <a:latin typeface="微软雅黑" panose="020B0503020204020204" charset="-122"/>
                <a:ea typeface="微软雅黑" panose="020B0503020204020204" charset="-122"/>
                <a:sym typeface="+mn-ea"/>
              </a:rPr>
              <a:t>USERS</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435738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xmlns="" id="{413DA64A-DFE6-4C8E-8C8C-CB685A248235}"/>
              </a:ext>
            </a:extLst>
          </p:cNvPr>
          <p:cNvSpPr/>
          <p:nvPr/>
        </p:nvSpPr>
        <p:spPr>
          <a:xfrm>
            <a:off x="0" y="-29183"/>
            <a:ext cx="7655668" cy="6916366"/>
          </a:xfrm>
          <a:prstGeom prst="roundRect">
            <a:avLst/>
          </a:prstGeom>
          <a:solidFill>
            <a:srgbClr val="3132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9A4D0"/>
              </a:solidFill>
            </a:endParaRPr>
          </a:p>
        </p:txBody>
      </p:sp>
      <p:sp>
        <p:nvSpPr>
          <p:cNvPr id="6" name="Rectangle 1">
            <a:extLst>
              <a:ext uri="{FF2B5EF4-FFF2-40B4-BE49-F238E27FC236}">
                <a16:creationId xmlns:a16="http://schemas.microsoft.com/office/drawing/2014/main" xmlns="" id="{67851DDF-58F8-4FC1-976B-A9298F885374}"/>
              </a:ext>
            </a:extLst>
          </p:cNvPr>
          <p:cNvSpPr>
            <a:spLocks noChangeArrowheads="1"/>
          </p:cNvSpPr>
          <p:nvPr/>
        </p:nvSpPr>
        <p:spPr bwMode="auto">
          <a:xfrm>
            <a:off x="374108" y="335845"/>
            <a:ext cx="711010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EFEBEC"/>
                </a:solidFill>
                <a:effectLst/>
                <a:latin typeface="Arial" panose="020B0604020202020204" pitchFamily="34" charset="0"/>
                <a:ea typeface="Open Sans"/>
              </a:rPr>
              <a:t>HCN1 mutation spectrum: from neonatal epileptic encephalopathy to benign generalized epilepsy and beyond</a:t>
            </a:r>
            <a:r>
              <a:rPr kumimoji="0" lang="zh-CN" altLang="zh-CN" b="0" i="0" u="none" strike="noStrike" cap="none" normalizeH="0" baseline="0" dirty="0">
                <a:ln>
                  <a:noFill/>
                </a:ln>
                <a:solidFill>
                  <a:srgbClr val="EFEBEC"/>
                </a:solidFill>
                <a:effectLst/>
                <a:latin typeface="Arial" panose="020B0604020202020204" pitchFamily="34" charset="0"/>
                <a:ea typeface="Open Sans"/>
              </a:rPr>
              <a:t> Hyperpolarization-activated cyclic nucleotide-gated (HCN) channels control neuronal excitability and their dysfunction has been linked to epileptogenesis but few individuals with neurological disorders related to variants altering HCN channels have been reported so far. In 2014, we described five individuals with epileptic encephalopathy due to de novo HCN1 variants. To delineate HCN1-related disorders and investigate genotype–phenotype correlations further, we assembled a cohort of 33 unpublished patients with novel pathogenic or likely pathogenic variants: 19 probands carrying 14 different de novo mutations and four families with dominantly inherited variants. </a:t>
            </a:r>
            <a:endParaRPr kumimoji="0" lang="zh-CN" altLang="zh-CN" sz="1050" b="0" i="0" u="none" strike="noStrike" cap="none" normalizeH="0" baseline="0" dirty="0">
              <a:ln>
                <a:noFill/>
              </a:ln>
              <a:solidFill>
                <a:srgbClr val="EFEBEC"/>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EFEBEC"/>
                </a:solidFill>
                <a:effectLst/>
                <a:latin typeface="Arial" panose="020B0604020202020204" pitchFamily="34" charset="0"/>
                <a:ea typeface="Open Sans"/>
              </a:rPr>
              <a:t>HCN1变异光谱，从新生儿癫痫性脑病到良性全身性癫痫</a:t>
            </a:r>
            <a:r>
              <a:rPr kumimoji="0" lang="zh-CN" altLang="zh-CN" b="0" i="0" u="none" strike="noStrike" cap="none" normalizeH="0" baseline="0" dirty="0">
                <a:ln>
                  <a:noFill/>
                </a:ln>
                <a:solidFill>
                  <a:srgbClr val="EFEBEC"/>
                </a:solidFill>
                <a:effectLst/>
                <a:latin typeface="Arial" panose="020B0604020202020204" pitchFamily="34" charset="0"/>
                <a:ea typeface="Open Sans"/>
              </a:rPr>
              <a:t> 超极化活化环核苷酸（HCN）蛋白通道控制着神经元的兴奋性，其功能障碍与癫痫发生有关，但迄今为止，鲜有关于HCN蛋白通道变异相关的神经功能障碍个体的报道。在2014年，我们记录了五个个体，他们因为新发生的HCN1变异而产生了癫痫性脑病。为了描述HCN1相关的神经功能障碍和进一步研究基因型-表现型的相关性，我们组建了一个研究队列，包含了33位未公布的病人，他们具有新致病性或可能致病性变异：19名携带14个不同新突变的先证者和4个具有显性遗传变异的家族。</a:t>
            </a:r>
            <a:endParaRPr kumimoji="0" lang="zh-CN" altLang="zh-CN" sz="2800" b="0" i="0" u="none" strike="noStrike" cap="none" normalizeH="0" baseline="0" dirty="0">
              <a:ln>
                <a:noFill/>
              </a:ln>
              <a:solidFill>
                <a:srgbClr val="EFEBEC"/>
              </a:solidFill>
              <a:effectLst/>
              <a:latin typeface="Arial" panose="020B0604020202020204" pitchFamily="34" charset="0"/>
            </a:endParaRPr>
          </a:p>
        </p:txBody>
      </p:sp>
      <p:sp>
        <p:nvSpPr>
          <p:cNvPr id="7" name="文本框 6">
            <a:extLst>
              <a:ext uri="{FF2B5EF4-FFF2-40B4-BE49-F238E27FC236}">
                <a16:creationId xmlns:a16="http://schemas.microsoft.com/office/drawing/2014/main" xmlns="" id="{8AB5E823-CBEE-492B-81A1-EBF6FAC24438}"/>
              </a:ext>
            </a:extLst>
          </p:cNvPr>
          <p:cNvSpPr txBox="1"/>
          <p:nvPr/>
        </p:nvSpPr>
        <p:spPr>
          <a:xfrm>
            <a:off x="7655667" y="1676400"/>
            <a:ext cx="4536333"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对于缩略词的理解和翻译（百科还是论文？）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希望可以提供更多的关于新缩略词的知识</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双语例句急需更新，在没有百科的情况下，双语例句是帮助译员理解含义</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针对特定领域的词典（神经科学）</a:t>
            </a:r>
          </a:p>
        </p:txBody>
      </p:sp>
    </p:spTree>
    <p:extLst>
      <p:ext uri="{BB962C8B-B14F-4D97-AF65-F5344CB8AC3E}">
        <p14:creationId xmlns:p14="http://schemas.microsoft.com/office/powerpoint/2010/main" val="1403358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4956</Words>
  <Application>Microsoft Office PowerPoint</Application>
  <PresentationFormat>自定义</PresentationFormat>
  <Paragraphs>299</Paragraphs>
  <Slides>39</Slides>
  <Notes>0</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李雨萌</cp:lastModifiedBy>
  <cp:revision>34</cp:revision>
  <dcterms:created xsi:type="dcterms:W3CDTF">2015-05-05T08:02:00Z</dcterms:created>
  <dcterms:modified xsi:type="dcterms:W3CDTF">2018-11-06T05:19:51Z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