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320" r:id="rId17"/>
    <p:sldId id="298" r:id="rId18"/>
    <p:sldId id="307" r:id="rId19"/>
    <p:sldId id="325" r:id="rId20"/>
    <p:sldId id="326" r:id="rId21"/>
    <p:sldId id="327" r:id="rId22"/>
    <p:sldId id="308" r:id="rId23"/>
    <p:sldId id="332" r:id="rId24"/>
    <p:sldId id="333" r:id="rId25"/>
    <p:sldId id="311" r:id="rId26"/>
    <p:sldId id="328" r:id="rId27"/>
    <p:sldId id="329" r:id="rId28"/>
    <p:sldId id="316" r:id="rId29"/>
    <p:sldId id="315" r:id="rId30"/>
    <p:sldId id="319" r:id="rId31"/>
    <p:sldId id="317" r:id="rId32"/>
    <p:sldId id="334" r:id="rId33"/>
    <p:sldId id="30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autoAdjust="0"/>
    <p:restoredTop sz="95935"/>
  </p:normalViewPr>
  <p:slideViewPr>
    <p:cSldViewPr snapToGrid="0">
      <p:cViewPr varScale="1">
        <p:scale>
          <a:sx n="64" d="100"/>
          <a:sy n="64" d="100"/>
        </p:scale>
        <p:origin x="-942" y="-90"/>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40C0CE-DE93-4043-AC17-75AC4DB3EC7E}" type="slidenum">
              <a:rPr lang="zh-CN" altLang="en-US" smtClean="0"/>
              <a:t>24</a:t>
            </a:fld>
            <a:endParaRPr lang="zh-CN" altLang="en-US"/>
          </a:p>
        </p:txBody>
      </p:sp>
    </p:spTree>
    <p:extLst>
      <p:ext uri="{BB962C8B-B14F-4D97-AF65-F5344CB8AC3E}">
        <p14:creationId xmlns:p14="http://schemas.microsoft.com/office/powerpoint/2010/main" val="11597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png"/><Relationship Id="rId21" Type="http://schemas.openxmlformats.org/officeDocument/2006/relationships/image" Target="../media/image3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png"/><Relationship Id="rId16" Type="http://schemas.openxmlformats.org/officeDocument/2006/relationships/image" Target="../media/image25.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23"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orldfinance.com/financial-dictionary&#65292;https:/www.wallstreetoasis.com/finance-dictionary" TargetMode="External"/><Relationship Id="rId5" Type="http://schemas.openxmlformats.org/officeDocument/2006/relationships/hyperlink" Target="https://financial-dictionary.thefreedictionary.com/" TargetMode="External"/><Relationship Id="rId4" Type="http://schemas.openxmlformats.org/officeDocument/2006/relationships/hyperlink" Target="http://cidian.gaodun.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2" name="TextBox 1"/>
          <p:cNvSpPr txBox="1"/>
          <p:nvPr/>
        </p:nvSpPr>
        <p:spPr>
          <a:xfrm>
            <a:off x="465393" y="254833"/>
            <a:ext cx="10672299" cy="2308324"/>
          </a:xfrm>
          <a:prstGeom prst="rect">
            <a:avLst/>
          </a:prstGeom>
          <a:noFill/>
        </p:spPr>
        <p:txBody>
          <a:bodyPr wrap="square" rtlCol="0">
            <a:spAutoFit/>
          </a:bodyPr>
          <a:lstStyle/>
          <a:p>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随着新时代语言服务行业的发展，译员对电子词典的需求也变得与传统越来越不同。</a:t>
            </a:r>
          </a:p>
          <a:p>
            <a:r>
              <a:rPr lang="en-US" altLang="zh-CN" dirty="0">
                <a:latin typeface="微软雅黑" pitchFamily="34" charset="-122"/>
                <a:ea typeface="微软雅黑" pitchFamily="34" charset="-122"/>
              </a:rPr>
              <a:t>A. </a:t>
            </a:r>
            <a:r>
              <a:rPr lang="zh-CN" altLang="en-US" dirty="0">
                <a:latin typeface="微软雅黑" pitchFamily="34" charset="-122"/>
                <a:ea typeface="微软雅黑" pitchFamily="34" charset="-122"/>
              </a:rPr>
              <a:t>现有许多比较流行的专业领域词典，如金融、法律、计算机、医学等，请总结这些专业领域电子词典的，比较专业领域电子词典与普通词典的异同。</a:t>
            </a:r>
          </a:p>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与传统的电子词典相比你觉得新时代语言服务行业在专业领域词典中最需要什么内容？请进行仔细思考，并找出特定的需求。</a:t>
            </a:r>
          </a:p>
          <a:p>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针对医学</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法律等特别领域，请先仔细分析相关领域术语研究的进展，比如最大的词表</a:t>
            </a:r>
            <a:r>
              <a:rPr lang="en-US" altLang="zh-CN" dirty="0">
                <a:latin typeface="微软雅黑" pitchFamily="34" charset="-122"/>
                <a:ea typeface="微软雅黑" pitchFamily="34" charset="-122"/>
              </a:rPr>
              <a:t>UMLS</a:t>
            </a:r>
            <a:r>
              <a:rPr lang="zh-CN" altLang="en-US" dirty="0">
                <a:latin typeface="微软雅黑" pitchFamily="34" charset="-122"/>
                <a:ea typeface="微软雅黑" pitchFamily="34" charset="-122"/>
              </a:rPr>
              <a:t>，畅想医学电子词典的编纂模式、呈现形态、交互方式。</a:t>
            </a:r>
          </a:p>
          <a:p>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这道题，特别是最后一问，需要访谈特点专业的学者和学生。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6720982" y="4191641"/>
            <a:ext cx="2031325" cy="461665"/>
          </a:xfrm>
          <a:prstGeom prst="rect">
            <a:avLst/>
          </a:prstGeom>
          <a:noFill/>
        </p:spPr>
        <p:txBody>
          <a:bodyPr wrap="none" rtlCol="0">
            <a:spAutoFit/>
          </a:bodyPr>
          <a:lstStyle/>
          <a:p>
            <a:pPr algn="l"/>
            <a:r>
              <a:rPr lang="zh-CN" altLang="en-US" sz="2400" b="1" noProof="0" dirty="0" smtClean="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用户需求分析</a:t>
            </a:r>
            <a:endParaRPr lang="en-US" altLang="zh-CN" sz="2400"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xmlns=""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xmlns=""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a16="http://schemas.microsoft.com/office/drawing/2014/main" xmlns=""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xmlns=""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xmlns=""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
        <p:nvSpPr>
          <p:cNvPr id="2" name="Rectangle 1"/>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1845271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34414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a16="http://schemas.microsoft.com/office/drawing/2014/main" xmlns=""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a16="http://schemas.microsoft.com/office/drawing/2014/main" xmlns=""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257098" y="1271829"/>
            <a:ext cx="8354330" cy="1477328"/>
          </a:xfrm>
          <a:prstGeom prst="rect">
            <a:avLst/>
          </a:prstGeom>
          <a:noFill/>
          <a:ln w="9525">
            <a:noFill/>
            <a:miter/>
          </a:ln>
        </p:spPr>
        <p:txBody>
          <a:bodyPr wrap="square">
            <a:spAutoFit/>
          </a:bodyPr>
          <a:lstStyle/>
          <a:p>
            <a:r>
              <a:rPr lang="en-US" altLang="zh-CN" dirty="0" smtClean="0">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的核心数据库，是由来自各</a:t>
            </a:r>
            <a:r>
              <a:rPr lang="zh-CN" altLang="zh-CN" dirty="0" smtClean="0">
                <a:latin typeface="微软雅黑" panose="020B0503020204020204" pitchFamily="34" charset="-122"/>
                <a:ea typeface="微软雅黑" panose="020B0503020204020204" pitchFamily="34" charset="-122"/>
              </a:rPr>
              <a:t>种词表</a:t>
            </a:r>
            <a:r>
              <a:rPr lang="zh-CN" altLang="zh-CN" dirty="0">
                <a:latin typeface="微软雅黑" panose="020B0503020204020204" pitchFamily="34" charset="-122"/>
                <a:ea typeface="微软雅黑" panose="020B0503020204020204" pitchFamily="34" charset="-122"/>
              </a:rPr>
              <a:t>的概念和术语以及它们之间的关系所构成的集合</a:t>
            </a:r>
            <a:r>
              <a:rPr lang="zh-CN" altLang="zh-CN" dirty="0" smtClean="0">
                <a:latin typeface="微软雅黑" panose="020B0503020204020204" pitchFamily="34" charset="-122"/>
                <a:ea typeface="微软雅黑" panose="020B0503020204020204" pitchFamily="34" charset="-122"/>
              </a:rPr>
              <a:t>。其</a:t>
            </a:r>
            <a:r>
              <a:rPr lang="zh-CN" altLang="zh-CN" dirty="0">
                <a:latin typeface="微软雅黑" panose="020B0503020204020204" pitchFamily="34" charset="-122"/>
                <a:ea typeface="微软雅黑" panose="020B0503020204020204" pitchFamily="34" charset="-122"/>
              </a:rPr>
              <a:t>宗旨是解决因为各系统的差异性和信息资源的分散性所造成的检索困难。</a:t>
            </a:r>
          </a:p>
          <a:p>
            <a:r>
              <a:rPr lang="zh-CN" altLang="en-US" dirty="0" smtClean="0">
                <a:latin typeface="微软雅黑" panose="020B0503020204020204" pitchFamily="34" charset="-122"/>
                <a:ea typeface="微软雅黑" panose="020B0503020204020204" pitchFamily="34" charset="-122"/>
              </a:rPr>
              <a:t>超级</a:t>
            </a:r>
            <a:r>
              <a:rPr lang="zh-CN" altLang="en-US" dirty="0">
                <a:latin typeface="微软雅黑" panose="020B0503020204020204" pitchFamily="34" charset="-122"/>
                <a:ea typeface="微软雅黑" panose="020B0503020204020204" pitchFamily="34" charset="-122"/>
              </a:rPr>
              <a:t>叙词表以概念为核心进行组织，每个概念代表不同来源知识组织系统同义词的集合</a:t>
            </a:r>
          </a:p>
        </p:txBody>
      </p:sp>
      <p:sp>
        <p:nvSpPr>
          <p:cNvPr id="7" name="TextBox 1210"/>
          <p:cNvSpPr/>
          <p:nvPr/>
        </p:nvSpPr>
        <p:spPr>
          <a:xfrm>
            <a:off x="4441372" y="3385458"/>
            <a:ext cx="7358743" cy="1200329"/>
          </a:xfrm>
          <a:prstGeom prst="rect">
            <a:avLst/>
          </a:prstGeom>
          <a:noFill/>
          <a:ln w="9525">
            <a:noFill/>
            <a:miter/>
          </a:ln>
        </p:spPr>
        <p:txBody>
          <a:bodyPr wrap="square">
            <a:spAutoFit/>
          </a:bodyPr>
          <a:lstStyle/>
          <a:p>
            <a:r>
              <a:rPr lang="zh-CN" altLang="zh-CN" dirty="0">
                <a:latin typeface="微软雅黑" panose="020B0503020204020204" pitchFamily="34" charset="-122"/>
                <a:ea typeface="微软雅黑" panose="020B0503020204020204" pitchFamily="34" charset="-122"/>
              </a:rPr>
              <a:t>语义网既是</a:t>
            </a:r>
            <a:r>
              <a:rPr lang="en-US" altLang="zh-CN" dirty="0" err="1">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网具有全局统控作用，它可使完全相异的知识组织体系使用一个共同的语义网络，是一种基于全局本体统控、各来源表语义互联的模式</a:t>
            </a:r>
            <a:endParaRPr lang="zh-CN" altLang="en-US" dirty="0">
              <a:latin typeface="微软雅黑" panose="020B0503020204020204" pitchFamily="34" charset="-122"/>
              <a:ea typeface="微软雅黑" panose="020B0503020204020204" pitchFamily="34" charset="-122"/>
            </a:endParaRP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zh-CN"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是超级叙词表建立和维护所需的生物医学词汇库和一组工具集，主要用于超级叙词表同义概念的自动归并，减少人工构建词表的复杂程度。供自然语言处理工作使用。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6829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7875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extLst>
      <p:ext uri="{BB962C8B-B14F-4D97-AF65-F5344CB8AC3E}">
        <p14:creationId xmlns:p14="http://schemas.microsoft.com/office/powerpoint/2010/main" val="1305411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a16="http://schemas.microsoft.com/office/drawing/2014/main" xmlns=""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a16="http://schemas.microsoft.com/office/drawing/2014/main" xmlns=""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xmlns=""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3" y="1936486"/>
            <a:ext cx="6894874"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地址运行过的任务</a:t>
            </a:r>
          </a:p>
          <a:p>
            <a:r>
              <a:rPr lang="zh-CN" altLang="en-US" sz="2000" dirty="0">
                <a:latin typeface="微软雅黑" panose="020B0503020204020204" pitchFamily="34" charset="-122"/>
                <a:ea typeface="微软雅黑" panose="020B0503020204020204" pitchFamily="34" charset="-122"/>
              </a:rPr>
              <a:t> “功能需求”和“使用需求”相结合</a:t>
            </a:r>
          </a:p>
          <a:p>
            <a:r>
              <a:rPr lang="zh-CN" altLang="en-US" sz="2000" dirty="0">
                <a:latin typeface="微软雅黑" panose="020B0503020204020204" pitchFamily="34" charset="-122"/>
                <a:ea typeface="微软雅黑" panose="020B0503020204020204" pitchFamily="34" charset="-122"/>
              </a:rPr>
              <a:t>向不同用户导出不同的最合适信息</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a16="http://schemas.microsoft.com/office/drawing/2014/main" xmlns=""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xmlns=""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增加词条与其它词条的映射链接关系的呈现：相关词，联想词，词条所属概念体系的其它常用词</a:t>
            </a:r>
          </a:p>
          <a:p>
            <a:r>
              <a:rPr lang="zh-CN" altLang="en-US" dirty="0">
                <a:latin typeface="微软雅黑" panose="020B0503020204020204" pitchFamily="34" charset="-122"/>
                <a:ea typeface="微软雅黑" panose="020B0503020204020204" pitchFamily="34" charset="-122"/>
              </a:rPr>
              <a:t>同义，近义词，易混词辨析 与该词条语义上下位关系的词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xmlns=""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xmlns=""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xmlns=""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a16="http://schemas.microsoft.com/office/drawing/2014/main" xmlns=""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a16="http://schemas.microsoft.com/office/drawing/2014/main" xmlns=""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a16="http://schemas.microsoft.com/office/drawing/2014/main" xmlns=""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a16="http://schemas.microsoft.com/office/drawing/2014/main" xmlns=""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a16="http://schemas.microsoft.com/office/drawing/2014/main" xmlns=""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a16="http://schemas.microsoft.com/office/drawing/2014/main" xmlns=""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a16="http://schemas.microsoft.com/office/drawing/2014/main" xmlns=""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a16="http://schemas.microsoft.com/office/drawing/2014/main" xmlns=""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a16="http://schemas.microsoft.com/office/drawing/2014/main" xmlns=""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xmlns=""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a16="http://schemas.microsoft.com/office/drawing/2014/main" xmlns=""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xmlns=""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a16="http://schemas.microsoft.com/office/drawing/2014/main" xmlns=""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xmlns=""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a16="http://schemas.microsoft.com/office/drawing/2014/main" xmlns=""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xmlns=""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参考文献</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fontScale="77500" lnSpcReduction="20000"/>
          </a:bodyPr>
          <a:lstStyle/>
          <a:p>
            <a:r>
              <a:rPr lang="zh-CN" altLang="zh-CN" dirty="0">
                <a:latin typeface="微软雅黑" panose="020B0503020204020204" pitchFamily="34" charset="-122"/>
                <a:ea typeface="微软雅黑" panose="020B0503020204020204" pitchFamily="34" charset="-122"/>
              </a:rPr>
              <a:t>丁骏</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网络医学健康词库</a:t>
            </a:r>
            <a:r>
              <a:rPr lang="en-US" altLang="zh-CN" dirty="0">
                <a:latin typeface="微软雅黑" panose="020B0503020204020204" pitchFamily="34" charset="-122"/>
                <a:ea typeface="微软雅黑" panose="020B0503020204020204" pitchFamily="34" charset="-122"/>
              </a:rPr>
              <a:t>(HTF)</a:t>
            </a:r>
            <a:r>
              <a:rPr lang="zh-CN" altLang="zh-CN" dirty="0">
                <a:latin typeface="微软雅黑" panose="020B0503020204020204" pitchFamily="34" charset="-122"/>
                <a:ea typeface="微软雅黑" panose="020B0503020204020204" pitchFamily="34" charset="-122"/>
              </a:rPr>
              <a:t>的建设及其汉化</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复旦外国语言文学论丛</a:t>
            </a:r>
            <a:r>
              <a:rPr lang="en-US" altLang="zh-CN" dirty="0">
                <a:latin typeface="微软雅黑" panose="020B0503020204020204" pitchFamily="34" charset="-122"/>
                <a:ea typeface="微软雅黑" panose="020B0503020204020204" pitchFamily="34" charset="-122"/>
              </a:rPr>
              <a:t>, 2017(1).</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李定钧</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百年英汉医学辞典史——从高氏本到陈氏本</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东方翻译</a:t>
            </a:r>
            <a:r>
              <a:rPr lang="en-US" altLang="zh-CN" dirty="0">
                <a:latin typeface="微软雅黑" panose="020B0503020204020204" pitchFamily="34" charset="-122"/>
                <a:ea typeface="微软雅黑" panose="020B0503020204020204" pitchFamily="34" charset="-122"/>
              </a:rPr>
              <a:t>, 2016(2):44-56.</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李丹亚</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李军莲</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李晓瑛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医学知识组织体系发展现状及研究重点</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数字图书馆论坛</a:t>
            </a:r>
            <a:r>
              <a:rPr lang="en-US" altLang="zh-CN" dirty="0">
                <a:latin typeface="微软雅黑" panose="020B0503020204020204" pitchFamily="34" charset="-122"/>
                <a:ea typeface="微软雅黑" panose="020B0503020204020204" pitchFamily="34" charset="-122"/>
              </a:rPr>
              <a:t>, 2012(12):12-20.</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邱君瑞</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论</a:t>
            </a:r>
            <a:r>
              <a:rPr lang="en-US" altLang="zh-CN" dirty="0">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超级叙词表的概念表达</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医学信息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上旬刊</a:t>
            </a:r>
            <a:r>
              <a:rPr lang="en-US" altLang="zh-CN" dirty="0">
                <a:latin typeface="微软雅黑" panose="020B0503020204020204" pitchFamily="34" charset="-122"/>
                <a:ea typeface="微软雅黑" panose="020B0503020204020204" pitchFamily="34" charset="-122"/>
              </a:rPr>
              <a:t>), 2002, 11(3):301-302.</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孙月萍</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侯震</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侯丽</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医学知识库语言学特征比较分析</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医学信息学杂志</a:t>
            </a:r>
            <a:r>
              <a:rPr lang="en-US" altLang="zh-CN" dirty="0">
                <a:latin typeface="微软雅黑" panose="020B0503020204020204" pitchFamily="34" charset="-122"/>
                <a:ea typeface="微软雅黑" panose="020B0503020204020204" pitchFamily="34" charset="-122"/>
              </a:rPr>
              <a:t>, 2018, 39(1):46-50.</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王红</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李咏梅</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朱研</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俄英医学同义术语的类型划分及英俄、汉俄医学词典编纂启示</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中国科技术语</a:t>
            </a:r>
            <a:r>
              <a:rPr lang="en-US" altLang="zh-CN" dirty="0">
                <a:latin typeface="微软雅黑" panose="020B0503020204020204" pitchFamily="34" charset="-122"/>
                <a:ea typeface="微软雅黑" panose="020B0503020204020204" pitchFamily="34" charset="-122"/>
              </a:rPr>
              <a:t>, 2018(1):34-39.</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王永芳</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邰杨芳</a:t>
            </a:r>
            <a:r>
              <a:rPr lang="en-US" altLang="zh-CN" dirty="0">
                <a:latin typeface="微软雅黑" panose="020B0503020204020204" pitchFamily="34" charset="-122"/>
                <a:ea typeface="微软雅黑" panose="020B0503020204020204" pitchFamily="34" charset="-122"/>
              </a:rPr>
              <a:t>. UMIS</a:t>
            </a:r>
            <a:r>
              <a:rPr lang="zh-CN" altLang="zh-CN" dirty="0">
                <a:latin typeface="微软雅黑" panose="020B0503020204020204" pitchFamily="34" charset="-122"/>
                <a:ea typeface="微软雅黑" panose="020B0503020204020204" pitchFamily="34" charset="-122"/>
              </a:rPr>
              <a:t>语义网络在社会化标注系统中的应用研究</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图书情报工作</a:t>
            </a:r>
            <a:r>
              <a:rPr lang="en-US" altLang="zh-CN" dirty="0">
                <a:latin typeface="微软雅黑" panose="020B0503020204020204" pitchFamily="34" charset="-122"/>
                <a:ea typeface="微软雅黑" panose="020B0503020204020204" pitchFamily="34" charset="-122"/>
              </a:rPr>
              <a:t>, 2017(1):89-99.</a:t>
            </a:r>
            <a:endParaRPr lang="zh-CN"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149083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xmlns=""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xmlns=""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xmlns=""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r>
              <a:rPr lang="zh-CN" altLang="en-US" sz="2800" dirty="0"/>
              <a:t/>
            </a:r>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
        <p:nvSpPr>
          <p:cNvPr id="3" name="文本框 2">
            <a:extLst>
              <a:ext uri="{FF2B5EF4-FFF2-40B4-BE49-F238E27FC236}">
                <a16:creationId xmlns:a16="http://schemas.microsoft.com/office/drawing/2014/main" xmlns="" id="{A351FB82-D77B-4358-8F4B-DF0F2F56BEDB}"/>
              </a:ext>
            </a:extLst>
          </p:cNvPr>
          <p:cNvSpPr txBox="1"/>
          <p:nvPr/>
        </p:nvSpPr>
        <p:spPr>
          <a:xfrm>
            <a:off x="5086204" y="4571286"/>
            <a:ext cx="7105796" cy="264687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Analyst </a:t>
            </a:r>
            <a:r>
              <a:rPr lang="en-US" altLang="zh-CN" sz="1600" dirty="0" err="1">
                <a:latin typeface="微软雅黑" panose="020B0503020204020204" pitchFamily="34" charset="-122"/>
                <a:ea typeface="微软雅黑" panose="020B0503020204020204" pitchFamily="34" charset="-122"/>
              </a:rPr>
              <a:t>Space,https</a:t>
            </a:r>
            <a:r>
              <a:rPr lang="en-US" altLang="zh-CN" sz="1600" dirty="0">
                <a:latin typeface="微软雅黑" panose="020B0503020204020204" pitchFamily="34" charset="-122"/>
                <a:ea typeface="微软雅黑" panose="020B0503020204020204" pitchFamily="34" charset="-122"/>
              </a:rPr>
              <a:t>://edu.theanalystspace.com/dict/index</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Chartered Financial Analyst (CFA)</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sz="1600" dirty="0">
                <a:latin typeface="微软雅黑" panose="020B0503020204020204" pitchFamily="34" charset="-122"/>
                <a:ea typeface="微软雅黑" panose="020B0503020204020204" pitchFamily="34" charset="-122"/>
                <a:hlinkClick r:id="rId4"/>
              </a:rPr>
              <a:t>http://cidian.gaodun.com</a:t>
            </a:r>
            <a:endParaRPr lang="en-GB"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Free Dictionary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hlinkClick r:id="rId5"/>
              </a:rPr>
              <a:t>https://financial-dictionary.thefreedictionary.com/</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GB"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hlinkClick r:id="rId6"/>
              </a:rPr>
              <a:t>https://www.worldfinance.com/financial-dictionary</a:t>
            </a:r>
            <a:r>
              <a:rPr lang="zh-CN" altLang="en-GB" sz="1600" dirty="0">
                <a:latin typeface="微软雅黑" panose="020B0503020204020204" pitchFamily="34" charset="-122"/>
                <a:ea typeface="微软雅黑" panose="020B0503020204020204" pitchFamily="34" charset="-122"/>
                <a:hlinkClick r:id="rId6"/>
              </a:rPr>
              <a:t>，</a:t>
            </a:r>
            <a:r>
              <a:rPr lang="en-GB" altLang="zh-CN" sz="1600" dirty="0">
                <a:latin typeface="微软雅黑" panose="020B0503020204020204" pitchFamily="34" charset="-122"/>
                <a:ea typeface="微软雅黑" panose="020B0503020204020204" pitchFamily="34" charset="-122"/>
                <a:hlinkClick r:id="rId6"/>
              </a:rPr>
              <a:t>https://www.wallstreetoasis.com/finance-dictionary</a:t>
            </a:r>
            <a:r>
              <a:rPr lang="zh-CN" altLang="en-GB"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https://investinganswers.com/financial-dictionary</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http://www.financialdictionary.net/</a:t>
            </a: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24630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73016DA7-04CC-4301-B919-D5BA942F4036}"/>
              </a:ext>
            </a:extLst>
          </p:cNvPr>
          <p:cNvSpPr/>
          <p:nvPr/>
        </p:nvSpPr>
        <p:spPr>
          <a:xfrm>
            <a:off x="8909656" y="630099"/>
            <a:ext cx="2708988" cy="175432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医药学大词典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外教社医学词汇手册</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道兰氏图解医学词典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牛津简明医学辞典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湘雅医药学大词典</a:t>
            </a:r>
          </a:p>
        </p:txBody>
      </p:sp>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xmlns=""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2347098" y="1507262"/>
            <a:ext cx="6177064" cy="3966150"/>
          </a:xfrm>
          <a:prstGeom prst="rect">
            <a:avLst/>
          </a:prstGeom>
          <a:noFill/>
        </p:spPr>
        <p:txBody>
          <a:bodyPr wrap="square" rtlCol="0">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相同点：检索方式</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数据来源</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呈现形式</a:t>
            </a:r>
            <a:endParaRPr lang="en-US" altLang="zh-CN" sz="2800" dirty="0">
              <a:latin typeface="微软雅黑" panose="020B0503020204020204" pitchFamily="34" charset="-122"/>
              <a:ea typeface="微软雅黑" panose="020B0503020204020204" pitchFamily="34" charset="-122"/>
            </a:endParaRPr>
          </a:p>
          <a:p>
            <a:pPr>
              <a:lnSpc>
                <a:spcPct val="130000"/>
              </a:lnSpc>
            </a:pP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不同点： 包含论文例句</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首选释义为医学释义</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包含百科</a:t>
            </a:r>
            <a:endParaRPr lang="zh-CN" altLang="en-US" dirty="0"/>
          </a:p>
        </p:txBody>
      </p:sp>
      <p:pic>
        <p:nvPicPr>
          <p:cNvPr id="15" name="图片 14" descr="图片包含 屏幕截图&#10;&#10;自动生成的说明">
            <a:extLst>
              <a:ext uri="{FF2B5EF4-FFF2-40B4-BE49-F238E27FC236}">
                <a16:creationId xmlns:a16="http://schemas.microsoft.com/office/drawing/2014/main" xmlns=""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a16="http://schemas.microsoft.com/office/drawing/2014/main" xmlns=""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xmlns=""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a16="http://schemas.microsoft.com/office/drawing/2014/main" xmlns=""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
        <p:nvSpPr>
          <p:cNvPr id="2" name="矩形 1">
            <a:extLst>
              <a:ext uri="{FF2B5EF4-FFF2-40B4-BE49-F238E27FC236}">
                <a16:creationId xmlns:a16="http://schemas.microsoft.com/office/drawing/2014/main" xmlns="" id="{03FE93DB-D0C7-427B-8A95-EFBEC4CEA5EA}"/>
              </a:ext>
            </a:extLst>
          </p:cNvPr>
          <p:cNvSpPr/>
          <p:nvPr/>
        </p:nvSpPr>
        <p:spPr>
          <a:xfrm>
            <a:off x="1747437" y="1023372"/>
            <a:ext cx="8525953" cy="4801314"/>
          </a:xfrm>
          <a:prstGeom prst="rect">
            <a:avLst/>
          </a:prstGeom>
          <a:solidFill>
            <a:schemeClr val="bg1"/>
          </a:solidFill>
        </p:spPr>
        <p:txBody>
          <a:bodyPr wrap="square">
            <a:spAutoFit/>
          </a:bodyPr>
          <a:lstStyle/>
          <a:p>
            <a:r>
              <a:rPr lang="zh-CN" altLang="en-US" dirty="0">
                <a:latin typeface="微软雅黑" panose="020B0503020204020204" pitchFamily="34" charset="-122"/>
                <a:ea typeface="微软雅黑" panose="020B0503020204020204" pitchFamily="34" charset="-122"/>
              </a:rPr>
              <a:t>单语词典</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Wex</a:t>
            </a:r>
            <a:r>
              <a:rPr lang="en-GB" altLang="zh-CN" dirty="0">
                <a:latin typeface="微软雅黑" panose="020B0503020204020204" pitchFamily="34" charset="-122"/>
                <a:ea typeface="微软雅黑" panose="020B0503020204020204" pitchFamily="34" charset="-122"/>
              </a:rPr>
              <a:t> | LII / Legal Information Institute (www.law.cornell.edu/wex/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Nolo's</a:t>
            </a:r>
            <a:r>
              <a:rPr lang="en-GB" altLang="zh-CN" dirty="0">
                <a:latin typeface="微软雅黑" panose="020B0503020204020204" pitchFamily="34" charset="-122"/>
                <a:ea typeface="微软雅黑" panose="020B0503020204020204" pitchFamily="34" charset="-122"/>
              </a:rPr>
              <a:t> Free Dictionary of Law Terms and Legal Definitions - Nolo.com (www.nolo.com/dictionary)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Legal Dictionary | Law.com (dictionary.law.com)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Dictionary of Law. Define Legal Terms at FindLaw (dictionary.findlaw.com/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Lectric</a:t>
            </a:r>
            <a:r>
              <a:rPr lang="en-GB" altLang="zh-CN" dirty="0">
                <a:latin typeface="微软雅黑" panose="020B0503020204020204" pitchFamily="34" charset="-122"/>
                <a:ea typeface="微软雅黑" panose="020B0503020204020204" pitchFamily="34" charset="-122"/>
              </a:rPr>
              <a:t> Law Library's Dictionary (http://www.lectlaw.com/def.htm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Duhaime's</a:t>
            </a:r>
            <a:r>
              <a:rPr lang="en-GB" altLang="zh-CN" dirty="0">
                <a:latin typeface="微软雅黑" panose="020B0503020204020204" pitchFamily="34" charset="-122"/>
                <a:ea typeface="微软雅黑" panose="020B0503020204020204" pitchFamily="34" charset="-122"/>
              </a:rPr>
              <a:t> Law Dictionary (http://www.duhaime.org/dictionary/diction.aspx)</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John Bouvier's Law Dictionary (http://www.constitution.org/bouv/bouvier.htm)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Dean's Law Dictionary (http://www.deanslawdictionary.com/)</a:t>
            </a:r>
            <a:r>
              <a:rPr lang="zh-CN" altLang="en-US" dirty="0">
                <a:latin typeface="微软雅黑" panose="020B0503020204020204" pitchFamily="34" charset="-122"/>
                <a:ea typeface="微软雅黑" panose="020B0503020204020204" pitchFamily="34" charset="-122"/>
              </a:rPr>
              <a:t>下载收费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孔敏律师网</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http://www.kongminlawyer.com/baike.html)</a:t>
            </a:r>
            <a:r>
              <a:rPr lang="zh-CN" altLang="en-US" dirty="0">
                <a:latin typeface="微软雅黑" panose="020B0503020204020204" pitchFamily="34" charset="-122"/>
                <a:ea typeface="微软雅黑" panose="020B0503020204020204" pitchFamily="34" charset="-122"/>
              </a:rPr>
              <a:t>在线百科</a:t>
            </a:r>
          </a:p>
          <a:p>
            <a:r>
              <a:rPr lang="zh-CN" altLang="en-US" dirty="0">
                <a:latin typeface="微软雅黑" panose="020B0503020204020204" pitchFamily="34" charset="-122"/>
                <a:ea typeface="微软雅黑" panose="020B0503020204020204" pitchFamily="34" charset="-122"/>
              </a:rPr>
              <a:t>双语词典</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元照英美法律词典 </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http://lawyer.get.com.tw/Dic/)</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英汉双向法律词典</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http://cidian.dict.cn/shjd/sxflcd.html) APP</a:t>
            </a:r>
            <a:r>
              <a:rPr lang="zh-CN" altLang="en-US" dirty="0">
                <a:latin typeface="微软雅黑" panose="020B0503020204020204" pitchFamily="34" charset="-122"/>
                <a:ea typeface="微软雅黑" panose="020B0503020204020204" pitchFamily="34" charset="-122"/>
              </a:rPr>
              <a:t>下载</a:t>
            </a:r>
          </a:p>
        </p:txBody>
      </p:sp>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xmlns=""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a16="http://schemas.microsoft.com/office/drawing/2014/main" xmlns=""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a16="http://schemas.microsoft.com/office/drawing/2014/main" xmlns=""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xmlns="" id="{61F8065C-AD27-4FF6-BBFE-33209836471B}"/>
              </a:ext>
            </a:extLst>
          </p:cNvPr>
          <p:cNvSpPr/>
          <p:nvPr/>
        </p:nvSpPr>
        <p:spPr>
          <a:xfrm>
            <a:off x="262199" y="5427047"/>
            <a:ext cx="8480585" cy="120032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Oxford Reference (</a:t>
            </a:r>
            <a:r>
              <a:rPr lang="zh-CN" altLang="en-US" dirty="0">
                <a:latin typeface="微软雅黑" panose="020B0503020204020204" pitchFamily="34" charset="-122"/>
                <a:ea typeface="微软雅黑" panose="020B0503020204020204" pitchFamily="34" charset="-122"/>
              </a:rPr>
              <a:t>收费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http://www.oxfordreference.com/</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​Tech Terms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https://techterms.com/&gt;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​Computer Hope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https://www.computerhope.com/jargon.htm&gt;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​FOLDOC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http://foldoc.org/&gt;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238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a16="http://schemas.microsoft.com/office/drawing/2014/main" xmlns=""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2446</Words>
  <Application>Microsoft Office PowerPoint</Application>
  <PresentationFormat>自定义</PresentationFormat>
  <Paragraphs>277</Paragraphs>
  <Slides>33</Slides>
  <Notes>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医学领域中常见的一些医学术语体系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李雨萌</cp:lastModifiedBy>
  <cp:revision>65</cp:revision>
  <dcterms:created xsi:type="dcterms:W3CDTF">2015-05-05T08:02:00Z</dcterms:created>
  <dcterms:modified xsi:type="dcterms:W3CDTF">2018-11-06T15:46:21Z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