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320" r:id="rId17"/>
    <p:sldId id="298" r:id="rId18"/>
    <p:sldId id="307" r:id="rId19"/>
    <p:sldId id="325" r:id="rId20"/>
    <p:sldId id="326" r:id="rId21"/>
    <p:sldId id="327" r:id="rId22"/>
    <p:sldId id="308" r:id="rId23"/>
    <p:sldId id="332" r:id="rId24"/>
    <p:sldId id="333" r:id="rId25"/>
    <p:sldId id="311" r:id="rId26"/>
    <p:sldId id="328" r:id="rId27"/>
    <p:sldId id="329" r:id="rId28"/>
    <p:sldId id="316" r:id="rId29"/>
    <p:sldId id="315" r:id="rId30"/>
    <p:sldId id="319" r:id="rId31"/>
    <p:sldId id="317" r:id="rId32"/>
    <p:sldId id="334"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5935"/>
  </p:normalViewPr>
  <p:slideViewPr>
    <p:cSldViewPr snapToGrid="0">
      <p:cViewPr varScale="1">
        <p:scale>
          <a:sx n="61" d="100"/>
          <a:sy n="61" d="100"/>
        </p:scale>
        <p:origin x="28" y="56"/>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40C0CE-DE93-4043-AC17-75AC4DB3EC7E}" type="slidenum">
              <a:rPr lang="zh-CN" altLang="en-US" smtClean="0"/>
              <a:t>24</a:t>
            </a:fld>
            <a:endParaRPr lang="zh-CN" altLang="en-US"/>
          </a:p>
        </p:txBody>
      </p:sp>
    </p:spTree>
    <p:extLst>
      <p:ext uri="{BB962C8B-B14F-4D97-AF65-F5344CB8AC3E}">
        <p14:creationId xmlns:p14="http://schemas.microsoft.com/office/powerpoint/2010/main" val="11597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orldfinance.com/financial-dictionary&#65292;https:/www.wallstreetoasis.com/finance-dictionary" TargetMode="Externa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2" name="TextBox 1"/>
          <p:cNvSpPr txBox="1"/>
          <p:nvPr/>
        </p:nvSpPr>
        <p:spPr>
          <a:xfrm>
            <a:off x="465393" y="254833"/>
            <a:ext cx="10672299"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随着新时代语言服务行业的发展，译员对电子词典的需求也变得与传统越来越不同。</a:t>
            </a:r>
          </a:p>
          <a:p>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现有许多比较流行的专业领域词典，如金融、法律、计算机、医学等，请总结这些专业领域电子词典的，比较专业领域电子词典与普通词典的异同。</a:t>
            </a:r>
          </a:p>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与传统的电子词典相比你觉得新时代语言服务行业在专业领域词典中最需要什么内容？请进行仔细思考，并找出特定的需求。</a:t>
            </a:r>
          </a:p>
          <a:p>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针对医学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法律等特别领域，请先仔细分析相关领域术语研究的进展，比如最大的词表</a:t>
            </a:r>
            <a:r>
              <a:rPr lang="en-US" altLang="zh-CN" dirty="0">
                <a:latin typeface="微软雅黑" pitchFamily="34" charset="-122"/>
                <a:ea typeface="微软雅黑" pitchFamily="34" charset="-122"/>
              </a:rPr>
              <a:t>UMLS</a:t>
            </a:r>
            <a:r>
              <a:rPr lang="zh-CN" altLang="en-US" dirty="0">
                <a:latin typeface="微软雅黑" pitchFamily="34" charset="-122"/>
                <a:ea typeface="微软雅黑" pitchFamily="34" charset="-122"/>
              </a:rPr>
              <a:t>，畅想医学电子词典的编纂模式、呈现形态、交互方式。</a:t>
            </a: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这道题，特别是最后一问，需要访谈特点专业的学者和学生。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6720982" y="4191641"/>
            <a:ext cx="2031325" cy="461665"/>
          </a:xfrm>
          <a:prstGeom prst="rect">
            <a:avLst/>
          </a:prstGeom>
          <a:noFill/>
        </p:spPr>
        <p:txBody>
          <a:bodyPr wrap="none" rtlCol="0">
            <a:spAutoFit/>
          </a:bodyPr>
          <a:lstStyle/>
          <a:p>
            <a:pPr algn="l"/>
            <a:r>
              <a:rPr lang="zh-CN" altLang="en-US" sz="2400"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用户需求分析</a:t>
            </a:r>
            <a:endParaRPr lang="en-US" altLang="zh-CN" sz="2400"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医学专业电子词典的现状</a:t>
            </a:r>
          </a:p>
        </p:txBody>
      </p:sp>
      <p:sp>
        <p:nvSpPr>
          <p:cNvPr id="11" name="文本框 10">
            <a:extLst>
              <a:ext uri="{FF2B5EF4-FFF2-40B4-BE49-F238E27FC236}">
                <a16:creationId xmlns:a16="http://schemas.microsoft.com/office/drawing/2014/main" id="{33EE31F4-1D77-459F-80B8-E0626E16A7AB}"/>
              </a:ext>
            </a:extLst>
          </p:cNvPr>
          <p:cNvSpPr txBox="1"/>
          <p:nvPr/>
        </p:nvSpPr>
        <p:spPr>
          <a:xfrm>
            <a:off x="2648888" y="5220647"/>
            <a:ext cx="763695" cy="58477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04</a:t>
            </a:r>
          </a:p>
        </p:txBody>
      </p:sp>
      <p:sp>
        <p:nvSpPr>
          <p:cNvPr id="12" name="文本框 11">
            <a:extLst>
              <a:ext uri="{FF2B5EF4-FFF2-40B4-BE49-F238E27FC236}">
                <a16:creationId xmlns:a16="http://schemas.microsoft.com/office/drawing/2014/main" id="{C9A6335F-BD7B-42B1-93A0-94304D5CDCF1}"/>
              </a:ext>
            </a:extLst>
          </p:cNvPr>
          <p:cNvSpPr txBox="1"/>
          <p:nvPr/>
        </p:nvSpPr>
        <p:spPr>
          <a:xfrm>
            <a:off x="3522464" y="4744150"/>
            <a:ext cx="4108134" cy="1537768"/>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
        <p:nvSpPr>
          <p:cNvPr id="2" name="Rectangle 1"/>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184527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3441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257098" y="1271829"/>
            <a:ext cx="8354330" cy="1477328"/>
          </a:xfrm>
          <a:prstGeom prst="rect">
            <a:avLst/>
          </a:prstGeom>
          <a:noFill/>
          <a:ln w="9525">
            <a:noFill/>
            <a:miter/>
          </a:ln>
        </p:spPr>
        <p:txBody>
          <a:bodyPr wrap="square">
            <a:spAutoFit/>
          </a:bodyPr>
          <a:lstStyle/>
          <a:p>
            <a:r>
              <a:rPr lang="en-US" altLang="zh-CN" dirty="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的核心数据库，是由来自各种词表的概念和术语以及它们之间的关系所构成的集合。其宗旨是解决因为各系统的差异性和信息资源的分散性所造成的检索困难。</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441372" y="3385458"/>
            <a:ext cx="7358743" cy="1200329"/>
          </a:xfrm>
          <a:prstGeom prst="rect">
            <a:avLst/>
          </a:prstGeom>
          <a:noFill/>
          <a:ln w="9525">
            <a:noFill/>
            <a:miter/>
          </a:ln>
        </p:spPr>
        <p:txBody>
          <a:bodyPr wrap="square">
            <a:spAutoFit/>
          </a:bodyPr>
          <a:lstStyle/>
          <a:p>
            <a:r>
              <a:rPr lang="zh-CN" altLang="zh-CN" dirty="0">
                <a:latin typeface="微软雅黑" panose="020B0503020204020204" pitchFamily="34" charset="-122"/>
                <a:ea typeface="微软雅黑" panose="020B0503020204020204" pitchFamily="34" charset="-122"/>
              </a:rPr>
              <a:t>语义网既是</a:t>
            </a:r>
            <a:r>
              <a:rPr lang="en-US" altLang="zh-CN" dirty="0" err="1">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网具有全局统控作用，它可使完全相异的知识组织体系使用一个共同的语义网络，是一种基于全局本体统控、各来源表语义互联的模式</a:t>
            </a:r>
            <a:endParaRPr lang="zh-CN" altLang="en-US" dirty="0">
              <a:latin typeface="微软雅黑" panose="020B0503020204020204" pitchFamily="34" charset="-122"/>
              <a:ea typeface="微软雅黑" panose="020B0503020204020204" pitchFamily="34" charset="-122"/>
            </a:endParaRP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zh-CN"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是超级叙词表建立和维护所需的生物医学词汇库和一组工具集，主要用于超级叙词表同义概念的自动归并，减少人工构建词表的复杂程度。供自然语言处理工作使用。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682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extLst>
      <p:ext uri="{BB962C8B-B14F-4D97-AF65-F5344CB8AC3E}">
        <p14:creationId xmlns:p14="http://schemas.microsoft.com/office/powerpoint/2010/main" val="130541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3" y="1936486"/>
            <a:ext cx="689487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a:t>
            </a:r>
          </a:p>
          <a:p>
            <a:r>
              <a:rPr lang="zh-CN" altLang="en-US" sz="2000" dirty="0">
                <a:latin typeface="微软雅黑" panose="020B0503020204020204" pitchFamily="34" charset="-122"/>
                <a:ea typeface="微软雅黑" panose="020B0503020204020204" pitchFamily="34" charset="-122"/>
              </a:rPr>
              <a:t> “功能需求”和“使用需求”相结合</a:t>
            </a:r>
          </a:p>
          <a:p>
            <a:r>
              <a:rPr lang="zh-CN" altLang="en-US" sz="2000" dirty="0">
                <a:latin typeface="微软雅黑" panose="020B0503020204020204" pitchFamily="34" charset="-122"/>
                <a:ea typeface="微软雅黑" panose="020B0503020204020204" pitchFamily="34" charset="-122"/>
              </a:rPr>
              <a:t>向不同用户导出不同的最合适信息</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a:t>
            </a:r>
          </a:p>
          <a:p>
            <a:r>
              <a:rPr lang="zh-CN" altLang="en-US" dirty="0">
                <a:latin typeface="微软雅黑" panose="020B0503020204020204" pitchFamily="34" charset="-122"/>
                <a:ea typeface="微软雅黑" panose="020B0503020204020204" pitchFamily="34" charset="-122"/>
              </a:rPr>
              <a:t>同义，近义词，易混词辨析 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参考文献</a:t>
            </a:r>
          </a:p>
        </p:txBody>
      </p:sp>
      <p:sp>
        <p:nvSpPr>
          <p:cNvPr id="3" name="内容占位符 2"/>
          <p:cNvSpPr>
            <a:spLocks noGrp="1"/>
          </p:cNvSpPr>
          <p:nvPr>
            <p:ph idx="1"/>
          </p:nvPr>
        </p:nvSpPr>
        <p:spPr/>
        <p:txBody>
          <a:bodyPr>
            <a:normAutofit fontScale="77500" lnSpcReduction="20000"/>
          </a:bodyPr>
          <a:lstStyle/>
          <a:p>
            <a:r>
              <a:rPr lang="zh-CN" altLang="zh-CN" dirty="0">
                <a:latin typeface="微软雅黑" panose="020B0503020204020204" pitchFamily="34" charset="-122"/>
                <a:ea typeface="微软雅黑" panose="020B0503020204020204" pitchFamily="34" charset="-122"/>
              </a:rPr>
              <a:t>丁骏</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网络医学健康词库</a:t>
            </a:r>
            <a:r>
              <a:rPr lang="en-US" altLang="zh-CN" dirty="0">
                <a:latin typeface="微软雅黑" panose="020B0503020204020204" pitchFamily="34" charset="-122"/>
                <a:ea typeface="微软雅黑" panose="020B0503020204020204" pitchFamily="34" charset="-122"/>
              </a:rPr>
              <a:t>(HTF)</a:t>
            </a:r>
            <a:r>
              <a:rPr lang="zh-CN" altLang="zh-CN" dirty="0">
                <a:latin typeface="微软雅黑" panose="020B0503020204020204" pitchFamily="34" charset="-122"/>
                <a:ea typeface="微软雅黑" panose="020B0503020204020204" pitchFamily="34" charset="-122"/>
              </a:rPr>
              <a:t>的建设及其汉化</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复旦外国语言文学论丛</a:t>
            </a:r>
            <a:r>
              <a:rPr lang="en-US" altLang="zh-CN" dirty="0">
                <a:latin typeface="微软雅黑" panose="020B0503020204020204" pitchFamily="34" charset="-122"/>
                <a:ea typeface="微软雅黑" panose="020B0503020204020204" pitchFamily="34" charset="-122"/>
              </a:rPr>
              <a:t>, 2017(1).</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李定钧</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百年英汉医学辞典史——从高氏本到陈氏本</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东方翻译</a:t>
            </a:r>
            <a:r>
              <a:rPr lang="en-US" altLang="zh-CN" dirty="0">
                <a:latin typeface="微软雅黑" panose="020B0503020204020204" pitchFamily="34" charset="-122"/>
                <a:ea typeface="微软雅黑" panose="020B0503020204020204" pitchFamily="34" charset="-122"/>
              </a:rPr>
              <a:t>, 2016(2):44-56.</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李丹亚</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李军莲</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李晓瑛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医学知识组织体系发展现状及研究重点</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数字图书馆论坛</a:t>
            </a:r>
            <a:r>
              <a:rPr lang="en-US" altLang="zh-CN" dirty="0">
                <a:latin typeface="微软雅黑" panose="020B0503020204020204" pitchFamily="34" charset="-122"/>
                <a:ea typeface="微软雅黑" panose="020B0503020204020204" pitchFamily="34" charset="-122"/>
              </a:rPr>
              <a:t>, 2012(12):12-20.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邱君瑞</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论</a:t>
            </a:r>
            <a:r>
              <a:rPr lang="en-US" altLang="zh-CN" dirty="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超级叙词表的概念表达</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上旬刊</a:t>
            </a:r>
            <a:r>
              <a:rPr lang="en-US" altLang="zh-CN" dirty="0">
                <a:latin typeface="微软雅黑" panose="020B0503020204020204" pitchFamily="34" charset="-122"/>
                <a:ea typeface="微软雅黑" panose="020B0503020204020204" pitchFamily="34" charset="-122"/>
              </a:rPr>
              <a:t>), 2002, 11(3):301-302.</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孙月萍</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侯震</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侯丽</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医学知识库语言学特征比较分析</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医学信息学杂志</a:t>
            </a:r>
            <a:r>
              <a:rPr lang="en-US" altLang="zh-CN" dirty="0">
                <a:latin typeface="微软雅黑" panose="020B0503020204020204" pitchFamily="34" charset="-122"/>
                <a:ea typeface="微软雅黑" panose="020B0503020204020204" pitchFamily="34" charset="-122"/>
              </a:rPr>
              <a:t>, 2018, 39(1):46-50.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王红</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李咏梅</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朱研</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俄英医学同义术语的类型划分及英俄、汉俄医学词典编纂启示</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中国科技术语</a:t>
            </a:r>
            <a:r>
              <a:rPr lang="en-US" altLang="zh-CN" dirty="0">
                <a:latin typeface="微软雅黑" panose="020B0503020204020204" pitchFamily="34" charset="-122"/>
                <a:ea typeface="微软雅黑" panose="020B0503020204020204" pitchFamily="34" charset="-122"/>
              </a:rPr>
              <a:t>, 2018(1):34-39.</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王永芳</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邰杨芳</a:t>
            </a:r>
            <a:r>
              <a:rPr lang="en-US" altLang="zh-CN" dirty="0">
                <a:latin typeface="微软雅黑" panose="020B0503020204020204" pitchFamily="34" charset="-122"/>
                <a:ea typeface="微软雅黑" panose="020B0503020204020204" pitchFamily="34" charset="-122"/>
              </a:rPr>
              <a:t>. UMIS</a:t>
            </a:r>
            <a:r>
              <a:rPr lang="zh-CN" altLang="zh-CN" dirty="0">
                <a:latin typeface="微软雅黑" panose="020B0503020204020204" pitchFamily="34" charset="-122"/>
                <a:ea typeface="微软雅黑" panose="020B0503020204020204" pitchFamily="34" charset="-122"/>
              </a:rPr>
              <a:t>语义网络在社会化标注系统中的应用研究</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图书情报工作</a:t>
            </a:r>
            <a:r>
              <a:rPr lang="en-US" altLang="zh-CN" dirty="0">
                <a:latin typeface="微软雅黑" panose="020B0503020204020204" pitchFamily="34" charset="-122"/>
                <a:ea typeface="微软雅黑" panose="020B0503020204020204" pitchFamily="34" charset="-122"/>
              </a:rPr>
              <a:t>, 2017(1):89-99.</a:t>
            </a:r>
            <a:endParaRPr lang="zh-CN"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149083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a16="http://schemas.microsoft.com/office/drawing/2014/main"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347098" y="150726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a16="http://schemas.microsoft.com/office/drawing/2014/main"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2597</Words>
  <Application>Microsoft Office PowerPoint</Application>
  <PresentationFormat>宽屏</PresentationFormat>
  <Paragraphs>279</Paragraphs>
  <Slides>33</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33</vt:i4>
      </vt:variant>
    </vt:vector>
  </HeadingPairs>
  <TitlesOfParts>
    <vt:vector size="50" baseType="lpstr">
      <vt:lpstr>Arial Unicode MS</vt:lpstr>
      <vt:lpstr>MS Mincho</vt:lpstr>
      <vt:lpstr>Neris Thin</vt:lpstr>
      <vt:lpstr>Oswald Light</vt:lpstr>
      <vt:lpstr>Roboto Medium</vt:lpstr>
      <vt:lpstr>SimSun</vt:lpstr>
      <vt:lpstr>SimSun</vt:lpstr>
      <vt:lpstr>微软雅黑</vt:lpstr>
      <vt:lpstr>Agency FB</vt:lpstr>
      <vt:lpstr>Arial</vt:lpstr>
      <vt:lpstr>Calibri</vt:lpstr>
      <vt:lpstr>Calibri Light</vt:lpstr>
      <vt:lpstr>Impact</vt:lpstr>
      <vt:lpstr>Open Sans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Zhang Chuyue</cp:lastModifiedBy>
  <cp:revision>66</cp:revision>
  <dcterms:created xsi:type="dcterms:W3CDTF">2015-05-05T08:02:00Z</dcterms:created>
  <dcterms:modified xsi:type="dcterms:W3CDTF">2018-11-06T16:20:15Z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