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320" r:id="rId17"/>
    <p:sldId id="298" r:id="rId18"/>
    <p:sldId id="307" r:id="rId19"/>
    <p:sldId id="325" r:id="rId20"/>
    <p:sldId id="326" r:id="rId21"/>
    <p:sldId id="327" r:id="rId22"/>
    <p:sldId id="308" r:id="rId23"/>
    <p:sldId id="332" r:id="rId24"/>
    <p:sldId id="333" r:id="rId25"/>
    <p:sldId id="311" r:id="rId26"/>
    <p:sldId id="328" r:id="rId27"/>
    <p:sldId id="329" r:id="rId28"/>
    <p:sldId id="316" r:id="rId29"/>
    <p:sldId id="315" r:id="rId30"/>
    <p:sldId id="319" r:id="rId31"/>
    <p:sldId id="317" r:id="rId32"/>
    <p:sldId id="334"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5935"/>
  </p:normalViewPr>
  <p:slideViewPr>
    <p:cSldViewPr snapToGrid="0">
      <p:cViewPr varScale="1">
        <p:scale>
          <a:sx n="66" d="100"/>
          <a:sy n="66" d="100"/>
        </p:scale>
        <p:origin x="-858" y="-9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40C0CE-DE93-4043-AC17-75AC4DB3EC7E}" type="slidenum">
              <a:rPr lang="zh-CN" altLang="en-US" smtClean="0"/>
              <a:t>24</a:t>
            </a:fld>
            <a:endParaRPr lang="zh-CN" altLang="en-US"/>
          </a:p>
        </p:txBody>
      </p:sp>
    </p:spTree>
    <p:extLst>
      <p:ext uri="{BB962C8B-B14F-4D97-AF65-F5344CB8AC3E}">
        <p14:creationId xmlns:p14="http://schemas.microsoft.com/office/powerpoint/2010/main" val="11597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2" name="TextBox 1"/>
          <p:cNvSpPr txBox="1"/>
          <p:nvPr/>
        </p:nvSpPr>
        <p:spPr>
          <a:xfrm>
            <a:off x="465393" y="254833"/>
            <a:ext cx="10672299"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随着新时代语言服务行业的发展，译员对电子词典的需求也变得与传统越来越不同。</a:t>
            </a:r>
          </a:p>
          <a:p>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现有许多比较流行的专业领域词典，如金融、法律、计算机、医学等，请总结这些专业领域电子词典的，比较专业领域电子词典与普通词典的异同。</a:t>
            </a:r>
          </a:p>
          <a:p>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与传统的电子词典相比你觉得新时代语言服务行业在专业领域词典中最需要什么内容？请进行仔细思考，并找出特定的需求。</a:t>
            </a:r>
          </a:p>
          <a:p>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针对医学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法律等特别领域，请先仔细分析相关领域术语研究的进展，比如最大的词表</a:t>
            </a:r>
            <a:r>
              <a:rPr lang="en-US" altLang="zh-CN" dirty="0">
                <a:latin typeface="微软雅黑" pitchFamily="34" charset="-122"/>
                <a:ea typeface="微软雅黑" pitchFamily="34" charset="-122"/>
              </a:rPr>
              <a:t>UMLS</a:t>
            </a:r>
            <a:r>
              <a:rPr lang="zh-CN" altLang="en-US" dirty="0">
                <a:latin typeface="微软雅黑" pitchFamily="34" charset="-122"/>
                <a:ea typeface="微软雅黑" pitchFamily="34" charset="-122"/>
              </a:rPr>
              <a:t>，畅想医学电子词典的编纂模式、呈现形态、交互方式。</a:t>
            </a: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这道题，特别是最后一问，需要访谈特点专业的学者和学生。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6720982" y="4191641"/>
            <a:ext cx="2031325" cy="461665"/>
          </a:xfrm>
          <a:prstGeom prst="rect">
            <a:avLst/>
          </a:prstGeom>
          <a:noFill/>
        </p:spPr>
        <p:txBody>
          <a:bodyPr wrap="none" rtlCol="0">
            <a:spAutoFit/>
          </a:bodyPr>
          <a:lstStyle/>
          <a:p>
            <a:pPr algn="l"/>
            <a:r>
              <a:rPr lang="zh-CN" altLang="en-US" sz="2400" b="1" noProof="0" dirty="0" smtClean="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用户需求分析</a:t>
            </a:r>
            <a:endParaRPr lang="en-US" altLang="zh-CN" sz="2400"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 xmlns:a16="http://schemas.microsoft.com/office/drawing/2014/main"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 xmlns:a16="http://schemas.microsoft.com/office/drawing/2014/main"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 xmlns:a16="http://schemas.microsoft.com/office/drawing/2014/main"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 xmlns:a16="http://schemas.microsoft.com/office/drawing/2014/main"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
        <p:nvSpPr>
          <p:cNvPr id="2" name="Rectangle 1"/>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1845271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592" y="6343021"/>
            <a:ext cx="11687503" cy="307777"/>
          </a:xfrm>
          <a:prstGeom prst="rect">
            <a:avLst/>
          </a:prstGeom>
        </p:spPr>
        <p:txBody>
          <a:bodyPr wrap="square">
            <a:spAutoFit/>
          </a:bodyPr>
          <a:lstStyle/>
          <a:p>
            <a:pPr>
              <a:spcAft>
                <a:spcPts val="0"/>
              </a:spcAft>
            </a:pPr>
            <a:r>
              <a:rPr lang="zh-CN" altLang="en-US" sz="1400" dirty="0">
                <a:latin typeface="Times New Roman" charset="0"/>
                <a:ea typeface="MS Mincho" charset="-128"/>
                <a:cs typeface="MS Mincho" charset="-128"/>
              </a:rPr>
              <a:t>李丹</a:t>
            </a:r>
            <a:r>
              <a:rPr lang="zh-CN" altLang="en-US" sz="1400" dirty="0">
                <a:latin typeface="Times New Roman" charset="0"/>
                <a:ea typeface="SimSun" charset="0"/>
                <a:cs typeface="SimSun" charset="0"/>
              </a:rPr>
              <a:t>亚</a:t>
            </a:r>
            <a:r>
              <a:rPr lang="en-US" sz="1400" dirty="0">
                <a:latin typeface="MS Mincho" charset="-128"/>
                <a:ea typeface="宋体" charset="0"/>
                <a:cs typeface="MS Mincho" charset="-128"/>
              </a:rPr>
              <a:t>,</a:t>
            </a:r>
            <a:r>
              <a:rPr lang="zh-CN" altLang="en-US" sz="1400" dirty="0">
                <a:latin typeface="MS Mincho" charset="-128"/>
                <a:cs typeface="MS Mincho" charset="-128"/>
              </a:rPr>
              <a:t>李</a:t>
            </a:r>
            <a:r>
              <a:rPr lang="zh-CN" altLang="en-US" sz="1400" dirty="0">
                <a:latin typeface="Times New Roman" charset="0"/>
                <a:ea typeface="SimSun" charset="0"/>
                <a:cs typeface="SimSun" charset="0"/>
              </a:rPr>
              <a:t>军莲</a:t>
            </a:r>
            <a:r>
              <a:rPr lang="en-US" sz="1400" dirty="0">
                <a:latin typeface="SimSun" charset="0"/>
                <a:ea typeface="宋体" charset="0"/>
                <a:cs typeface="SimSun" charset="0"/>
              </a:rPr>
              <a:t>,</a:t>
            </a:r>
            <a:r>
              <a:rPr lang="zh-CN" altLang="en-US" sz="1400" dirty="0">
                <a:latin typeface="Times New Roman" charset="0"/>
                <a:ea typeface="MS Mincho" charset="-128"/>
                <a:cs typeface="MS Mincho" charset="-128"/>
              </a:rPr>
              <a:t>胡</a:t>
            </a:r>
            <a:r>
              <a:rPr lang="zh-CN" altLang="en-US" sz="1400" dirty="0">
                <a:latin typeface="Times New Roman" charset="0"/>
                <a:ea typeface="SimSun" charset="0"/>
                <a:cs typeface="SimSun" charset="0"/>
              </a:rPr>
              <a:t>轶军</a:t>
            </a:r>
            <a:r>
              <a:rPr lang="en-US" sz="1400" dirty="0">
                <a:latin typeface="SimSun" charset="0"/>
                <a:ea typeface="宋体" charset="0"/>
                <a:cs typeface="SimSun" charset="0"/>
              </a:rPr>
              <a:t>,</a:t>
            </a:r>
            <a:r>
              <a:rPr lang="zh-CN" altLang="en-US" sz="1400" dirty="0">
                <a:latin typeface="SimSun" charset="0"/>
                <a:cs typeface="SimSun" charset="0"/>
              </a:rPr>
              <a:t>等</a:t>
            </a:r>
            <a:r>
              <a:rPr lang="en-US" sz="1400" dirty="0">
                <a:latin typeface="SimSun" charset="0"/>
                <a:ea typeface="宋体" charset="0"/>
                <a:cs typeface="SimSun" charset="0"/>
              </a:rPr>
              <a:t>. </a:t>
            </a:r>
            <a:r>
              <a:rPr lang="zh-CN" altLang="en-US" sz="1400" dirty="0">
                <a:latin typeface="SimSun" charset="0"/>
                <a:cs typeface="SimSun" charset="0"/>
              </a:rPr>
              <a:t>医学知识组织体系发展现状及研究重点</a:t>
            </a:r>
            <a:r>
              <a:rPr lang="en-US" sz="1400" dirty="0">
                <a:latin typeface="SimSun" charset="0"/>
                <a:ea typeface="宋体" charset="0"/>
                <a:cs typeface="SimSun" charset="0"/>
              </a:rPr>
              <a:t>[J].NSTL</a:t>
            </a:r>
            <a:r>
              <a:rPr lang="zh-CN" altLang="en-US" sz="1400" dirty="0">
                <a:latin typeface="SimSun" charset="0"/>
                <a:cs typeface="SimSun" charset="0"/>
              </a:rPr>
              <a:t>知识组织专刊</a:t>
            </a:r>
            <a:r>
              <a:rPr lang="en-US" sz="1400" dirty="0">
                <a:latin typeface="SimSun" charset="0"/>
                <a:ea typeface="宋体" charset="0"/>
                <a:cs typeface="SimSun" charset="0"/>
              </a:rPr>
              <a:t>,2012,12</a:t>
            </a:r>
            <a:r>
              <a:rPr lang="en-US" sz="1400" dirty="0">
                <a:latin typeface="Times New Roman" charset="0"/>
                <a:ea typeface="Times New Roman" charset="0"/>
              </a:rPr>
              <a:t>(2):12-20</a:t>
            </a:r>
            <a:endParaRPr lang="en-US" sz="1400" dirty="0">
              <a:effectLst/>
              <a:latin typeface="Times New Roman" charset="0"/>
              <a:ea typeface="宋体" charset="0"/>
            </a:endParaRPr>
          </a:p>
        </p:txBody>
      </p:sp>
    </p:spTree>
    <p:extLst>
      <p:ext uri="{BB962C8B-B14F-4D97-AF65-F5344CB8AC3E}">
        <p14:creationId xmlns:p14="http://schemas.microsoft.com/office/powerpoint/2010/main" val="34414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 xmlns:a16="http://schemas.microsoft.com/office/drawing/2014/main"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 xmlns:a16="http://schemas.microsoft.com/office/drawing/2014/main"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257098" y="1271829"/>
            <a:ext cx="8354330" cy="1477328"/>
          </a:xfrm>
          <a:prstGeom prst="rect">
            <a:avLst/>
          </a:prstGeom>
          <a:noFill/>
          <a:ln w="9525">
            <a:noFill/>
            <a:miter/>
          </a:ln>
        </p:spPr>
        <p:txBody>
          <a:bodyPr wrap="square">
            <a:spAutoFit/>
          </a:bodyPr>
          <a:lstStyle/>
          <a:p>
            <a:r>
              <a:rPr lang="en-US" altLang="zh-CN" dirty="0" smtClean="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的核心数据库，是由来自各</a:t>
            </a:r>
            <a:r>
              <a:rPr lang="zh-CN" altLang="zh-CN" dirty="0" smtClean="0">
                <a:latin typeface="微软雅黑" panose="020B0503020204020204" pitchFamily="34" charset="-122"/>
                <a:ea typeface="微软雅黑" panose="020B0503020204020204" pitchFamily="34" charset="-122"/>
              </a:rPr>
              <a:t>种词表</a:t>
            </a:r>
            <a:r>
              <a:rPr lang="zh-CN" altLang="zh-CN" dirty="0">
                <a:latin typeface="微软雅黑" panose="020B0503020204020204" pitchFamily="34" charset="-122"/>
                <a:ea typeface="微软雅黑" panose="020B0503020204020204" pitchFamily="34" charset="-122"/>
              </a:rPr>
              <a:t>的概念和术语以及它们之间的关系所构成的集合</a:t>
            </a:r>
            <a:r>
              <a:rPr lang="zh-CN" altLang="zh-CN" dirty="0" smtClean="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宗旨是解决因为各系统的差异性和信息资源的分散性所造成的检索困难。</a:t>
            </a:r>
          </a:p>
          <a:p>
            <a:r>
              <a:rPr lang="zh-CN" altLang="en-US" dirty="0" smtClean="0">
                <a:latin typeface="微软雅黑" panose="020B0503020204020204" pitchFamily="34" charset="-122"/>
                <a:ea typeface="微软雅黑" panose="020B0503020204020204" pitchFamily="34" charset="-122"/>
              </a:rPr>
              <a:t>超级</a:t>
            </a:r>
            <a:r>
              <a:rPr lang="zh-CN" altLang="en-US" dirty="0">
                <a:latin typeface="微软雅黑" panose="020B0503020204020204" pitchFamily="34" charset="-122"/>
                <a:ea typeface="微软雅黑" panose="020B0503020204020204" pitchFamily="34" charset="-122"/>
              </a:rPr>
              <a:t>叙词表以概念为核心进行组织，每个概念代表不同来源知识组织系统同义词的集合</a:t>
            </a:r>
          </a:p>
        </p:txBody>
      </p:sp>
      <p:sp>
        <p:nvSpPr>
          <p:cNvPr id="7" name="TextBox 1210"/>
          <p:cNvSpPr/>
          <p:nvPr/>
        </p:nvSpPr>
        <p:spPr>
          <a:xfrm>
            <a:off x="4441372" y="3385458"/>
            <a:ext cx="7358743" cy="1200329"/>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语义网既是</a:t>
            </a:r>
            <a:r>
              <a:rPr lang="en-US" altLang="zh-CN" dirty="0" err="1">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网具有全局统控作用，它可使完全相异的知识组织体系使用一个共同的语义网络，是一种基于全局本体统控、各来源表语义互联的模式</a:t>
            </a:r>
            <a:endParaRPr lang="zh-CN" altLang="en-US" dirty="0">
              <a:latin typeface="微软雅黑" panose="020B0503020204020204" pitchFamily="34" charset="-122"/>
              <a:ea typeface="微软雅黑" panose="020B0503020204020204" pitchFamily="34" charset="-122"/>
            </a:endParaRP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zh-CN"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是超级叙词表建立和维护所需的生物医学词汇库和一组工具集，主要用于超级叙词表同义概念的自动归并，减少人工构建词表的复杂程度。供自然语言处理工作使用。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829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7875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extLst>
      <p:ext uri="{BB962C8B-B14F-4D97-AF65-F5344CB8AC3E}">
        <p14:creationId xmlns:p14="http://schemas.microsoft.com/office/powerpoint/2010/main" val="1305411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 xmlns:a16="http://schemas.microsoft.com/office/drawing/2014/main"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 xmlns:a16="http://schemas.microsoft.com/office/drawing/2014/main"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 xmlns:a16="http://schemas.microsoft.com/office/drawing/2014/main"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 xmlns:a16="http://schemas.microsoft.com/office/drawing/2014/main"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 xmlns:a16="http://schemas.microsoft.com/office/drawing/2014/main"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 xmlns:a16="http://schemas.microsoft.com/office/drawing/2014/main" id="{F9B4833B-9A8C-4FB8-B16C-F5D22E97BF2D}"/>
              </a:ext>
            </a:extLst>
          </p:cNvPr>
          <p:cNvSpPr txBox="1"/>
          <p:nvPr/>
        </p:nvSpPr>
        <p:spPr>
          <a:xfrm>
            <a:off x="3434113" y="1936486"/>
            <a:ext cx="689487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a:t>
            </a:r>
          </a:p>
          <a:p>
            <a:r>
              <a:rPr lang="zh-CN" altLang="en-US" sz="2000" dirty="0">
                <a:latin typeface="微软雅黑" panose="020B0503020204020204" pitchFamily="34" charset="-122"/>
                <a:ea typeface="微软雅黑" panose="020B0503020204020204" pitchFamily="34" charset="-122"/>
              </a:rPr>
              <a:t> “功能需求”和“使用需求”相结合</a:t>
            </a:r>
          </a:p>
          <a:p>
            <a:r>
              <a:rPr lang="zh-CN" altLang="en-US" sz="2000" dirty="0">
                <a:latin typeface="微软雅黑" panose="020B0503020204020204" pitchFamily="34" charset="-122"/>
                <a:ea typeface="微软雅黑" panose="020B0503020204020204" pitchFamily="34" charset="-122"/>
              </a:rPr>
              <a:t>向不同用户导出不同的最合适信息</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 xmlns:a16="http://schemas.microsoft.com/office/drawing/2014/main"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 xmlns:a16="http://schemas.microsoft.com/office/drawing/2014/main"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 xmlns:a16="http://schemas.microsoft.com/office/drawing/2014/main"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 xmlns:a16="http://schemas.microsoft.com/office/drawing/2014/main"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a:t>
            </a:r>
          </a:p>
          <a:p>
            <a:r>
              <a:rPr lang="zh-CN" altLang="en-US" dirty="0">
                <a:latin typeface="微软雅黑" panose="020B0503020204020204" pitchFamily="34" charset="-122"/>
                <a:ea typeface="微软雅黑" panose="020B0503020204020204" pitchFamily="34" charset="-122"/>
              </a:rPr>
              <a:t>同义，近义词，易混词辨析 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 xmlns:a16="http://schemas.microsoft.com/office/drawing/2014/main"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 xmlns:a16="http://schemas.microsoft.com/office/drawing/2014/main"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 xmlns:a16="http://schemas.microsoft.com/office/drawing/2014/main"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 xmlns:a16="http://schemas.microsoft.com/office/drawing/2014/main"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 xmlns:a16="http://schemas.microsoft.com/office/drawing/2014/main"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 xmlns:a16="http://schemas.microsoft.com/office/drawing/2014/main"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 xmlns:a16="http://schemas.microsoft.com/office/drawing/2014/main"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 xmlns:a16="http://schemas.microsoft.com/office/drawing/2014/main"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 xmlns:a16="http://schemas.microsoft.com/office/drawing/2014/main"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 xmlns:a16="http://schemas.microsoft.com/office/drawing/2014/main"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 xmlns:a16="http://schemas.microsoft.com/office/drawing/2014/main"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 xmlns:a16="http://schemas.microsoft.com/office/drawing/2014/main"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 xmlns:a16="http://schemas.microsoft.com/office/drawing/2014/main"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 xmlns:a16="http://schemas.microsoft.com/office/drawing/2014/main"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 xmlns:a16="http://schemas.microsoft.com/office/drawing/2014/main"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 xmlns:a16="http://schemas.microsoft.com/office/drawing/2014/main"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 xmlns:a16="http://schemas.microsoft.com/office/drawing/2014/main"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 xmlns:a16="http://schemas.microsoft.com/office/drawing/2014/main"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 xmlns:a16="http://schemas.microsoft.com/office/drawing/2014/main"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 xmlns:a16="http://schemas.microsoft.com/office/drawing/2014/main"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 xmlns:a16="http://schemas.microsoft.com/office/drawing/2014/main"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参考文献</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77500" lnSpcReduction="20000"/>
          </a:bodyPr>
          <a:lstStyle/>
          <a:p>
            <a:r>
              <a:rPr lang="zh-CN" altLang="zh-CN" dirty="0">
                <a:latin typeface="微软雅黑" panose="020B0503020204020204" pitchFamily="34" charset="-122"/>
                <a:ea typeface="微软雅黑" panose="020B0503020204020204" pitchFamily="34" charset="-122"/>
              </a:rPr>
              <a:t>丁骏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网络医学健康词库</a:t>
            </a:r>
            <a:r>
              <a:rPr lang="en-US" altLang="zh-CN" dirty="0">
                <a:latin typeface="微软雅黑" panose="020B0503020204020204" pitchFamily="34" charset="-122"/>
                <a:ea typeface="微软雅黑" panose="020B0503020204020204" pitchFamily="34" charset="-122"/>
              </a:rPr>
              <a:t>(HTF)</a:t>
            </a:r>
            <a:r>
              <a:rPr lang="zh-CN" altLang="zh-CN" dirty="0">
                <a:latin typeface="微软雅黑" panose="020B0503020204020204" pitchFamily="34" charset="-122"/>
                <a:ea typeface="微软雅黑" panose="020B0503020204020204" pitchFamily="34" charset="-122"/>
              </a:rPr>
              <a:t>的建设及其汉化</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复旦外国语言文学论丛</a:t>
            </a:r>
            <a:r>
              <a:rPr lang="en-US" altLang="zh-CN" dirty="0">
                <a:latin typeface="微软雅黑" panose="020B0503020204020204" pitchFamily="34" charset="-122"/>
                <a:ea typeface="微软雅黑" panose="020B0503020204020204" pitchFamily="34" charset="-122"/>
              </a:rPr>
              <a:t>, 2017(1).</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李定钧</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百年英汉医学辞典史——从高氏本到陈氏本</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东方翻译</a:t>
            </a:r>
            <a:r>
              <a:rPr lang="en-US" altLang="zh-CN" dirty="0">
                <a:latin typeface="微软雅黑" panose="020B0503020204020204" pitchFamily="34" charset="-122"/>
                <a:ea typeface="微软雅黑" panose="020B0503020204020204" pitchFamily="34" charset="-122"/>
              </a:rPr>
              <a:t>, 2016(2):44-56.</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李丹亚</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李军莲</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李晓瑛</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医学知识组织体系发展现状及研究重点</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数字图书馆论坛</a:t>
            </a:r>
            <a:r>
              <a:rPr lang="en-US" altLang="zh-CN" dirty="0">
                <a:latin typeface="微软雅黑" panose="020B0503020204020204" pitchFamily="34" charset="-122"/>
                <a:ea typeface="微软雅黑" panose="020B0503020204020204" pitchFamily="34" charset="-122"/>
              </a:rPr>
              <a:t>, 2012(12):12-20.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邱君瑞</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论</a:t>
            </a:r>
            <a:r>
              <a:rPr lang="en-US" altLang="zh-CN" dirty="0">
                <a:latin typeface="微软雅黑" panose="020B0503020204020204" pitchFamily="34" charset="-122"/>
                <a:ea typeface="微软雅黑" panose="020B0503020204020204" pitchFamily="34" charset="-122"/>
              </a:rPr>
              <a:t>UMLS</a:t>
            </a:r>
            <a:r>
              <a:rPr lang="zh-CN" altLang="zh-CN" dirty="0">
                <a:latin typeface="微软雅黑" panose="020B0503020204020204" pitchFamily="34" charset="-122"/>
                <a:ea typeface="微软雅黑" panose="020B0503020204020204" pitchFamily="34" charset="-122"/>
              </a:rPr>
              <a:t>超级叙词表的概念表达</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上旬刊</a:t>
            </a:r>
            <a:r>
              <a:rPr lang="en-US" altLang="zh-CN" dirty="0">
                <a:latin typeface="微软雅黑" panose="020B0503020204020204" pitchFamily="34" charset="-122"/>
                <a:ea typeface="微软雅黑" panose="020B0503020204020204" pitchFamily="34" charset="-122"/>
              </a:rPr>
              <a:t>), 2002, 11(3):301-302.</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孙月萍</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侯震</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侯丽</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医学知识库语言学特征比较分析</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医学信息学杂志</a:t>
            </a:r>
            <a:r>
              <a:rPr lang="en-US" altLang="zh-CN" dirty="0">
                <a:latin typeface="微软雅黑" panose="020B0503020204020204" pitchFamily="34" charset="-122"/>
                <a:ea typeface="微软雅黑" panose="020B0503020204020204" pitchFamily="34" charset="-122"/>
              </a:rPr>
              <a:t>, 2018, 39(1):46-50.</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王红</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李咏梅</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朱研</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俄英医学同义术语的类型划分及英俄、汉俄医学词典编纂启示</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中国科技术语</a:t>
            </a:r>
            <a:r>
              <a:rPr lang="en-US" altLang="zh-CN" dirty="0">
                <a:latin typeface="微软雅黑" panose="020B0503020204020204" pitchFamily="34" charset="-122"/>
                <a:ea typeface="微软雅黑" panose="020B0503020204020204" pitchFamily="34" charset="-122"/>
              </a:rPr>
              <a:t>, 2018(1):34-39.</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王永芳</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邰杨芳</a:t>
            </a:r>
            <a:r>
              <a:rPr lang="en-US" altLang="zh-CN" dirty="0">
                <a:latin typeface="微软雅黑" panose="020B0503020204020204" pitchFamily="34" charset="-122"/>
                <a:ea typeface="微软雅黑" panose="020B0503020204020204" pitchFamily="34" charset="-122"/>
              </a:rPr>
              <a:t>. UMIS</a:t>
            </a:r>
            <a:r>
              <a:rPr lang="zh-CN" altLang="zh-CN" dirty="0">
                <a:latin typeface="微软雅黑" panose="020B0503020204020204" pitchFamily="34" charset="-122"/>
                <a:ea typeface="微软雅黑" panose="020B0503020204020204" pitchFamily="34" charset="-122"/>
              </a:rPr>
              <a:t>语义网络在社会化标注系统中的应用研究</a:t>
            </a:r>
            <a:r>
              <a:rPr lang="en-US" altLang="zh-CN" dirty="0">
                <a:latin typeface="微软雅黑" panose="020B0503020204020204" pitchFamily="34" charset="-122"/>
                <a:ea typeface="微软雅黑" panose="020B0503020204020204" pitchFamily="34" charset="-122"/>
              </a:rPr>
              <a:t>[J]. </a:t>
            </a:r>
            <a:r>
              <a:rPr lang="zh-CN" altLang="zh-CN" dirty="0">
                <a:latin typeface="微软雅黑" panose="020B0503020204020204" pitchFamily="34" charset="-122"/>
                <a:ea typeface="微软雅黑" panose="020B0503020204020204" pitchFamily="34" charset="-122"/>
              </a:rPr>
              <a:t>图书情报工作</a:t>
            </a:r>
            <a:r>
              <a:rPr lang="en-US" altLang="zh-CN" dirty="0">
                <a:latin typeface="微软雅黑" panose="020B0503020204020204" pitchFamily="34" charset="-122"/>
                <a:ea typeface="微软雅黑" panose="020B0503020204020204" pitchFamily="34" charset="-122"/>
              </a:rPr>
              <a:t>, 2017(1):89-99.</a:t>
            </a:r>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149083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 xmlns:a16="http://schemas.microsoft.com/office/drawing/2014/main"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 xmlns:a16="http://schemas.microsoft.com/office/drawing/2014/main"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 xmlns:a16="http://schemas.microsoft.com/office/drawing/2014/main"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 xmlns:a16="http://schemas.microsoft.com/office/drawing/2014/main"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 xmlns:a16="http://schemas.microsoft.com/office/drawing/2014/main"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2347098" y="150726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 xmlns:a16="http://schemas.microsoft.com/office/drawing/2014/main"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 xmlns:a16="http://schemas.microsoft.com/office/drawing/2014/main"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 xmlns:a16="http://schemas.microsoft.com/office/drawing/2014/main"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 xmlns:a16="http://schemas.microsoft.com/office/drawing/2014/main"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 xmlns:a16="http://schemas.microsoft.com/office/drawing/2014/main"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 xmlns:a16="http://schemas.microsoft.com/office/drawing/2014/main"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 xmlns:a16="http://schemas.microsoft.com/office/drawing/2014/main"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 xmlns:a16="http://schemas.microsoft.com/office/drawing/2014/main"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 xmlns:a16="http://schemas.microsoft.com/office/drawing/2014/main"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 xmlns:a16="http://schemas.microsoft.com/office/drawing/2014/main"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 xmlns:a16="http://schemas.microsoft.com/office/drawing/2014/main"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 xmlns:a16="http://schemas.microsoft.com/office/drawing/2014/main"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2450</Words>
  <Application>Microsoft Office PowerPoint</Application>
  <PresentationFormat>自定义</PresentationFormat>
  <Paragraphs>277</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李雨萌</cp:lastModifiedBy>
  <cp:revision>65</cp:revision>
  <dcterms:created xsi:type="dcterms:W3CDTF">2015-05-05T08:02:00Z</dcterms:created>
  <dcterms:modified xsi:type="dcterms:W3CDTF">2018-11-06T15:54:03Z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