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9" r:id="rId4"/>
    <p:sldId id="302" r:id="rId5"/>
    <p:sldId id="323" r:id="rId6"/>
    <p:sldId id="313" r:id="rId7"/>
    <p:sldId id="324" r:id="rId8"/>
    <p:sldId id="318" r:id="rId9"/>
    <p:sldId id="331" r:id="rId10"/>
    <p:sldId id="297" r:id="rId11"/>
    <p:sldId id="304" r:id="rId12"/>
    <p:sldId id="321" r:id="rId13"/>
    <p:sldId id="314" r:id="rId14"/>
    <p:sldId id="322" r:id="rId15"/>
    <p:sldId id="306" r:id="rId16"/>
    <p:sldId id="261" r:id="rId17"/>
    <p:sldId id="320" r:id="rId18"/>
    <p:sldId id="298" r:id="rId19"/>
    <p:sldId id="307" r:id="rId20"/>
    <p:sldId id="325" r:id="rId21"/>
    <p:sldId id="326" r:id="rId22"/>
    <p:sldId id="327" r:id="rId23"/>
    <p:sldId id="308" r:id="rId24"/>
    <p:sldId id="332" r:id="rId25"/>
    <p:sldId id="311" r:id="rId26"/>
    <p:sldId id="328" r:id="rId27"/>
    <p:sldId id="329" r:id="rId28"/>
    <p:sldId id="316" r:id="rId29"/>
    <p:sldId id="315" r:id="rId30"/>
    <p:sldId id="319" r:id="rId31"/>
    <p:sldId id="317" r:id="rId32"/>
    <p:sldId id="330" r:id="rId33"/>
    <p:sldId id="30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0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1C4"/>
    <a:srgbClr val="A9A4D0"/>
    <a:srgbClr val="B9D6D8"/>
    <a:srgbClr val="A099CB"/>
    <a:srgbClr val="383987"/>
    <a:srgbClr val="AFA8D3"/>
    <a:srgbClr val="31327F"/>
    <a:srgbClr val="EFEBEC"/>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8" autoAdjust="0"/>
    <p:restoredTop sz="95935"/>
  </p:normalViewPr>
  <p:slideViewPr>
    <p:cSldViewPr snapToGrid="0">
      <p:cViewPr varScale="1">
        <p:scale>
          <a:sx n="66" d="100"/>
          <a:sy n="66" d="100"/>
        </p:scale>
        <p:origin x="-858" y="186"/>
      </p:cViewPr>
      <p:guideLst>
        <p:guide orient="horz" pos="150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18" Type="http://schemas.openxmlformats.org/officeDocument/2006/relationships/image" Target="../media/image27.emf"/><Relationship Id="rId3" Type="http://schemas.openxmlformats.org/officeDocument/2006/relationships/image" Target="../media/image12.png"/><Relationship Id="rId21" Type="http://schemas.openxmlformats.org/officeDocument/2006/relationships/image" Target="../media/image30.emf"/><Relationship Id="rId7" Type="http://schemas.openxmlformats.org/officeDocument/2006/relationships/image" Target="../media/image16.emf"/><Relationship Id="rId12" Type="http://schemas.openxmlformats.org/officeDocument/2006/relationships/image" Target="../media/image21.emf"/><Relationship Id="rId17" Type="http://schemas.openxmlformats.org/officeDocument/2006/relationships/image" Target="../media/image26.emf"/><Relationship Id="rId2" Type="http://schemas.openxmlformats.org/officeDocument/2006/relationships/image" Target="../media/image11.png"/><Relationship Id="rId16" Type="http://schemas.openxmlformats.org/officeDocument/2006/relationships/image" Target="../media/image25.emf"/><Relationship Id="rId20"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5" Type="http://schemas.openxmlformats.org/officeDocument/2006/relationships/image" Target="../media/image24.emf"/><Relationship Id="rId23" Type="http://schemas.openxmlformats.org/officeDocument/2006/relationships/image" Target="../media/image32.emf"/><Relationship Id="rId10" Type="http://schemas.openxmlformats.org/officeDocument/2006/relationships/image" Target="../media/image19.emf"/><Relationship Id="rId19" Type="http://schemas.openxmlformats.org/officeDocument/2006/relationships/image" Target="../media/image28.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3.emf"/><Relationship Id="rId22" Type="http://schemas.openxmlformats.org/officeDocument/2006/relationships/image" Target="../media/image3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worldfinance.com/financial-dictionary&#65292;https:/www.wallstreetoasis.com/finance-dictionary" TargetMode="External"/><Relationship Id="rId5" Type="http://schemas.openxmlformats.org/officeDocument/2006/relationships/hyperlink" Target="https://financial-dictionary.thefreedictionary.com/" TargetMode="External"/><Relationship Id="rId4" Type="http://schemas.openxmlformats.org/officeDocument/2006/relationships/hyperlink" Target="http://cidian.gaodun.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1938840" y="1250258"/>
            <a:ext cx="3185673" cy="2185862"/>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5729907" y="3699397"/>
            <a:ext cx="3185673" cy="249396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13" name="文本框 12">
            <a:extLst>
              <a:ext uri="{FF2B5EF4-FFF2-40B4-BE49-F238E27FC236}">
                <a16:creationId xmlns:a16="http://schemas.microsoft.com/office/drawing/2014/main" xmlns=""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a16="http://schemas.microsoft.com/office/drawing/2014/main" xmlns=""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940158" y="4496435"/>
            <a:ext cx="1853392"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论文与行业资讯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pitchFamily="34" charset="-122"/>
                <a:ea typeface="微软雅黑" panose="020B0503020204020204" pitchFamily="34" charset="-122"/>
                <a:sym typeface="+mn-ea"/>
              </a:rPr>
              <a:t>实例分析</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8735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xmlns="" id="{413DA64A-DFE6-4C8E-8C8C-CB685A248235}"/>
              </a:ext>
            </a:extLst>
          </p:cNvPr>
          <p:cNvSpPr/>
          <p:nvPr/>
        </p:nvSpPr>
        <p:spPr>
          <a:xfrm>
            <a:off x="0" y="-29183"/>
            <a:ext cx="7655668" cy="691636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a16="http://schemas.microsoft.com/office/drawing/2014/main" xmlns=""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effectLst/>
              <a:latin typeface="Arial" panose="020B0604020202020204" pitchFamily="34" charset="0"/>
            </a:endParaRPr>
          </a:p>
        </p:txBody>
      </p:sp>
      <p:sp>
        <p:nvSpPr>
          <p:cNvPr id="7" name="文本框 6">
            <a:extLst>
              <a:ext uri="{FF2B5EF4-FFF2-40B4-BE49-F238E27FC236}">
                <a16:creationId xmlns:a16="http://schemas.microsoft.com/office/drawing/2014/main" xmlns=""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a:solidFill>
                  <a:schemeClr val="bg1"/>
                </a:solidFill>
                <a:latin typeface="微软雅黑" pitchFamily="34" charset="-122"/>
                <a:ea typeface="微软雅黑" pitchFamily="34" charset="-122"/>
                <a:sym typeface="+mn-ea"/>
              </a:rPr>
              <a:t>会利用通用词典平台可用的专业词典扩展包（欧陆扩展包，灵格斯扩展包）</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24%</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a:solidFill>
                  <a:schemeClr val="bg1"/>
                </a:solidFill>
                <a:latin typeface="微软雅黑" pitchFamily="34" charset="-122"/>
                <a:ea typeface="微软雅黑" pitchFamily="34" charset="-122"/>
                <a:sym typeface="+mn-ea"/>
              </a:rPr>
              <a:t>独立手机软件或电脑软件（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a:solidFill>
                  <a:schemeClr val="bg1"/>
                </a:solidFill>
                <a:latin typeface="微软雅黑" pitchFamily="34" charset="-122"/>
                <a:ea typeface="微软雅黑" pitchFamily="34" charset="-122"/>
                <a:sym typeface="+mn-ea"/>
              </a:rPr>
              <a:t>专业领域网站附带的数据库词典（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a:solidFill>
                  <a:schemeClr val="bg1"/>
                </a:solidFill>
                <a:latin typeface="微软雅黑" pitchFamily="34" charset="-122"/>
                <a:ea typeface="微软雅黑" pitchFamily="34" charset="-122"/>
                <a:sym typeface="+mn-ea"/>
              </a:rPr>
              <a:t>综合知识术语网站的术语词条检索工具（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a:t>份，第</a:t>
            </a:r>
            <a:r>
              <a:rPr lang="en-US" altLang="zh-CN" sz="1050" dirty="0"/>
              <a:t>2</a:t>
            </a:r>
            <a:r>
              <a:rPr lang="zh-CN" altLang="en-US" sz="1050" dirty="0"/>
              <a:t>题有效填空答案</a:t>
            </a:r>
            <a:r>
              <a:rPr lang="en-US" altLang="zh-CN" sz="1400" b="1" dirty="0">
                <a:effectLst>
                  <a:outerShdw blurRad="38100" dist="38100" dir="2700000" algn="tl">
                    <a:srgbClr val="000000">
                      <a:alpha val="43137"/>
                    </a:srgbClr>
                  </a:outerShdw>
                </a:effectLst>
              </a:rPr>
              <a:t>25</a:t>
            </a:r>
            <a:r>
              <a:rPr lang="zh-CN" altLang="en-US" sz="1050" dirty="0"/>
              <a:t>份，第</a:t>
            </a:r>
            <a:r>
              <a:rPr lang="en-US" altLang="zh-CN" sz="1050" dirty="0"/>
              <a:t>3</a:t>
            </a:r>
            <a:r>
              <a:rPr lang="zh-CN" altLang="en-US" sz="1050" dirty="0"/>
              <a:t>题有效答案</a:t>
            </a:r>
            <a:r>
              <a:rPr lang="en-US" altLang="zh-CN" sz="1400" b="1" dirty="0">
                <a:effectLst>
                  <a:outerShdw blurRad="38100" dist="38100" dir="2700000" algn="tl">
                    <a:srgbClr val="000000">
                      <a:alpha val="43137"/>
                    </a:srgbClr>
                  </a:outerShdw>
                </a:effectLst>
              </a:rPr>
              <a:t>110</a:t>
            </a:r>
            <a:r>
              <a:rPr lang="zh-CN" altLang="en-US" sz="1050" dirty="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问卷调查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19273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3122971"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关键字搜索软件</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/APP</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2698175"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2821606"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博客</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关键字搜索文章，搜索引擎</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 </a:t>
            </a:r>
            <a:r>
              <a:rPr lang="en-US" altLang="zh-CN" sz="1400" dirty="0" err="1">
                <a:solidFill>
                  <a:schemeClr val="tx1">
                    <a:lumMod val="65000"/>
                    <a:lumOff val="35000"/>
                  </a:schemeClr>
                </a:solidFill>
                <a:latin typeface="微软雅黑" panose="020B0503020204020204" charset="-122"/>
                <a:ea typeface="微软雅黑" panose="020B0503020204020204" pitchFamily="34" charset="-122"/>
                <a:sym typeface="+mn-ea"/>
              </a:rPr>
              <a:t>inurl</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978684" y="1993166"/>
            <a:ext cx="3595856"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关键字搜索问题、浏览评论区、私信答主；</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38710" y="3610705"/>
            <a:ext cx="4435830"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关键字搜索、行业内互相关注、私信大</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V</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2070386" y="5220598"/>
            <a:ext cx="2518702" cy="800219"/>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ea typeface="微软雅黑" panose="020B0503020204020204" pitchFamily="34" charset="-122"/>
                <a:sym typeface="+mn-ea"/>
              </a:rPr>
              <a:t>关键字搜索帖子、浏览评论区</a:t>
            </a:r>
            <a:endParaRPr lang="en-US" altLang="zh-CN" sz="1400" dirty="0">
              <a:solidFill>
                <a:schemeClr val="tx1">
                  <a:lumMod val="65000"/>
                  <a:lumOff val="35000"/>
                </a:schemeClr>
              </a:solidFill>
              <a:ea typeface="微软雅黑" panose="020B0503020204020204" pitchFamily="34" charset="-122"/>
              <a:sym typeface="+mn-ea"/>
            </a:endParaRPr>
          </a:p>
          <a:p>
            <a:pPr algn="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a16="http://schemas.microsoft.com/office/drawing/2014/main" xmlns="" id="{CA25C765-3360-4F62-944D-CE9911A527C5}"/>
              </a:ext>
            </a:extLst>
          </p:cNvPr>
          <p:cNvSpPr txBox="1"/>
          <p:nvPr/>
        </p:nvSpPr>
        <p:spPr>
          <a:xfrm>
            <a:off x="3206603" y="524271"/>
            <a:ext cx="577879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a:t>
            </a:r>
          </a:p>
        </p:txBody>
      </p:sp>
    </p:spTree>
    <p:extLst>
      <p:ext uri="{BB962C8B-B14F-4D97-AF65-F5344CB8AC3E}">
        <p14:creationId xmlns:p14="http://schemas.microsoft.com/office/powerpoint/2010/main" val="25288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843787" y="544556"/>
            <a:ext cx="7665353" cy="461665"/>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从论文与行业资讯了解现有专业词典需要改进方向</a:t>
            </a:r>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4919663" y="1255327"/>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954107" cy="400110"/>
          </a:xfrm>
          <a:prstGeom prst="rect">
            <a:avLst/>
          </a:prstGeom>
          <a:noFill/>
        </p:spPr>
        <p:txBody>
          <a:bodyPr wrap="none" rtlCol="0">
            <a:spAutoFit/>
          </a:bodyPr>
          <a:lstStyle/>
          <a:p>
            <a:pPr algn="l"/>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62068" y="4146905"/>
            <a:ext cx="1467068" cy="400110"/>
          </a:xfrm>
          <a:prstGeom prst="rect">
            <a:avLst/>
          </a:prstGeom>
          <a:noFill/>
        </p:spPr>
        <p:txBody>
          <a:bodyPr wrap="none" rtlCol="0">
            <a:spAutoFit/>
          </a:bodyPr>
          <a:lstStyle/>
          <a:p>
            <a:r>
              <a:rPr lang="zh-CN" altLang="en-US" sz="2000" dirty="0">
                <a:solidFill>
                  <a:schemeClr val="tx1">
                    <a:lumMod val="65000"/>
                    <a:lumOff val="35000"/>
                  </a:schemeClr>
                </a:solidFill>
                <a:ea typeface="微软雅黑" panose="020B0503020204020204" pitchFamily="34" charset="-122"/>
                <a:sym typeface="+mn-ea"/>
              </a:rPr>
              <a:t>内容丰富性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3118963" y="4199704"/>
            <a:ext cx="146706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3809345" y="1087296"/>
            <a:ext cx="954108" cy="400110"/>
          </a:xfrm>
          <a:prstGeom prst="rect">
            <a:avLst/>
          </a:prstGeom>
          <a:noFill/>
        </p:spPr>
        <p:txBody>
          <a:bodyPr wrap="none" rtlCol="0">
            <a:spAutoFit/>
          </a:bodyPr>
          <a:lstStyle/>
          <a:p>
            <a:pPr algn="r"/>
            <a:r>
              <a:rPr lang="zh-CN" altLang="en-US"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a16="http://schemas.microsoft.com/office/drawing/2014/main" xmlns=""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grpSp>
        <p:nvGrpSpPr>
          <p:cNvPr id="35" name="Group 38"/>
          <p:cNvGrpSpPr/>
          <p:nvPr/>
        </p:nvGrpSpPr>
        <p:grpSpPr>
          <a:xfrm rot="2202108">
            <a:off x="7987282" y="2929349"/>
            <a:ext cx="1004888" cy="300037"/>
            <a:chOff x="7244862" y="2564012"/>
            <a:chExt cx="1005315" cy="299674"/>
          </a:xfrm>
        </p:grpSpPr>
        <p:cxnSp>
          <p:nvCxnSpPr>
            <p:cNvPr id="36"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Group 47"/>
          <p:cNvGrpSpPr/>
          <p:nvPr/>
        </p:nvGrpSpPr>
        <p:grpSpPr>
          <a:xfrm rot="10800000" flipH="1" flipV="1">
            <a:off x="3103264" y="2955314"/>
            <a:ext cx="1004888" cy="300038"/>
            <a:chOff x="7244862" y="2564012"/>
            <a:chExt cx="1005315" cy="299674"/>
          </a:xfrm>
        </p:grpSpPr>
        <p:cxnSp>
          <p:nvCxnSpPr>
            <p:cNvPr id="50"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文本框 16"/>
          <p:cNvSpPr txBox="1"/>
          <p:nvPr/>
        </p:nvSpPr>
        <p:spPr>
          <a:xfrm>
            <a:off x="978317" y="3209692"/>
            <a:ext cx="1980029" cy="400110"/>
          </a:xfrm>
          <a:prstGeom prst="rect">
            <a:avLst/>
          </a:prstGeom>
          <a:noFill/>
        </p:spPr>
        <p:txBody>
          <a:bodyPr wrap="none" rtlCol="0">
            <a:spAutoFit/>
          </a:bodyPr>
          <a:lstStyle/>
          <a:p>
            <a:pPr algn="r"/>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新词的快速更新</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6"/>
          <p:cNvSpPr txBox="1"/>
          <p:nvPr/>
        </p:nvSpPr>
        <p:spPr>
          <a:xfrm>
            <a:off x="9175750" y="3209692"/>
            <a:ext cx="1723549"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简单高效搜索</a:t>
            </a:r>
            <a:endParaRPr lang="en-US" altLang="zh-CN" sz="20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grpSp>
        <p:nvGrpSpPr>
          <p:cNvPr id="54" name="Group 38"/>
          <p:cNvGrpSpPr/>
          <p:nvPr/>
        </p:nvGrpSpPr>
        <p:grpSpPr>
          <a:xfrm rot="13119235">
            <a:off x="3395446" y="1978458"/>
            <a:ext cx="1004888" cy="300037"/>
            <a:chOff x="7244862" y="2564012"/>
            <a:chExt cx="1005315" cy="299674"/>
          </a:xfrm>
        </p:grpSpPr>
        <p:cxnSp>
          <p:nvCxnSpPr>
            <p:cNvPr id="55"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7" name="文本框 6"/>
          <p:cNvSpPr txBox="1"/>
          <p:nvPr/>
        </p:nvSpPr>
        <p:spPr>
          <a:xfrm>
            <a:off x="477670" y="1593215"/>
            <a:ext cx="3005951" cy="400110"/>
          </a:xfrm>
          <a:prstGeom prst="rect">
            <a:avLst/>
          </a:prstGeom>
          <a:noFill/>
        </p:spPr>
        <p:txBody>
          <a:bodyPr wrap="none" rtlCol="0">
            <a:spAutoFit/>
          </a:bodyPr>
          <a:lstStyle/>
          <a:p>
            <a:r>
              <a:rPr lang="zh-CN" altLang="en-US" sz="2000" dirty="0">
                <a:solidFill>
                  <a:schemeClr val="tx1">
                    <a:lumMod val="65000"/>
                    <a:lumOff val="35000"/>
                  </a:schemeClr>
                </a:solidFill>
                <a:latin typeface="微软雅黑" panose="020B0503020204020204" charset="-122"/>
                <a:ea typeface="微软雅黑" panose="020B0503020204020204" pitchFamily="34" charset="-122"/>
                <a:sym typeface="+mn-ea"/>
              </a:rPr>
              <a:t>不同领域词语使用的辨析</a:t>
            </a:r>
          </a:p>
        </p:txBody>
      </p:sp>
    </p:spTree>
    <p:extLst>
      <p:ext uri="{BB962C8B-B14F-4D97-AF65-F5344CB8AC3E}">
        <p14:creationId xmlns:p14="http://schemas.microsoft.com/office/powerpoint/2010/main" val="126364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医学领域术语研究进展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zh-CN" altLang="en-US" sz="3200" dirty="0"/>
              <a:t>医学领域中常见的一些医学术语体系</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28" y="1105786"/>
            <a:ext cx="8334703" cy="5752214"/>
          </a:xfrm>
        </p:spPr>
      </p:pic>
    </p:spTree>
    <p:extLst>
      <p:ext uri="{BB962C8B-B14F-4D97-AF65-F5344CB8AC3E}">
        <p14:creationId xmlns:p14="http://schemas.microsoft.com/office/powerpoint/2010/main" val="985110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err="1"/>
              <a:t>MeSH</a:t>
            </a:r>
            <a:r>
              <a:rPr lang="en-US" altLang="zh-CN" sz="2800" b="1" dirty="0"/>
              <a:t> </a:t>
            </a:r>
            <a:r>
              <a:rPr lang="zh-CN" altLang="en-US" sz="2800" b="1" dirty="0"/>
              <a:t>医学主题词表</a:t>
            </a:r>
            <a:endPar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endParaRPr>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056" y="1864427"/>
            <a:ext cx="6832600" cy="3479800"/>
          </a:xfrm>
        </p:spPr>
      </p:pic>
      <p:sp>
        <p:nvSpPr>
          <p:cNvPr id="5" name="TextBox 4"/>
          <p:cNvSpPr txBox="1"/>
          <p:nvPr/>
        </p:nvSpPr>
        <p:spPr>
          <a:xfrm>
            <a:off x="8059477" y="1864427"/>
            <a:ext cx="3646967" cy="3416320"/>
          </a:xfrm>
          <a:prstGeom prst="rect">
            <a:avLst/>
          </a:prstGeom>
          <a:noFill/>
        </p:spPr>
        <p:txBody>
          <a:bodyPr wrap="square" rtlCol="0">
            <a:spAutoFit/>
          </a:bodyPr>
          <a:lstStyle/>
          <a:p>
            <a:r>
              <a:rPr lang="zh-CN" altLang="en-US" dirty="0"/>
              <a:t>“主题词（叙词）</a:t>
            </a:r>
            <a:r>
              <a:rPr lang="en-US" altLang="zh-CN" dirty="0"/>
              <a:t>— </a:t>
            </a:r>
            <a:r>
              <a:rPr lang="zh-CN" altLang="en-US" dirty="0"/>
              <a:t>概念 </a:t>
            </a:r>
            <a:r>
              <a:rPr lang="en-US" altLang="zh-CN" dirty="0"/>
              <a:t>— </a:t>
            </a:r>
            <a:r>
              <a:rPr lang="zh-CN" altLang="en-US" dirty="0"/>
              <a:t>术语（入口词）”三级主题词类</a:t>
            </a:r>
          </a:p>
          <a:p>
            <a:endParaRPr lang="zh-CN" altLang="en-US" dirty="0"/>
          </a:p>
          <a:p>
            <a:r>
              <a:rPr lang="zh-CN" altLang="en-US" dirty="0"/>
              <a:t>一个主题词类包含多个概念</a:t>
            </a:r>
          </a:p>
          <a:p>
            <a:r>
              <a:rPr lang="zh-CN" altLang="en-US" dirty="0"/>
              <a:t>一个概念包含多个术语</a:t>
            </a:r>
          </a:p>
          <a:p>
            <a:r>
              <a:rPr lang="zh-CN" altLang="en-US" dirty="0"/>
              <a:t>概念内的术语表示精确的同义关系</a:t>
            </a:r>
          </a:p>
          <a:p>
            <a:endParaRPr lang="zh-CN" altLang="en-US" dirty="0"/>
          </a:p>
          <a:p>
            <a:r>
              <a:rPr lang="zh-CN" altLang="en-US" dirty="0"/>
              <a:t>主题词类多个概念之间的关系：同义、广义、狭义和相关</a:t>
            </a:r>
          </a:p>
          <a:p>
            <a:endParaRPr lang="zh-CN" altLang="en-US" dirty="0"/>
          </a:p>
          <a:p>
            <a:r>
              <a:rPr lang="zh-CN" altLang="en-US" dirty="0"/>
              <a:t>优选概念（主题词）</a:t>
            </a:r>
          </a:p>
          <a:p>
            <a:r>
              <a:rPr lang="zh-CN" altLang="en-US" dirty="0"/>
              <a:t>优选术语</a:t>
            </a:r>
            <a:endParaRPr lang="en-US" dirty="0"/>
          </a:p>
        </p:txBody>
      </p:sp>
    </p:spTree>
    <p:extLst>
      <p:ext uri="{BB962C8B-B14F-4D97-AF65-F5344CB8AC3E}">
        <p14:creationId xmlns:p14="http://schemas.microsoft.com/office/powerpoint/2010/main" val="184527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8485630"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a:t>SNOMED CT </a:t>
            </a:r>
            <a:r>
              <a:rPr lang="zh-CN" altLang="en-US" sz="2800" b="1" dirty="0"/>
              <a:t>国际系统医学术语集</a:t>
            </a:r>
            <a:r>
              <a:rPr lang="en-US" altLang="zh-CN" sz="2800" b="1" dirty="0"/>
              <a:t>——</a:t>
            </a:r>
            <a:r>
              <a:rPr lang="zh-CN" altLang="en-US" sz="2800" b="1" dirty="0"/>
              <a:t>临床术语</a:t>
            </a:r>
          </a:p>
          <a:p>
            <a:pPr marL="0" indent="0">
              <a:buNone/>
            </a:pPr>
            <a:endParaRPr lang="zh-CN" altLang="en-US"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80" y="1626944"/>
            <a:ext cx="4845891" cy="4550595"/>
          </a:xfrm>
          <a:prstGeom prst="rect">
            <a:avLst/>
          </a:prstGeom>
        </p:spPr>
      </p:pic>
      <p:sp>
        <p:nvSpPr>
          <p:cNvPr id="2" name="TextBox 1"/>
          <p:cNvSpPr txBox="1"/>
          <p:nvPr/>
        </p:nvSpPr>
        <p:spPr>
          <a:xfrm>
            <a:off x="5773479" y="1839595"/>
            <a:ext cx="5986129" cy="3139321"/>
          </a:xfrm>
          <a:prstGeom prst="rect">
            <a:avLst/>
          </a:prstGeom>
          <a:noFill/>
        </p:spPr>
        <p:txBody>
          <a:bodyPr wrap="square" rtlCol="0">
            <a:spAutoFit/>
          </a:bodyPr>
          <a:lstStyle/>
          <a:p>
            <a:r>
              <a:rPr lang="en-US" altLang="zh-CN" dirty="0"/>
              <a:t>19</a:t>
            </a:r>
            <a:r>
              <a:rPr lang="zh-CN" altLang="en-US" dirty="0"/>
              <a:t>个顶级概念类（轴）上下位语义关系“</a:t>
            </a:r>
            <a:r>
              <a:rPr lang="en-US" altLang="zh-CN" dirty="0" err="1"/>
              <a:t>is_a</a:t>
            </a:r>
            <a:r>
              <a:rPr lang="zh-CN" altLang="en-US" dirty="0"/>
              <a:t>”</a:t>
            </a:r>
          </a:p>
          <a:p>
            <a:r>
              <a:rPr lang="zh-CN" altLang="en-US" dirty="0"/>
              <a:t>某一特征属性为核心的概念等级结构</a:t>
            </a:r>
          </a:p>
          <a:p>
            <a:endParaRPr lang="zh-CN" altLang="en-US" dirty="0"/>
          </a:p>
          <a:p>
            <a:r>
              <a:rPr lang="zh-CN" altLang="en-US" dirty="0"/>
              <a:t>概念</a:t>
            </a:r>
            <a:r>
              <a:rPr lang="en-US" altLang="zh-CN" dirty="0"/>
              <a:t>=</a:t>
            </a:r>
            <a:r>
              <a:rPr lang="zh-CN" altLang="en-US" dirty="0"/>
              <a:t> 完全指定名称（</a:t>
            </a:r>
            <a:r>
              <a:rPr lang="en-US" altLang="zh-CN" dirty="0"/>
              <a:t>FSN) + </a:t>
            </a:r>
            <a:r>
              <a:rPr lang="zh-CN" altLang="en-US" dirty="0"/>
              <a:t>一个首选术语</a:t>
            </a:r>
            <a:r>
              <a:rPr lang="en-US" altLang="zh-CN" dirty="0"/>
              <a:t>+</a:t>
            </a:r>
            <a:r>
              <a:rPr lang="zh-CN" altLang="en-US" dirty="0"/>
              <a:t> 若干同义术语</a:t>
            </a:r>
          </a:p>
          <a:p>
            <a:endParaRPr lang="zh-CN" altLang="en-US" dirty="0"/>
          </a:p>
          <a:p>
            <a:r>
              <a:rPr lang="zh-CN" altLang="en-US" dirty="0"/>
              <a:t>语义关系的揭示：“概念</a:t>
            </a:r>
            <a:r>
              <a:rPr lang="en-US" altLang="zh-CN" dirty="0"/>
              <a:t>1+</a:t>
            </a:r>
            <a:r>
              <a:rPr lang="zh-CN" altLang="en-US" dirty="0"/>
              <a:t>连接概念</a:t>
            </a:r>
            <a:r>
              <a:rPr lang="en-US" altLang="zh-CN" dirty="0"/>
              <a:t>+</a:t>
            </a:r>
            <a:r>
              <a:rPr lang="zh-CN" altLang="en-US" dirty="0"/>
              <a:t>概念</a:t>
            </a:r>
            <a:r>
              <a:rPr lang="en-US" altLang="zh-CN" dirty="0"/>
              <a:t>2</a:t>
            </a:r>
            <a:r>
              <a:rPr lang="zh-CN" altLang="en-US" dirty="0"/>
              <a:t>”</a:t>
            </a:r>
          </a:p>
          <a:p>
            <a:endParaRPr lang="zh-CN" altLang="en-US" dirty="0"/>
          </a:p>
          <a:p>
            <a:r>
              <a:rPr lang="zh-CN" altLang="en-US" dirty="0"/>
              <a:t>细菌性肺炎（</a:t>
            </a:r>
            <a:r>
              <a:rPr lang="en-US" altLang="zh-CN" dirty="0"/>
              <a:t>bacterial</a:t>
            </a:r>
            <a:r>
              <a:rPr lang="zh-CN" altLang="en-US" dirty="0"/>
              <a:t> </a:t>
            </a:r>
            <a:r>
              <a:rPr lang="en-US" altLang="zh-CN" dirty="0"/>
              <a:t>pneumonia</a:t>
            </a:r>
            <a:r>
              <a:rPr lang="zh-CN" altLang="en-US" dirty="0"/>
              <a:t>）的逻辑化定义图：</a:t>
            </a:r>
          </a:p>
          <a:p>
            <a:r>
              <a:rPr lang="zh-CN" altLang="en-US" dirty="0"/>
              <a:t>该病是一种由细菌（</a:t>
            </a:r>
            <a:r>
              <a:rPr lang="en-US" altLang="zh-CN" dirty="0"/>
              <a:t>bacteria</a:t>
            </a:r>
            <a:r>
              <a:rPr lang="zh-CN" altLang="en-US" dirty="0"/>
              <a:t>）导致 发生在肺部（</a:t>
            </a:r>
            <a:r>
              <a:rPr lang="en-US" altLang="zh-CN" dirty="0"/>
              <a:t>lung</a:t>
            </a:r>
            <a:r>
              <a:rPr lang="zh-CN" altLang="en-US" dirty="0"/>
              <a:t> </a:t>
            </a:r>
            <a:r>
              <a:rPr lang="en-US" altLang="zh-CN" dirty="0"/>
              <a:t>structure</a:t>
            </a:r>
            <a:r>
              <a:rPr lang="zh-CN" altLang="en-US" dirty="0"/>
              <a:t>）的疾病，还展示了各自所属的</a:t>
            </a:r>
            <a:r>
              <a:rPr lang="en-US" altLang="zh-CN" dirty="0"/>
              <a:t>3</a:t>
            </a:r>
            <a:r>
              <a:rPr lang="zh-CN" altLang="en-US" dirty="0"/>
              <a:t>个顶级概念轴路径</a:t>
            </a:r>
            <a:endParaRPr lang="en-US" dirty="0"/>
          </a:p>
        </p:txBody>
      </p:sp>
      <p:cxnSp>
        <p:nvCxnSpPr>
          <p:cNvPr id="5" name="Straight Connector 4"/>
          <p:cNvCxnSpPr/>
          <p:nvPr/>
        </p:nvCxnSpPr>
        <p:spPr>
          <a:xfrm>
            <a:off x="3179135" y="5255915"/>
            <a:ext cx="86123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0456" y="4561367"/>
            <a:ext cx="595423" cy="1063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4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1" name="组合 10">
            <a:extLst>
              <a:ext uri="{FF2B5EF4-FFF2-40B4-BE49-F238E27FC236}">
                <a16:creationId xmlns:a16="http://schemas.microsoft.com/office/drawing/2014/main" xmlns="" id="{AF102071-4EB0-4C8F-ACE5-A6CB18278323}"/>
              </a:ext>
            </a:extLst>
          </p:cNvPr>
          <p:cNvGrpSpPr/>
          <p:nvPr/>
        </p:nvGrpSpPr>
        <p:grpSpPr>
          <a:xfrm>
            <a:off x="0" y="1580842"/>
            <a:ext cx="3286125" cy="975777"/>
            <a:chOff x="-8890" y="2750820"/>
            <a:chExt cx="3286125" cy="975777"/>
          </a:xfrm>
        </p:grpSpPr>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grpSp>
        <p:nvGrpSpPr>
          <p:cNvPr id="13" name="组合 12">
            <a:extLst>
              <a:ext uri="{FF2B5EF4-FFF2-40B4-BE49-F238E27FC236}">
                <a16:creationId xmlns:a16="http://schemas.microsoft.com/office/drawing/2014/main" xmlns="" id="{1207D76C-BF37-4F01-B8BB-FE57B607A375}"/>
              </a:ext>
            </a:extLst>
          </p:cNvPr>
          <p:cNvGrpSpPr/>
          <p:nvPr/>
        </p:nvGrpSpPr>
        <p:grpSpPr>
          <a:xfrm>
            <a:off x="-8891" y="5434149"/>
            <a:ext cx="5353685" cy="706120"/>
            <a:chOff x="-8890" y="4326890"/>
            <a:chExt cx="5353685" cy="706120"/>
          </a:xfrm>
        </p:grpSpPr>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grpSp>
      <p:sp>
        <p:nvSpPr>
          <p:cNvPr id="10" name="TextBox 1210"/>
          <p:cNvSpPr/>
          <p:nvPr/>
        </p:nvSpPr>
        <p:spPr>
          <a:xfrm>
            <a:off x="3469080" y="1402456"/>
            <a:ext cx="8002905" cy="1477328"/>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整合了</a:t>
            </a:r>
            <a:r>
              <a:rPr lang="en-US" altLang="zh-CN" dirty="0">
                <a:latin typeface="微软雅黑" panose="020B0503020204020204" pitchFamily="34" charset="-122"/>
                <a:ea typeface="微软雅黑" panose="020B0503020204020204" pitchFamily="34" charset="-122"/>
              </a:rPr>
              <a:t>166</a:t>
            </a:r>
            <a:r>
              <a:rPr lang="zh-CN" altLang="en-US" dirty="0">
                <a:latin typeface="微软雅黑" panose="020B0503020204020204" pitchFamily="34" charset="-122"/>
                <a:ea typeface="微软雅黑" panose="020B0503020204020204" pitchFamily="34" charset="-122"/>
              </a:rPr>
              <a:t>部生物医学领域的叙词表、分类表、本体、疾病编码集、标准化术语表等单一知识组织体系，</a:t>
            </a:r>
            <a:r>
              <a:rPr lang="en-US" altLang="zh-CN" dirty="0">
                <a:latin typeface="微软雅黑" panose="020B0503020204020204" pitchFamily="34" charset="-122"/>
                <a:ea typeface="微软雅黑" panose="020B0503020204020204" pitchFamily="34" charset="-122"/>
              </a:rPr>
              <a:t>2012AA</a:t>
            </a:r>
            <a:r>
              <a:rPr lang="zh-CN" altLang="en-US" dirty="0">
                <a:latin typeface="微软雅黑" panose="020B0503020204020204" pitchFamily="34" charset="-122"/>
                <a:ea typeface="微软雅黑" panose="020B0503020204020204" pitchFamily="34" charset="-122"/>
              </a:rPr>
              <a:t>版</a:t>
            </a:r>
            <a:r>
              <a:rPr lang="en-US" altLang="zh-CN" dirty="0">
                <a:latin typeface="微软雅黑" panose="020B0503020204020204" pitchFamily="34" charset="-122"/>
                <a:ea typeface="微软雅黑" panose="020B0503020204020204" pitchFamily="34" charset="-122"/>
              </a:rPr>
              <a:t>UMLS</a:t>
            </a:r>
            <a:r>
              <a:rPr lang="zh-CN" altLang="en-US" dirty="0">
                <a:latin typeface="微软雅黑" panose="020B0503020204020204" pitchFamily="34" charset="-122"/>
                <a:ea typeface="微软雅黑" panose="020B0503020204020204" pitchFamily="34" charset="-122"/>
              </a:rPr>
              <a:t>包括术语</a:t>
            </a:r>
            <a:r>
              <a:rPr lang="en-US" altLang="zh-CN" dirty="0">
                <a:latin typeface="微软雅黑" panose="020B0503020204020204" pitchFamily="34" charset="-122"/>
                <a:ea typeface="微软雅黑" panose="020B0503020204020204" pitchFamily="34" charset="-122"/>
              </a:rPr>
              <a:t>10810680</a:t>
            </a:r>
            <a:r>
              <a:rPr lang="zh-CN" altLang="en-US" dirty="0">
                <a:latin typeface="微软雅黑" panose="020B0503020204020204" pitchFamily="34" charset="-122"/>
                <a:ea typeface="微软雅黑" panose="020B0503020204020204" pitchFamily="34" charset="-122"/>
              </a:rPr>
              <a:t>条，概念单元</a:t>
            </a:r>
            <a:r>
              <a:rPr lang="en-US" altLang="zh-CN" dirty="0">
                <a:latin typeface="微软雅黑" panose="020B0503020204020204" pitchFamily="34" charset="-122"/>
                <a:ea typeface="微软雅黑" panose="020B0503020204020204" pitchFamily="34" charset="-122"/>
              </a:rPr>
              <a:t>2669792</a:t>
            </a:r>
            <a:r>
              <a:rPr lang="zh-CN" altLang="en-US" dirty="0">
                <a:latin typeface="微软雅黑" panose="020B0503020204020204" pitchFamily="34" charset="-122"/>
                <a:ea typeface="微软雅黑" panose="020B0503020204020204" pitchFamily="34" charset="-122"/>
              </a:rPr>
              <a:t>个，涵盖</a:t>
            </a:r>
            <a:r>
              <a:rPr lang="en-US" altLang="zh-CN"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种语言。 </a:t>
            </a:r>
          </a:p>
          <a:p>
            <a:r>
              <a:rPr lang="zh-CN" altLang="en-US" dirty="0">
                <a:latin typeface="微软雅黑" panose="020B0503020204020204" pitchFamily="34" charset="-122"/>
                <a:ea typeface="微软雅黑" panose="020B0503020204020204" pitchFamily="34" charset="-122"/>
              </a:rPr>
              <a:t>超级叙词表以概念为核心进行组织，每个概念代表不同来源知识组织系统同义词的集合</a:t>
            </a:r>
          </a:p>
        </p:txBody>
      </p:sp>
      <p:sp>
        <p:nvSpPr>
          <p:cNvPr id="7" name="TextBox 1210"/>
          <p:cNvSpPr/>
          <p:nvPr/>
        </p:nvSpPr>
        <p:spPr>
          <a:xfrm>
            <a:off x="4602811" y="3429000"/>
            <a:ext cx="6795135" cy="923330"/>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既是</a:t>
            </a:r>
            <a:r>
              <a:rPr lang="en-US" altLang="zh-CN" dirty="0">
                <a:latin typeface="微软雅黑" panose="020B0503020204020204" pitchFamily="34" charset="-122"/>
                <a:ea typeface="微软雅黑" panose="020B0503020204020204" pitchFamily="34" charset="-122"/>
              </a:rPr>
              <a:t>UMLS</a:t>
            </a:r>
            <a:r>
              <a:rPr lang="zh-CN" altLang="en-US" dirty="0">
                <a:latin typeface="微软雅黑" panose="020B0503020204020204" pitchFamily="34" charset="-122"/>
                <a:ea typeface="微软雅黑" panose="020B0503020204020204" pitchFamily="34" charset="-122"/>
              </a:rPr>
              <a:t>的一个组成部分，也是一个独立的顶级医学语义网络。语义网由语义类型和语义关系构成，语义类型是语义网络中的节点，语义关系是节点之间的链接</a:t>
            </a:r>
          </a:p>
        </p:txBody>
      </p:sp>
      <p:sp>
        <p:nvSpPr>
          <p:cNvPr id="12" name="TextBox 1210"/>
          <p:cNvSpPr/>
          <p:nvPr/>
        </p:nvSpPr>
        <p:spPr>
          <a:xfrm>
            <a:off x="5612130" y="5363743"/>
            <a:ext cx="6579870" cy="923330"/>
          </a:xfrm>
          <a:prstGeom prst="rect">
            <a:avLst/>
          </a:prstGeom>
          <a:noFill/>
          <a:ln w="9525">
            <a:noFill/>
            <a:miter/>
          </a:ln>
        </p:spPr>
        <p:txBody>
          <a:bodyPr wrap="square">
            <a:spAutoFit/>
          </a:bodyPr>
          <a:lstStyle/>
          <a:p>
            <a:r>
              <a:rPr lang="zh-CN" altLang="en-US" dirty="0">
                <a:latin typeface="微软雅黑" panose="020B0503020204020204" pitchFamily="34" charset="-122"/>
                <a:ea typeface="微软雅黑" panose="020B0503020204020204" pitchFamily="34" charset="-122"/>
              </a:rPr>
              <a:t>是超级叙词表建立和维护所需的生物医学词汇库和一组工具集，主要用于超级叙词表同义概念的自动归并，减少人工构建词表的复杂程度。</a:t>
            </a:r>
          </a:p>
        </p:txBody>
      </p:sp>
    </p:spTree>
    <p:extLst>
      <p:ext uri="{BB962C8B-B14F-4D97-AF65-F5344CB8AC3E}">
        <p14:creationId xmlns:p14="http://schemas.microsoft.com/office/powerpoint/2010/main" val="296682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04</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医学电子词典畅想</a:t>
            </a:r>
          </a:p>
        </p:txBody>
      </p:sp>
    </p:spTree>
    <p:extLst>
      <p:ext uri="{BB962C8B-B14F-4D97-AF65-F5344CB8AC3E}">
        <p14:creationId xmlns:p14="http://schemas.microsoft.com/office/powerpoint/2010/main" val="427086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1008294" y="602299"/>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1008294" y="2595925"/>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D94569BB-535D-4D52-8D4F-1F9923A08119}"/>
              </a:ext>
            </a:extLst>
          </p:cNvPr>
          <p:cNvSpPr txBox="1"/>
          <p:nvPr/>
        </p:nvSpPr>
        <p:spPr>
          <a:xfrm>
            <a:off x="3742024" y="989753"/>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1" name="文本框 10">
            <a:extLst>
              <a:ext uri="{FF2B5EF4-FFF2-40B4-BE49-F238E27FC236}">
                <a16:creationId xmlns:a16="http://schemas.microsoft.com/office/drawing/2014/main" xmlns="" id="{23E09859-6C96-41D8-8401-3AAF912A453A}"/>
              </a:ext>
            </a:extLst>
          </p:cNvPr>
          <p:cNvSpPr txBox="1"/>
          <p:nvPr/>
        </p:nvSpPr>
        <p:spPr>
          <a:xfrm>
            <a:off x="3742024" y="3050994"/>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xmlns=""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xmlns=""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
        <p:nvSpPr>
          <p:cNvPr id="12" name="Rounded Rectangle 12">
            <a:extLst>
              <a:ext uri="{FF2B5EF4-FFF2-40B4-BE49-F238E27FC236}">
                <a16:creationId xmlns:a16="http://schemas.microsoft.com/office/drawing/2014/main" xmlns="" id="{73BDC5C9-072C-4EDB-B3CA-BFBEACEFAD5E}"/>
              </a:ext>
            </a:extLst>
          </p:cNvPr>
          <p:cNvSpPr/>
          <p:nvPr/>
        </p:nvSpPr>
        <p:spPr>
          <a:xfrm>
            <a:off x="1074867" y="4872976"/>
            <a:ext cx="2163953"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数据库无缝对接模式</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xmlns="" id="{C7C5E76A-5286-48C9-8883-95C90A40DCBD}"/>
              </a:ext>
            </a:extLst>
          </p:cNvPr>
          <p:cNvSpPr txBox="1"/>
          <p:nvPr/>
        </p:nvSpPr>
        <p:spPr>
          <a:xfrm>
            <a:off x="3742024" y="5275430"/>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Tree>
    <p:extLst>
      <p:ext uri="{BB962C8B-B14F-4D97-AF65-F5344CB8AC3E}">
        <p14:creationId xmlns:p14="http://schemas.microsoft.com/office/powerpoint/2010/main" val="1670113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定制个性化词典</a:t>
            </a:r>
            <a:endParaRPr lang="zh-CN" altLang="en-US" sz="24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多媒体搜索</a:t>
            </a:r>
            <a:endParaRPr lang="en-US" sz="24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xmlns="" id="{F9B4833B-9A8C-4FB8-B16C-F5D22E97BF2D}"/>
              </a:ext>
            </a:extLst>
          </p:cNvPr>
          <p:cNvSpPr txBox="1"/>
          <p:nvPr/>
        </p:nvSpPr>
        <p:spPr>
          <a:xfrm>
            <a:off x="3434113" y="1936486"/>
            <a:ext cx="6894874"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微软雅黑" panose="020B0503020204020204" pitchFamily="34" charset="-122"/>
                <a:ea typeface="微软雅黑" panose="020B0503020204020204" pitchFamily="34" charset="-122"/>
              </a:rPr>
              <a:t>保存、处理、分析 每一个独立</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地址运行过的任务，把词典用户的“功能需求”和“使用需求”相结合，进行科学的分析推论，编者们就可以对词库系统做出设置，使得词汇的查询向不同用户导出不同的最合适信息</a:t>
            </a:r>
            <a:r>
              <a:rPr lang="zh-CN" altLang="en-US" dirty="0">
                <a:latin typeface="微软雅黑" panose="020B0503020204020204" pitchFamily="34" charset="-122"/>
                <a:ea typeface="微软雅黑" panose="020B0503020204020204" pitchFamily="34" charset="-122"/>
              </a:rPr>
              <a:t>。 </a:t>
            </a:r>
          </a:p>
        </p:txBody>
      </p:sp>
      <p:sp>
        <p:nvSpPr>
          <p:cNvPr id="10" name="文本框 9">
            <a:extLst>
              <a:ext uri="{FF2B5EF4-FFF2-40B4-BE49-F238E27FC236}">
                <a16:creationId xmlns:a16="http://schemas.microsoft.com/office/drawing/2014/main" xmlns="" id="{36746D78-A16E-4069-9EBA-58DD2D39F13B}"/>
              </a:ext>
            </a:extLst>
          </p:cNvPr>
          <p:cNvSpPr txBox="1"/>
          <p:nvPr/>
        </p:nvSpPr>
        <p:spPr>
          <a:xfrm>
            <a:off x="3434113" y="4395923"/>
            <a:ext cx="7341231"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金融词典、百科全书和医学文献为一体的 “多媒体工具书”</a:t>
            </a:r>
          </a:p>
          <a:p>
            <a:r>
              <a:rPr lang="zh-CN" altLang="en-US"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对应词和释义（词典功能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该疾病的详细介绍（百科全书功能）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主要相关文献（文献检索功能）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相关疾病影像</a:t>
            </a:r>
          </a:p>
        </p:txBody>
      </p:sp>
      <p:sp>
        <p:nvSpPr>
          <p:cNvPr id="14" name="矩形 13">
            <a:extLst>
              <a:ext uri="{FF2B5EF4-FFF2-40B4-BE49-F238E27FC236}">
                <a16:creationId xmlns:a16="http://schemas.microsoft.com/office/drawing/2014/main" xmlns=""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xmlns=""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8952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anose="020B0503020204020204" pitchFamily="34" charset="-122"/>
                <a:ea typeface="微软雅黑" panose="020B0503020204020204" pitchFamily="34" charset="-122"/>
              </a:rPr>
              <a:t>定制化内容呈现</a:t>
            </a: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ea typeface="Open Sans" pitchFamily="34" charset="0"/>
                <a:cs typeface="Open Sans" pitchFamily="34" charset="0"/>
              </a:rPr>
              <a:t>词条间的映射语义关系呈现</a:t>
            </a:r>
            <a:endParaRPr lang="en-US" sz="2400" b="1" dirty="0">
              <a:solidFill>
                <a:schemeClr val="bg1"/>
              </a:solidFill>
              <a:ea typeface="Open Sans" pitchFamily="34" charset="0"/>
              <a:cs typeface="Open Sans" pitchFamily="34" charset="0"/>
            </a:endParaRPr>
          </a:p>
        </p:txBody>
      </p:sp>
      <p:sp>
        <p:nvSpPr>
          <p:cNvPr id="9" name="文本框 8">
            <a:extLst>
              <a:ext uri="{FF2B5EF4-FFF2-40B4-BE49-F238E27FC236}">
                <a16:creationId xmlns:a16="http://schemas.microsoft.com/office/drawing/2014/main" xmlns="" id="{D94569BB-535D-4D52-8D4F-1F9923A08119}"/>
              </a:ext>
            </a:extLst>
          </p:cNvPr>
          <p:cNvSpPr txBox="1"/>
          <p:nvPr/>
        </p:nvSpPr>
        <p:spPr>
          <a:xfrm>
            <a:off x="3902023" y="2492291"/>
            <a:ext cx="696662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pc="42" dirty="0">
                <a:latin typeface="微软雅黑" panose="020B0503020204020204" pitchFamily="34" charset="-122"/>
                <a:ea typeface="微软雅黑" panose="020B0503020204020204" pitchFamily="34" charset="-122"/>
                <a:cs typeface="Oswald Light"/>
                <a:sym typeface="+mn-ea"/>
              </a:rPr>
              <a:t>用户自定义模块</a:t>
            </a:r>
          </a:p>
        </p:txBody>
      </p:sp>
      <p:sp>
        <p:nvSpPr>
          <p:cNvPr id="10" name="文本框 9">
            <a:extLst>
              <a:ext uri="{FF2B5EF4-FFF2-40B4-BE49-F238E27FC236}">
                <a16:creationId xmlns:a16="http://schemas.microsoft.com/office/drawing/2014/main" xmlns="" id="{36746D78-A16E-4069-9EBA-58DD2D39F13B}"/>
              </a:ext>
            </a:extLst>
          </p:cNvPr>
          <p:cNvSpPr txBox="1"/>
          <p:nvPr/>
        </p:nvSpPr>
        <p:spPr>
          <a:xfrm>
            <a:off x="3808717" y="4499399"/>
            <a:ext cx="6419017"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增加词条与其它词条的映射链接关系的呈现：相关词，联想词，词条所属概念体系的其它常用词，提供同义词，近义词，易混词辨析以及与该词条语义上下位关系的词</a:t>
            </a:r>
            <a:endParaRPr lang="en-US" altLang="zh-CN" kern="0" noProof="0" dirty="0">
              <a:ln>
                <a:noFill/>
              </a:ln>
              <a:solidFill>
                <a:schemeClr val="tx1">
                  <a:lumMod val="50000"/>
                  <a:lumOff val="50000"/>
                </a:schemeClr>
              </a:solidFill>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a:t>交互方式和呈现形态</a:t>
            </a:r>
          </a:p>
        </p:txBody>
      </p:sp>
      <p:sp>
        <p:nvSpPr>
          <p:cNvPr id="16" name="矩形 15">
            <a:extLst>
              <a:ext uri="{FF2B5EF4-FFF2-40B4-BE49-F238E27FC236}">
                <a16:creationId xmlns:a16="http://schemas.microsoft.com/office/drawing/2014/main" xmlns=""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90824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a16="http://schemas.microsoft.com/office/drawing/2014/main" xmlns=""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a16="http://schemas.microsoft.com/office/drawing/2014/main" xmlns=""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41273B1A-0A9A-4893-85C8-2032A006493D}"/>
              </a:ext>
            </a:extLst>
          </p:cNvPr>
          <p:cNvSpPr txBox="1"/>
          <p:nvPr/>
        </p:nvSpPr>
        <p:spPr>
          <a:xfrm>
            <a:off x="1148248" y="3136612"/>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现有产品分析</a:t>
            </a:r>
          </a:p>
        </p:txBody>
      </p:sp>
      <p:sp>
        <p:nvSpPr>
          <p:cNvPr id="8" name="文本框 7">
            <a:extLst>
              <a:ext uri="{FF2B5EF4-FFF2-40B4-BE49-F238E27FC236}">
                <a16:creationId xmlns:a16="http://schemas.microsoft.com/office/drawing/2014/main" xmlns="" id="{2030E6C3-6D08-42B0-AE21-0AF65A099FF5}"/>
              </a:ext>
            </a:extLst>
          </p:cNvPr>
          <p:cNvSpPr txBox="1"/>
          <p:nvPr/>
        </p:nvSpPr>
        <p:spPr>
          <a:xfrm>
            <a:off x="6020189" y="1397772"/>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xmlns="" id="{7FA72E45-BA5D-4DBB-B8D5-3CC7C0A63E6A}"/>
              </a:ext>
            </a:extLst>
          </p:cNvPr>
          <p:cNvSpPr/>
          <p:nvPr/>
        </p:nvSpPr>
        <p:spPr>
          <a:xfrm>
            <a:off x="4729900" y="2167766"/>
            <a:ext cx="2855888" cy="2619967"/>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9D6D8"/>
              </a:solidFill>
            </a:endParaRPr>
          </a:p>
        </p:txBody>
      </p:sp>
      <p:sp>
        <p:nvSpPr>
          <p:cNvPr id="3" name="文本框 2">
            <a:extLst>
              <a:ext uri="{FF2B5EF4-FFF2-40B4-BE49-F238E27FC236}">
                <a16:creationId xmlns:a16="http://schemas.microsoft.com/office/drawing/2014/main" xmlns="" id="{91659A41-69E8-4CE1-A8A2-63974D6F5889}"/>
              </a:ext>
            </a:extLst>
          </p:cNvPr>
          <p:cNvSpPr txBox="1"/>
          <p:nvPr/>
        </p:nvSpPr>
        <p:spPr>
          <a:xfrm>
            <a:off x="5509457" y="2767280"/>
            <a:ext cx="1339018" cy="1323439"/>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内容处理</a:t>
            </a:r>
          </a:p>
        </p:txBody>
      </p:sp>
      <p:sp>
        <p:nvSpPr>
          <p:cNvPr id="4" name="椭圆 3">
            <a:extLst>
              <a:ext uri="{FF2B5EF4-FFF2-40B4-BE49-F238E27FC236}">
                <a16:creationId xmlns:a16="http://schemas.microsoft.com/office/drawing/2014/main" xmlns="" id="{CBF29D2C-4A12-405A-9244-78104A486F0E}"/>
              </a:ext>
            </a:extLst>
          </p:cNvPr>
          <p:cNvSpPr/>
          <p:nvPr/>
        </p:nvSpPr>
        <p:spPr>
          <a:xfrm>
            <a:off x="6883145" y="0"/>
            <a:ext cx="2270390" cy="2270390"/>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精确释义 </a:t>
            </a:r>
          </a:p>
        </p:txBody>
      </p:sp>
      <p:sp>
        <p:nvSpPr>
          <p:cNvPr id="13" name="椭圆 12">
            <a:extLst>
              <a:ext uri="{FF2B5EF4-FFF2-40B4-BE49-F238E27FC236}">
                <a16:creationId xmlns:a16="http://schemas.microsoft.com/office/drawing/2014/main" xmlns="" id="{CFF23A4E-1782-4970-9965-7B9806374928}"/>
              </a:ext>
            </a:extLst>
          </p:cNvPr>
          <p:cNvSpPr/>
          <p:nvPr/>
        </p:nvSpPr>
        <p:spPr>
          <a:xfrm>
            <a:off x="7902445" y="4880345"/>
            <a:ext cx="1710493" cy="1710493"/>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百科知识</a:t>
            </a:r>
          </a:p>
        </p:txBody>
      </p:sp>
      <p:sp>
        <p:nvSpPr>
          <p:cNvPr id="14" name="椭圆 13">
            <a:extLst>
              <a:ext uri="{FF2B5EF4-FFF2-40B4-BE49-F238E27FC236}">
                <a16:creationId xmlns:a16="http://schemas.microsoft.com/office/drawing/2014/main" xmlns="" id="{A87DE1FC-0A46-4A16-A6F3-83FE6831B0B9}"/>
              </a:ext>
            </a:extLst>
          </p:cNvPr>
          <p:cNvSpPr/>
          <p:nvPr/>
        </p:nvSpPr>
        <p:spPr>
          <a:xfrm>
            <a:off x="1215780" y="3988239"/>
            <a:ext cx="2602599" cy="2602599"/>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图解</a:t>
            </a:r>
          </a:p>
        </p:txBody>
      </p:sp>
      <p:sp>
        <p:nvSpPr>
          <p:cNvPr id="15" name="椭圆 14">
            <a:extLst>
              <a:ext uri="{FF2B5EF4-FFF2-40B4-BE49-F238E27FC236}">
                <a16:creationId xmlns:a16="http://schemas.microsoft.com/office/drawing/2014/main" xmlns="" id="{D4D6D67D-564B-475B-826C-77764DE4EF2C}"/>
              </a:ext>
            </a:extLst>
          </p:cNvPr>
          <p:cNvSpPr/>
          <p:nvPr/>
        </p:nvSpPr>
        <p:spPr>
          <a:xfrm>
            <a:off x="9234254" y="1411350"/>
            <a:ext cx="2855887" cy="2855887"/>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相关文献</a:t>
            </a:r>
          </a:p>
        </p:txBody>
      </p:sp>
      <p:sp>
        <p:nvSpPr>
          <p:cNvPr id="16" name="椭圆 15">
            <a:extLst>
              <a:ext uri="{FF2B5EF4-FFF2-40B4-BE49-F238E27FC236}">
                <a16:creationId xmlns:a16="http://schemas.microsoft.com/office/drawing/2014/main" xmlns="" id="{28285C35-0D2D-4AF9-8D67-BCF22B7C9035}"/>
              </a:ext>
            </a:extLst>
          </p:cNvPr>
          <p:cNvSpPr/>
          <p:nvPr/>
        </p:nvSpPr>
        <p:spPr>
          <a:xfrm>
            <a:off x="1253199" y="267162"/>
            <a:ext cx="2739388" cy="273938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latin typeface="微软雅黑" panose="020B0503020204020204" pitchFamily="34" charset="-122"/>
                <a:ea typeface="微软雅黑" panose="020B0503020204020204" pitchFamily="34" charset="-122"/>
              </a:rPr>
              <a:t>联想</a:t>
            </a:r>
          </a:p>
        </p:txBody>
      </p:sp>
      <p:grpSp>
        <p:nvGrpSpPr>
          <p:cNvPr id="20" name="组合 19">
            <a:extLst>
              <a:ext uri="{FF2B5EF4-FFF2-40B4-BE49-F238E27FC236}">
                <a16:creationId xmlns:a16="http://schemas.microsoft.com/office/drawing/2014/main" xmlns="" id="{0FA7F2A0-BF41-43EE-ABD9-C5A661FABC8C}"/>
              </a:ext>
            </a:extLst>
          </p:cNvPr>
          <p:cNvGrpSpPr/>
          <p:nvPr/>
        </p:nvGrpSpPr>
        <p:grpSpPr>
          <a:xfrm>
            <a:off x="639836" y="55687"/>
            <a:ext cx="3721407" cy="3661843"/>
            <a:chOff x="802898" y="-1291139"/>
            <a:chExt cx="4714599" cy="4257870"/>
          </a:xfrm>
        </p:grpSpPr>
        <p:sp>
          <p:nvSpPr>
            <p:cNvPr id="18" name="矩形: 圆角 17">
              <a:extLst>
                <a:ext uri="{FF2B5EF4-FFF2-40B4-BE49-F238E27FC236}">
                  <a16:creationId xmlns:a16="http://schemas.microsoft.com/office/drawing/2014/main" xmlns="" id="{B74874E4-6A96-461A-8AF1-A816EBFAFC57}"/>
                </a:ext>
              </a:extLst>
            </p:cNvPr>
            <p:cNvSpPr/>
            <p:nvPr/>
          </p:nvSpPr>
          <p:spPr>
            <a:xfrm>
              <a:off x="802898" y="-1291139"/>
              <a:ext cx="4714599" cy="425787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xmlns="" id="{1B09DDA9-3B1F-42A8-9AA3-B81E14C7A8C1}"/>
                </a:ext>
              </a:extLst>
            </p:cNvPr>
            <p:cNvSpPr txBox="1"/>
            <p:nvPr/>
          </p:nvSpPr>
          <p:spPr>
            <a:xfrm>
              <a:off x="1183358" y="-825874"/>
              <a:ext cx="4167408" cy="2708434"/>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搜索方式</a:t>
              </a:r>
              <a:endParaRPr lang="en-US" altLang="zh-CN" sz="3200" b="1"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全文检索</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划词取词检索</a:t>
              </a:r>
              <a:endParaRPr lang="en-US" altLang="zh-CN" sz="2400"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口语化词与</a:t>
              </a:r>
              <a:r>
                <a:rPr lang="en-US" altLang="zh-CN" sz="2400" dirty="0">
                  <a:solidFill>
                    <a:schemeClr val="bg1"/>
                  </a:solidFill>
                  <a:latin typeface="微软雅黑" panose="020B0503020204020204" pitchFamily="34" charset="-122"/>
                  <a:ea typeface="微软雅黑" panose="020B0503020204020204" pitchFamily="34" charset="-122"/>
                </a:rPr>
                <a:t>UMLS</a:t>
              </a:r>
              <a:r>
                <a:rPr lang="zh-CN" altLang="en-US" sz="2400" dirty="0">
                  <a:solidFill>
                    <a:schemeClr val="bg1"/>
                  </a:solidFill>
                  <a:latin typeface="微软雅黑" panose="020B0503020204020204" pitchFamily="34" charset="-122"/>
                  <a:ea typeface="微软雅黑" panose="020B0503020204020204" pitchFamily="34" charset="-122"/>
                </a:rPr>
                <a:t>映射</a:t>
              </a:r>
            </a:p>
            <a:p>
              <a:endParaRPr lang="zh-CN" altLang="en-US" dirty="0"/>
            </a:p>
          </p:txBody>
        </p:sp>
      </p:grpSp>
      <p:sp>
        <p:nvSpPr>
          <p:cNvPr id="21" name="矩形: 圆角 20">
            <a:extLst>
              <a:ext uri="{FF2B5EF4-FFF2-40B4-BE49-F238E27FC236}">
                <a16:creationId xmlns:a16="http://schemas.microsoft.com/office/drawing/2014/main" xmlns="" id="{E977BA27-9793-44E6-A225-D0E0BB1FF3CD}"/>
              </a:ext>
            </a:extLst>
          </p:cNvPr>
          <p:cNvSpPr/>
          <p:nvPr/>
        </p:nvSpPr>
        <p:spPr>
          <a:xfrm>
            <a:off x="773816" y="3834731"/>
            <a:ext cx="3296082" cy="3026814"/>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xmlns="" id="{6EB62D2B-32EE-4F67-924E-3ED0419A1972}"/>
              </a:ext>
            </a:extLst>
          </p:cNvPr>
          <p:cNvSpPr txBox="1"/>
          <p:nvPr/>
        </p:nvSpPr>
        <p:spPr>
          <a:xfrm>
            <a:off x="1047009" y="4889428"/>
            <a:ext cx="4167408" cy="80021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篇章翻译功能</a:t>
            </a:r>
          </a:p>
          <a:p>
            <a:endParaRPr lang="zh-CN" altLang="en-US" dirty="0"/>
          </a:p>
        </p:txBody>
      </p:sp>
      <p:sp>
        <p:nvSpPr>
          <p:cNvPr id="23" name="矩形: 圆角 22">
            <a:extLst>
              <a:ext uri="{FF2B5EF4-FFF2-40B4-BE49-F238E27FC236}">
                <a16:creationId xmlns:a16="http://schemas.microsoft.com/office/drawing/2014/main" xmlns="" id="{124F1534-677C-42BA-A08C-A4F67FA7F98C}"/>
              </a:ext>
            </a:extLst>
          </p:cNvPr>
          <p:cNvSpPr/>
          <p:nvPr/>
        </p:nvSpPr>
        <p:spPr>
          <a:xfrm>
            <a:off x="8401614" y="3829598"/>
            <a:ext cx="3140058" cy="2897981"/>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xmlns="" id="{EC0D9FAB-0A33-4269-9633-360D15B930A4}"/>
              </a:ext>
            </a:extLst>
          </p:cNvPr>
          <p:cNvSpPr txBox="1"/>
          <p:nvPr/>
        </p:nvSpPr>
        <p:spPr>
          <a:xfrm>
            <a:off x="8592234" y="4270920"/>
            <a:ext cx="2997376" cy="1908215"/>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400" dirty="0">
                <a:solidFill>
                  <a:schemeClr val="bg1"/>
                </a:solidFill>
                <a:latin typeface="微软雅黑" panose="020B0503020204020204" pitchFamily="34" charset="-122"/>
                <a:ea typeface="微软雅黑" panose="020B0503020204020204" pitchFamily="34" charset="-122"/>
              </a:rPr>
              <a:t>电脑软件 手机</a:t>
            </a:r>
            <a:r>
              <a:rPr lang="en-US" altLang="zh-CN" sz="2400" dirty="0">
                <a:solidFill>
                  <a:schemeClr val="bg1"/>
                </a:solidFill>
                <a:latin typeface="微软雅黑" panose="020B0503020204020204" pitchFamily="34" charset="-122"/>
                <a:ea typeface="微软雅黑" panose="020B0503020204020204" pitchFamily="34" charset="-122"/>
              </a:rPr>
              <a:t>app</a:t>
            </a:r>
            <a:r>
              <a:rPr lang="zh-CN" altLang="en-US" sz="2400" dirty="0">
                <a:solidFill>
                  <a:schemeClr val="bg1"/>
                </a:solidFill>
                <a:latin typeface="微软雅黑" panose="020B0503020204020204" pitchFamily="34" charset="-122"/>
                <a:ea typeface="微软雅黑" panose="020B0503020204020204" pitchFamily="34" charset="-122"/>
              </a:rPr>
              <a:t> 内嵌插件 </a:t>
            </a:r>
            <a:r>
              <a:rPr lang="en-US" altLang="zh-CN" sz="2400" dirty="0">
                <a:solidFill>
                  <a:schemeClr val="bg1"/>
                </a:solidFill>
                <a:latin typeface="微软雅黑" panose="020B0503020204020204" pitchFamily="34" charset="-122"/>
                <a:ea typeface="微软雅黑" panose="020B0503020204020204" pitchFamily="34" charset="-122"/>
              </a:rPr>
              <a:t>API</a:t>
            </a:r>
            <a:r>
              <a:rPr lang="zh-CN" altLang="en-US" sz="2400" dirty="0">
                <a:solidFill>
                  <a:schemeClr val="bg1"/>
                </a:solidFill>
                <a:latin typeface="微软雅黑" panose="020B0503020204020204" pitchFamily="34" charset="-122"/>
                <a:ea typeface="微软雅黑" panose="020B0503020204020204" pitchFamily="34" charset="-122"/>
              </a:rPr>
              <a:t>接口 </a:t>
            </a:r>
          </a:p>
          <a:p>
            <a:endParaRPr lang="zh-CN" altLang="en-US" dirty="0"/>
          </a:p>
        </p:txBody>
      </p:sp>
      <p:sp>
        <p:nvSpPr>
          <p:cNvPr id="25" name="矩形: 圆角 24">
            <a:extLst>
              <a:ext uri="{FF2B5EF4-FFF2-40B4-BE49-F238E27FC236}">
                <a16:creationId xmlns:a16="http://schemas.microsoft.com/office/drawing/2014/main" xmlns="" id="{FF024270-F1AE-4C60-90EC-B121618F5159}"/>
              </a:ext>
            </a:extLst>
          </p:cNvPr>
          <p:cNvSpPr/>
          <p:nvPr/>
        </p:nvSpPr>
        <p:spPr>
          <a:xfrm>
            <a:off x="8275919" y="211982"/>
            <a:ext cx="3058202" cy="3120862"/>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xmlns="" id="{1FF3640D-F3A9-4685-9837-32EA4A78D4B7}"/>
              </a:ext>
            </a:extLst>
          </p:cNvPr>
          <p:cNvSpPr txBox="1"/>
          <p:nvPr/>
        </p:nvSpPr>
        <p:spPr>
          <a:xfrm>
            <a:off x="8714727" y="708736"/>
            <a:ext cx="3058202" cy="2092881"/>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个性化设置</a:t>
            </a:r>
          </a:p>
          <a:p>
            <a:r>
              <a:rPr lang="zh-CN" altLang="en-US" sz="2800" dirty="0">
                <a:solidFill>
                  <a:schemeClr val="bg1"/>
                </a:solidFill>
                <a:latin typeface="微软雅黑" panose="020B0503020204020204" pitchFamily="34" charset="-122"/>
                <a:ea typeface="微软雅黑" panose="020B0503020204020204" pitchFamily="34" charset="-122"/>
              </a:rPr>
              <a:t>词条收藏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个人单词本 </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批量导出</a:t>
            </a:r>
          </a:p>
          <a:p>
            <a:endParaRPr lang="zh-CN" altLang="en-US" dirty="0"/>
          </a:p>
        </p:txBody>
      </p:sp>
    </p:spTree>
    <p:extLst>
      <p:ext uri="{BB962C8B-B14F-4D97-AF65-F5344CB8AC3E}">
        <p14:creationId xmlns:p14="http://schemas.microsoft.com/office/powerpoint/2010/main" val="537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1"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1"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1"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1"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grpId="0" nodeType="clickEffect">
                                  <p:stCondLst>
                                    <p:cond delay="0"/>
                                  </p:stCondLst>
                                  <p:childTnLst>
                                    <p:anim calcmode="lin" valueType="num">
                                      <p:cBhvr>
                                        <p:cTn id="41" dur="500"/>
                                        <p:tgtEl>
                                          <p:spTgt spid="4"/>
                                        </p:tgtEl>
                                        <p:attrNameLst>
                                          <p:attrName>ppt_w</p:attrName>
                                        </p:attrNameLst>
                                      </p:cBhvr>
                                      <p:tavLst>
                                        <p:tav tm="0">
                                          <p:val>
                                            <p:strVal val="ppt_w"/>
                                          </p:val>
                                        </p:tav>
                                        <p:tav tm="100000">
                                          <p:val>
                                            <p:fltVal val="0"/>
                                          </p:val>
                                        </p:tav>
                                      </p:tavLst>
                                    </p:anim>
                                    <p:anim calcmode="lin" valueType="num">
                                      <p:cBhvr>
                                        <p:cTn id="42" dur="500"/>
                                        <p:tgtEl>
                                          <p:spTgt spid="4"/>
                                        </p:tgtEl>
                                        <p:attrNameLst>
                                          <p:attrName>ppt_h</p:attrName>
                                        </p:attrNameLst>
                                      </p:cBhvr>
                                      <p:tavLst>
                                        <p:tav tm="0">
                                          <p:val>
                                            <p:strVal val="ppt_h"/>
                                          </p:val>
                                        </p:tav>
                                        <p:tav tm="100000">
                                          <p:val>
                                            <p:fltVal val="0"/>
                                          </p:val>
                                        </p:tav>
                                      </p:tavLst>
                                    </p:anim>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par>
                                <p:cTn id="45" presetID="53" presetClass="exit" presetSubtype="32" fill="hold" grpId="0" nodeType="withEffect">
                                  <p:stCondLst>
                                    <p:cond delay="0"/>
                                  </p:stCondLst>
                                  <p:childTnLst>
                                    <p:anim calcmode="lin" valueType="num">
                                      <p:cBhvr>
                                        <p:cTn id="46" dur="500"/>
                                        <p:tgtEl>
                                          <p:spTgt spid="14"/>
                                        </p:tgtEl>
                                        <p:attrNameLst>
                                          <p:attrName>ppt_w</p:attrName>
                                        </p:attrNameLst>
                                      </p:cBhvr>
                                      <p:tavLst>
                                        <p:tav tm="0">
                                          <p:val>
                                            <p:strVal val="ppt_w"/>
                                          </p:val>
                                        </p:tav>
                                        <p:tav tm="100000">
                                          <p:val>
                                            <p:fltVal val="0"/>
                                          </p:val>
                                        </p:tav>
                                      </p:tavLst>
                                    </p:anim>
                                    <p:anim calcmode="lin" valueType="num">
                                      <p:cBhvr>
                                        <p:cTn id="47" dur="500"/>
                                        <p:tgtEl>
                                          <p:spTgt spid="14"/>
                                        </p:tgtEl>
                                        <p:attrNameLst>
                                          <p:attrName>ppt_h</p:attrName>
                                        </p:attrNameLst>
                                      </p:cBhvr>
                                      <p:tavLst>
                                        <p:tav tm="0">
                                          <p:val>
                                            <p:strVal val="ppt_h"/>
                                          </p:val>
                                        </p:tav>
                                        <p:tav tm="100000">
                                          <p:val>
                                            <p:fltVal val="0"/>
                                          </p:val>
                                        </p:tav>
                                      </p:tavLst>
                                    </p:anim>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53" presetClass="exit" presetSubtype="32" fill="hold" grpId="0" nodeType="withEffect">
                                  <p:stCondLst>
                                    <p:cond delay="0"/>
                                  </p:stCondLst>
                                  <p:childTnLst>
                                    <p:anim calcmode="lin" valueType="num">
                                      <p:cBhvr>
                                        <p:cTn id="51" dur="500"/>
                                        <p:tgtEl>
                                          <p:spTgt spid="16"/>
                                        </p:tgtEl>
                                        <p:attrNameLst>
                                          <p:attrName>ppt_w</p:attrName>
                                        </p:attrNameLst>
                                      </p:cBhvr>
                                      <p:tavLst>
                                        <p:tav tm="0">
                                          <p:val>
                                            <p:strVal val="ppt_w"/>
                                          </p:val>
                                        </p:tav>
                                        <p:tav tm="100000">
                                          <p:val>
                                            <p:fltVal val="0"/>
                                          </p:val>
                                        </p:tav>
                                      </p:tavLst>
                                    </p:anim>
                                    <p:anim calcmode="lin" valueType="num">
                                      <p:cBhvr>
                                        <p:cTn id="52" dur="500"/>
                                        <p:tgtEl>
                                          <p:spTgt spid="16"/>
                                        </p:tgtEl>
                                        <p:attrNameLst>
                                          <p:attrName>ppt_h</p:attrName>
                                        </p:attrNameLst>
                                      </p:cBhvr>
                                      <p:tavLst>
                                        <p:tav tm="0">
                                          <p:val>
                                            <p:strVal val="ppt_h"/>
                                          </p:val>
                                        </p:tav>
                                        <p:tav tm="100000">
                                          <p:val>
                                            <p:fltVal val="0"/>
                                          </p:val>
                                        </p:tav>
                                      </p:tavLst>
                                    </p:anim>
                                    <p:animEffect transition="out" filter="fad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53" presetClass="exit" presetSubtype="32" fill="hold" grpId="0" nodeType="withEffect">
                                  <p:stCondLst>
                                    <p:cond delay="0"/>
                                  </p:stCondLst>
                                  <p:childTnLst>
                                    <p:anim calcmode="lin" valueType="num">
                                      <p:cBhvr>
                                        <p:cTn id="56" dur="500"/>
                                        <p:tgtEl>
                                          <p:spTgt spid="15"/>
                                        </p:tgtEl>
                                        <p:attrNameLst>
                                          <p:attrName>ppt_w</p:attrName>
                                        </p:attrNameLst>
                                      </p:cBhvr>
                                      <p:tavLst>
                                        <p:tav tm="0">
                                          <p:val>
                                            <p:strVal val="ppt_w"/>
                                          </p:val>
                                        </p:tav>
                                        <p:tav tm="100000">
                                          <p:val>
                                            <p:fltVal val="0"/>
                                          </p:val>
                                        </p:tav>
                                      </p:tavLst>
                                    </p:anim>
                                    <p:anim calcmode="lin" valueType="num">
                                      <p:cBhvr>
                                        <p:cTn id="57" dur="500"/>
                                        <p:tgtEl>
                                          <p:spTgt spid="15"/>
                                        </p:tgtEl>
                                        <p:attrNameLst>
                                          <p:attrName>ppt_h</p:attrName>
                                        </p:attrNameLst>
                                      </p:cBhvr>
                                      <p:tavLst>
                                        <p:tav tm="0">
                                          <p:val>
                                            <p:strVal val="ppt_h"/>
                                          </p:val>
                                        </p:tav>
                                        <p:tav tm="100000">
                                          <p:val>
                                            <p:fltVal val="0"/>
                                          </p:val>
                                        </p:tav>
                                      </p:tavLst>
                                    </p:anim>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13"/>
                                        </p:tgtEl>
                                        <p:attrNameLst>
                                          <p:attrName>ppt_w</p:attrName>
                                        </p:attrNameLst>
                                      </p:cBhvr>
                                      <p:tavLst>
                                        <p:tav tm="0">
                                          <p:val>
                                            <p:strVal val="ppt_w"/>
                                          </p:val>
                                        </p:tav>
                                        <p:tav tm="100000">
                                          <p:val>
                                            <p:fltVal val="0"/>
                                          </p:val>
                                        </p:tav>
                                      </p:tavLst>
                                    </p:anim>
                                    <p:anim calcmode="lin" valueType="num">
                                      <p:cBhvr>
                                        <p:cTn id="62" dur="500"/>
                                        <p:tgtEl>
                                          <p:spTgt spid="13"/>
                                        </p:tgtEl>
                                        <p:attrNameLst>
                                          <p:attrName>ppt_h</p:attrName>
                                        </p:attrNameLst>
                                      </p:cBhvr>
                                      <p:tavLst>
                                        <p:tav tm="0">
                                          <p:val>
                                            <p:strVal val="ppt_h"/>
                                          </p:val>
                                        </p:tav>
                                        <p:tav tm="100000">
                                          <p:val>
                                            <p:fltVal val="0"/>
                                          </p:val>
                                        </p:tav>
                                      </p:tavLst>
                                    </p:anim>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p:cTn id="69" dur="500" fill="hold"/>
                                        <p:tgtEl>
                                          <p:spTgt spid="20"/>
                                        </p:tgtEl>
                                        <p:attrNameLst>
                                          <p:attrName>ppt_w</p:attrName>
                                        </p:attrNameLst>
                                      </p:cBhvr>
                                      <p:tavLst>
                                        <p:tav tm="0">
                                          <p:val>
                                            <p:fltVal val="0"/>
                                          </p:val>
                                        </p:tav>
                                        <p:tav tm="100000">
                                          <p:val>
                                            <p:strVal val="#ppt_w"/>
                                          </p:val>
                                        </p:tav>
                                      </p:tavLst>
                                    </p:anim>
                                    <p:anim calcmode="lin" valueType="num">
                                      <p:cBhvr>
                                        <p:cTn id="70" dur="500" fill="hold"/>
                                        <p:tgtEl>
                                          <p:spTgt spid="20"/>
                                        </p:tgtEl>
                                        <p:attrNameLst>
                                          <p:attrName>ppt_h</p:attrName>
                                        </p:attrNameLst>
                                      </p:cBhvr>
                                      <p:tavLst>
                                        <p:tav tm="0">
                                          <p:val>
                                            <p:fltVal val="0"/>
                                          </p:val>
                                        </p:tav>
                                        <p:tav tm="100000">
                                          <p:val>
                                            <p:strVal val="#ppt_h"/>
                                          </p:val>
                                        </p:tav>
                                      </p:tavLst>
                                    </p:anim>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Effect transition="in" filter="fade">
                                      <p:cBhvr>
                                        <p:cTn id="78" dur="500"/>
                                        <p:tgtEl>
                                          <p:spTgt spid="25"/>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Effect transition="in" filter="fade">
                                      <p:cBhvr>
                                        <p:cTn id="83" dur="500"/>
                                        <p:tgtEl>
                                          <p:spTgt spid="26"/>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p:cTn id="93" dur="500" fill="hold"/>
                                        <p:tgtEl>
                                          <p:spTgt spid="22"/>
                                        </p:tgtEl>
                                        <p:attrNameLst>
                                          <p:attrName>ppt_w</p:attrName>
                                        </p:attrNameLst>
                                      </p:cBhvr>
                                      <p:tavLst>
                                        <p:tav tm="0">
                                          <p:val>
                                            <p:fltVal val="0"/>
                                          </p:val>
                                        </p:tav>
                                        <p:tav tm="100000">
                                          <p:val>
                                            <p:strVal val="#ppt_w"/>
                                          </p:val>
                                        </p:tav>
                                      </p:tavLst>
                                    </p:anim>
                                    <p:anim calcmode="lin" valueType="num">
                                      <p:cBhvr>
                                        <p:cTn id="94" dur="500" fill="hold"/>
                                        <p:tgtEl>
                                          <p:spTgt spid="22"/>
                                        </p:tgtEl>
                                        <p:attrNameLst>
                                          <p:attrName>ppt_h</p:attrName>
                                        </p:attrNameLst>
                                      </p:cBhvr>
                                      <p:tavLst>
                                        <p:tav tm="0">
                                          <p:val>
                                            <p:fltVal val="0"/>
                                          </p:val>
                                        </p:tav>
                                        <p:tav tm="100000">
                                          <p:val>
                                            <p:strVal val="#ppt_h"/>
                                          </p:val>
                                        </p:tav>
                                      </p:tavLst>
                                    </p:anim>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 calcmode="lin" valueType="num">
                                      <p:cBhvr>
                                        <p:cTn id="105" dur="500" fill="hold"/>
                                        <p:tgtEl>
                                          <p:spTgt spid="23"/>
                                        </p:tgtEl>
                                        <p:attrNameLst>
                                          <p:attrName>ppt_w</p:attrName>
                                        </p:attrNameLst>
                                      </p:cBhvr>
                                      <p:tavLst>
                                        <p:tav tm="0">
                                          <p:val>
                                            <p:fltVal val="0"/>
                                          </p:val>
                                        </p:tav>
                                        <p:tav tm="100000">
                                          <p:val>
                                            <p:strVal val="#ppt_w"/>
                                          </p:val>
                                        </p:tav>
                                      </p:tavLst>
                                    </p:anim>
                                    <p:anim calcmode="lin" valueType="num">
                                      <p:cBhvr>
                                        <p:cTn id="106" dur="500" fill="hold"/>
                                        <p:tgtEl>
                                          <p:spTgt spid="23"/>
                                        </p:tgtEl>
                                        <p:attrNameLst>
                                          <p:attrName>ppt_h</p:attrName>
                                        </p:attrNameLst>
                                      </p:cBhvr>
                                      <p:tavLst>
                                        <p:tav tm="0">
                                          <p:val>
                                            <p:fltVal val="0"/>
                                          </p:val>
                                        </p:tav>
                                        <p:tav tm="100000">
                                          <p:val>
                                            <p:strVal val="#ppt_h"/>
                                          </p:val>
                                        </p:tav>
                                      </p:tavLst>
                                    </p:anim>
                                    <p:animEffect transition="in" filter="fade">
                                      <p:cBhvr>
                                        <p:cTn id="10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3" grpId="0" animBg="1"/>
      <p:bldP spid="13" grpId="1" animBg="1"/>
      <p:bldP spid="14" grpId="0" animBg="1"/>
      <p:bldP spid="14" grpId="1" animBg="1"/>
      <p:bldP spid="15" grpId="0" animBg="1"/>
      <p:bldP spid="15" grpId="1" animBg="1"/>
      <p:bldP spid="16" grpId="0" animBg="1"/>
      <p:bldP spid="16" grpId="1" animBg="1"/>
      <p:bldP spid="21" grpId="0" animBg="1"/>
      <p:bldP spid="22" grpId="0"/>
      <p:bldP spid="23" grpId="0" animBg="1"/>
      <p:bldP spid="24" grpId="0"/>
      <p:bldP spid="25" grpId="0" animBg="1"/>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xmlns="" id="{2030E6C3-6D08-42B0-AE21-0AF65A099FF5}"/>
              </a:ext>
            </a:extLst>
          </p:cNvPr>
          <p:cNvSpPr txBox="1"/>
          <p:nvPr/>
        </p:nvSpPr>
        <p:spPr>
          <a:xfrm>
            <a:off x="2664459" y="975290"/>
            <a:ext cx="8530689" cy="4647426"/>
          </a:xfrm>
          <a:prstGeom prst="rect">
            <a:avLst/>
          </a:prstGeom>
          <a:noFill/>
        </p:spPr>
        <p:txBody>
          <a:bodyPr wrap="square" rtlCol="0">
            <a:spAutoFit/>
          </a:bodyPr>
          <a:lstStyle/>
          <a:p>
            <a:r>
              <a:rPr lang="zh-CN" altLang="en-US" sz="3200" b="1" dirty="0">
                <a:solidFill>
                  <a:srgbClr val="002060"/>
                </a:solidFill>
                <a:latin typeface="微软雅黑" panose="020B0503020204020204" pitchFamily="34" charset="-122"/>
                <a:ea typeface="微软雅黑" panose="020B0503020204020204" pitchFamily="34" charset="-122"/>
              </a:rPr>
              <a:t>搜索方式</a:t>
            </a:r>
            <a:endParaRPr lang="en-US" altLang="zh-CN" sz="3200" b="1"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全文检索</a:t>
            </a:r>
            <a:r>
              <a:rPr lang="en-US" altLang="zh-CN" sz="2800" dirty="0">
                <a:solidFill>
                  <a:srgbClr val="002060"/>
                </a:solidFill>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目录检索 </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模糊检索和简单的高级检索</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划词取词检索</a:t>
            </a:r>
            <a:endParaRPr lang="en-US" altLang="zh-CN" sz="2800"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口语化词与</a:t>
            </a:r>
            <a:r>
              <a:rPr lang="en-US" altLang="zh-CN" sz="2800" dirty="0">
                <a:solidFill>
                  <a:srgbClr val="002060"/>
                </a:solidFill>
                <a:latin typeface="微软雅黑" panose="020B0503020204020204" pitchFamily="34" charset="-122"/>
                <a:ea typeface="微软雅黑" panose="020B0503020204020204" pitchFamily="34" charset="-122"/>
              </a:rPr>
              <a:t>UMLS</a:t>
            </a:r>
            <a:r>
              <a:rPr lang="zh-CN" altLang="en-US" sz="2800" dirty="0">
                <a:solidFill>
                  <a:srgbClr val="002060"/>
                </a:solidFill>
                <a:latin typeface="微软雅黑" panose="020B0503020204020204" pitchFamily="34" charset="-122"/>
                <a:ea typeface="微软雅黑" panose="020B0503020204020204" pitchFamily="34" charset="-122"/>
              </a:rPr>
              <a:t>映射</a:t>
            </a:r>
          </a:p>
          <a:p>
            <a:r>
              <a:rPr lang="zh-CN" altLang="en-US" sz="3200" b="1" dirty="0">
                <a:solidFill>
                  <a:srgbClr val="002060"/>
                </a:solidFill>
                <a:latin typeface="微软雅黑" panose="020B0503020204020204" pitchFamily="34" charset="-122"/>
                <a:ea typeface="微软雅黑" panose="020B0503020204020204" pitchFamily="34" charset="-122"/>
              </a:rPr>
              <a:t>个性化设置</a:t>
            </a:r>
            <a:endParaRPr lang="en-US" altLang="zh-CN" sz="3200" b="1" dirty="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词条收藏 个人单词本 批量导出</a:t>
            </a:r>
          </a:p>
          <a:p>
            <a:r>
              <a:rPr lang="zh-CN" altLang="en-US" sz="3200" b="1" dirty="0">
                <a:solidFill>
                  <a:srgbClr val="002060"/>
                </a:solidFill>
                <a:latin typeface="微软雅黑" panose="020B0503020204020204" pitchFamily="34" charset="-122"/>
                <a:ea typeface="微软雅黑" panose="020B0503020204020204" pitchFamily="34" charset="-122"/>
              </a:rPr>
              <a:t>平台支持</a:t>
            </a:r>
          </a:p>
          <a:p>
            <a:pPr marL="457200" indent="-457200">
              <a:buFont typeface="Arial" panose="020B0604020202020204" pitchFamily="34" charset="0"/>
              <a:buChar char="•"/>
            </a:pPr>
            <a:r>
              <a:rPr lang="zh-CN" altLang="en-US" sz="2800" dirty="0">
                <a:solidFill>
                  <a:srgbClr val="002060"/>
                </a:solidFill>
                <a:latin typeface="微软雅黑" panose="020B0503020204020204" pitchFamily="34" charset="-122"/>
                <a:ea typeface="微软雅黑" panose="020B0503020204020204" pitchFamily="34" charset="-122"/>
              </a:rPr>
              <a:t>电脑软件 手机</a:t>
            </a:r>
            <a:r>
              <a:rPr lang="en-US" altLang="zh-CN" sz="2800" dirty="0">
                <a:solidFill>
                  <a:srgbClr val="002060"/>
                </a:solidFill>
                <a:latin typeface="微软雅黑" panose="020B0503020204020204" pitchFamily="34" charset="-122"/>
                <a:ea typeface="微软雅黑" panose="020B0503020204020204" pitchFamily="34" charset="-122"/>
              </a:rPr>
              <a:t>app</a:t>
            </a:r>
            <a:r>
              <a:rPr lang="zh-CN" altLang="en-US" sz="2800" dirty="0">
                <a:solidFill>
                  <a:srgbClr val="002060"/>
                </a:solidFill>
                <a:latin typeface="微软雅黑" panose="020B0503020204020204" pitchFamily="34" charset="-122"/>
                <a:ea typeface="微软雅黑" panose="020B0503020204020204" pitchFamily="34" charset="-122"/>
              </a:rPr>
              <a:t> 内嵌插件 </a:t>
            </a:r>
            <a:r>
              <a:rPr lang="en-US" altLang="zh-CN" sz="2800" dirty="0">
                <a:solidFill>
                  <a:srgbClr val="002060"/>
                </a:solidFill>
                <a:latin typeface="微软雅黑" panose="020B0503020204020204" pitchFamily="34" charset="-122"/>
                <a:ea typeface="微软雅黑" panose="020B0503020204020204" pitchFamily="34" charset="-122"/>
              </a:rPr>
              <a:t>API</a:t>
            </a:r>
            <a:r>
              <a:rPr lang="zh-CN" altLang="en-US" sz="2800" dirty="0">
                <a:solidFill>
                  <a:srgbClr val="002060"/>
                </a:solidFill>
                <a:latin typeface="微软雅黑" panose="020B0503020204020204" pitchFamily="34" charset="-122"/>
                <a:ea typeface="微软雅黑" panose="020B0503020204020204" pitchFamily="34" charset="-122"/>
              </a:rPr>
              <a:t>接口 </a:t>
            </a:r>
          </a:p>
          <a:p>
            <a:r>
              <a:rPr lang="zh-CN" altLang="en-US" sz="3200" b="1" dirty="0">
                <a:solidFill>
                  <a:srgbClr val="002060"/>
                </a:solidFill>
                <a:latin typeface="微软雅黑" panose="020B0503020204020204" pitchFamily="34" charset="-122"/>
                <a:ea typeface="微软雅黑" panose="020B0503020204020204" pitchFamily="34" charset="-122"/>
              </a:rPr>
              <a:t>篇章翻译功能</a:t>
            </a:r>
          </a:p>
        </p:txBody>
      </p:sp>
    </p:spTree>
    <p:extLst>
      <p:ext uri="{BB962C8B-B14F-4D97-AF65-F5344CB8AC3E}">
        <p14:creationId xmlns:p14="http://schemas.microsoft.com/office/powerpoint/2010/main" val="1826947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xmlns=""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a16="http://schemas.microsoft.com/office/drawing/2014/main" xmlns=""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a16="http://schemas.microsoft.com/office/drawing/2014/main" xmlns=""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金融辞典</a:t>
            </a:r>
          </a:p>
        </p:txBody>
      </p:sp>
      <p:sp>
        <p:nvSpPr>
          <p:cNvPr id="9" name="椭圆 8">
            <a:extLst>
              <a:ext uri="{FF2B5EF4-FFF2-40B4-BE49-F238E27FC236}">
                <a16:creationId xmlns:a16="http://schemas.microsoft.com/office/drawing/2014/main" xmlns=""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xmlns=""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检索方法</a:t>
            </a: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数据来源</a:t>
            </a: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不同点：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内容丰富度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功能丰富度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3. </a:t>
            </a:r>
            <a:r>
              <a:rPr lang="zh-CN" altLang="en-US" sz="2800" dirty="0">
                <a:latin typeface="微软雅黑" pitchFamily="34" charset="-122"/>
                <a:ea typeface="微软雅黑" pitchFamily="34" charset="-122"/>
              </a:rPr>
              <a:t>语言对</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4. </a:t>
            </a:r>
            <a:r>
              <a:rPr lang="zh-CN" altLang="en-US" sz="2800" dirty="0">
                <a:latin typeface="微软雅黑" pitchFamily="34" charset="-122"/>
                <a:ea typeface="微软雅黑" pitchFamily="34" charset="-122"/>
              </a:rPr>
              <a:t>释义多样性</a:t>
            </a:r>
          </a:p>
          <a:p>
            <a:r>
              <a:rPr lang="zh-CN" altLang="en-US" sz="2800" dirty="0"/>
              <a:t/>
            </a:r>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
        <p:nvSpPr>
          <p:cNvPr id="3" name="文本框 2">
            <a:extLst>
              <a:ext uri="{FF2B5EF4-FFF2-40B4-BE49-F238E27FC236}">
                <a16:creationId xmlns:a16="http://schemas.microsoft.com/office/drawing/2014/main" xmlns="" id="{A351FB82-D77B-4358-8F4B-DF0F2F56BEDB}"/>
              </a:ext>
            </a:extLst>
          </p:cNvPr>
          <p:cNvSpPr txBox="1"/>
          <p:nvPr/>
        </p:nvSpPr>
        <p:spPr>
          <a:xfrm>
            <a:off x="5086204" y="4571286"/>
            <a:ext cx="7105796" cy="264687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Analyst </a:t>
            </a:r>
            <a:r>
              <a:rPr lang="en-US" altLang="zh-CN" sz="1600" dirty="0" err="1">
                <a:latin typeface="微软雅黑" panose="020B0503020204020204" pitchFamily="34" charset="-122"/>
                <a:ea typeface="微软雅黑" panose="020B0503020204020204" pitchFamily="34" charset="-122"/>
              </a:rPr>
              <a:t>Space,https</a:t>
            </a:r>
            <a:r>
              <a:rPr lang="en-US" altLang="zh-CN" sz="1600" dirty="0">
                <a:latin typeface="微软雅黑" panose="020B0503020204020204" pitchFamily="34" charset="-122"/>
                <a:ea typeface="微软雅黑" panose="020B0503020204020204" pitchFamily="34" charset="-122"/>
              </a:rPr>
              <a:t>://edu.theanalystspace.com/dict/index</a:t>
            </a:r>
            <a:r>
              <a:rPr lang="zh-CN" altLang="en-US" sz="1600" dirty="0">
                <a:latin typeface="微软雅黑" panose="020B0503020204020204" pitchFamily="34" charset="-122"/>
                <a:ea typeface="微软雅黑" panose="020B0503020204020204" pitchFamily="34" charset="-122"/>
              </a:rPr>
              <a:t>）中的（</a:t>
            </a:r>
            <a:r>
              <a:rPr lang="en-US" altLang="zh-CN" sz="1600" dirty="0">
                <a:latin typeface="微软雅黑" panose="020B0503020204020204" pitchFamily="34" charset="-122"/>
                <a:ea typeface="微软雅黑" panose="020B0503020204020204" pitchFamily="34" charset="-122"/>
              </a:rPr>
              <a:t>Chartered Financial Analyst (CFA)</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GB" altLang="zh-CN" sz="1600" dirty="0">
                <a:latin typeface="微软雅黑" panose="020B0503020204020204" pitchFamily="34" charset="-122"/>
                <a:ea typeface="微软雅黑" panose="020B0503020204020204" pitchFamily="34" charset="-122"/>
                <a:hlinkClick r:id="rId4"/>
              </a:rPr>
              <a:t>http://cidian.gaodun.com</a:t>
            </a:r>
            <a:endParaRPr lang="en-GB"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The Free Dictionary </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hlinkClick r:id="rId5"/>
              </a:rPr>
              <a:t>https://financial-dictionary.thefreedictionary.com/</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GB" sz="1600" dirty="0">
                <a:latin typeface="微软雅黑" panose="020B0503020204020204" pitchFamily="34" charset="-122"/>
                <a:ea typeface="微软雅黑" panose="020B0503020204020204" pitchFamily="34" charset="-122"/>
              </a:rPr>
              <a:t>（</a:t>
            </a:r>
            <a:r>
              <a:rPr lang="en-GB" altLang="zh-CN" sz="1600" dirty="0">
                <a:latin typeface="微软雅黑" panose="020B0503020204020204" pitchFamily="34" charset="-122"/>
                <a:ea typeface="微软雅黑" panose="020B0503020204020204" pitchFamily="34" charset="-122"/>
                <a:hlinkClick r:id="rId6"/>
              </a:rPr>
              <a:t>https://www.worldfinance.com/financial-dictionary</a:t>
            </a:r>
            <a:r>
              <a:rPr lang="zh-CN" altLang="en-GB" sz="1600" dirty="0">
                <a:latin typeface="微软雅黑" panose="020B0503020204020204" pitchFamily="34" charset="-122"/>
                <a:ea typeface="微软雅黑" panose="020B0503020204020204" pitchFamily="34" charset="-122"/>
                <a:hlinkClick r:id="rId6"/>
              </a:rPr>
              <a:t>，</a:t>
            </a:r>
            <a:r>
              <a:rPr lang="en-GB" altLang="zh-CN" sz="1600" dirty="0">
                <a:latin typeface="微软雅黑" panose="020B0503020204020204" pitchFamily="34" charset="-122"/>
                <a:ea typeface="微软雅黑" panose="020B0503020204020204" pitchFamily="34" charset="-122"/>
                <a:hlinkClick r:id="rId6"/>
              </a:rPr>
              <a:t>https://www.wallstreetoasis.com/finance-dictionary</a:t>
            </a:r>
            <a:r>
              <a:rPr lang="zh-CN" altLang="en-GB"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https://investinganswers.com/financial-dictionary</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http://www.financialdictionary.net/</a:t>
            </a:r>
          </a:p>
          <a:p>
            <a:pPr marL="285750"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124630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73016DA7-04CC-4301-B919-D5BA942F4036}"/>
              </a:ext>
            </a:extLst>
          </p:cNvPr>
          <p:cNvSpPr/>
          <p:nvPr/>
        </p:nvSpPr>
        <p:spPr>
          <a:xfrm>
            <a:off x="8909656" y="630099"/>
            <a:ext cx="2708988" cy="1754326"/>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医药学大词典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外教社医学词汇手册</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道兰氏图解医学词典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牛津简明医学辞典</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湘雅医药学大词典</a:t>
            </a:r>
          </a:p>
        </p:txBody>
      </p:sp>
      <p:sp>
        <p:nvSpPr>
          <p:cNvPr id="4" name="椭圆 3">
            <a:extLst>
              <a:ext uri="{FF2B5EF4-FFF2-40B4-BE49-F238E27FC236}">
                <a16:creationId xmlns:a16="http://schemas.microsoft.com/office/drawing/2014/main" xmlns=""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a16="http://schemas.microsoft.com/office/drawing/2014/main" xmlns=""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a16="http://schemas.microsoft.com/office/drawing/2014/main" xmlns=""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a16="http://schemas.microsoft.com/office/drawing/2014/main" xmlns=""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xmlns="" id="{642799FD-76FA-420D-9286-AD4AC1DF402E}"/>
              </a:ext>
            </a:extLst>
          </p:cNvPr>
          <p:cNvSpPr txBox="1"/>
          <p:nvPr/>
        </p:nvSpPr>
        <p:spPr>
          <a:xfrm>
            <a:off x="2159238" y="1370182"/>
            <a:ext cx="6177064" cy="3966150"/>
          </a:xfrm>
          <a:prstGeom prst="rect">
            <a:avLst/>
          </a:prstGeom>
          <a:noFill/>
        </p:spPr>
        <p:txBody>
          <a:bodyPr wrap="square" rtlCol="0">
            <a:spAutoFit/>
          </a:bodyPr>
          <a:lstStyle/>
          <a:p>
            <a:pPr>
              <a:lnSpc>
                <a:spcPct val="130000"/>
              </a:lnSpc>
            </a:pPr>
            <a:r>
              <a:rPr lang="zh-CN" altLang="en-US" sz="2800" dirty="0">
                <a:latin typeface="微软雅黑" panose="020B0503020204020204" pitchFamily="34" charset="-122"/>
                <a:ea typeface="微软雅黑" panose="020B0503020204020204" pitchFamily="34" charset="-122"/>
              </a:rPr>
              <a:t>相同点：检索方式</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数据来源</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呈现形式</a:t>
            </a:r>
            <a:endParaRPr lang="en-US" altLang="zh-CN" sz="2800" dirty="0">
              <a:latin typeface="微软雅黑" panose="020B0503020204020204" pitchFamily="34" charset="-122"/>
              <a:ea typeface="微软雅黑" panose="020B0503020204020204" pitchFamily="34" charset="-122"/>
            </a:endParaRPr>
          </a:p>
          <a:p>
            <a:pPr>
              <a:lnSpc>
                <a:spcPct val="130000"/>
              </a:lnSpc>
            </a:pPr>
            <a:endParaRPr lang="en-US" altLang="zh-CN" sz="2800" dirty="0">
              <a:latin typeface="微软雅黑" panose="020B0503020204020204" pitchFamily="34" charset="-122"/>
              <a:ea typeface="微软雅黑" panose="020B0503020204020204" pitchFamily="34" charset="-122"/>
            </a:endParaRPr>
          </a:p>
          <a:p>
            <a:pPr>
              <a:lnSpc>
                <a:spcPct val="130000"/>
              </a:lnSpc>
            </a:pPr>
            <a:r>
              <a:rPr lang="zh-CN" altLang="en-US" sz="2800" dirty="0">
                <a:latin typeface="微软雅黑" panose="020B0503020204020204" pitchFamily="34" charset="-122"/>
                <a:ea typeface="微软雅黑" panose="020B0503020204020204" pitchFamily="34" charset="-122"/>
              </a:rPr>
              <a:t>不同点： 包含论文例句</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首选释义为医学释义</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包含百科</a:t>
            </a:r>
            <a:endParaRPr lang="zh-CN" altLang="en-US" dirty="0"/>
          </a:p>
        </p:txBody>
      </p:sp>
      <p:pic>
        <p:nvPicPr>
          <p:cNvPr id="15" name="图片 14" descr="图片包含 屏幕截图&#10;&#10;自动生成的说明">
            <a:extLst>
              <a:ext uri="{FF2B5EF4-FFF2-40B4-BE49-F238E27FC236}">
                <a16:creationId xmlns:a16="http://schemas.microsoft.com/office/drawing/2014/main" xmlns=""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xmlns="" id="{379ECFDC-06CB-48E6-8748-DBF7CA915365}"/>
              </a:ext>
            </a:extLst>
          </p:cNvPr>
          <p:cNvSpPr txBox="1"/>
          <p:nvPr/>
        </p:nvSpPr>
        <p:spPr>
          <a:xfrm>
            <a:off x="217502" y="292964"/>
            <a:ext cx="110083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法律词典</a:t>
            </a:r>
          </a:p>
        </p:txBody>
      </p:sp>
      <p:sp>
        <p:nvSpPr>
          <p:cNvPr id="9" name="椭圆 8">
            <a:extLst>
              <a:ext uri="{FF2B5EF4-FFF2-40B4-BE49-F238E27FC236}">
                <a16:creationId xmlns:a16="http://schemas.microsoft.com/office/drawing/2014/main" xmlns="" id="{62AD7252-080D-445E-9D18-19ACC6A0906E}"/>
              </a:ext>
            </a:extLst>
          </p:cNvPr>
          <p:cNvSpPr/>
          <p:nvPr/>
        </p:nvSpPr>
        <p:spPr>
          <a:xfrm>
            <a:off x="76791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a16="http://schemas.microsoft.com/office/drawing/2014/main" xmlns="" id="{642799FD-76FA-420D-9286-AD4AC1DF402E}"/>
              </a:ext>
            </a:extLst>
          </p:cNvPr>
          <p:cNvSpPr txBox="1"/>
          <p:nvPr/>
        </p:nvSpPr>
        <p:spPr>
          <a:xfrm>
            <a:off x="1658307" y="2845175"/>
            <a:ext cx="6177064" cy="46474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相同点：</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1.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搜索模式：都提供搜索框</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2.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数据来源：都为纸质词典转化</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微软雅黑" pitchFamily="34" charset="-122"/>
                <a:ea typeface="微软雅黑" pitchFamily="34" charset="-122"/>
              </a:rPr>
              <a:t>3. </a:t>
            </a:r>
            <a:r>
              <a:rPr lang="zh-CN" altLang="en-US" sz="2400" dirty="0">
                <a:solidFill>
                  <a:prstClr val="black"/>
                </a:solidFill>
                <a:latin typeface="微软雅黑" pitchFamily="34" charset="-122"/>
                <a:ea typeface="微软雅黑" pitchFamily="34" charset="-122"/>
              </a:rPr>
              <a:t>是否收费：免费多为在线，收费多为本地</a:t>
            </a:r>
            <a:endPar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不同点：</a:t>
            </a: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搜索模式：专业词典提供目录式</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a:solidFill>
                  <a:prstClr val="black"/>
                </a:solidFill>
                <a:latin typeface="微软雅黑" pitchFamily="34" charset="-122"/>
                <a:ea typeface="微软雅黑" pitchFamily="34" charset="-122"/>
              </a:rPr>
              <a:t>词条内容：专业词典只有详细解释</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3. </a:t>
            </a:r>
            <a:r>
              <a:rPr lang="zh-CN" altLang="en-US" sz="2400" dirty="0">
                <a:solidFill>
                  <a:prstClr val="black"/>
                </a:solidFill>
                <a:latin typeface="微软雅黑" pitchFamily="34" charset="-122"/>
                <a:ea typeface="微软雅黑" pitchFamily="34" charset="-122"/>
              </a:rPr>
              <a:t>  更新频率：专业词典更新慢</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r>
            <a:b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b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a16="http://schemas.microsoft.com/office/drawing/2014/main" xmlns="" id="{8F1D9C09-DA1F-4402-9237-745A1C5FA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78" y="367645"/>
            <a:ext cx="3650825" cy="6490355"/>
          </a:xfrm>
          <a:prstGeom prst="rect">
            <a:avLst/>
          </a:prstGeom>
        </p:spPr>
      </p:pic>
      <p:pic>
        <p:nvPicPr>
          <p:cNvPr id="10" name="图片 9">
            <a:extLst>
              <a:ext uri="{FF2B5EF4-FFF2-40B4-BE49-F238E27FC236}">
                <a16:creationId xmlns:a16="http://schemas.microsoft.com/office/drawing/2014/main" xmlns="" id="{ACD17D9B-18E0-4725-9596-B3ADD370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447" y="212860"/>
            <a:ext cx="9185827" cy="2314643"/>
          </a:xfrm>
          <a:prstGeom prst="rect">
            <a:avLst/>
          </a:prstGeom>
        </p:spPr>
      </p:pic>
      <p:sp>
        <p:nvSpPr>
          <p:cNvPr id="2" name="矩形 1">
            <a:extLst>
              <a:ext uri="{FF2B5EF4-FFF2-40B4-BE49-F238E27FC236}">
                <a16:creationId xmlns:a16="http://schemas.microsoft.com/office/drawing/2014/main" xmlns="" id="{03FE93DB-D0C7-427B-8A95-EFBEC4CEA5EA}"/>
              </a:ext>
            </a:extLst>
          </p:cNvPr>
          <p:cNvSpPr/>
          <p:nvPr/>
        </p:nvSpPr>
        <p:spPr>
          <a:xfrm>
            <a:off x="1747437" y="1023372"/>
            <a:ext cx="8525953" cy="4801314"/>
          </a:xfrm>
          <a:prstGeom prst="rect">
            <a:avLst/>
          </a:prstGeom>
          <a:solidFill>
            <a:schemeClr val="bg1"/>
          </a:solidFill>
        </p:spPr>
        <p:txBody>
          <a:bodyPr wrap="square">
            <a:spAutoFit/>
          </a:bodyPr>
          <a:lstStyle/>
          <a:p>
            <a:r>
              <a:rPr lang="zh-CN" altLang="en-US" dirty="0">
                <a:latin typeface="微软雅黑" panose="020B0503020204020204" pitchFamily="34" charset="-122"/>
                <a:ea typeface="微软雅黑" panose="020B0503020204020204" pitchFamily="34" charset="-122"/>
              </a:rPr>
              <a:t>单语词典</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Wex</a:t>
            </a:r>
            <a:r>
              <a:rPr lang="en-GB" altLang="zh-CN" dirty="0">
                <a:latin typeface="微软雅黑" panose="020B0503020204020204" pitchFamily="34" charset="-122"/>
                <a:ea typeface="微软雅黑" panose="020B0503020204020204" pitchFamily="34" charset="-122"/>
              </a:rPr>
              <a:t> | LII / Legal Information Institute (www.law.cornell.edu/wex/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Nolo's</a:t>
            </a:r>
            <a:r>
              <a:rPr lang="en-GB" altLang="zh-CN" dirty="0">
                <a:latin typeface="微软雅黑" panose="020B0503020204020204" pitchFamily="34" charset="-122"/>
                <a:ea typeface="微软雅黑" panose="020B0503020204020204" pitchFamily="34" charset="-122"/>
              </a:rPr>
              <a:t> Free Dictionary of Law Terms and Legal Definitions - Nolo.com (www.nolo.com/dictionary)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Legal Dictionary | Law.com (dictionary.law.com)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Dictionary of Law. Define Legal Terms at FindLaw (dictionary.findlaw.com/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Lectric</a:t>
            </a:r>
            <a:r>
              <a:rPr lang="en-GB" altLang="zh-CN" dirty="0">
                <a:latin typeface="微软雅黑" panose="020B0503020204020204" pitchFamily="34" charset="-122"/>
                <a:ea typeface="微软雅黑" panose="020B0503020204020204" pitchFamily="34" charset="-122"/>
              </a:rPr>
              <a:t> Law Library's Dictionary (http://www.lectlaw.com/def.htm )</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err="1">
                <a:latin typeface="微软雅黑" panose="020B0503020204020204" pitchFamily="34" charset="-122"/>
                <a:ea typeface="微软雅黑" panose="020B0503020204020204" pitchFamily="34" charset="-122"/>
              </a:rPr>
              <a:t>Duhaime's</a:t>
            </a:r>
            <a:r>
              <a:rPr lang="en-GB" altLang="zh-CN" dirty="0">
                <a:latin typeface="微软雅黑" panose="020B0503020204020204" pitchFamily="34" charset="-122"/>
                <a:ea typeface="微软雅黑" panose="020B0503020204020204" pitchFamily="34" charset="-122"/>
              </a:rPr>
              <a:t> Law Dictionary (http://www.duhaime.org/dictionary/diction.aspx)</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John Bouvier's Law Dictionary (http://www.constitution.org/bouv/bouvier.htm)</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en-GB" altLang="zh-CN" dirty="0">
                <a:latin typeface="微软雅黑" panose="020B0503020204020204" pitchFamily="34" charset="-122"/>
                <a:ea typeface="微软雅黑" panose="020B0503020204020204" pitchFamily="34" charset="-122"/>
              </a:rPr>
              <a:t>Dean's Law Dictionary (http://www.deanslawdictionary.com/)</a:t>
            </a:r>
            <a:r>
              <a:rPr lang="zh-CN" altLang="en-US" dirty="0">
                <a:latin typeface="微软雅黑" panose="020B0503020204020204" pitchFamily="34" charset="-122"/>
                <a:ea typeface="微软雅黑" panose="020B0503020204020204" pitchFamily="34" charset="-122"/>
              </a:rPr>
              <a:t>下载收费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孔敏律师网</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http://www.kongminlawyer.com/baike.html)</a:t>
            </a:r>
            <a:r>
              <a:rPr lang="zh-CN" altLang="en-US" dirty="0">
                <a:latin typeface="微软雅黑" panose="020B0503020204020204" pitchFamily="34" charset="-122"/>
                <a:ea typeface="微软雅黑" panose="020B0503020204020204" pitchFamily="34" charset="-122"/>
              </a:rPr>
              <a:t>在线百科</a:t>
            </a:r>
          </a:p>
          <a:p>
            <a:r>
              <a:rPr lang="zh-CN" altLang="en-US" dirty="0">
                <a:latin typeface="微软雅黑" panose="020B0503020204020204" pitchFamily="34" charset="-122"/>
                <a:ea typeface="微软雅黑" panose="020B0503020204020204" pitchFamily="34" charset="-122"/>
              </a:rPr>
              <a:t>双语词典</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元照英美法律词典 </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http://lawyer.get.com.tw/Dic/)</a:t>
            </a:r>
            <a:r>
              <a:rPr lang="zh-CN" altLang="en-US" dirty="0">
                <a:latin typeface="微软雅黑" panose="020B0503020204020204" pitchFamily="34" charset="-122"/>
                <a:ea typeface="微软雅黑" panose="020B0503020204020204" pitchFamily="34" charset="-122"/>
              </a:rPr>
              <a:t>在线免费</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英汉双向法律词典</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http://cidian.dict.cn/shjd/sxflcd.html) APP</a:t>
            </a:r>
            <a:r>
              <a:rPr lang="zh-CN" altLang="en-US" dirty="0">
                <a:latin typeface="微软雅黑" panose="020B0503020204020204" pitchFamily="34" charset="-122"/>
                <a:ea typeface="微软雅黑" panose="020B0503020204020204" pitchFamily="34" charset="-122"/>
              </a:rPr>
              <a:t>下载</a:t>
            </a:r>
          </a:p>
        </p:txBody>
      </p:sp>
    </p:spTree>
    <p:extLst>
      <p:ext uri="{BB962C8B-B14F-4D97-AF65-F5344CB8AC3E}">
        <p14:creationId xmlns:p14="http://schemas.microsoft.com/office/powerpoint/2010/main" val="34257340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F384C8E3-3405-48EE-BD9A-87083A5443CC}"/>
              </a:ext>
            </a:extLst>
          </p:cNvPr>
          <p:cNvSpPr/>
          <p:nvPr/>
        </p:nvSpPr>
        <p:spPr>
          <a:xfrm>
            <a:off x="1" y="0"/>
            <a:ext cx="6291290" cy="685800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xmlns="" id="{39239570-43B6-43A9-9B2E-6A907167C9E0}"/>
              </a:ext>
            </a:extLst>
          </p:cNvPr>
          <p:cNvPicPr>
            <a:picLocks noChangeAspect="1"/>
          </p:cNvPicPr>
          <p:nvPr/>
        </p:nvPicPr>
        <p:blipFill>
          <a:blip r:embed="rId2"/>
          <a:stretch>
            <a:fillRect/>
          </a:stretch>
        </p:blipFill>
        <p:spPr>
          <a:xfrm>
            <a:off x="262199" y="228291"/>
            <a:ext cx="5766894" cy="6399085"/>
          </a:xfrm>
          <a:prstGeom prst="rect">
            <a:avLst/>
          </a:prstGeom>
        </p:spPr>
      </p:pic>
      <p:pic>
        <p:nvPicPr>
          <p:cNvPr id="7" name="图片 6">
            <a:extLst>
              <a:ext uri="{FF2B5EF4-FFF2-40B4-BE49-F238E27FC236}">
                <a16:creationId xmlns:a16="http://schemas.microsoft.com/office/drawing/2014/main" xmlns="" id="{FEF6F4B4-C280-4A50-872E-64A42CBA9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7778" y="3616871"/>
            <a:ext cx="5670074" cy="3014921"/>
          </a:xfrm>
          <a:prstGeom prst="rect">
            <a:avLst/>
          </a:prstGeom>
        </p:spPr>
      </p:pic>
      <p:sp>
        <p:nvSpPr>
          <p:cNvPr id="12" name="文本框 11">
            <a:extLst>
              <a:ext uri="{FF2B5EF4-FFF2-40B4-BE49-F238E27FC236}">
                <a16:creationId xmlns:a16="http://schemas.microsoft.com/office/drawing/2014/main" xmlns="" id="{65B038FA-DAFF-44E4-92A4-E8CFDA779233}"/>
              </a:ext>
            </a:extLst>
          </p:cNvPr>
          <p:cNvSpPr txBox="1"/>
          <p:nvPr/>
        </p:nvSpPr>
        <p:spPr>
          <a:xfrm>
            <a:off x="6553489" y="138996"/>
            <a:ext cx="5442596" cy="3477875"/>
          </a:xfrm>
          <a:prstGeom prst="rect">
            <a:avLst/>
          </a:prstGeom>
          <a:solidFill>
            <a:srgbClr val="95C1C4"/>
          </a:solid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提供了多种简单直观的查询方式：</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搜索框</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首字母索引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按分类查询</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新增词条</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Monthly Top 10 Pages</a:t>
            </a: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词条中一般没有读音，只有该词条在计算机领域内的释义。并提供图解，应用方法和相关链接等。</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提供了收藏夹，但是学习功能主要通过</a:t>
            </a:r>
            <a:r>
              <a:rPr lang="en-US" altLang="zh-CN" sz="2000" dirty="0">
                <a:latin typeface="微软雅黑" panose="020B0503020204020204" pitchFamily="34" charset="-122"/>
                <a:ea typeface="微软雅黑" panose="020B0503020204020204" pitchFamily="34" charset="-122"/>
              </a:rPr>
              <a:t>Today’s Word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Random Word</a:t>
            </a:r>
            <a:r>
              <a:rPr lang="zh-CN" altLang="en-US" sz="2000" dirty="0">
                <a:latin typeface="微软雅黑" panose="020B0503020204020204" pitchFamily="34" charset="-122"/>
                <a:ea typeface="微软雅黑" panose="020B0503020204020204" pitchFamily="34" charset="-122"/>
              </a:rPr>
              <a:t>方式</a:t>
            </a:r>
            <a:r>
              <a:rPr lang="zh-CN" altLang="en-US" dirty="0">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xmlns="" id="{61F8065C-AD27-4FF6-BBFE-33209836471B}"/>
              </a:ext>
            </a:extLst>
          </p:cNvPr>
          <p:cNvSpPr/>
          <p:nvPr/>
        </p:nvSpPr>
        <p:spPr>
          <a:xfrm>
            <a:off x="262199" y="5427047"/>
            <a:ext cx="8480585" cy="1200329"/>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Oxford Reference (</a:t>
            </a:r>
            <a:r>
              <a:rPr lang="zh-CN" altLang="en-US" dirty="0">
                <a:latin typeface="微软雅黑" panose="020B0503020204020204" pitchFamily="34" charset="-122"/>
                <a:ea typeface="微软雅黑" panose="020B0503020204020204" pitchFamily="34" charset="-122"/>
              </a:rPr>
              <a:t>收费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http://www.oxfordreference.com/</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​Tech Terms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https://techterms.com/&gt;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​Computer Hope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https://www.computerhope.com/jargon.htm&gt;</a:t>
            </a:r>
          </a:p>
          <a:p>
            <a:pPr marL="285750" indent="-285750">
              <a:buFont typeface="Arial" panose="020B0604020202020204" pitchFamily="34" charset="0"/>
              <a:buChar char="•"/>
            </a:pPr>
            <a:r>
              <a:rPr lang="en-GB" altLang="zh-CN" dirty="0">
                <a:latin typeface="微软雅黑" panose="020B0503020204020204" pitchFamily="34" charset="-122"/>
                <a:ea typeface="微软雅黑" panose="020B0503020204020204" pitchFamily="34" charset="-122"/>
              </a:rPr>
              <a:t>​FOLDOC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免费） </a:t>
            </a:r>
            <a:r>
              <a:rPr lang="en-US" altLang="zh-CN" dirty="0">
                <a:latin typeface="微软雅黑" panose="020B0503020204020204" pitchFamily="34" charset="-122"/>
                <a:ea typeface="微软雅黑" panose="020B0503020204020204" pitchFamily="34" charset="-122"/>
              </a:rPr>
              <a:t>&lt;</a:t>
            </a:r>
            <a:r>
              <a:rPr lang="en-GB" altLang="zh-CN" dirty="0">
                <a:latin typeface="微软雅黑" panose="020B0503020204020204" pitchFamily="34" charset="-122"/>
                <a:ea typeface="微软雅黑" panose="020B0503020204020204" pitchFamily="34" charset="-122"/>
              </a:rPr>
              <a:t>http://foldoc.org/&gt;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523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0D3BEF45-3252-4088-BE97-63D31C51F24F}"/>
              </a:ext>
            </a:extLst>
          </p:cNvPr>
          <p:cNvPicPr>
            <a:picLocks noChangeAspect="1"/>
          </p:cNvPicPr>
          <p:nvPr/>
        </p:nvPicPr>
        <p:blipFill>
          <a:blip r:embed="rId2"/>
          <a:stretch>
            <a:fillRect/>
          </a:stretch>
        </p:blipFill>
        <p:spPr>
          <a:xfrm>
            <a:off x="-115938" y="1334278"/>
            <a:ext cx="12415559" cy="4305597"/>
          </a:xfrm>
          <a:prstGeom prst="rect">
            <a:avLst/>
          </a:prstGeom>
        </p:spPr>
      </p:pic>
      <p:sp>
        <p:nvSpPr>
          <p:cNvPr id="5" name="Rectangle 12">
            <a:extLst>
              <a:ext uri="{FF2B5EF4-FFF2-40B4-BE49-F238E27FC236}">
                <a16:creationId xmlns:a16="http://schemas.microsoft.com/office/drawing/2014/main" xmlns="" id="{1B1F0133-CBA4-4A29-8DB2-B8B994A4C7B9}"/>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61332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2067</Words>
  <Application>Microsoft Office PowerPoint</Application>
  <PresentationFormat>自定义</PresentationFormat>
  <Paragraphs>268</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医学领域中常见的一些医学术语体系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微软用户</cp:lastModifiedBy>
  <cp:revision>56</cp:revision>
  <dcterms:created xsi:type="dcterms:W3CDTF">2015-05-05T08:02:00Z</dcterms:created>
  <dcterms:modified xsi:type="dcterms:W3CDTF">2018-11-06T12:15:56Z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