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8" r:id="rId3"/>
    <p:sldId id="259" r:id="rId4"/>
    <p:sldId id="302" r:id="rId5"/>
    <p:sldId id="323" r:id="rId6"/>
    <p:sldId id="313" r:id="rId7"/>
    <p:sldId id="289" r:id="rId8"/>
    <p:sldId id="297" r:id="rId9"/>
    <p:sldId id="304" r:id="rId10"/>
    <p:sldId id="321" r:id="rId11"/>
    <p:sldId id="314" r:id="rId12"/>
    <p:sldId id="322" r:id="rId13"/>
    <p:sldId id="306" r:id="rId14"/>
    <p:sldId id="261" r:id="rId15"/>
    <p:sldId id="320" r:id="rId16"/>
    <p:sldId id="298" r:id="rId17"/>
    <p:sldId id="307" r:id="rId18"/>
    <p:sldId id="308" r:id="rId19"/>
    <p:sldId id="311" r:id="rId20"/>
    <p:sldId id="312" r:id="rId21"/>
    <p:sldId id="315" r:id="rId22"/>
    <p:sldId id="316" r:id="rId23"/>
    <p:sldId id="317" r:id="rId24"/>
    <p:sldId id="319" r:id="rId25"/>
    <p:sldId id="318" r:id="rId26"/>
    <p:sldId id="300" r:id="rId27"/>
    <p:sldId id="260" r:id="rId28"/>
    <p:sldId id="262" r:id="rId29"/>
    <p:sldId id="263" r:id="rId30"/>
    <p:sldId id="283" r:id="rId31"/>
    <p:sldId id="284" r:id="rId32"/>
    <p:sldId id="291" r:id="rId33"/>
    <p:sldId id="285" r:id="rId34"/>
    <p:sldId id="287" r:id="rId35"/>
    <p:sldId id="288" r:id="rId36"/>
    <p:sldId id="290" r:id="rId37"/>
    <p:sldId id="292" r:id="rId38"/>
    <p:sldId id="293" r:id="rId39"/>
    <p:sldId id="294" r:id="rId40"/>
    <p:sldId id="295" r:id="rId41"/>
    <p:sldId id="296"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18" Type="http://schemas.openxmlformats.org/officeDocument/2006/relationships/image" Target="../media/image22.emf"/><Relationship Id="rId3" Type="http://schemas.openxmlformats.org/officeDocument/2006/relationships/image" Target="../media/image7.png"/><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 Type="http://schemas.openxmlformats.org/officeDocument/2006/relationships/image" Target="../media/image6.png"/><Relationship Id="rId16" Type="http://schemas.openxmlformats.org/officeDocument/2006/relationships/image" Target="../media/image20.emf"/><Relationship Id="rId20"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10" Type="http://schemas.openxmlformats.org/officeDocument/2006/relationships/image" Target="../media/image14.emf"/><Relationship Id="rId19" Type="http://schemas.openxmlformats.org/officeDocument/2006/relationships/image" Target="../media/image23.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smtClean="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smtClean="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smtClean="0">
                <a:solidFill>
                  <a:schemeClr val="bg1"/>
                </a:solidFill>
                <a:latin typeface="微软雅黑" pitchFamily="34" charset="-122"/>
                <a:ea typeface="微软雅黑" pitchFamily="34" charset="-122"/>
                <a:sym typeface="+mn-ea"/>
              </a:rPr>
              <a:t>会</a:t>
            </a:r>
            <a:r>
              <a:rPr lang="zh-CN" altLang="en-US" sz="1600" dirty="0">
                <a:solidFill>
                  <a:schemeClr val="bg1"/>
                </a:solidFill>
                <a:latin typeface="微软雅黑" pitchFamily="34" charset="-122"/>
                <a:ea typeface="微软雅黑" pitchFamily="34" charset="-122"/>
                <a:sym typeface="+mn-ea"/>
              </a:rPr>
              <a:t>利用通用词典平台可用的专业词典扩展包（欧陆扩展包，灵格斯扩展包</a:t>
            </a:r>
            <a:r>
              <a:rPr lang="zh-CN" altLang="en-US" sz="1600" dirty="0" smtClean="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 </a:t>
            </a:r>
            <a:r>
              <a:rPr lang="zh-CN" altLang="en-US" sz="1600" dirty="0" smtClean="0">
                <a:solidFill>
                  <a:schemeClr val="bg1"/>
                </a:solidFill>
                <a:latin typeface="微软雅黑" pitchFamily="34" charset="-122"/>
                <a:ea typeface="微软雅黑" pitchFamily="34" charset="-122"/>
                <a:sym typeface="+mn-ea"/>
              </a:rPr>
              <a:t>（</a:t>
            </a:r>
            <a:r>
              <a:rPr lang="en-US" altLang="zh-CN" sz="1600" dirty="0" smtClean="0">
                <a:solidFill>
                  <a:schemeClr val="bg1"/>
                </a:solidFill>
                <a:latin typeface="微软雅黑" pitchFamily="34" charset="-122"/>
                <a:ea typeface="微软雅黑" pitchFamily="34" charset="-122"/>
                <a:sym typeface="+mn-ea"/>
              </a:rPr>
              <a:t>24</a:t>
            </a:r>
            <a:r>
              <a:rPr lang="en-US" altLang="zh-CN" sz="1600" dirty="0">
                <a:solidFill>
                  <a:schemeClr val="bg1"/>
                </a:solidFill>
                <a:latin typeface="微软雅黑" pitchFamily="34" charset="-122"/>
                <a:ea typeface="微软雅黑" pitchFamily="34" charset="-122"/>
                <a:sym typeface="+mn-ea"/>
              </a:rPr>
              <a:t>%</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smtClean="0">
                <a:solidFill>
                  <a:schemeClr val="bg1"/>
                </a:solidFill>
                <a:latin typeface="微软雅黑" pitchFamily="34" charset="-122"/>
                <a:ea typeface="微软雅黑" pitchFamily="34" charset="-122"/>
                <a:sym typeface="+mn-ea"/>
              </a:rPr>
              <a:t>独立</a:t>
            </a:r>
            <a:r>
              <a:rPr lang="zh-CN" altLang="en-US" sz="1600" dirty="0">
                <a:solidFill>
                  <a:schemeClr val="bg1"/>
                </a:solidFill>
                <a:latin typeface="微软雅黑" pitchFamily="34" charset="-122"/>
                <a:ea typeface="微软雅黑" pitchFamily="34" charset="-122"/>
                <a:sym typeface="+mn-ea"/>
              </a:rPr>
              <a:t>手机软件或电脑</a:t>
            </a:r>
            <a:r>
              <a:rPr lang="zh-CN" altLang="en-US" sz="1600" dirty="0" smtClean="0">
                <a:solidFill>
                  <a:schemeClr val="bg1"/>
                </a:solidFill>
                <a:latin typeface="微软雅黑" pitchFamily="34" charset="-122"/>
                <a:ea typeface="微软雅黑" pitchFamily="34" charset="-122"/>
                <a:sym typeface="+mn-ea"/>
              </a:rPr>
              <a:t>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smtClean="0">
                <a:solidFill>
                  <a:schemeClr val="bg1"/>
                </a:solidFill>
                <a:latin typeface="微软雅黑" pitchFamily="34" charset="-122"/>
                <a:ea typeface="微软雅黑" pitchFamily="34" charset="-122"/>
                <a:sym typeface="+mn-ea"/>
              </a:rPr>
              <a:t>专业</a:t>
            </a:r>
            <a:r>
              <a:rPr lang="zh-CN" altLang="en-US" sz="1600" dirty="0">
                <a:solidFill>
                  <a:schemeClr val="bg1"/>
                </a:solidFill>
                <a:latin typeface="微软雅黑" pitchFamily="34" charset="-122"/>
                <a:ea typeface="微软雅黑" pitchFamily="34" charset="-122"/>
                <a:sym typeface="+mn-ea"/>
              </a:rPr>
              <a:t>领域网站附带的数据库</a:t>
            </a:r>
            <a:r>
              <a:rPr lang="zh-CN" altLang="en-US" sz="1600" dirty="0" smtClean="0">
                <a:solidFill>
                  <a:schemeClr val="bg1"/>
                </a:solidFill>
                <a:latin typeface="微软雅黑" pitchFamily="34" charset="-122"/>
                <a:ea typeface="微软雅黑" pitchFamily="34" charset="-122"/>
                <a:sym typeface="+mn-ea"/>
              </a:rPr>
              <a:t>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smtClean="0">
                <a:solidFill>
                  <a:schemeClr val="bg1"/>
                </a:solidFill>
                <a:latin typeface="微软雅黑" pitchFamily="34" charset="-122"/>
                <a:ea typeface="微软雅黑" pitchFamily="34" charset="-122"/>
                <a:sym typeface="+mn-ea"/>
              </a:rPr>
              <a:t>综合知识术语</a:t>
            </a:r>
            <a:r>
              <a:rPr lang="zh-CN" altLang="en-US" sz="1600" dirty="0">
                <a:solidFill>
                  <a:schemeClr val="bg1"/>
                </a:solidFill>
                <a:latin typeface="微软雅黑" pitchFamily="34" charset="-122"/>
                <a:ea typeface="微软雅黑" pitchFamily="34" charset="-122"/>
                <a:sym typeface="+mn-ea"/>
              </a:rPr>
              <a:t>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smtClean="0"/>
              <a:t>份，第</a:t>
            </a:r>
            <a:r>
              <a:rPr lang="en-US" altLang="zh-CN" sz="1050" dirty="0" smtClean="0"/>
              <a:t>2</a:t>
            </a:r>
            <a:r>
              <a:rPr lang="zh-CN" altLang="en-US" sz="1050" dirty="0" smtClean="0"/>
              <a:t>题有效填空答案</a:t>
            </a:r>
            <a:r>
              <a:rPr lang="en-US" altLang="zh-CN" sz="1400" b="1" dirty="0">
                <a:effectLst>
                  <a:outerShdw blurRad="38100" dist="38100" dir="2700000" algn="tl">
                    <a:srgbClr val="000000">
                      <a:alpha val="43137"/>
                    </a:srgbClr>
                  </a:outerShdw>
                </a:effectLst>
              </a:rPr>
              <a:t>25</a:t>
            </a:r>
            <a:r>
              <a:rPr lang="zh-CN" altLang="en-US" sz="1050" dirty="0" smtClean="0"/>
              <a:t>份，第</a:t>
            </a:r>
            <a:r>
              <a:rPr lang="en-US" altLang="zh-CN" sz="1050" dirty="0" smtClean="0"/>
              <a:t>3</a:t>
            </a:r>
            <a:r>
              <a:rPr lang="zh-CN" altLang="en-US" sz="1050" dirty="0" smtClean="0"/>
              <a:t>题有效答案</a:t>
            </a:r>
            <a:r>
              <a:rPr lang="en-US" altLang="zh-CN" sz="1400" b="1" dirty="0">
                <a:effectLst>
                  <a:outerShdw blurRad="38100" dist="38100" dir="2700000" algn="tl">
                    <a:srgbClr val="000000">
                      <a:alpha val="43137"/>
                    </a:srgbClr>
                  </a:outerShdw>
                </a:effectLst>
              </a:rPr>
              <a:t>110</a:t>
            </a:r>
            <a:r>
              <a:rPr lang="zh-CN" altLang="en-US" sz="1050" dirty="0" smtClean="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ea typeface="微软雅黑" pitchFamily="34" charset="-122"/>
              </a:rPr>
              <a:t>问卷调查</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 xmlns:a16="http://schemas.microsoft.com/office/drawing/2014/main"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800219" cy="338554"/>
          </a:xfrm>
          <a:prstGeom prst="rect">
            <a:avLst/>
          </a:prstGeom>
          <a:noFill/>
        </p:spPr>
        <p:txBody>
          <a:bodyPr wrap="none" rtlCol="0">
            <a:spAutoFit/>
          </a:bodyPr>
          <a:lstStyle/>
          <a:p>
            <a:pPr algn="l"/>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内容丰富性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375443" y="4199704"/>
            <a:ext cx="1210588"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963234" y="1087296"/>
            <a:ext cx="800219" cy="338554"/>
          </a:xfrm>
          <a:prstGeom prst="rect">
            <a:avLst/>
          </a:prstGeom>
          <a:noFill/>
        </p:spPr>
        <p:txBody>
          <a:bodyPr wrap="none" rtlCol="0">
            <a:spAutoFit/>
          </a:bodyPr>
          <a:lstStyle/>
          <a:p>
            <a:pPr algn="r"/>
            <a:r>
              <a:rPr lang="zh-CN" altLang="en-US" sz="1600" noProof="0" dirty="0" smtClean="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xmlns=""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smtClean="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1337389" y="320969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415772"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856153" y="1593215"/>
            <a:ext cx="2441694"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2603604"/>
            <a:ext cx="5879632"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网络词典拥有传统词典无法比拟的优势，为了充分利用其优势，应该与时俱进，来源于读者、服务于读者，广博收词。因此，采用读者贡献、专业人员审核的模式</a:t>
            </a:r>
            <a:r>
              <a:rPr lang="zh-CN" altLang="en-US" sz="1400" dirty="0" smtClean="0">
                <a:latin typeface="微软雅黑" panose="020B0503020204020204" pitchFamily="34" charset="-122"/>
                <a:ea typeface="微软雅黑" panose="020B0503020204020204" pitchFamily="34" charset="-122"/>
              </a:rPr>
              <a:t>，对</a:t>
            </a:r>
            <a:r>
              <a:rPr lang="zh-CN" altLang="en-US" sz="1400" dirty="0">
                <a:latin typeface="微软雅黑" panose="020B0503020204020204" pitchFamily="34" charset="-122"/>
                <a:ea typeface="微软雅黑" panose="020B0503020204020204" pitchFamily="34" charset="-122"/>
              </a:rPr>
              <a:t>词典落后于语言这种情况有所缓解</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4" y="4550249"/>
            <a:ext cx="587963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选择特定疾病为不同词部主题，完成一个疾病词部的编写，再开始下一个疾病词部，按此编写模式不断增加词部，无需等到整个项目完工之后再面向公众投入使用，而是可以在每个疾病词部编写完成之后立即上线。词库的编写建设将会不断进行下去，直到涵盖所有重要的医疗健康领域，之后也会不断更新维护以确保质量。任何信息工具使用者的需求从来不是静止的，而是随着时间不断变化而发展， 这种可持续编撰模式使得适应用户新需求的目标成为可能。</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434114" y="4106622"/>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617507" y="2807035"/>
            <a:ext cx="2553195"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t>数据库</a:t>
            </a:r>
            <a:r>
              <a:rPr lang="zh-CN" altLang="en-US" sz="2000" b="1" dirty="0"/>
              <a:t>无缝对接</a:t>
            </a:r>
            <a:r>
              <a:rPr lang="zh-CN" altLang="en-US" sz="2000" b="1" dirty="0" smtClean="0"/>
              <a:t>模式</a:t>
            </a:r>
            <a:endParaRPr lang="zh-CN" altLang="en-US" sz="2000" dirty="0"/>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3102354"/>
            <a:ext cx="5879632"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smtClean="0">
                <a:latin typeface="微软雅黑" panose="020B0503020204020204" pitchFamily="34" charset="-122"/>
                <a:ea typeface="微软雅黑" panose="020B0503020204020204" pitchFamily="34" charset="-122"/>
              </a:rPr>
              <a:t>根据</a:t>
            </a:r>
            <a:r>
              <a:rPr lang="zh-CN" altLang="en-US" sz="1400" dirty="0">
                <a:latin typeface="微软雅黑" panose="020B0503020204020204" pitchFamily="34" charset="-122"/>
                <a:ea typeface="微软雅黑" panose="020B0503020204020204" pitchFamily="34" charset="-122"/>
              </a:rPr>
              <a:t>权威医学文献建立某一特定疾病的语料库。词条从这一语料库中提取。每个词条都包含从语料库中选出的例句作为对释义的</a:t>
            </a:r>
            <a:r>
              <a:rPr lang="zh-CN" altLang="en-US" sz="1400" dirty="0" smtClean="0">
                <a:latin typeface="微软雅黑" panose="020B0503020204020204" pitchFamily="34" charset="-122"/>
                <a:ea typeface="微软雅黑" panose="020B0503020204020204" pitchFamily="34" charset="-122"/>
              </a:rPr>
              <a:t>补充</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与</a:t>
            </a:r>
            <a:r>
              <a:rPr lang="zh-CN" altLang="en-US" sz="1400" dirty="0">
                <a:latin typeface="微软雅黑" panose="020B0503020204020204" pitchFamily="34" charset="-122"/>
                <a:ea typeface="微软雅黑" panose="020B0503020204020204" pitchFamily="34" charset="-122"/>
              </a:rPr>
              <a:t>多个数据库进行连接，如建立医疗语义搜索引擎所必需的临床标准术语库，不断优化与国内外医院电子病历系统的对接，最终实现英汉双语的自由转换，让中国患者与研究者便捷地搜索到国内外可信内容。 </a:t>
            </a: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646852"/>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smtClean="0">
                <a:solidFill>
                  <a:srgbClr val="383987"/>
                </a:solidFill>
                <a:latin typeface="微软雅黑" panose="020B0503020204020204" pitchFamily="34" charset="-122"/>
                <a:ea typeface="微软雅黑" panose="020B0503020204020204" pitchFamily="34" charset="-122"/>
              </a:rPr>
              <a:t>产品展现</a:t>
            </a:r>
            <a:endParaRPr lang="zh-CN" altLang="en-US" sz="3200" dirty="0">
              <a:solidFill>
                <a:srgbClr val="383987"/>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2232561" y="1687028"/>
            <a:ext cx="8530689" cy="4555093"/>
          </a:xfrm>
          <a:prstGeom prst="rect">
            <a:avLst/>
          </a:prstGeom>
          <a:noFill/>
        </p:spPr>
        <p:txBody>
          <a:bodyPr wrap="square" rtlCol="0">
            <a:spAutoFit/>
          </a:bodyPr>
          <a:lstStyle/>
          <a:p>
            <a:r>
              <a:rPr lang="zh-CN" altLang="en-US" sz="3200" b="1" dirty="0" smtClean="0">
                <a:solidFill>
                  <a:srgbClr val="002060"/>
                </a:solidFill>
                <a:latin typeface="微软雅黑" panose="020B0503020204020204" pitchFamily="34" charset="-122"/>
                <a:ea typeface="微软雅黑" panose="020B0503020204020204" pitchFamily="34" charset="-122"/>
              </a:rPr>
              <a:t>内容处理</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1.</a:t>
            </a:r>
            <a:r>
              <a:rPr lang="zh-CN" altLang="en-US" sz="2800" dirty="0" smtClean="0">
                <a:solidFill>
                  <a:srgbClr val="002060"/>
                </a:solidFill>
                <a:latin typeface="微软雅黑" panose="020B0503020204020204" pitchFamily="34" charset="-122"/>
                <a:ea typeface="微软雅黑" panose="020B0503020204020204" pitchFamily="34" charset="-122"/>
              </a:rPr>
              <a:t>精确</a:t>
            </a:r>
            <a:r>
              <a:rPr lang="zh-CN" altLang="en-US" sz="2800" dirty="0">
                <a:solidFill>
                  <a:srgbClr val="002060"/>
                </a:solidFill>
                <a:latin typeface="微软雅黑" panose="020B0503020204020204" pitchFamily="34" charset="-122"/>
                <a:ea typeface="微软雅黑" panose="020B0503020204020204" pitchFamily="34" charset="-122"/>
              </a:rPr>
              <a:t>释义 </a:t>
            </a:r>
          </a:p>
          <a:p>
            <a:r>
              <a:rPr lang="en-US" altLang="zh-CN" sz="2800" dirty="0" smtClean="0">
                <a:solidFill>
                  <a:srgbClr val="002060"/>
                </a:solidFill>
                <a:latin typeface="微软雅黑" panose="020B0503020204020204" pitchFamily="34" charset="-122"/>
                <a:ea typeface="微软雅黑" panose="020B0503020204020204" pitchFamily="34" charset="-122"/>
              </a:rPr>
              <a:t>2.</a:t>
            </a:r>
            <a:r>
              <a:rPr lang="zh-CN" altLang="en-US" sz="2800" dirty="0" smtClean="0">
                <a:solidFill>
                  <a:srgbClr val="002060"/>
                </a:solidFill>
                <a:latin typeface="微软雅黑" panose="020B0503020204020204" pitchFamily="34" charset="-122"/>
                <a:ea typeface="微软雅黑" panose="020B0503020204020204" pitchFamily="34" charset="-122"/>
              </a:rPr>
              <a:t>相关</a:t>
            </a:r>
            <a:r>
              <a:rPr lang="zh-CN" altLang="en-US" sz="2800" dirty="0">
                <a:solidFill>
                  <a:srgbClr val="002060"/>
                </a:solidFill>
                <a:latin typeface="微软雅黑" panose="020B0503020204020204" pitchFamily="34" charset="-122"/>
                <a:ea typeface="微软雅黑" panose="020B0503020204020204" pitchFamily="34" charset="-122"/>
              </a:rPr>
              <a:t>文献：</a:t>
            </a:r>
            <a:r>
              <a:rPr lang="zh-CN" altLang="en-US" sz="2000" dirty="0" smtClean="0"/>
              <a:t>检索</a:t>
            </a:r>
            <a:r>
              <a:rPr lang="zh-CN" altLang="en-US" sz="2000" dirty="0"/>
              <a:t>该词时会显示文献中出现此词条的部分及文献链接。来提供例句、语境、搭配、知识链接及补充。 </a:t>
            </a:r>
          </a:p>
          <a:p>
            <a:r>
              <a:rPr lang="en-US" altLang="zh-CN" sz="2800" dirty="0" smtClean="0">
                <a:solidFill>
                  <a:srgbClr val="002060"/>
                </a:solidFill>
                <a:latin typeface="微软雅黑" panose="020B0503020204020204" pitchFamily="34" charset="-122"/>
                <a:ea typeface="微软雅黑" panose="020B0503020204020204" pitchFamily="34" charset="-122"/>
              </a:rPr>
              <a:t>3.</a:t>
            </a:r>
            <a:r>
              <a:rPr lang="zh-CN" altLang="en-US" sz="2800" dirty="0" smtClean="0">
                <a:solidFill>
                  <a:srgbClr val="002060"/>
                </a:solidFill>
                <a:latin typeface="微软雅黑" panose="020B0503020204020204" pitchFamily="34" charset="-122"/>
                <a:ea typeface="微软雅黑" panose="020B0503020204020204" pitchFamily="34" charset="-122"/>
              </a:rPr>
              <a:t>百科</a:t>
            </a:r>
            <a:r>
              <a:rPr lang="zh-CN" altLang="en-US" sz="2800" dirty="0">
                <a:solidFill>
                  <a:srgbClr val="002060"/>
                </a:solidFill>
                <a:latin typeface="微软雅黑" panose="020B0503020204020204" pitchFamily="34" charset="-122"/>
                <a:ea typeface="微软雅黑" panose="020B0503020204020204" pitchFamily="34" charset="-122"/>
              </a:rPr>
              <a:t>知识</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4.</a:t>
            </a:r>
            <a:r>
              <a:rPr lang="zh-CN" altLang="en-US" sz="2800" dirty="0" smtClean="0">
                <a:solidFill>
                  <a:srgbClr val="002060"/>
                </a:solidFill>
                <a:latin typeface="微软雅黑" panose="020B0503020204020204" pitchFamily="34" charset="-122"/>
                <a:ea typeface="微软雅黑" panose="020B0503020204020204" pitchFamily="34" charset="-122"/>
              </a:rPr>
              <a:t>图解</a:t>
            </a:r>
            <a:endParaRPr lang="zh-CN" altLang="en-US" sz="2800" dirty="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5.</a:t>
            </a:r>
            <a:r>
              <a:rPr lang="zh-CN" altLang="en-US" sz="2800" dirty="0" smtClean="0">
                <a:solidFill>
                  <a:srgbClr val="002060"/>
                </a:solidFill>
                <a:latin typeface="微软雅黑" panose="020B0503020204020204" pitchFamily="34" charset="-122"/>
                <a:ea typeface="微软雅黑" panose="020B0503020204020204" pitchFamily="34" charset="-122"/>
              </a:rPr>
              <a:t>联想</a:t>
            </a:r>
            <a:r>
              <a:rPr lang="zh-CN" altLang="en-US" sz="2800" dirty="0">
                <a:solidFill>
                  <a:srgbClr val="002060"/>
                </a:solidFill>
                <a:latin typeface="微软雅黑" panose="020B0503020204020204" pitchFamily="34" charset="-122"/>
                <a:ea typeface="微软雅黑" panose="020B0503020204020204" pitchFamily="34" charset="-122"/>
              </a:rPr>
              <a:t>：</a:t>
            </a:r>
            <a:r>
              <a:rPr lang="zh-CN" altLang="en-US" sz="2000" dirty="0"/>
              <a:t>利用</a:t>
            </a:r>
            <a:r>
              <a:rPr lang="en-US" altLang="zh-CN" sz="2000" dirty="0"/>
              <a:t>UMLS</a:t>
            </a:r>
            <a:r>
              <a:rPr lang="zh-CN" altLang="en-US" sz="2000" dirty="0"/>
              <a:t>的超级叙词表功能，展示出该词条与其他词条的概念关系，该词条在不同体系中的同义表达，及这些同义词在不同领域使用的优先级标注。 </a:t>
            </a:r>
          </a:p>
          <a:p>
            <a:endParaRPr lang="en-US" altLang="zh-CN" sz="2000" dirty="0" smtClean="0"/>
          </a:p>
          <a:p>
            <a:r>
              <a:rPr lang="zh-CN" altLang="en-US" sz="2000" dirty="0" smtClean="0"/>
              <a:t>对于</a:t>
            </a:r>
            <a:r>
              <a:rPr lang="zh-CN" altLang="en-US" sz="2000" dirty="0"/>
              <a:t>暂时没有收录的新词，采用直接展现搜索到的医学文献的方式。</a:t>
            </a: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a:t>
            </a:r>
            <a:r>
              <a:rPr lang="zh-CN" altLang="en-US" sz="3200" dirty="0" smtClean="0">
                <a:solidFill>
                  <a:srgbClr val="383987"/>
                </a:solidFill>
                <a:latin typeface="微软雅黑" panose="020B0503020204020204" pitchFamily="34" charset="-122"/>
                <a:ea typeface="微软雅黑" panose="020B0503020204020204" pitchFamily="34" charset="-122"/>
              </a:rPr>
              <a:t>分</a:t>
            </a:r>
            <a:endParaRPr lang="zh-CN" altLang="en-US" sz="3200" dirty="0">
              <a:solidFill>
                <a:srgbClr val="383987"/>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238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a:t>
            </a:r>
            <a:r>
              <a:rPr lang="zh-CN" altLang="en-US" sz="3200" dirty="0" smtClean="0">
                <a:latin typeface="微软雅黑" panose="020B0503020204020204" pitchFamily="34" charset="-122"/>
                <a:ea typeface="微软雅黑" panose="020B0503020204020204" pitchFamily="34" charset="-122"/>
              </a:rPr>
              <a:t>辞典</a:t>
            </a:r>
            <a:endParaRPr lang="zh-CN" altLang="en-US" sz="32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检索方法</a:t>
            </a:r>
            <a:endParaRPr lang="zh-CN" altLang="en-US" sz="2800" dirty="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数据来源</a:t>
            </a:r>
            <a:endParaRPr lang="zh-CN" altLang="en-US" sz="2800" dirty="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不同点</a:t>
            </a:r>
            <a:r>
              <a:rPr lang="zh-CN" altLang="en-US" sz="2800" dirty="0">
                <a:latin typeface="微软雅黑" pitchFamily="34" charset="-122"/>
                <a:ea typeface="微软雅黑" pitchFamily="34" charset="-122"/>
              </a:rPr>
              <a:t>：</a:t>
            </a:r>
          </a:p>
          <a:p>
            <a:pPr lvl="1"/>
            <a:r>
              <a:rPr lang="en-US" altLang="zh-CN" sz="2800" dirty="0" smtClean="0">
                <a:latin typeface="微软雅黑" pitchFamily="34" charset="-122"/>
                <a:ea typeface="微软雅黑" pitchFamily="34" charset="-122"/>
              </a:rPr>
              <a:t>1. </a:t>
            </a:r>
            <a:r>
              <a:rPr lang="zh-CN" altLang="en-US" sz="2800" dirty="0" smtClean="0">
                <a:latin typeface="微软雅黑" pitchFamily="34" charset="-122"/>
                <a:ea typeface="微软雅黑" pitchFamily="34" charset="-122"/>
              </a:rPr>
              <a:t>内容丰富度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2. </a:t>
            </a:r>
            <a:r>
              <a:rPr lang="zh-CN" altLang="en-US" sz="2800" dirty="0" smtClean="0">
                <a:latin typeface="微软雅黑" pitchFamily="34" charset="-122"/>
                <a:ea typeface="微软雅黑" pitchFamily="34" charset="-122"/>
              </a:rPr>
              <a:t>功能丰富度</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3. </a:t>
            </a:r>
            <a:r>
              <a:rPr lang="zh-CN" altLang="en-US" sz="2800" dirty="0" smtClean="0">
                <a:latin typeface="微软雅黑" pitchFamily="34" charset="-122"/>
                <a:ea typeface="微软雅黑" pitchFamily="34" charset="-122"/>
              </a:rPr>
              <a:t>语言对</a:t>
            </a:r>
            <a:endParaRPr lang="en-US" altLang="zh-CN"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4. </a:t>
            </a:r>
            <a:r>
              <a:rPr lang="zh-CN" altLang="en-US" sz="2800" dirty="0" smtClean="0">
                <a:latin typeface="微软雅黑" pitchFamily="34" charset="-122"/>
                <a:ea typeface="微软雅黑" pitchFamily="34" charset="-122"/>
              </a:rPr>
              <a:t>释义多样性</a:t>
            </a:r>
            <a:endParaRPr lang="zh-CN" altLang="en-US" sz="2800" dirty="0">
              <a:latin typeface="微软雅黑" pitchFamily="34" charset="-122"/>
              <a:ea typeface="微软雅黑" pitchFamily="34" charset="-122"/>
            </a:endParaRP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 xmlns:a16="http://schemas.microsoft.com/office/drawing/2014/main"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5062</Words>
  <Application>Microsoft Office PowerPoint</Application>
  <PresentationFormat>自定义</PresentationFormat>
  <Paragraphs>339</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微软用户</cp:lastModifiedBy>
  <cp:revision>36</cp:revision>
  <dcterms:created xsi:type="dcterms:W3CDTF">2015-05-05T08:02:00Z</dcterms:created>
  <dcterms:modified xsi:type="dcterms:W3CDTF">2018-11-06T05:38:04Z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