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6" r:id="rId29"/>
    <p:sldId id="315" r:id="rId30"/>
    <p:sldId id="319" r:id="rId31"/>
    <p:sldId id="317" r:id="rId32"/>
    <p:sldId id="330"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5935"/>
  </p:normalViewPr>
  <p:slideViewPr>
    <p:cSldViewPr snapToGrid="0">
      <p:cViewPr varScale="1">
        <p:scale>
          <a:sx n="121" d="100"/>
          <a:sy n="121" d="100"/>
        </p:scale>
        <p:origin x="184" y="272"/>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image" Target="../media/image18.emf"/><Relationship Id="rId20" Type="http://schemas.openxmlformats.org/officeDocument/2006/relationships/image" Target="../media/image29.emf"/><Relationship Id="rId21" Type="http://schemas.openxmlformats.org/officeDocument/2006/relationships/image" Target="../media/image30.emf"/><Relationship Id="rId22" Type="http://schemas.openxmlformats.org/officeDocument/2006/relationships/image" Target="../media/image31.emf"/><Relationship Id="rId23" Type="http://schemas.openxmlformats.org/officeDocument/2006/relationships/image" Target="../media/image32.emf"/><Relationship Id="rId10" Type="http://schemas.openxmlformats.org/officeDocument/2006/relationships/image" Target="../media/image19.emf"/><Relationship Id="rId11" Type="http://schemas.openxmlformats.org/officeDocument/2006/relationships/image" Target="../media/image20.emf"/><Relationship Id="rId12" Type="http://schemas.openxmlformats.org/officeDocument/2006/relationships/image" Target="../media/image21.emf"/><Relationship Id="rId13" Type="http://schemas.openxmlformats.org/officeDocument/2006/relationships/image" Target="../media/image22.emf"/><Relationship Id="rId14" Type="http://schemas.openxmlformats.org/officeDocument/2006/relationships/image" Target="../media/image23.emf"/><Relationship Id="rId15" Type="http://schemas.openxmlformats.org/officeDocument/2006/relationships/image" Target="../media/image24.emf"/><Relationship Id="rId16" Type="http://schemas.openxmlformats.org/officeDocument/2006/relationships/image" Target="../media/image25.emf"/><Relationship Id="rId17" Type="http://schemas.openxmlformats.org/officeDocument/2006/relationships/image" Target="../media/image26.emf"/><Relationship Id="rId18" Type="http://schemas.openxmlformats.org/officeDocument/2006/relationships/image" Target="../media/image27.emf"/><Relationship Id="rId19"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7" Type="http://schemas.openxmlformats.org/officeDocument/2006/relationships/image" Target="../media/image16.emf"/><Relationship Id="rId8" Type="http://schemas.openxmlformats.org/officeDocument/2006/relationships/image" Target="../media/image1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cidian.gaodun.com/" TargetMode="External"/><Relationship Id="rId5" Type="http://schemas.openxmlformats.org/officeDocument/2006/relationships/hyperlink" Target="https://financial-dictionary.thefreedictionary.com/" TargetMode="External"/><Relationship Id="rId6" Type="http://schemas.openxmlformats.org/officeDocument/2006/relationships/hyperlink" Target="https://www.worldfinance.com/financial-dictionary&#65292;https:/www.wallstreetoasis.com/finance-dictionary"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随着</a:t>
            </a:r>
            <a:r>
              <a:rPr lang="zh-CN" altLang="en-US" dirty="0">
                <a:latin typeface="微软雅黑" pitchFamily="34" charset="-122"/>
                <a:ea typeface="微软雅黑" pitchFamily="34" charset="-122"/>
              </a:rPr>
              <a:t>新时代语言服务行业的发展，译员对电子词典的需求也变得与传统越来越不同。</a:t>
            </a:r>
          </a:p>
          <a:p>
            <a:r>
              <a:rPr lang="en-US" altLang="zh-CN" dirty="0">
                <a:latin typeface="微软雅黑" pitchFamily="34" charset="-122"/>
                <a:ea typeface="微软雅黑" pitchFamily="34" charset="-122"/>
              </a:rPr>
              <a:t>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现有</a:t>
            </a:r>
            <a:r>
              <a:rPr lang="zh-CN" altLang="en-US" dirty="0">
                <a:latin typeface="微软雅黑" pitchFamily="34" charset="-122"/>
                <a:ea typeface="微软雅黑" pitchFamily="34" charset="-122"/>
              </a:rPr>
              <a:t>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与</a:t>
            </a:r>
            <a:r>
              <a:rPr lang="zh-CN" altLang="en-US" dirty="0">
                <a:latin typeface="微软雅黑" pitchFamily="34" charset="-122"/>
                <a:ea typeface="微软雅黑" pitchFamily="34" charset="-122"/>
              </a:rPr>
              <a:t>传统的电子词典相比你觉得新时代语言服务行业在专业领域词典中最需要什么内容？请进行仔细思考，并</a:t>
            </a:r>
            <a:r>
              <a:rPr lang="zh-CN" altLang="en-US" dirty="0" smtClean="0">
                <a:latin typeface="微软雅黑" pitchFamily="34" charset="-122"/>
                <a:ea typeface="微软雅黑" pitchFamily="34" charset="-122"/>
              </a:rPr>
              <a:t>找出特定</a:t>
            </a:r>
            <a:r>
              <a:rPr lang="zh-CN" altLang="en-US" dirty="0">
                <a:latin typeface="微软雅黑" pitchFamily="34" charset="-122"/>
                <a:ea typeface="微软雅黑" pitchFamily="34" charset="-122"/>
              </a:rPr>
              <a:t>的需求。</a:t>
            </a:r>
          </a:p>
          <a:p>
            <a:r>
              <a:rPr lang="en-US" altLang="zh-CN" dirty="0">
                <a:latin typeface="微软雅黑" pitchFamily="34" charset="-122"/>
                <a:ea typeface="微软雅黑" pitchFamily="34" charset="-122"/>
              </a:rPr>
              <a:t>C</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针对</a:t>
            </a:r>
            <a:r>
              <a:rPr lang="zh-CN" altLang="en-US" dirty="0">
                <a:latin typeface="微软雅黑" pitchFamily="34" charset="-122"/>
                <a:ea typeface="微软雅黑" pitchFamily="34" charset="-122"/>
              </a:rPr>
              <a:t>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这</a:t>
            </a:r>
            <a:r>
              <a:rPr lang="zh-CN" altLang="en-US" dirty="0">
                <a:latin typeface="微软雅黑" pitchFamily="34" charset="-122"/>
                <a:ea typeface="微软雅黑" pitchFamily="34" charset="-122"/>
              </a:rPr>
              <a:t>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xmlns=""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xmlns=""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xmlns=""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xmlns=""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
        <p:nvSpPr>
          <p:cNvPr id="2" name="Rectangle 1"/>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xmlns=""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xmlns=""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xmlns=""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xmlns=""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3" y="1936486"/>
            <a:ext cx="689487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a:t>
            </a:r>
            <a:r>
              <a:rPr lang="zh-CN" altLang="en-US" sz="2000" dirty="0" smtClean="0">
                <a:latin typeface="微软雅黑" panose="020B0503020204020204" pitchFamily="34" charset="-122"/>
                <a:ea typeface="微软雅黑" panose="020B0503020204020204" pitchFamily="34" charset="-122"/>
              </a:rPr>
              <a:t>任务</a:t>
            </a:r>
            <a:endParaRPr lang="zh-CN" altLang="en-US"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功能需求”和“使用需求”相</a:t>
            </a:r>
            <a:r>
              <a:rPr lang="zh-CN" altLang="en-US" sz="2000" dirty="0" smtClean="0">
                <a:latin typeface="微软雅黑" panose="020B0503020204020204" pitchFamily="34" charset="-122"/>
                <a:ea typeface="微软雅黑" panose="020B0503020204020204" pitchFamily="34" charset="-122"/>
              </a:rPr>
              <a:t>结合</a:t>
            </a:r>
          </a:p>
          <a:p>
            <a:r>
              <a:rPr lang="zh-CN" altLang="en-US" sz="2000" dirty="0" smtClean="0">
                <a:latin typeface="微软雅黑" panose="020B0503020204020204" pitchFamily="34" charset="-122"/>
                <a:ea typeface="微软雅黑" panose="020B0503020204020204" pitchFamily="34" charset="-122"/>
              </a:rPr>
              <a:t>向</a:t>
            </a:r>
            <a:r>
              <a:rPr lang="zh-CN" altLang="en-US" sz="2000" dirty="0">
                <a:latin typeface="微软雅黑" panose="020B0503020204020204" pitchFamily="34" charset="-122"/>
                <a:ea typeface="微软雅黑" panose="020B0503020204020204" pitchFamily="34" charset="-122"/>
              </a:rPr>
              <a:t>不同用户导出不同的最合适</a:t>
            </a:r>
            <a:r>
              <a:rPr lang="zh-CN" altLang="en-US" sz="2000" dirty="0" smtClean="0">
                <a:latin typeface="微软雅黑" panose="020B0503020204020204" pitchFamily="34" charset="-122"/>
                <a:ea typeface="微软雅黑" panose="020B0503020204020204" pitchFamily="34" charset="-122"/>
              </a:rPr>
              <a:t>信息</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金融词典、百科全书和医学文献为一体的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a:t>
            </a:r>
            <a:r>
              <a:rPr lang="zh-CN" altLang="en-US" dirty="0" smtClean="0">
                <a:latin typeface="微软雅黑" panose="020B0503020204020204" pitchFamily="34" charset="-122"/>
                <a:ea typeface="微软雅黑" panose="020B0503020204020204" pitchFamily="34" charset="-122"/>
              </a:rPr>
              <a:t>常用词</a:t>
            </a:r>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同义，</a:t>
            </a:r>
            <a:r>
              <a:rPr lang="zh-CN" altLang="en-US" dirty="0">
                <a:latin typeface="微软雅黑" panose="020B0503020204020204" pitchFamily="34" charset="-122"/>
                <a:ea typeface="微软雅黑" panose="020B0503020204020204" pitchFamily="34" charset="-122"/>
              </a:rPr>
              <a:t>近义词，易混词</a:t>
            </a:r>
            <a:r>
              <a:rPr lang="zh-CN" altLang="en-US" dirty="0" smtClean="0">
                <a:latin typeface="微软雅黑" panose="020B0503020204020204" pitchFamily="34" charset="-122"/>
                <a:ea typeface="微软雅黑" panose="020B0503020204020204" pitchFamily="34" charset="-122"/>
              </a:rPr>
              <a:t>辨析</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xmlns=""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xmlns=""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xmlns=""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xmlns=""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xmlns=""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xmlns=""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xmlns=""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xmlns=""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xmlns=""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xmlns=""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xmlns=""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xmlns=""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xmlns=""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xmlns=""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xmlns=""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xmlns=""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xmlns=""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xmlns="" id="{2030E6C3-6D08-42B0-AE21-0AF65A099FF5}"/>
              </a:ext>
            </a:extLst>
          </p:cNvPr>
          <p:cNvSpPr txBox="1"/>
          <p:nvPr/>
        </p:nvSpPr>
        <p:spPr>
          <a:xfrm>
            <a:off x="2664459" y="975290"/>
            <a:ext cx="8530689" cy="4647426"/>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全文检索</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划词取词检索</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口语化词与</a:t>
            </a:r>
            <a:r>
              <a:rPr lang="en-US" altLang="zh-CN" sz="2800" dirty="0">
                <a:solidFill>
                  <a:srgbClr val="002060"/>
                </a:solidFill>
                <a:latin typeface="微软雅黑" panose="020B0503020204020204" pitchFamily="34" charset="-122"/>
                <a:ea typeface="微软雅黑" panose="020B0503020204020204" pitchFamily="34" charset="-122"/>
              </a:rPr>
              <a:t>UMLS</a:t>
            </a:r>
            <a:r>
              <a:rPr lang="zh-CN" altLang="en-US" sz="2800" dirty="0">
                <a:solidFill>
                  <a:srgbClr val="002060"/>
                </a:solidFill>
                <a:latin typeface="微软雅黑" panose="020B0503020204020204" pitchFamily="34" charset="-122"/>
                <a:ea typeface="微软雅黑" panose="020B0503020204020204" pitchFamily="34" charset="-122"/>
              </a:rPr>
              <a:t>映射</a:t>
            </a:r>
          </a:p>
          <a:p>
            <a:r>
              <a:rPr lang="zh-CN" altLang="en-US" sz="3200" b="1" dirty="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a:solidFill>
                  <a:srgbClr val="002060"/>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电脑软件 手机</a:t>
            </a:r>
            <a:r>
              <a:rPr lang="en-US" altLang="zh-CN" sz="2800" dirty="0">
                <a:solidFill>
                  <a:srgbClr val="002060"/>
                </a:solidFill>
                <a:latin typeface="微软雅黑" panose="020B0503020204020204" pitchFamily="34" charset="-122"/>
                <a:ea typeface="微软雅黑" panose="020B0503020204020204" pitchFamily="34" charset="-122"/>
              </a:rPr>
              <a:t>app</a:t>
            </a:r>
            <a:r>
              <a:rPr lang="zh-CN" altLang="en-US" sz="2800" dirty="0">
                <a:solidFill>
                  <a:srgbClr val="002060"/>
                </a:solidFill>
                <a:latin typeface="微软雅黑" panose="020B0503020204020204" pitchFamily="34" charset="-122"/>
                <a:ea typeface="微软雅黑" panose="020B0503020204020204" pitchFamily="34" charset="-122"/>
              </a:rPr>
              <a:t> 内嵌插件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 </a:t>
            </a:r>
          </a:p>
          <a:p>
            <a:r>
              <a:rPr lang="zh-CN" altLang="en-US" sz="3200" b="1" dirty="0">
                <a:solidFill>
                  <a:srgbClr val="002060"/>
                </a:solidFill>
                <a:latin typeface="微软雅黑" panose="020B0503020204020204" pitchFamily="34" charset="-122"/>
                <a:ea typeface="微软雅黑" panose="020B0503020204020204" pitchFamily="34" charset="-122"/>
              </a:rPr>
              <a:t>篇章翻译功能</a:t>
            </a:r>
          </a:p>
        </p:txBody>
      </p:sp>
    </p:spTree>
    <p:extLst>
      <p:ext uri="{BB962C8B-B14F-4D97-AF65-F5344CB8AC3E}">
        <p14:creationId xmlns:p14="http://schemas.microsoft.com/office/powerpoint/2010/main" val="182694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xmlns=""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xmlns=""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xmlns=""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a16="http://schemas.microsoft.com/office/drawing/2014/main" xmlns=""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xmlns=""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2342080" y="3429000"/>
            <a:ext cx="6177064" cy="2613023"/>
          </a:xfrm>
          <a:prstGeom prst="rect">
            <a:avLst/>
          </a:prstGeom>
          <a:noFill/>
        </p:spPr>
        <p:txBody>
          <a:bodyPr wrap="square" rtlCol="0">
            <a:spAutoFit/>
          </a:bodyPr>
          <a:lstStyle/>
          <a:p>
            <a:pPr>
              <a:lnSpc>
                <a:spcPct val="130000"/>
              </a:lnSpc>
            </a:pPr>
            <a:r>
              <a:rPr lang="zh-CN" altLang="en-US" dirty="0" smtClean="0">
                <a:latin typeface="微软雅黑" panose="020B0503020204020204" pitchFamily="34" charset="-122"/>
                <a:ea typeface="微软雅黑" panose="020B0503020204020204" pitchFamily="34" charset="-122"/>
              </a:rPr>
              <a:t>相同点：检索方式</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数据来源</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呈现形式</a:t>
            </a:r>
            <a:endParaRPr lang="en-US" altLang="zh-CN" dirty="0" smtClean="0">
              <a:latin typeface="微软雅黑" panose="020B0503020204020204" pitchFamily="34" charset="-122"/>
              <a:ea typeface="微软雅黑" panose="020B0503020204020204" pitchFamily="34" charset="-122"/>
            </a:endParaRPr>
          </a:p>
          <a:p>
            <a:pPr>
              <a:lnSpc>
                <a:spcPct val="130000"/>
              </a:lnSpc>
            </a:pP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不同点： 包含论文例句</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首选释义为医学释义</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包含百科</a:t>
            </a:r>
            <a:endParaRPr lang="zh-CN" altLang="en-US" sz="1200" dirty="0"/>
          </a:p>
        </p:txBody>
      </p:sp>
      <p:pic>
        <p:nvPicPr>
          <p:cNvPr id="15" name="图片 14" descr="图片包含 屏幕截图&#10;&#10;自动生成的说明">
            <a:extLst>
              <a:ext uri="{FF2B5EF4-FFF2-40B4-BE49-F238E27FC236}">
                <a16:creationId xmlns:a16="http://schemas.microsoft.com/office/drawing/2014/main" xmlns=""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
        <p:nvSpPr>
          <p:cNvPr id="3" name="Rectangle 2"/>
          <p:cNvSpPr/>
          <p:nvPr/>
        </p:nvSpPr>
        <p:spPr>
          <a:xfrm>
            <a:off x="2423144" y="922214"/>
            <a:ext cx="6096000" cy="2332946"/>
          </a:xfrm>
          <a:prstGeom prst="rect">
            <a:avLst/>
          </a:prstGeom>
        </p:spPr>
        <p:txBody>
          <a:bodyPr>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医学</a:t>
            </a:r>
            <a:r>
              <a:rPr lang="zh-CN" altLang="en-US" sz="1600" dirty="0">
                <a:latin typeface="微软雅黑" panose="020B0503020204020204" pitchFamily="34" charset="-122"/>
                <a:ea typeface="微软雅黑" panose="020B0503020204020204" pitchFamily="34" charset="-122"/>
              </a:rPr>
              <a:t>辞典已经做成</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的有以下几</a:t>
            </a:r>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医学辞典</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医药学大词典</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外教社医学词汇手册</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4</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道兰氏图解医学词典</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5</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牛津简明医学辞典</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6</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湘雅医药学大词典</a:t>
            </a:r>
            <a:endParaRPr 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xmlns=""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xmlns=""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xmlns=""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a16="http://schemas.microsoft.com/office/drawing/2014/main" xmlns=""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xmlns=""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xmlns=""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xmlns=""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xmlns=""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xmlns=""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2374</Words>
  <Application>Microsoft Macintosh PowerPoint</Application>
  <PresentationFormat>Widescreen</PresentationFormat>
  <Paragraphs>285</Paragraphs>
  <Slides>33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33</vt:i4>
      </vt:variant>
    </vt:vector>
  </HeadingPairs>
  <TitlesOfParts>
    <vt:vector size="50" baseType="lpstr">
      <vt:lpstr>Agency FB</vt:lpstr>
      <vt:lpstr>Arial Unicode MS</vt:lpstr>
      <vt:lpstr>Calibri</vt:lpstr>
      <vt:lpstr>Calibri Light</vt:lpstr>
      <vt:lpstr>Impact</vt:lpstr>
      <vt:lpstr>MS Mincho</vt:lpstr>
      <vt:lpstr>Neris Thin</vt:lpstr>
      <vt:lpstr>Open Sans</vt:lpstr>
      <vt:lpstr>Oswald Light</vt:lpstr>
      <vt:lpstr>Roboto Medium</vt:lpstr>
      <vt:lpstr>SimSun</vt:lpstr>
      <vt:lpstr>Times New Roman</vt:lpstr>
      <vt:lpstr>Verdana</vt:lpstr>
      <vt:lpstr>宋体</vt:lpstr>
      <vt:lpstr>微软雅黑</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医学领域中常见的一些医学术语体系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User</cp:lastModifiedBy>
  <cp:revision>59</cp:revision>
  <dcterms:created xsi:type="dcterms:W3CDTF">2015-05-05T08:02:00Z</dcterms:created>
  <dcterms:modified xsi:type="dcterms:W3CDTF">2018-11-06T13:02:06Z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