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259" r:id="rId4"/>
    <p:sldId id="302" r:id="rId5"/>
    <p:sldId id="323" r:id="rId6"/>
    <p:sldId id="313" r:id="rId7"/>
    <p:sldId id="324" r:id="rId8"/>
    <p:sldId id="318" r:id="rId9"/>
    <p:sldId id="331" r:id="rId10"/>
    <p:sldId id="297" r:id="rId11"/>
    <p:sldId id="304" r:id="rId12"/>
    <p:sldId id="321" r:id="rId13"/>
    <p:sldId id="314" r:id="rId14"/>
    <p:sldId id="322" r:id="rId15"/>
    <p:sldId id="306" r:id="rId16"/>
    <p:sldId id="261" r:id="rId17"/>
    <p:sldId id="320" r:id="rId18"/>
    <p:sldId id="298" r:id="rId19"/>
    <p:sldId id="307" r:id="rId20"/>
    <p:sldId id="325" r:id="rId21"/>
    <p:sldId id="326" r:id="rId22"/>
    <p:sldId id="327" r:id="rId23"/>
    <p:sldId id="308" r:id="rId24"/>
    <p:sldId id="332" r:id="rId25"/>
    <p:sldId id="311" r:id="rId26"/>
    <p:sldId id="328" r:id="rId27"/>
    <p:sldId id="329" r:id="rId28"/>
    <p:sldId id="316" r:id="rId29"/>
    <p:sldId id="315" r:id="rId30"/>
    <p:sldId id="319" r:id="rId31"/>
    <p:sldId id="317" r:id="rId32"/>
    <p:sldId id="330" r:id="rId33"/>
    <p:sldId id="333" r:id="rId34"/>
    <p:sldId id="300"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50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C1C4"/>
    <a:srgbClr val="A9A4D0"/>
    <a:srgbClr val="B9D6D8"/>
    <a:srgbClr val="A099CB"/>
    <a:srgbClr val="383987"/>
    <a:srgbClr val="AFA8D3"/>
    <a:srgbClr val="31327F"/>
    <a:srgbClr val="EFEBEC"/>
    <a:srgbClr val="464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8" autoAdjust="0"/>
    <p:restoredTop sz="95935"/>
  </p:normalViewPr>
  <p:slideViewPr>
    <p:cSldViewPr snapToGrid="0">
      <p:cViewPr varScale="1">
        <p:scale>
          <a:sx n="66" d="100"/>
          <a:sy n="66" d="100"/>
        </p:scale>
        <p:origin x="-858" y="-96"/>
      </p:cViewPr>
      <p:guideLst>
        <p:guide orient="horz" pos="150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2.emf"/><Relationship Id="rId18" Type="http://schemas.openxmlformats.org/officeDocument/2006/relationships/image" Target="../media/image27.emf"/><Relationship Id="rId3" Type="http://schemas.openxmlformats.org/officeDocument/2006/relationships/image" Target="../media/image12.png"/><Relationship Id="rId21" Type="http://schemas.openxmlformats.org/officeDocument/2006/relationships/image" Target="../media/image30.emf"/><Relationship Id="rId7" Type="http://schemas.openxmlformats.org/officeDocument/2006/relationships/image" Target="../media/image16.emf"/><Relationship Id="rId12" Type="http://schemas.openxmlformats.org/officeDocument/2006/relationships/image" Target="../media/image21.emf"/><Relationship Id="rId17" Type="http://schemas.openxmlformats.org/officeDocument/2006/relationships/image" Target="../media/image26.emf"/><Relationship Id="rId2" Type="http://schemas.openxmlformats.org/officeDocument/2006/relationships/image" Target="../media/image11.png"/><Relationship Id="rId16" Type="http://schemas.openxmlformats.org/officeDocument/2006/relationships/image" Target="../media/image25.emf"/><Relationship Id="rId20"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5" Type="http://schemas.openxmlformats.org/officeDocument/2006/relationships/image" Target="../media/image24.emf"/><Relationship Id="rId23" Type="http://schemas.openxmlformats.org/officeDocument/2006/relationships/image" Target="../media/image32.emf"/><Relationship Id="rId10" Type="http://schemas.openxmlformats.org/officeDocument/2006/relationships/image" Target="../media/image19.emf"/><Relationship Id="rId19" Type="http://schemas.openxmlformats.org/officeDocument/2006/relationships/image" Target="../media/image28.emf"/><Relationship Id="rId4" Type="http://schemas.openxmlformats.org/officeDocument/2006/relationships/image" Target="../media/image13.emf"/><Relationship Id="rId9" Type="http://schemas.openxmlformats.org/officeDocument/2006/relationships/image" Target="../media/image18.emf"/><Relationship Id="rId14" Type="http://schemas.openxmlformats.org/officeDocument/2006/relationships/image" Target="../media/image23.emf"/><Relationship Id="rId22" Type="http://schemas.openxmlformats.org/officeDocument/2006/relationships/image" Target="../media/image3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worldfinance.com/financial-dictionary&#65292;https:/www.wallstreetoasis.com/finance-dictionary" TargetMode="External"/><Relationship Id="rId5" Type="http://schemas.openxmlformats.org/officeDocument/2006/relationships/hyperlink" Target="https://financial-dictionary.thefreedictionary.com/" TargetMode="External"/><Relationship Id="rId4" Type="http://schemas.openxmlformats.org/officeDocument/2006/relationships/hyperlink" Target="http://cidian.gaodun.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电子词典需求分析与畅想</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690245" y="4327701"/>
            <a:ext cx="6115050" cy="969496"/>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第</a:t>
            </a:r>
            <a:r>
              <a:rPr lang="en-US" altLang="zh-CN" sz="1600" b="1" kern="0" dirty="0">
                <a:solidFill>
                  <a:srgbClr val="383987"/>
                </a:solidFill>
                <a:uFillTx/>
                <a:ea typeface="Arial Unicode MS" panose="020B0604020202020204" charset="-122"/>
                <a:sym typeface="+mn-ea"/>
              </a:rPr>
              <a:t>1</a:t>
            </a:r>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组</a:t>
            </a:r>
            <a:endParaRPr kumimoji="0" lang="en-US" altLang="zh-CN" sz="1600" b="1"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lang="en-US" altLang="zh-CN" sz="1400" kern="0" dirty="0">
              <a:solidFill>
                <a:srgbClr val="383987"/>
              </a:solidFill>
              <a:uFillTx/>
              <a:ea typeface="Arial Unicode MS" panose="020B0604020202020204" charset="-122"/>
              <a:sym typeface="+mn-ea"/>
            </a:endParaRPr>
          </a:p>
          <a:p>
            <a:r>
              <a:rPr kumimoji="0" lang="zh-CN" altLang="en-US" sz="1400" b="0" i="0" u="none" strike="noStrike" kern="0" cap="none" spc="0" normalizeH="0" baseline="0" noProof="0" dirty="0">
                <a:ln>
                  <a:noFill/>
                </a:ln>
                <a:solidFill>
                  <a:srgbClr val="383987"/>
                </a:solidFill>
                <a:effectLst/>
                <a:uLnTx/>
                <a:uFillTx/>
                <a:ea typeface="Arial Unicode MS" panose="020B0604020202020204" charset="-122"/>
                <a:sym typeface="+mn-ea"/>
              </a:rPr>
              <a:t>历珵 </a:t>
            </a:r>
            <a:r>
              <a:rPr lang="en-US" altLang="zh-CN" sz="1400" kern="0" dirty="0">
                <a:solidFill>
                  <a:srgbClr val="383987"/>
                </a:solidFill>
                <a:uFillTx/>
                <a:ea typeface="Arial Unicode MS" panose="020B0604020202020204" charset="-122"/>
                <a:sym typeface="+mn-ea"/>
              </a:rPr>
              <a:t> </a:t>
            </a:r>
            <a:r>
              <a:rPr lang="zh-CN" altLang="en-US" sz="1400" kern="0" dirty="0">
                <a:solidFill>
                  <a:srgbClr val="383987"/>
                </a:solidFill>
                <a:uFillTx/>
                <a:ea typeface="Arial Unicode MS" panose="020B0604020202020204" charset="-122"/>
                <a:sym typeface="+mn-ea"/>
              </a:rPr>
              <a:t>李雨萌  裴佳闻  冉文静 战瑛 张楚悦</a:t>
            </a:r>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
        <p:nvSpPr>
          <p:cNvPr id="2" name="TextBox 1"/>
          <p:cNvSpPr txBox="1"/>
          <p:nvPr/>
        </p:nvSpPr>
        <p:spPr>
          <a:xfrm>
            <a:off x="465393" y="254833"/>
            <a:ext cx="10672299" cy="2308324"/>
          </a:xfrm>
          <a:prstGeom prst="rect">
            <a:avLst/>
          </a:prstGeom>
          <a:noFill/>
        </p:spPr>
        <p:txBody>
          <a:bodyPr wrap="square" rtlCol="0">
            <a:spAutoFit/>
          </a:bodyPr>
          <a:lstStyle/>
          <a:p>
            <a:r>
              <a:rPr lang="en-US" altLang="zh-CN" dirty="0">
                <a:latin typeface="微软雅黑" pitchFamily="34" charset="-122"/>
                <a:ea typeface="微软雅黑" pitchFamily="34" charset="-122"/>
              </a:rPr>
              <a:t>5</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随着</a:t>
            </a:r>
            <a:r>
              <a:rPr lang="zh-CN" altLang="en-US" dirty="0">
                <a:latin typeface="微软雅黑" pitchFamily="34" charset="-122"/>
                <a:ea typeface="微软雅黑" pitchFamily="34" charset="-122"/>
              </a:rPr>
              <a:t>新时代语言服务行业的发展，译员对电子词典的需求也变得与传统越来越不同。</a:t>
            </a:r>
          </a:p>
          <a:p>
            <a:r>
              <a:rPr lang="en-US" altLang="zh-CN" dirty="0">
                <a:latin typeface="微软雅黑" pitchFamily="34" charset="-122"/>
                <a:ea typeface="微软雅黑" pitchFamily="34" charset="-122"/>
              </a:rPr>
              <a:t>A</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现有</a:t>
            </a:r>
            <a:r>
              <a:rPr lang="zh-CN" altLang="en-US" dirty="0">
                <a:latin typeface="微软雅黑" pitchFamily="34" charset="-122"/>
                <a:ea typeface="微软雅黑" pitchFamily="34" charset="-122"/>
              </a:rPr>
              <a:t>许多比较流行的专业领域词典，如金融、法律、计算机、医学等，请总结这些专业领域电子词典的，比较专业领域电子词典与普通词典的异同。</a:t>
            </a:r>
          </a:p>
          <a:p>
            <a:r>
              <a:rPr lang="en-US" altLang="zh-CN" dirty="0">
                <a:latin typeface="微软雅黑" pitchFamily="34" charset="-122"/>
                <a:ea typeface="微软雅黑" pitchFamily="34" charset="-122"/>
              </a:rPr>
              <a:t>B</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与</a:t>
            </a:r>
            <a:r>
              <a:rPr lang="zh-CN" altLang="en-US" dirty="0">
                <a:latin typeface="微软雅黑" pitchFamily="34" charset="-122"/>
                <a:ea typeface="微软雅黑" pitchFamily="34" charset="-122"/>
              </a:rPr>
              <a:t>传统的电子词典相比你觉得新时代语言服务行业在专业领域词典中最需要什么内容？请进行仔细思考，并</a:t>
            </a:r>
            <a:r>
              <a:rPr lang="zh-CN" altLang="en-US" dirty="0" smtClean="0">
                <a:latin typeface="微软雅黑" pitchFamily="34" charset="-122"/>
                <a:ea typeface="微软雅黑" pitchFamily="34" charset="-122"/>
              </a:rPr>
              <a:t>找出特定</a:t>
            </a:r>
            <a:r>
              <a:rPr lang="zh-CN" altLang="en-US" dirty="0">
                <a:latin typeface="微软雅黑" pitchFamily="34" charset="-122"/>
                <a:ea typeface="微软雅黑" pitchFamily="34" charset="-122"/>
              </a:rPr>
              <a:t>的需求。</a:t>
            </a:r>
          </a:p>
          <a:p>
            <a:r>
              <a:rPr lang="en-US" altLang="zh-CN" dirty="0">
                <a:latin typeface="微软雅黑" pitchFamily="34" charset="-122"/>
                <a:ea typeface="微软雅黑" pitchFamily="34" charset="-122"/>
              </a:rPr>
              <a:t>C</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针对</a:t>
            </a:r>
            <a:r>
              <a:rPr lang="zh-CN" altLang="en-US" dirty="0">
                <a:latin typeface="微软雅黑" pitchFamily="34" charset="-122"/>
                <a:ea typeface="微软雅黑" pitchFamily="34" charset="-122"/>
              </a:rPr>
              <a:t>医学</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法律等特别领域，请先仔细分析相关领域术语研究的进展，比如最大的词表</a:t>
            </a:r>
            <a:r>
              <a:rPr lang="en-US" altLang="zh-CN" dirty="0">
                <a:latin typeface="微软雅黑" pitchFamily="34" charset="-122"/>
                <a:ea typeface="微软雅黑" pitchFamily="34" charset="-122"/>
              </a:rPr>
              <a:t>UMLS</a:t>
            </a:r>
            <a:r>
              <a:rPr lang="zh-CN" altLang="en-US" dirty="0">
                <a:latin typeface="微软雅黑" pitchFamily="34" charset="-122"/>
                <a:ea typeface="微软雅黑" pitchFamily="34" charset="-122"/>
              </a:rPr>
              <a:t>，畅想医学电子词典的编纂模式、呈现形态、交互方式。</a:t>
            </a:r>
          </a:p>
          <a:p>
            <a:r>
              <a:rPr lang="en-US" altLang="zh-CN" dirty="0">
                <a:latin typeface="微软雅黑" pitchFamily="34" charset="-122"/>
                <a:ea typeface="微软雅黑" pitchFamily="34" charset="-122"/>
              </a:rPr>
              <a:t>D</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这</a:t>
            </a:r>
            <a:r>
              <a:rPr lang="zh-CN" altLang="en-US" dirty="0">
                <a:latin typeface="微软雅黑" pitchFamily="34" charset="-122"/>
                <a:ea typeface="微软雅黑" pitchFamily="34" charset="-122"/>
              </a:rPr>
              <a:t>道题，特别是最后一问，需要访谈特点专业的学者和学生。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02</a:t>
            </a:r>
          </a:p>
        </p:txBody>
      </p:sp>
      <p:sp>
        <p:nvSpPr>
          <p:cNvPr id="6" name="文本框 5"/>
          <p:cNvSpPr txBox="1"/>
          <p:nvPr/>
        </p:nvSpPr>
        <p:spPr>
          <a:xfrm>
            <a:off x="1038225" y="3166110"/>
            <a:ext cx="5953924"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专业领域电子词典需求分析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 xmlns:a16="http://schemas.microsoft.com/office/drawing/2014/main" id="{E6FD45EB-4B3B-4DD8-A910-EDA5C8EB7707}"/>
              </a:ext>
            </a:extLst>
          </p:cNvPr>
          <p:cNvSpPr/>
          <p:nvPr/>
        </p:nvSpPr>
        <p:spPr>
          <a:xfrm>
            <a:off x="1938840" y="1250258"/>
            <a:ext cx="3185673" cy="2185862"/>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译员</a:t>
            </a:r>
            <a:endParaRPr lang="en-US" sz="2800" b="1" dirty="0">
              <a:solidFill>
                <a:schemeClr val="bg1"/>
              </a:solidFill>
              <a:ea typeface="Open Sans" pitchFamily="34" charset="0"/>
              <a:cs typeface="Open Sans" pitchFamily="34" charset="0"/>
            </a:endParaRPr>
          </a:p>
        </p:txBody>
      </p:sp>
      <p:sp>
        <p:nvSpPr>
          <p:cNvPr id="7" name="Rounded Rectangle 16">
            <a:extLst>
              <a:ext uri="{FF2B5EF4-FFF2-40B4-BE49-F238E27FC236}">
                <a16:creationId xmlns="" xmlns:a16="http://schemas.microsoft.com/office/drawing/2014/main" id="{4E284F8D-B632-4833-9BDA-C5CC6FBBFC2F}"/>
              </a:ext>
            </a:extLst>
          </p:cNvPr>
          <p:cNvSpPr/>
          <p:nvPr/>
        </p:nvSpPr>
        <p:spPr>
          <a:xfrm>
            <a:off x="5729907" y="3699397"/>
            <a:ext cx="3185673" cy="249396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专业人士</a:t>
            </a:r>
            <a:endParaRPr lang="en-US" sz="2800" b="1" dirty="0">
              <a:solidFill>
                <a:schemeClr val="bg1"/>
              </a:solidFill>
              <a:ea typeface="Open Sans" pitchFamily="34" charset="0"/>
              <a:cs typeface="Open Sans" pitchFamily="34" charset="0"/>
            </a:endParaRPr>
          </a:p>
        </p:txBody>
      </p:sp>
      <p:sp>
        <p:nvSpPr>
          <p:cNvPr id="13" name="文本框 12">
            <a:extLst>
              <a:ext uri="{FF2B5EF4-FFF2-40B4-BE49-F238E27FC236}">
                <a16:creationId xmlns="" xmlns:a16="http://schemas.microsoft.com/office/drawing/2014/main" id="{99A86963-B1B8-4349-AAE8-E18C812A6C5A}"/>
              </a:ext>
            </a:extLst>
          </p:cNvPr>
          <p:cNvSpPr txBox="1"/>
          <p:nvPr/>
        </p:nvSpPr>
        <p:spPr>
          <a:xfrm>
            <a:off x="10005551" y="602299"/>
            <a:ext cx="1015663"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用</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 xmlns:a16="http://schemas.microsoft.com/office/drawing/2014/main" id="{3A33F266-8553-485A-86D9-E9E07B77F2D6}"/>
              </a:ext>
            </a:extLst>
          </p:cNvPr>
          <p:cNvSpPr/>
          <p:nvPr/>
        </p:nvSpPr>
        <p:spPr>
          <a:xfrm>
            <a:off x="10420300" y="1419859"/>
            <a:ext cx="877163" cy="923330"/>
          </a:xfrm>
          <a:prstGeom prst="rect">
            <a:avLst/>
          </a:prstGeom>
        </p:spPr>
        <p:txBody>
          <a:bodyPr wrap="none">
            <a:spAutoFit/>
          </a:bodyPr>
          <a:lstStyle/>
          <a:p>
            <a:r>
              <a:rPr lang="zh-CN" altLang="en-US" sz="5400" dirty="0">
                <a:ln>
                  <a:solidFill>
                    <a:srgbClr val="383987"/>
                  </a:solidFill>
                </a:ln>
                <a:noFill/>
                <a:latin typeface="微软雅黑" panose="020B0503020204020204" charset="-122"/>
                <a:ea typeface="微软雅黑" panose="020B0503020204020204" charset="-122"/>
              </a:rPr>
              <a:t>户</a:t>
            </a:r>
            <a:endParaRPr lang="zh-CN" altLang="en-US" sz="5400" dirty="0"/>
          </a:p>
        </p:txBody>
      </p:sp>
      <p:sp>
        <p:nvSpPr>
          <p:cNvPr id="16" name="矩形 15">
            <a:extLst>
              <a:ext uri="{FF2B5EF4-FFF2-40B4-BE49-F238E27FC236}">
                <a16:creationId xmlns=""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800" dirty="0">
                <a:solidFill>
                  <a:srgbClr val="383987"/>
                </a:solidFill>
                <a:latin typeface="微软雅黑" panose="020B0503020204020204" charset="-122"/>
                <a:ea typeface="微软雅黑" panose="020B0503020204020204" charset="-122"/>
                <a:sym typeface="+mn-ea"/>
              </a:rPr>
              <a:t>USERS</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43573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3044597" y="4411176"/>
            <a:ext cx="877163" cy="369332"/>
          </a:xfrm>
          <a:prstGeom prst="rect">
            <a:avLst/>
          </a:prstGeom>
          <a:noFill/>
        </p:spPr>
        <p:txBody>
          <a:bodyPr wrap="none" rtlCol="0">
            <a:spAutoFit/>
          </a:bodyPr>
          <a:lstStyle/>
          <a:p>
            <a:r>
              <a:rPr lang="zh-CN" altLang="en-US" b="1" dirty="0">
                <a:solidFill>
                  <a:schemeClr val="tx1">
                    <a:lumMod val="75000"/>
                    <a:lumOff val="25000"/>
                  </a:schemeClr>
                </a:solidFill>
                <a:ea typeface="微软雅黑" panose="020B0503020204020204" pitchFamily="34" charset="-122"/>
                <a:sym typeface="+mn-ea"/>
              </a:rPr>
              <a:t>新媒体</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940158" y="4496435"/>
            <a:ext cx="1853392"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ea typeface="微软雅黑" panose="020B0503020204020204" pitchFamily="34" charset="-122"/>
                <a:sym typeface="+mn-ea"/>
              </a:rPr>
              <a:t>论文与行业资讯 </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2813764" y="2686685"/>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实例分析</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841268" y="3433746"/>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7940158" y="2580759"/>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ea typeface="微软雅黑" panose="020B0503020204020204" pitchFamily="34" charset="-122"/>
                <a:sym typeface="+mn-ea"/>
              </a:rPr>
              <a:t>问卷调查</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556260" y="2341245"/>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28735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 xmlns:a16="http://schemas.microsoft.com/office/drawing/2014/main" id="{413DA64A-DFE6-4C8E-8C8C-CB685A248235}"/>
              </a:ext>
            </a:extLst>
          </p:cNvPr>
          <p:cNvSpPr/>
          <p:nvPr/>
        </p:nvSpPr>
        <p:spPr>
          <a:xfrm>
            <a:off x="0" y="-29183"/>
            <a:ext cx="7655668" cy="691636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9A4D0"/>
              </a:solidFill>
            </a:endParaRPr>
          </a:p>
        </p:txBody>
      </p:sp>
      <p:sp>
        <p:nvSpPr>
          <p:cNvPr id="6" name="Rectangle 1">
            <a:extLst>
              <a:ext uri="{FF2B5EF4-FFF2-40B4-BE49-F238E27FC236}">
                <a16:creationId xmlns="" xmlns:a16="http://schemas.microsoft.com/office/drawing/2014/main" id="{67851DDF-58F8-4FC1-976B-A9298F885374}"/>
              </a:ext>
            </a:extLst>
          </p:cNvPr>
          <p:cNvSpPr>
            <a:spLocks noChangeArrowheads="1"/>
          </p:cNvSpPr>
          <p:nvPr/>
        </p:nvSpPr>
        <p:spPr bwMode="auto">
          <a:xfrm>
            <a:off x="374108" y="335845"/>
            <a:ext cx="711010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 mutation spectrum: from neonatal epileptic encephalopathy to benign generalized epilepsy and beyond</a:t>
            </a:r>
            <a:r>
              <a:rPr kumimoji="0" lang="zh-CN" altLang="zh-CN" b="0" i="0" u="none" strike="noStrike" cap="none" normalizeH="0" baseline="0" dirty="0">
                <a:ln>
                  <a:noFill/>
                </a:ln>
                <a:effectLst/>
                <a:latin typeface="Arial" panose="020B0604020202020204" pitchFamily="34" charset="0"/>
                <a:ea typeface="Open Sans"/>
              </a:rPr>
              <a:t> Hyperpolarization-activated cyclic nucleotide-gated (HCN) channels control neuronal excitability and their dysfunction has been linked to epileptogenesis but few individuals with neurological disorders related to variants altering HCN channels have been reported so far. In 2014, we described five individuals with epileptic encephalopathy due to de novo HCN1 variants. To delineate HCN1-related disorders and investigate genotype–phenotype correlations further, we assembled a cohort of 33 unpublished patients with novel pathogenic or likely pathogenic variants: 19 probands carrying 14 different de novo mutations and four families with dominantly inherited variants. </a:t>
            </a:r>
            <a:endParaRPr kumimoji="0" lang="zh-CN" altLang="zh-CN" sz="105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HCN1变异光谱，从新生儿癫痫性脑病到良性全身性癫痫</a:t>
            </a:r>
            <a:r>
              <a:rPr kumimoji="0" lang="zh-CN" altLang="zh-CN" b="0" i="0" u="none" strike="noStrike" cap="none" normalizeH="0" baseline="0" dirty="0">
                <a:ln>
                  <a:noFill/>
                </a:ln>
                <a:effectLst/>
                <a:latin typeface="Arial" panose="020B0604020202020204" pitchFamily="34" charset="0"/>
                <a:ea typeface="Open Sans"/>
              </a:rPr>
              <a:t> 超极化活化环核苷酸（HCN）蛋白通道控制着神经元的兴奋性，其功能障碍与癫痫发生有关，但迄今为止，鲜有关于HCN蛋白通道变异相关的神经功能障碍个体的报道。在2014年，我们记录了五个个体，他们因为新发生的HCN1变异而产生了癫痫性脑病。为了描述HCN1相关的神经功能障碍和进一步研究基因型-表现型的相关性，我们组建了一个研究队列，包含了33位未公布的病人，他们具有新致病性或可能致病性变异：19名携带14个不同新突变的先证者和4个具有显性遗传变异的家族。</a:t>
            </a:r>
            <a:endParaRPr kumimoji="0" lang="zh-CN" altLang="zh-CN" sz="2800" b="0" i="0" u="none" strike="noStrike" cap="none" normalizeH="0" baseline="0" dirty="0">
              <a:ln>
                <a:noFill/>
              </a:ln>
              <a:effectLst/>
              <a:latin typeface="Arial" panose="020B0604020202020204" pitchFamily="34" charset="0"/>
            </a:endParaRPr>
          </a:p>
        </p:txBody>
      </p:sp>
      <p:sp>
        <p:nvSpPr>
          <p:cNvPr id="7" name="文本框 6">
            <a:extLst>
              <a:ext uri="{FF2B5EF4-FFF2-40B4-BE49-F238E27FC236}">
                <a16:creationId xmlns="" xmlns:a16="http://schemas.microsoft.com/office/drawing/2014/main" id="{8AB5E823-CBEE-492B-81A1-EBF6FAC24438}"/>
              </a:ext>
            </a:extLst>
          </p:cNvPr>
          <p:cNvSpPr txBox="1"/>
          <p:nvPr/>
        </p:nvSpPr>
        <p:spPr>
          <a:xfrm>
            <a:off x="7655667" y="1676400"/>
            <a:ext cx="4536333"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对于缩略词的理解和翻译（百科还是论文？）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希望可以提供更多的关于新缩略词的知识</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双语例句急需更新，在没有百科的情况下，双语例句是帮助译员理解含义</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针对特定领域的词典（神经科学）</a:t>
            </a:r>
          </a:p>
        </p:txBody>
      </p:sp>
    </p:spTree>
    <p:extLst>
      <p:ext uri="{BB962C8B-B14F-4D97-AF65-F5344CB8AC3E}">
        <p14:creationId xmlns:p14="http://schemas.microsoft.com/office/powerpoint/2010/main" val="1403358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85" y="1260427"/>
            <a:ext cx="12395200" cy="2724399"/>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01600" y="3736432"/>
            <a:ext cx="2440940" cy="2842260"/>
          </a:xfrm>
          <a:prstGeom prst="rect">
            <a:avLst/>
          </a:prstGeom>
        </p:spPr>
      </p:pic>
      <p:sp>
        <p:nvSpPr>
          <p:cNvPr id="40" name="文本框 39"/>
          <p:cNvSpPr txBox="1"/>
          <p:nvPr/>
        </p:nvSpPr>
        <p:spPr>
          <a:xfrm>
            <a:off x="546265" y="1307170"/>
            <a:ext cx="5250359" cy="2677656"/>
          </a:xfrm>
          <a:prstGeom prst="rect">
            <a:avLst/>
          </a:prstGeom>
          <a:noFill/>
        </p:spPr>
        <p:txBody>
          <a:bodyPr wrap="square" rtlCol="0">
            <a:spAutoFit/>
          </a:bodyPr>
          <a:lstStyle/>
          <a:p>
            <a:pPr>
              <a:lnSpc>
                <a:spcPct val="150000"/>
              </a:lnSpc>
            </a:pPr>
            <a:r>
              <a:rPr lang="en-US" altLang="zh-CN" sz="1600" dirty="0">
                <a:solidFill>
                  <a:schemeClr val="bg1"/>
                </a:solidFill>
                <a:latin typeface="微软雅黑" pitchFamily="34" charset="-122"/>
                <a:ea typeface="微软雅黑" pitchFamily="34" charset="-122"/>
                <a:sym typeface="+mn-ea"/>
              </a:rPr>
              <a:t>1. </a:t>
            </a:r>
            <a:r>
              <a:rPr lang="zh-CN" altLang="en-US" sz="1600" dirty="0">
                <a:solidFill>
                  <a:schemeClr val="bg1"/>
                </a:solidFill>
                <a:latin typeface="微软雅黑" pitchFamily="34" charset="-122"/>
                <a:ea typeface="微软雅黑" pitchFamily="34" charset="-122"/>
                <a:sym typeface="+mn-ea"/>
              </a:rPr>
              <a:t>会利用通用词典平台可用的专业词典扩展包（欧陆扩展包，灵格斯扩展包）</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a:t>
            </a:r>
            <a:r>
              <a:rPr lang="en-US" altLang="zh-CN" sz="1600" dirty="0">
                <a:solidFill>
                  <a:schemeClr val="bg1"/>
                </a:solidFill>
                <a:latin typeface="微软雅黑" pitchFamily="34" charset="-122"/>
                <a:ea typeface="微软雅黑" pitchFamily="34" charset="-122"/>
                <a:sym typeface="+mn-ea"/>
              </a:rPr>
              <a:t>24%</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2. </a:t>
            </a:r>
            <a:r>
              <a:rPr lang="zh-CN" altLang="en-US" sz="1600" dirty="0">
                <a:solidFill>
                  <a:schemeClr val="bg1"/>
                </a:solidFill>
                <a:latin typeface="微软雅黑" pitchFamily="34" charset="-122"/>
                <a:ea typeface="微软雅黑" pitchFamily="34" charset="-122"/>
                <a:sym typeface="+mn-ea"/>
              </a:rPr>
              <a:t>独立手机软件或电脑软件（</a:t>
            </a:r>
            <a:r>
              <a:rPr lang="en-US" altLang="zh-CN" sz="1600" dirty="0">
                <a:solidFill>
                  <a:schemeClr val="bg1"/>
                </a:solidFill>
                <a:latin typeface="微软雅黑" pitchFamily="34" charset="-122"/>
                <a:ea typeface="微软雅黑" pitchFamily="34" charset="-122"/>
                <a:sym typeface="+mn-ea"/>
              </a:rPr>
              <a:t>16%</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3. </a:t>
            </a:r>
            <a:r>
              <a:rPr lang="zh-CN" altLang="en-US" sz="1600" dirty="0">
                <a:solidFill>
                  <a:schemeClr val="bg1"/>
                </a:solidFill>
                <a:latin typeface="微软雅黑" pitchFamily="34" charset="-122"/>
                <a:ea typeface="微软雅黑" pitchFamily="34" charset="-122"/>
                <a:sym typeface="+mn-ea"/>
              </a:rPr>
              <a:t>专业领域网站附带的数据库词典（</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）（世卫组织的对照词典，</a:t>
            </a:r>
            <a:r>
              <a:rPr lang="en-US" altLang="zh-CN" sz="1600" dirty="0">
                <a:solidFill>
                  <a:schemeClr val="bg1"/>
                </a:solidFill>
                <a:latin typeface="微软雅黑" pitchFamily="34" charset="-122"/>
                <a:ea typeface="微软雅黑" pitchFamily="34" charset="-122"/>
                <a:sym typeface="+mn-ea"/>
              </a:rPr>
              <a:t>MBA</a:t>
            </a:r>
            <a:r>
              <a:rPr lang="zh-CN" altLang="en-US" sz="1600" dirty="0">
                <a:solidFill>
                  <a:schemeClr val="bg1"/>
                </a:solidFill>
                <a:latin typeface="微软雅黑" pitchFamily="34" charset="-122"/>
                <a:ea typeface="微软雅黑" pitchFamily="34" charset="-122"/>
                <a:sym typeface="+mn-ea"/>
              </a:rPr>
              <a:t>智库百科）</a:t>
            </a:r>
          </a:p>
          <a:p>
            <a:pPr>
              <a:lnSpc>
                <a:spcPct val="150000"/>
              </a:lnSpc>
            </a:pPr>
            <a:r>
              <a:rPr lang="en-US" altLang="zh-CN" sz="1600" dirty="0">
                <a:solidFill>
                  <a:schemeClr val="bg1"/>
                </a:solidFill>
                <a:latin typeface="微软雅黑" pitchFamily="34" charset="-122"/>
                <a:ea typeface="微软雅黑" pitchFamily="34" charset="-122"/>
                <a:sym typeface="+mn-ea"/>
              </a:rPr>
              <a:t>4. </a:t>
            </a:r>
            <a:r>
              <a:rPr lang="zh-CN" altLang="en-US" sz="1600" dirty="0">
                <a:solidFill>
                  <a:schemeClr val="bg1"/>
                </a:solidFill>
                <a:latin typeface="微软雅黑" pitchFamily="34" charset="-122"/>
                <a:ea typeface="微软雅黑" pitchFamily="34" charset="-122"/>
                <a:sym typeface="+mn-ea"/>
              </a:rPr>
              <a:t>综合知识术语网站的术语词条检索工具（</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a:t>
            </a:r>
            <a:r>
              <a:rPr lang="en-US" altLang="zh-CN" sz="1600" dirty="0" err="1">
                <a:solidFill>
                  <a:schemeClr val="bg1"/>
                </a:solidFill>
                <a:latin typeface="微软雅黑" pitchFamily="34" charset="-122"/>
                <a:ea typeface="微软雅黑" pitchFamily="34" charset="-122"/>
                <a:sym typeface="+mn-ea"/>
              </a:rPr>
              <a:t>cnki</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翻译助手，</a:t>
            </a:r>
            <a:r>
              <a:rPr lang="en-US" altLang="zh-CN" sz="1600" dirty="0" err="1">
                <a:solidFill>
                  <a:schemeClr val="bg1"/>
                </a:solidFill>
                <a:latin typeface="微软雅黑" pitchFamily="34" charset="-122"/>
                <a:ea typeface="微软雅黑" pitchFamily="34" charset="-122"/>
                <a:sym typeface="+mn-ea"/>
              </a:rPr>
              <a:t>termonline</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术语在线）</a:t>
            </a:r>
            <a:endParaRPr lang="en-US" altLang="zh-CN" sz="1600" noProof="0" dirty="0">
              <a:ln>
                <a:noFill/>
              </a:ln>
              <a:solidFill>
                <a:schemeClr val="bg1"/>
              </a:solidFill>
              <a:uLnTx/>
              <a:uFillTx/>
              <a:latin typeface="微软雅黑" pitchFamily="34" charset="-122"/>
              <a:ea typeface="微软雅黑" pitchFamily="34" charset="-122"/>
              <a:sym typeface="+mn-ea"/>
            </a:endParaRPr>
          </a:p>
        </p:txBody>
      </p:sp>
      <p:sp>
        <p:nvSpPr>
          <p:cNvPr id="41" name="文本框 40"/>
          <p:cNvSpPr txBox="1"/>
          <p:nvPr/>
        </p:nvSpPr>
        <p:spPr>
          <a:xfrm>
            <a:off x="2837104" y="159686"/>
            <a:ext cx="3124675" cy="705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t>收问卷共计</a:t>
            </a:r>
            <a:r>
              <a:rPr lang="en-US" altLang="zh-CN" sz="1400" b="1" dirty="0">
                <a:effectLst>
                  <a:outerShdw blurRad="38100" dist="38100" dir="2700000" algn="tl">
                    <a:srgbClr val="000000">
                      <a:alpha val="43137"/>
                    </a:srgbClr>
                  </a:outerShdw>
                </a:effectLst>
              </a:rPr>
              <a:t>130</a:t>
            </a:r>
            <a:r>
              <a:rPr lang="zh-CN" altLang="en-US" sz="1050" dirty="0"/>
              <a:t>份，第</a:t>
            </a:r>
            <a:r>
              <a:rPr lang="en-US" altLang="zh-CN" sz="1050" dirty="0"/>
              <a:t>2</a:t>
            </a:r>
            <a:r>
              <a:rPr lang="zh-CN" altLang="en-US" sz="1050" dirty="0"/>
              <a:t>题有效填空答案</a:t>
            </a:r>
            <a:r>
              <a:rPr lang="en-US" altLang="zh-CN" sz="1400" b="1" dirty="0">
                <a:effectLst>
                  <a:outerShdw blurRad="38100" dist="38100" dir="2700000" algn="tl">
                    <a:srgbClr val="000000">
                      <a:alpha val="43137"/>
                    </a:srgbClr>
                  </a:outerShdw>
                </a:effectLst>
              </a:rPr>
              <a:t>25</a:t>
            </a:r>
            <a:r>
              <a:rPr lang="zh-CN" altLang="en-US" sz="1050" dirty="0"/>
              <a:t>份，第</a:t>
            </a:r>
            <a:r>
              <a:rPr lang="en-US" altLang="zh-CN" sz="1050" dirty="0"/>
              <a:t>3</a:t>
            </a:r>
            <a:r>
              <a:rPr lang="zh-CN" altLang="en-US" sz="1050" dirty="0"/>
              <a:t>题有效答案</a:t>
            </a:r>
            <a:r>
              <a:rPr lang="en-US" altLang="zh-CN" sz="1400" b="1" dirty="0">
                <a:effectLst>
                  <a:outerShdw blurRad="38100" dist="38100" dir="2700000" algn="tl">
                    <a:srgbClr val="000000">
                      <a:alpha val="43137"/>
                    </a:srgbClr>
                  </a:outerShdw>
                </a:effectLst>
              </a:rPr>
              <a:t>110</a:t>
            </a:r>
            <a:r>
              <a:rPr lang="zh-CN" altLang="en-US" sz="1050" dirty="0"/>
              <a:t>份。</a:t>
            </a:r>
            <a:endParaRPr lang="en-US" altLang="zh-CN" sz="1050" kern="0" noProof="0" dirty="0">
              <a:ln>
                <a:noFill/>
              </a:ln>
              <a:solidFill>
                <a:schemeClr val="tx2"/>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圆角矩形 8"/>
          <p:cNvSpPr/>
          <p:nvPr/>
        </p:nvSpPr>
        <p:spPr>
          <a:xfrm>
            <a:off x="256260" y="179466"/>
            <a:ext cx="2415689" cy="717789"/>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itchFamily="34" charset="-122"/>
                <a:ea typeface="微软雅黑" pitchFamily="34" charset="-122"/>
              </a:rPr>
              <a:t>问卷调查</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247" y="678933"/>
            <a:ext cx="6230219" cy="5672128"/>
          </a:xfrm>
          <a:prstGeom prst="rect">
            <a:avLst/>
          </a:prstGeom>
        </p:spPr>
      </p:pic>
      <p:sp>
        <p:nvSpPr>
          <p:cNvPr id="8" name="TextBox 7"/>
          <p:cNvSpPr txBox="1"/>
          <p:nvPr/>
        </p:nvSpPr>
        <p:spPr>
          <a:xfrm>
            <a:off x="2507786" y="4372731"/>
            <a:ext cx="3622439" cy="1526187"/>
          </a:xfrm>
          <a:prstGeom prst="rect">
            <a:avLst/>
          </a:prstGeom>
          <a:solidFill>
            <a:srgbClr val="95C1C4"/>
          </a:solidFill>
        </p:spPr>
        <p:txBody>
          <a:bodyPr wrap="square" rtlCol="0">
            <a:spAutoFit/>
          </a:bodyPr>
          <a:lstStyle/>
          <a:p>
            <a:pPr>
              <a:lnSpc>
                <a:spcPct val="150000"/>
              </a:lnSpc>
            </a:pPr>
            <a:r>
              <a:rPr lang="zh-CN" altLang="en-US" sz="1600" dirty="0">
                <a:solidFill>
                  <a:schemeClr val="bg1"/>
                </a:solidFill>
                <a:latin typeface="微软雅黑" pitchFamily="34" charset="-122"/>
                <a:ea typeface="微软雅黑" pitchFamily="34" charset="-122"/>
              </a:rPr>
              <a:t>知识示例（</a:t>
            </a:r>
            <a:r>
              <a:rPr lang="en-US" altLang="zh-CN" sz="1600" dirty="0">
                <a:solidFill>
                  <a:schemeClr val="bg1"/>
                </a:solidFill>
                <a:latin typeface="微软雅黑" pitchFamily="34" charset="-122"/>
                <a:ea typeface="微软雅黑" pitchFamily="34" charset="-122"/>
              </a:rPr>
              <a:t>11.8%</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知识链接或知识补充（</a:t>
            </a:r>
            <a:r>
              <a:rPr lang="en-US" altLang="zh-CN" sz="1600" dirty="0">
                <a:solidFill>
                  <a:schemeClr val="bg1"/>
                </a:solidFill>
                <a:latin typeface="微软雅黑" pitchFamily="34" charset="-122"/>
                <a:ea typeface="微软雅黑" pitchFamily="34" charset="-122"/>
              </a:rPr>
              <a:t>15.4%</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翻译功能（</a:t>
            </a:r>
            <a:r>
              <a:rPr lang="en-US" altLang="zh-CN" sz="1600" dirty="0">
                <a:solidFill>
                  <a:schemeClr val="bg1"/>
                </a:solidFill>
                <a:latin typeface="微软雅黑" pitchFamily="34" charset="-122"/>
                <a:ea typeface="微软雅黑" pitchFamily="34" charset="-122"/>
              </a:rPr>
              <a:t>18.2%</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其他功能 （</a:t>
            </a:r>
            <a:r>
              <a:rPr lang="en-US" altLang="zh-CN" sz="1600" dirty="0">
                <a:solidFill>
                  <a:schemeClr val="bg1"/>
                </a:solidFill>
                <a:latin typeface="微软雅黑" pitchFamily="34" charset="-122"/>
                <a:ea typeface="微软雅黑" pitchFamily="34" charset="-122"/>
              </a:rPr>
              <a:t>54.6%</a:t>
            </a:r>
            <a:r>
              <a:rPr lang="zh-CN" altLang="en-US" sz="1600" dirty="0">
                <a:solidFill>
                  <a:schemeClr val="bg1"/>
                </a:solidFill>
                <a:latin typeface="微软雅黑" pitchFamily="34" charset="-122"/>
                <a:ea typeface="微软雅黑" pitchFamily="34" charset="-122"/>
              </a:rPr>
              <a:t>）</a:t>
            </a:r>
          </a:p>
        </p:txBody>
      </p:sp>
      <p:grpSp>
        <p:nvGrpSpPr>
          <p:cNvPr id="13" name="Group 38"/>
          <p:cNvGrpSpPr/>
          <p:nvPr/>
        </p:nvGrpSpPr>
        <p:grpSpPr>
          <a:xfrm rot="13612787">
            <a:off x="5960214" y="2825563"/>
            <a:ext cx="408064" cy="172634"/>
            <a:chOff x="7244862" y="2564012"/>
            <a:chExt cx="1005315" cy="299674"/>
          </a:xfrm>
        </p:grpSpPr>
        <p:cxnSp>
          <p:nvCxnSpPr>
            <p:cNvPr id="14"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6" name="Group 38"/>
          <p:cNvGrpSpPr/>
          <p:nvPr/>
        </p:nvGrpSpPr>
        <p:grpSpPr>
          <a:xfrm>
            <a:off x="5796623" y="4222713"/>
            <a:ext cx="594207" cy="150018"/>
            <a:chOff x="7244862" y="2564012"/>
            <a:chExt cx="1005315" cy="299674"/>
          </a:xfrm>
        </p:grpSpPr>
        <p:cxnSp>
          <p:nvCxnSpPr>
            <p:cNvPr id="17"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0" name="Group 5"/>
          <p:cNvGrpSpPr>
            <a:grpSpLocks noChangeAspect="1"/>
          </p:cNvGrpSpPr>
          <p:nvPr/>
        </p:nvGrpSpPr>
        <p:grpSpPr bwMode="auto">
          <a:xfrm>
            <a:off x="7548536" y="1144170"/>
            <a:ext cx="5008199" cy="1419994"/>
            <a:chOff x="1151" y="1607"/>
            <a:chExt cx="5385" cy="1175"/>
          </a:xfrm>
        </p:grpSpPr>
        <p:sp>
          <p:nvSpPr>
            <p:cNvPr id="11" name="AutoShape 4"/>
            <p:cNvSpPr>
              <a:spLocks noChangeAspect="1" noChangeArrowheads="1" noTextEdit="1"/>
            </p:cNvSpPr>
            <p:nvPr/>
          </p:nvSpPr>
          <p:spPr bwMode="auto">
            <a:xfrm>
              <a:off x="1151" y="1607"/>
              <a:ext cx="5379" cy="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6"/>
            <p:cNvSpPr>
              <a:spLocks noChangeArrowheads="1"/>
            </p:cNvSpPr>
            <p:nvPr/>
          </p:nvSpPr>
          <p:spPr bwMode="auto">
            <a:xfrm>
              <a:off x="1157" y="1611"/>
              <a:ext cx="5375"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7"/>
            <p:cNvSpPr>
              <a:spLocks noChangeArrowheads="1"/>
            </p:cNvSpPr>
            <p:nvPr/>
          </p:nvSpPr>
          <p:spPr bwMode="auto">
            <a:xfrm>
              <a:off x="1157"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8"/>
            <p:cNvSpPr>
              <a:spLocks noChangeArrowheads="1"/>
            </p:cNvSpPr>
            <p:nvPr/>
          </p:nvSpPr>
          <p:spPr bwMode="auto">
            <a:xfrm>
              <a:off x="6492"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9"/>
            <p:cNvSpPr>
              <a:spLocks noChangeArrowheads="1"/>
            </p:cNvSpPr>
            <p:nvPr/>
          </p:nvSpPr>
          <p:spPr bwMode="auto">
            <a:xfrm>
              <a:off x="1157" y="1784"/>
              <a:ext cx="537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0"/>
            <p:cNvSpPr>
              <a:spLocks noChangeArrowheads="1"/>
            </p:cNvSpPr>
            <p:nvPr/>
          </p:nvSpPr>
          <p:spPr bwMode="auto">
            <a:xfrm>
              <a:off x="1197" y="1640"/>
              <a:ext cx="1839" cy="1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3" name="Group 13"/>
            <p:cNvGrpSpPr>
              <a:grpSpLocks/>
            </p:cNvGrpSpPr>
            <p:nvPr/>
          </p:nvGrpSpPr>
          <p:grpSpPr bwMode="auto">
            <a:xfrm>
              <a:off x="1197" y="1672"/>
              <a:ext cx="161" cy="73"/>
              <a:chOff x="1197" y="1672"/>
              <a:chExt cx="161" cy="73"/>
            </a:xfrm>
          </p:grpSpPr>
          <p:pic>
            <p:nvPicPr>
              <p:cNvPr id="2106"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7"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6"/>
            <p:cNvGrpSpPr>
              <a:grpSpLocks/>
            </p:cNvGrpSpPr>
            <p:nvPr/>
          </p:nvGrpSpPr>
          <p:grpSpPr bwMode="auto">
            <a:xfrm>
              <a:off x="1358" y="1672"/>
              <a:ext cx="690" cy="73"/>
              <a:chOff x="1358" y="1672"/>
              <a:chExt cx="690" cy="73"/>
            </a:xfrm>
          </p:grpSpPr>
          <p:pic>
            <p:nvPicPr>
              <p:cNvPr id="2104"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5"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Rectangle 17"/>
            <p:cNvSpPr>
              <a:spLocks noChangeArrowheads="1"/>
            </p:cNvSpPr>
            <p:nvPr/>
          </p:nvSpPr>
          <p:spPr bwMode="auto">
            <a:xfrm>
              <a:off x="2048" y="1659"/>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6" name="Rectangle 18"/>
            <p:cNvSpPr>
              <a:spLocks noChangeArrowheads="1"/>
            </p:cNvSpPr>
            <p:nvPr/>
          </p:nvSpPr>
          <p:spPr bwMode="auto">
            <a:xfrm>
              <a:off x="2343" y="1659"/>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7" name="Rectangle 19"/>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0"/>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1"/>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2"/>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3"/>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4"/>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5"/>
            <p:cNvSpPr>
              <a:spLocks noChangeArrowheads="1"/>
            </p:cNvSpPr>
            <p:nvPr/>
          </p:nvSpPr>
          <p:spPr bwMode="auto">
            <a:xfrm>
              <a:off x="1155" y="1607"/>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6"/>
            <p:cNvSpPr>
              <a:spLocks noChangeShapeType="1"/>
            </p:cNvSpPr>
            <p:nvPr/>
          </p:nvSpPr>
          <p:spPr bwMode="auto">
            <a:xfrm>
              <a:off x="1155" y="1607"/>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27"/>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8"/>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9"/>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0"/>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1"/>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32"/>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3"/>
            <p:cNvSpPr>
              <a:spLocks noChangeArrowheads="1"/>
            </p:cNvSpPr>
            <p:nvPr/>
          </p:nvSpPr>
          <p:spPr bwMode="auto">
            <a:xfrm>
              <a:off x="1151"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34"/>
            <p:cNvSpPr>
              <a:spLocks noChangeShapeType="1"/>
            </p:cNvSpPr>
            <p:nvPr/>
          </p:nvSpPr>
          <p:spPr bwMode="auto">
            <a:xfrm>
              <a:off x="1151"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35"/>
            <p:cNvSpPr>
              <a:spLocks noChangeArrowheads="1"/>
            </p:cNvSpPr>
            <p:nvPr/>
          </p:nvSpPr>
          <p:spPr bwMode="auto">
            <a:xfrm>
              <a:off x="6532"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6"/>
            <p:cNvSpPr>
              <a:spLocks noChangeShapeType="1"/>
            </p:cNvSpPr>
            <p:nvPr/>
          </p:nvSpPr>
          <p:spPr bwMode="auto">
            <a:xfrm>
              <a:off x="6532"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37"/>
            <p:cNvSpPr>
              <a:spLocks noChangeArrowheads="1"/>
            </p:cNvSpPr>
            <p:nvPr/>
          </p:nvSpPr>
          <p:spPr bwMode="auto">
            <a:xfrm>
              <a:off x="1157" y="181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38"/>
            <p:cNvSpPr>
              <a:spLocks noChangeArrowheads="1"/>
            </p:cNvSpPr>
            <p:nvPr/>
          </p:nvSpPr>
          <p:spPr bwMode="auto">
            <a:xfrm>
              <a:off x="1157"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39"/>
            <p:cNvSpPr>
              <a:spLocks noChangeArrowheads="1"/>
            </p:cNvSpPr>
            <p:nvPr/>
          </p:nvSpPr>
          <p:spPr bwMode="auto">
            <a:xfrm>
              <a:off x="6492"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
            <p:cNvSpPr>
              <a:spLocks noChangeArrowheads="1"/>
            </p:cNvSpPr>
            <p:nvPr/>
          </p:nvSpPr>
          <p:spPr bwMode="auto">
            <a:xfrm>
              <a:off x="1157" y="1987"/>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1"/>
            <p:cNvSpPr>
              <a:spLocks noChangeArrowheads="1"/>
            </p:cNvSpPr>
            <p:nvPr/>
          </p:nvSpPr>
          <p:spPr bwMode="auto">
            <a:xfrm>
              <a:off x="1197" y="1843"/>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2" name="Group 44"/>
            <p:cNvGrpSpPr>
              <a:grpSpLocks/>
            </p:cNvGrpSpPr>
            <p:nvPr/>
          </p:nvGrpSpPr>
          <p:grpSpPr bwMode="auto">
            <a:xfrm>
              <a:off x="1197" y="1876"/>
              <a:ext cx="480" cy="73"/>
              <a:chOff x="1197" y="1876"/>
              <a:chExt cx="480" cy="73"/>
            </a:xfrm>
          </p:grpSpPr>
          <p:pic>
            <p:nvPicPr>
              <p:cNvPr id="2102" name="Picture 4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3" name="Picture 4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Group 47"/>
            <p:cNvGrpSpPr>
              <a:grpSpLocks/>
            </p:cNvGrpSpPr>
            <p:nvPr/>
          </p:nvGrpSpPr>
          <p:grpSpPr bwMode="auto">
            <a:xfrm>
              <a:off x="1677" y="1876"/>
              <a:ext cx="373" cy="73"/>
              <a:chOff x="1677" y="1876"/>
              <a:chExt cx="373" cy="73"/>
            </a:xfrm>
          </p:grpSpPr>
          <p:pic>
            <p:nvPicPr>
              <p:cNvPr id="2100" name="Picture 4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1" name="Picture 4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Rectangle 48"/>
            <p:cNvSpPr>
              <a:spLocks noChangeArrowheads="1"/>
            </p:cNvSpPr>
            <p:nvPr/>
          </p:nvSpPr>
          <p:spPr bwMode="auto">
            <a:xfrm>
              <a:off x="2050" y="1863"/>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56.92%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5" name="Rectangle 49"/>
            <p:cNvSpPr>
              <a:spLocks noChangeArrowheads="1"/>
            </p:cNvSpPr>
            <p:nvPr/>
          </p:nvSpPr>
          <p:spPr bwMode="auto">
            <a:xfrm>
              <a:off x="2345" y="1863"/>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6" name="Rectangle 50"/>
            <p:cNvSpPr>
              <a:spLocks noChangeArrowheads="1"/>
            </p:cNvSpPr>
            <p:nvPr/>
          </p:nvSpPr>
          <p:spPr bwMode="auto">
            <a:xfrm>
              <a:off x="1151"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51"/>
            <p:cNvSpPr>
              <a:spLocks noChangeShapeType="1"/>
            </p:cNvSpPr>
            <p:nvPr/>
          </p:nvSpPr>
          <p:spPr bwMode="auto">
            <a:xfrm>
              <a:off x="1151"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2"/>
            <p:cNvSpPr>
              <a:spLocks noChangeShapeType="1"/>
            </p:cNvSpPr>
            <p:nvPr/>
          </p:nvSpPr>
          <p:spPr bwMode="auto">
            <a:xfrm>
              <a:off x="1151"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53"/>
            <p:cNvSpPr>
              <a:spLocks noChangeArrowheads="1"/>
            </p:cNvSpPr>
            <p:nvPr/>
          </p:nvSpPr>
          <p:spPr bwMode="auto">
            <a:xfrm>
              <a:off x="1155" y="1810"/>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4"/>
            <p:cNvSpPr>
              <a:spLocks noChangeShapeType="1"/>
            </p:cNvSpPr>
            <p:nvPr/>
          </p:nvSpPr>
          <p:spPr bwMode="auto">
            <a:xfrm>
              <a:off x="1155" y="1810"/>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55"/>
            <p:cNvSpPr>
              <a:spLocks noChangeArrowheads="1"/>
            </p:cNvSpPr>
            <p:nvPr/>
          </p:nvSpPr>
          <p:spPr bwMode="auto">
            <a:xfrm>
              <a:off x="6532"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56"/>
            <p:cNvSpPr>
              <a:spLocks noChangeShapeType="1"/>
            </p:cNvSpPr>
            <p:nvPr/>
          </p:nvSpPr>
          <p:spPr bwMode="auto">
            <a:xfrm>
              <a:off x="6532"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57"/>
            <p:cNvSpPr>
              <a:spLocks noChangeShapeType="1"/>
            </p:cNvSpPr>
            <p:nvPr/>
          </p:nvSpPr>
          <p:spPr bwMode="auto">
            <a:xfrm>
              <a:off x="6532"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8" name="Rectangle 58"/>
            <p:cNvSpPr>
              <a:spLocks noChangeArrowheads="1"/>
            </p:cNvSpPr>
            <p:nvPr/>
          </p:nvSpPr>
          <p:spPr bwMode="auto">
            <a:xfrm>
              <a:off x="1151"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9" name="Line 59"/>
            <p:cNvSpPr>
              <a:spLocks noChangeShapeType="1"/>
            </p:cNvSpPr>
            <p:nvPr/>
          </p:nvSpPr>
          <p:spPr bwMode="auto">
            <a:xfrm>
              <a:off x="1151"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1" name="Rectangle 60"/>
            <p:cNvSpPr>
              <a:spLocks noChangeArrowheads="1"/>
            </p:cNvSpPr>
            <p:nvPr/>
          </p:nvSpPr>
          <p:spPr bwMode="auto">
            <a:xfrm>
              <a:off x="6532"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2" name="Line 61"/>
            <p:cNvSpPr>
              <a:spLocks noChangeShapeType="1"/>
            </p:cNvSpPr>
            <p:nvPr/>
          </p:nvSpPr>
          <p:spPr bwMode="auto">
            <a:xfrm>
              <a:off x="6532"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3" name="Rectangle 62"/>
            <p:cNvSpPr>
              <a:spLocks noChangeArrowheads="1"/>
            </p:cNvSpPr>
            <p:nvPr/>
          </p:nvSpPr>
          <p:spPr bwMode="auto">
            <a:xfrm>
              <a:off x="1157" y="2020"/>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4" name="Rectangle 63"/>
            <p:cNvSpPr>
              <a:spLocks noChangeArrowheads="1"/>
            </p:cNvSpPr>
            <p:nvPr/>
          </p:nvSpPr>
          <p:spPr bwMode="auto">
            <a:xfrm>
              <a:off x="1157"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5" name="Rectangle 64"/>
            <p:cNvSpPr>
              <a:spLocks noChangeArrowheads="1"/>
            </p:cNvSpPr>
            <p:nvPr/>
          </p:nvSpPr>
          <p:spPr bwMode="auto">
            <a:xfrm>
              <a:off x="6492"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6" name="Rectangle 65"/>
            <p:cNvSpPr>
              <a:spLocks noChangeArrowheads="1"/>
            </p:cNvSpPr>
            <p:nvPr/>
          </p:nvSpPr>
          <p:spPr bwMode="auto">
            <a:xfrm>
              <a:off x="1157" y="2191"/>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7" name="Rectangle 66"/>
            <p:cNvSpPr>
              <a:spLocks noChangeArrowheads="1"/>
            </p:cNvSpPr>
            <p:nvPr/>
          </p:nvSpPr>
          <p:spPr bwMode="auto">
            <a:xfrm>
              <a:off x="1197" y="2047"/>
              <a:ext cx="183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58" name="Group 69"/>
            <p:cNvGrpSpPr>
              <a:grpSpLocks/>
            </p:cNvGrpSpPr>
            <p:nvPr/>
          </p:nvGrpSpPr>
          <p:grpSpPr bwMode="auto">
            <a:xfrm>
              <a:off x="1197" y="2079"/>
              <a:ext cx="161" cy="73"/>
              <a:chOff x="1197" y="2079"/>
              <a:chExt cx="161" cy="73"/>
            </a:xfrm>
          </p:grpSpPr>
          <p:pic>
            <p:nvPicPr>
              <p:cNvPr id="2115" name="Picture 6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6" name="Picture 6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9" name="Group 72"/>
            <p:cNvGrpSpPr>
              <a:grpSpLocks/>
            </p:cNvGrpSpPr>
            <p:nvPr/>
          </p:nvGrpSpPr>
          <p:grpSpPr bwMode="auto">
            <a:xfrm>
              <a:off x="1358" y="2079"/>
              <a:ext cx="690" cy="73"/>
              <a:chOff x="1358" y="2079"/>
              <a:chExt cx="690" cy="73"/>
            </a:xfrm>
          </p:grpSpPr>
          <p:pic>
            <p:nvPicPr>
              <p:cNvPr id="2118" name="Picture 7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 name="Picture 7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60" name="Rectangle 73"/>
            <p:cNvSpPr>
              <a:spLocks noChangeArrowheads="1"/>
            </p:cNvSpPr>
            <p:nvPr/>
          </p:nvSpPr>
          <p:spPr bwMode="auto">
            <a:xfrm>
              <a:off x="2048" y="2066"/>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1" name="Rectangle 74"/>
            <p:cNvSpPr>
              <a:spLocks noChangeArrowheads="1"/>
            </p:cNvSpPr>
            <p:nvPr/>
          </p:nvSpPr>
          <p:spPr bwMode="auto">
            <a:xfrm>
              <a:off x="2343" y="2066"/>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2" name="Rectangle 75"/>
            <p:cNvSpPr>
              <a:spLocks noChangeArrowheads="1"/>
            </p:cNvSpPr>
            <p:nvPr/>
          </p:nvSpPr>
          <p:spPr bwMode="auto">
            <a:xfrm>
              <a:off x="1151"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3" name="Line 76"/>
            <p:cNvSpPr>
              <a:spLocks noChangeShapeType="1"/>
            </p:cNvSpPr>
            <p:nvPr/>
          </p:nvSpPr>
          <p:spPr bwMode="auto">
            <a:xfrm>
              <a:off x="1151"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4" name="Line 77"/>
            <p:cNvSpPr>
              <a:spLocks noChangeShapeType="1"/>
            </p:cNvSpPr>
            <p:nvPr/>
          </p:nvSpPr>
          <p:spPr bwMode="auto">
            <a:xfrm>
              <a:off x="1151"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5" name="Rectangle 78"/>
            <p:cNvSpPr>
              <a:spLocks noChangeArrowheads="1"/>
            </p:cNvSpPr>
            <p:nvPr/>
          </p:nvSpPr>
          <p:spPr bwMode="auto">
            <a:xfrm>
              <a:off x="1155" y="201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6" name="Line 79"/>
            <p:cNvSpPr>
              <a:spLocks noChangeShapeType="1"/>
            </p:cNvSpPr>
            <p:nvPr/>
          </p:nvSpPr>
          <p:spPr bwMode="auto">
            <a:xfrm>
              <a:off x="1155" y="201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7" name="Rectangle 80"/>
            <p:cNvSpPr>
              <a:spLocks noChangeArrowheads="1"/>
            </p:cNvSpPr>
            <p:nvPr/>
          </p:nvSpPr>
          <p:spPr bwMode="auto">
            <a:xfrm>
              <a:off x="6532"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8" name="Line 81"/>
            <p:cNvSpPr>
              <a:spLocks noChangeShapeType="1"/>
            </p:cNvSpPr>
            <p:nvPr/>
          </p:nvSpPr>
          <p:spPr bwMode="auto">
            <a:xfrm>
              <a:off x="6532"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9" name="Line 82"/>
            <p:cNvSpPr>
              <a:spLocks noChangeShapeType="1"/>
            </p:cNvSpPr>
            <p:nvPr/>
          </p:nvSpPr>
          <p:spPr bwMode="auto">
            <a:xfrm>
              <a:off x="6532"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0" name="Rectangle 83"/>
            <p:cNvSpPr>
              <a:spLocks noChangeArrowheads="1"/>
            </p:cNvSpPr>
            <p:nvPr/>
          </p:nvSpPr>
          <p:spPr bwMode="auto">
            <a:xfrm>
              <a:off x="1151"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1" name="Line 84"/>
            <p:cNvSpPr>
              <a:spLocks noChangeShapeType="1"/>
            </p:cNvSpPr>
            <p:nvPr/>
          </p:nvSpPr>
          <p:spPr bwMode="auto">
            <a:xfrm>
              <a:off x="1151"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2" name="Rectangle 85"/>
            <p:cNvSpPr>
              <a:spLocks noChangeArrowheads="1"/>
            </p:cNvSpPr>
            <p:nvPr/>
          </p:nvSpPr>
          <p:spPr bwMode="auto">
            <a:xfrm>
              <a:off x="6532"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3" name="Line 86"/>
            <p:cNvSpPr>
              <a:spLocks noChangeShapeType="1"/>
            </p:cNvSpPr>
            <p:nvPr/>
          </p:nvSpPr>
          <p:spPr bwMode="auto">
            <a:xfrm>
              <a:off x="6532"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4" name="Rectangle 87"/>
            <p:cNvSpPr>
              <a:spLocks noChangeArrowheads="1"/>
            </p:cNvSpPr>
            <p:nvPr/>
          </p:nvSpPr>
          <p:spPr bwMode="auto">
            <a:xfrm>
              <a:off x="1157" y="2223"/>
              <a:ext cx="5375" cy="27"/>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5" name="Rectangle 88"/>
            <p:cNvSpPr>
              <a:spLocks noChangeArrowheads="1"/>
            </p:cNvSpPr>
            <p:nvPr/>
          </p:nvSpPr>
          <p:spPr bwMode="auto">
            <a:xfrm>
              <a:off x="1157"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6" name="Rectangle 89"/>
            <p:cNvSpPr>
              <a:spLocks noChangeArrowheads="1"/>
            </p:cNvSpPr>
            <p:nvPr/>
          </p:nvSpPr>
          <p:spPr bwMode="auto">
            <a:xfrm>
              <a:off x="6492"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7" name="Rectangle 90"/>
            <p:cNvSpPr>
              <a:spLocks noChangeArrowheads="1"/>
            </p:cNvSpPr>
            <p:nvPr/>
          </p:nvSpPr>
          <p:spPr bwMode="auto">
            <a:xfrm>
              <a:off x="1157" y="239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8" name="Rectangle 91"/>
            <p:cNvSpPr>
              <a:spLocks noChangeArrowheads="1"/>
            </p:cNvSpPr>
            <p:nvPr/>
          </p:nvSpPr>
          <p:spPr bwMode="auto">
            <a:xfrm>
              <a:off x="1197" y="2250"/>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79" name="Group 94"/>
            <p:cNvGrpSpPr>
              <a:grpSpLocks/>
            </p:cNvGrpSpPr>
            <p:nvPr/>
          </p:nvGrpSpPr>
          <p:grpSpPr bwMode="auto">
            <a:xfrm>
              <a:off x="1197" y="2283"/>
              <a:ext cx="17" cy="73"/>
              <a:chOff x="1197" y="2283"/>
              <a:chExt cx="17" cy="73"/>
            </a:xfrm>
          </p:grpSpPr>
          <p:pic>
            <p:nvPicPr>
              <p:cNvPr id="2140" name="Picture 9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 name="Picture 9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 name="Group 97"/>
            <p:cNvGrpSpPr>
              <a:grpSpLocks/>
            </p:cNvGrpSpPr>
            <p:nvPr/>
          </p:nvGrpSpPr>
          <p:grpSpPr bwMode="auto">
            <a:xfrm>
              <a:off x="1214" y="2283"/>
              <a:ext cx="834" cy="73"/>
              <a:chOff x="1214" y="2283"/>
              <a:chExt cx="834" cy="73"/>
            </a:xfrm>
          </p:grpSpPr>
          <p:pic>
            <p:nvPicPr>
              <p:cNvPr id="2143" name="Picture 95"/>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4" name="Picture 9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1" name="Rectangle 98"/>
            <p:cNvSpPr>
              <a:spLocks noChangeArrowheads="1"/>
            </p:cNvSpPr>
            <p:nvPr/>
          </p:nvSpPr>
          <p:spPr bwMode="auto">
            <a:xfrm>
              <a:off x="2048" y="2270"/>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2.31%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2" name="Rectangle 99"/>
            <p:cNvSpPr>
              <a:spLocks noChangeArrowheads="1"/>
            </p:cNvSpPr>
            <p:nvPr/>
          </p:nvSpPr>
          <p:spPr bwMode="auto">
            <a:xfrm>
              <a:off x="2295" y="227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3" name="Rectangle 100"/>
            <p:cNvSpPr>
              <a:spLocks noChangeArrowheads="1"/>
            </p:cNvSpPr>
            <p:nvPr/>
          </p:nvSpPr>
          <p:spPr bwMode="auto">
            <a:xfrm>
              <a:off x="1151"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Line 101"/>
            <p:cNvSpPr>
              <a:spLocks noChangeShapeType="1"/>
            </p:cNvSpPr>
            <p:nvPr/>
          </p:nvSpPr>
          <p:spPr bwMode="auto">
            <a:xfrm>
              <a:off x="1151"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Line 102"/>
            <p:cNvSpPr>
              <a:spLocks noChangeShapeType="1"/>
            </p:cNvSpPr>
            <p:nvPr/>
          </p:nvSpPr>
          <p:spPr bwMode="auto">
            <a:xfrm>
              <a:off x="1151"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Rectangle 103"/>
            <p:cNvSpPr>
              <a:spLocks noChangeArrowheads="1"/>
            </p:cNvSpPr>
            <p:nvPr/>
          </p:nvSpPr>
          <p:spPr bwMode="auto">
            <a:xfrm>
              <a:off x="1155" y="2219"/>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Line 104"/>
            <p:cNvSpPr>
              <a:spLocks noChangeShapeType="1"/>
            </p:cNvSpPr>
            <p:nvPr/>
          </p:nvSpPr>
          <p:spPr bwMode="auto">
            <a:xfrm>
              <a:off x="1155" y="2219"/>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Rectangle 105"/>
            <p:cNvSpPr>
              <a:spLocks noChangeArrowheads="1"/>
            </p:cNvSpPr>
            <p:nvPr/>
          </p:nvSpPr>
          <p:spPr bwMode="auto">
            <a:xfrm>
              <a:off x="6532"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Line 106"/>
            <p:cNvSpPr>
              <a:spLocks noChangeShapeType="1"/>
            </p:cNvSpPr>
            <p:nvPr/>
          </p:nvSpPr>
          <p:spPr bwMode="auto">
            <a:xfrm>
              <a:off x="6532"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Line 107"/>
            <p:cNvSpPr>
              <a:spLocks noChangeShapeType="1"/>
            </p:cNvSpPr>
            <p:nvPr/>
          </p:nvSpPr>
          <p:spPr bwMode="auto">
            <a:xfrm>
              <a:off x="6532"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Rectangle 108"/>
            <p:cNvSpPr>
              <a:spLocks noChangeArrowheads="1"/>
            </p:cNvSpPr>
            <p:nvPr/>
          </p:nvSpPr>
          <p:spPr bwMode="auto">
            <a:xfrm>
              <a:off x="1151"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Line 109"/>
            <p:cNvSpPr>
              <a:spLocks noChangeShapeType="1"/>
            </p:cNvSpPr>
            <p:nvPr/>
          </p:nvSpPr>
          <p:spPr bwMode="auto">
            <a:xfrm>
              <a:off x="1151"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Rectangle 110"/>
            <p:cNvSpPr>
              <a:spLocks noChangeArrowheads="1"/>
            </p:cNvSpPr>
            <p:nvPr/>
          </p:nvSpPr>
          <p:spPr bwMode="auto">
            <a:xfrm>
              <a:off x="6532"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Line 111"/>
            <p:cNvSpPr>
              <a:spLocks noChangeShapeType="1"/>
            </p:cNvSpPr>
            <p:nvPr/>
          </p:nvSpPr>
          <p:spPr bwMode="auto">
            <a:xfrm>
              <a:off x="6532"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Rectangle 112"/>
            <p:cNvSpPr>
              <a:spLocks noChangeArrowheads="1"/>
            </p:cNvSpPr>
            <p:nvPr/>
          </p:nvSpPr>
          <p:spPr bwMode="auto">
            <a:xfrm>
              <a:off x="1157" y="2427"/>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Rectangle 113"/>
            <p:cNvSpPr>
              <a:spLocks noChangeArrowheads="1"/>
            </p:cNvSpPr>
            <p:nvPr/>
          </p:nvSpPr>
          <p:spPr bwMode="auto">
            <a:xfrm>
              <a:off x="1157"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Rectangle 114"/>
            <p:cNvSpPr>
              <a:spLocks noChangeArrowheads="1"/>
            </p:cNvSpPr>
            <p:nvPr/>
          </p:nvSpPr>
          <p:spPr bwMode="auto">
            <a:xfrm>
              <a:off x="6492"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Rectangle 115"/>
            <p:cNvSpPr>
              <a:spLocks noChangeArrowheads="1"/>
            </p:cNvSpPr>
            <p:nvPr/>
          </p:nvSpPr>
          <p:spPr bwMode="auto">
            <a:xfrm>
              <a:off x="1157" y="2599"/>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Rectangle 116"/>
            <p:cNvSpPr>
              <a:spLocks noChangeArrowheads="1"/>
            </p:cNvSpPr>
            <p:nvPr/>
          </p:nvSpPr>
          <p:spPr bwMode="auto">
            <a:xfrm>
              <a:off x="1197" y="2455"/>
              <a:ext cx="1839"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1" name="Group 119"/>
            <p:cNvGrpSpPr>
              <a:grpSpLocks/>
            </p:cNvGrpSpPr>
            <p:nvPr/>
          </p:nvGrpSpPr>
          <p:grpSpPr bwMode="auto">
            <a:xfrm>
              <a:off x="1197" y="2488"/>
              <a:ext cx="79" cy="73"/>
              <a:chOff x="1197" y="2488"/>
              <a:chExt cx="79" cy="73"/>
            </a:xfrm>
          </p:grpSpPr>
          <p:pic>
            <p:nvPicPr>
              <p:cNvPr id="2165" name="Picture 117"/>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6" name="Picture 118"/>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2" name="Group 122"/>
            <p:cNvGrpSpPr>
              <a:grpSpLocks/>
            </p:cNvGrpSpPr>
            <p:nvPr/>
          </p:nvGrpSpPr>
          <p:grpSpPr bwMode="auto">
            <a:xfrm>
              <a:off x="1276" y="2488"/>
              <a:ext cx="774" cy="73"/>
              <a:chOff x="1276" y="2488"/>
              <a:chExt cx="774" cy="73"/>
            </a:xfrm>
          </p:grpSpPr>
          <p:pic>
            <p:nvPicPr>
              <p:cNvPr id="2168" name="Picture 120"/>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9" name="Picture 121"/>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3" name="Rectangle 123"/>
            <p:cNvSpPr>
              <a:spLocks noChangeArrowheads="1"/>
            </p:cNvSpPr>
            <p:nvPr/>
          </p:nvSpPr>
          <p:spPr bwMode="auto">
            <a:xfrm>
              <a:off x="2050" y="2475"/>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4" name="Rectangle 124"/>
            <p:cNvSpPr>
              <a:spLocks noChangeArrowheads="1"/>
            </p:cNvSpPr>
            <p:nvPr/>
          </p:nvSpPr>
          <p:spPr bwMode="auto">
            <a:xfrm>
              <a:off x="2297" y="2475"/>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5" name="Rectangle 125"/>
            <p:cNvSpPr>
              <a:spLocks noChangeArrowheads="1"/>
            </p:cNvSpPr>
            <p:nvPr/>
          </p:nvSpPr>
          <p:spPr bwMode="auto">
            <a:xfrm>
              <a:off x="1151"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Line 126"/>
            <p:cNvSpPr>
              <a:spLocks noChangeShapeType="1"/>
            </p:cNvSpPr>
            <p:nvPr/>
          </p:nvSpPr>
          <p:spPr bwMode="auto">
            <a:xfrm>
              <a:off x="1151"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127"/>
            <p:cNvSpPr>
              <a:spLocks noChangeShapeType="1"/>
            </p:cNvSpPr>
            <p:nvPr/>
          </p:nvSpPr>
          <p:spPr bwMode="auto">
            <a:xfrm>
              <a:off x="1151"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Rectangle 128"/>
            <p:cNvSpPr>
              <a:spLocks noChangeArrowheads="1"/>
            </p:cNvSpPr>
            <p:nvPr/>
          </p:nvSpPr>
          <p:spPr bwMode="auto">
            <a:xfrm>
              <a:off x="1155" y="2423"/>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Line 129"/>
            <p:cNvSpPr>
              <a:spLocks noChangeShapeType="1"/>
            </p:cNvSpPr>
            <p:nvPr/>
          </p:nvSpPr>
          <p:spPr bwMode="auto">
            <a:xfrm>
              <a:off x="1155" y="2423"/>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Rectangle 130"/>
            <p:cNvSpPr>
              <a:spLocks noChangeArrowheads="1"/>
            </p:cNvSpPr>
            <p:nvPr/>
          </p:nvSpPr>
          <p:spPr bwMode="auto">
            <a:xfrm>
              <a:off x="6532"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Line 131"/>
            <p:cNvSpPr>
              <a:spLocks noChangeShapeType="1"/>
            </p:cNvSpPr>
            <p:nvPr/>
          </p:nvSpPr>
          <p:spPr bwMode="auto">
            <a:xfrm>
              <a:off x="6532"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0" name="Line 132"/>
            <p:cNvSpPr>
              <a:spLocks noChangeShapeType="1"/>
            </p:cNvSpPr>
            <p:nvPr/>
          </p:nvSpPr>
          <p:spPr bwMode="auto">
            <a:xfrm>
              <a:off x="6532"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1" name="Rectangle 133"/>
            <p:cNvSpPr>
              <a:spLocks noChangeArrowheads="1"/>
            </p:cNvSpPr>
            <p:nvPr/>
          </p:nvSpPr>
          <p:spPr bwMode="auto">
            <a:xfrm>
              <a:off x="1151"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2" name="Line 134"/>
            <p:cNvSpPr>
              <a:spLocks noChangeShapeType="1"/>
            </p:cNvSpPr>
            <p:nvPr/>
          </p:nvSpPr>
          <p:spPr bwMode="auto">
            <a:xfrm>
              <a:off x="1151"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3" name="Rectangle 135"/>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4" name="Line 136"/>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5" name="Line 137"/>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6" name="Rectangle 138"/>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7" name="Line 139"/>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8" name="Line 140"/>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9" name="Rectangle 141"/>
            <p:cNvSpPr>
              <a:spLocks noChangeArrowheads="1"/>
            </p:cNvSpPr>
            <p:nvPr/>
          </p:nvSpPr>
          <p:spPr bwMode="auto">
            <a:xfrm>
              <a:off x="1155" y="262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0" name="Line 142"/>
            <p:cNvSpPr>
              <a:spLocks noChangeShapeType="1"/>
            </p:cNvSpPr>
            <p:nvPr/>
          </p:nvSpPr>
          <p:spPr bwMode="auto">
            <a:xfrm>
              <a:off x="1155" y="262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1" name="Rectangle 143"/>
            <p:cNvSpPr>
              <a:spLocks noChangeArrowheads="1"/>
            </p:cNvSpPr>
            <p:nvPr/>
          </p:nvSpPr>
          <p:spPr bwMode="auto">
            <a:xfrm>
              <a:off x="6532"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2" name="Line 144"/>
            <p:cNvSpPr>
              <a:spLocks noChangeShapeType="1"/>
            </p:cNvSpPr>
            <p:nvPr/>
          </p:nvSpPr>
          <p:spPr bwMode="auto">
            <a:xfrm>
              <a:off x="6532"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3" name="Rectangle 145"/>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4" name="Line 146"/>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5" name="Line 147"/>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6" name="Rectangle 148"/>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7" name="Line 149"/>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8" name="Line 150"/>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9" name="Rectangle 151"/>
            <p:cNvSpPr>
              <a:spLocks noChangeArrowheads="1"/>
            </p:cNvSpPr>
            <p:nvPr/>
          </p:nvSpPr>
          <p:spPr bwMode="auto">
            <a:xfrm>
              <a:off x="1197" y="265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119273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2004031"/>
            <a:ext cx="3122971"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手机应用</a:t>
            </a:r>
            <a:r>
              <a:rPr lang="en-US" altLang="zh-CN" sz="1600" dirty="0">
                <a:solidFill>
                  <a:schemeClr val="tx1">
                    <a:lumMod val="65000"/>
                    <a:lumOff val="35000"/>
                  </a:schemeClr>
                </a:solidFill>
                <a:ea typeface="微软雅黑" panose="020B0503020204020204" pitchFamily="34" charset="-122"/>
                <a:sym typeface="+mn-ea"/>
              </a:rPr>
              <a:t>/</a:t>
            </a:r>
            <a:r>
              <a:rPr lang="zh-CN" altLang="en-US" sz="1600" dirty="0">
                <a:solidFill>
                  <a:schemeClr val="tx1">
                    <a:lumMod val="65000"/>
                    <a:lumOff val="35000"/>
                  </a:schemeClr>
                </a:solidFill>
                <a:ea typeface="微软雅黑" panose="020B0503020204020204" pitchFamily="34" charset="-122"/>
                <a:sym typeface="+mn-ea"/>
              </a:rPr>
              <a:t>电脑软件市场</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关键字搜索软件</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/APP</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7587615" y="3472338"/>
            <a:ext cx="2698175"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微信公众号</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587615" y="5182322"/>
            <a:ext cx="2821606"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博客</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关键字搜索文章，搜索引擎</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 </a:t>
            </a:r>
            <a:r>
              <a:rPr lang="en-US" altLang="zh-CN" sz="1400" dirty="0" err="1">
                <a:solidFill>
                  <a:schemeClr val="tx1">
                    <a:lumMod val="65000"/>
                    <a:lumOff val="35000"/>
                  </a:schemeClr>
                </a:solidFill>
                <a:latin typeface="微软雅黑" panose="020B0503020204020204" charset="-122"/>
                <a:ea typeface="微软雅黑" panose="020B0503020204020204" pitchFamily="34" charset="-122"/>
                <a:sym typeface="+mn-ea"/>
              </a:rPr>
              <a:t>inurl</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978684" y="1993166"/>
            <a:ext cx="3595856"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知乎</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关键字搜索问题、浏览评论区、私信答主；</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38710" y="3610705"/>
            <a:ext cx="4435830"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微博</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关键字搜索、行业内互相关注、私信大</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V</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2070386" y="5220598"/>
            <a:ext cx="2518702" cy="800219"/>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专业领域论坛</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ea typeface="微软雅黑" panose="020B0503020204020204" pitchFamily="34" charset="-122"/>
                <a:sym typeface="+mn-ea"/>
              </a:rPr>
              <a:t>关键字搜索帖子、浏览评论区</a:t>
            </a:r>
            <a:endParaRPr lang="en-US" altLang="zh-CN" sz="1400" dirty="0">
              <a:solidFill>
                <a:schemeClr val="tx1">
                  <a:lumMod val="65000"/>
                  <a:lumOff val="35000"/>
                </a:schemeClr>
              </a:solidFill>
              <a:ea typeface="微软雅黑" panose="020B0503020204020204" pitchFamily="34" charset="-122"/>
              <a:sym typeface="+mn-ea"/>
            </a:endParaRPr>
          </a:p>
          <a:p>
            <a:pPr algn="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8" name="文本框 57">
            <a:extLst>
              <a:ext uri="{FF2B5EF4-FFF2-40B4-BE49-F238E27FC236}">
                <a16:creationId xmlns="" xmlns:a16="http://schemas.microsoft.com/office/drawing/2014/main" id="{CA25C765-3360-4F62-944D-CE9911A527C5}"/>
              </a:ext>
            </a:extLst>
          </p:cNvPr>
          <p:cNvSpPr txBox="1"/>
          <p:nvPr/>
        </p:nvSpPr>
        <p:spPr>
          <a:xfrm>
            <a:off x="3206603" y="524271"/>
            <a:ext cx="577879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从新媒体的角度看用户需求</a:t>
            </a:r>
          </a:p>
        </p:txBody>
      </p:sp>
    </p:spTree>
    <p:extLst>
      <p:ext uri="{BB962C8B-B14F-4D97-AF65-F5344CB8AC3E}">
        <p14:creationId xmlns:p14="http://schemas.microsoft.com/office/powerpoint/2010/main" val="252881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843787" y="544556"/>
            <a:ext cx="7665353" cy="461665"/>
          </a:xfrm>
          <a:prstGeom prst="rect">
            <a:avLst/>
          </a:prstGeom>
          <a:noFill/>
        </p:spPr>
        <p:txBody>
          <a:bodyPr wrap="square" rtlCol="0">
            <a:spAutoFit/>
          </a:bodyPr>
          <a:lstStyle/>
          <a:p>
            <a:r>
              <a:rPr lang="zh-CN" altLang="en-US" sz="2400" b="1" dirty="0">
                <a:solidFill>
                  <a:schemeClr val="tx1">
                    <a:lumMod val="75000"/>
                    <a:lumOff val="25000"/>
                  </a:schemeClr>
                </a:solidFill>
                <a:ea typeface="微软雅黑" panose="020B0503020204020204" pitchFamily="34" charset="-122"/>
                <a:sym typeface="+mn-ea"/>
              </a:rPr>
              <a:t>从论文与行业资讯了解现有专业词典需要改进方向</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6935470" y="2154550"/>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3.</a:t>
            </a:r>
            <a:r>
              <a:rPr lang="zh-CN" altLang="en-US" sz="2000" dirty="0"/>
              <a:t> </a:t>
            </a:r>
            <a:r>
              <a:rPr lang="zh-CN" altLang="en-US" sz="2000" b="1" dirty="0">
                <a:solidFill>
                  <a:schemeClr val="tx1">
                    <a:lumMod val="65000"/>
                    <a:lumOff val="35000"/>
                  </a:schemeClr>
                </a:solidFill>
                <a:ea typeface="微软雅黑" panose="020B0503020204020204" pitchFamily="34" charset="-122"/>
              </a:rPr>
              <a:t>不同医学体系的交流</a:t>
            </a:r>
          </a:p>
        </p:txBody>
      </p:sp>
      <p:sp>
        <p:nvSpPr>
          <p:cNvPr id="5" name="文本框 4"/>
          <p:cNvSpPr txBox="1"/>
          <p:nvPr/>
        </p:nvSpPr>
        <p:spPr>
          <a:xfrm>
            <a:off x="6935470" y="2461100"/>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许多传统的理念与方法已经不能为新兴领域所融合与接纳，需要更多更快地引进与接受世界范围内本学科前沿发展的理论、技术与方法。</a:t>
            </a:r>
          </a:p>
        </p:txBody>
      </p:sp>
      <p:sp>
        <p:nvSpPr>
          <p:cNvPr id="6" name="文本框 5"/>
          <p:cNvSpPr txBox="1"/>
          <p:nvPr/>
        </p:nvSpPr>
        <p:spPr>
          <a:xfrm>
            <a:off x="2936557" y="2306493"/>
            <a:ext cx="3034441"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1.</a:t>
            </a:r>
            <a:r>
              <a:rPr lang="zh-CN" altLang="en-US" sz="2000" b="1" dirty="0">
                <a:solidFill>
                  <a:schemeClr val="tx1">
                    <a:lumMod val="65000"/>
                    <a:lumOff val="35000"/>
                  </a:schemeClr>
                </a:solidFill>
                <a:ea typeface="微软雅黑" panose="020B0503020204020204" pitchFamily="34" charset="-122"/>
              </a:rPr>
              <a:t>同义术语的标注</a:t>
            </a:r>
          </a:p>
        </p:txBody>
      </p:sp>
      <p:sp>
        <p:nvSpPr>
          <p:cNvPr id="7" name="文本框 6"/>
          <p:cNvSpPr txBox="1"/>
          <p:nvPr/>
        </p:nvSpPr>
        <p:spPr>
          <a:xfrm>
            <a:off x="666750" y="254571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在众多同义术语中应有某一术语在某学科的优先使用的信息标注</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501156" y="4140784"/>
            <a:ext cx="3315438"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2.</a:t>
            </a:r>
            <a:r>
              <a:rPr lang="zh-CN" altLang="en-US" sz="2000" b="1" dirty="0">
                <a:solidFill>
                  <a:schemeClr val="tx1">
                    <a:lumMod val="65000"/>
                    <a:lumOff val="35000"/>
                  </a:schemeClr>
                </a:solidFill>
                <a:ea typeface="微软雅黑" panose="020B0503020204020204" pitchFamily="34" charset="-122"/>
              </a:rPr>
              <a:t>词典落后于语言现实</a:t>
            </a:r>
          </a:p>
        </p:txBody>
      </p:sp>
      <p:sp>
        <p:nvSpPr>
          <p:cNvPr id="9" name="文本框 8"/>
          <p:cNvSpPr txBox="1"/>
          <p:nvPr/>
        </p:nvSpPr>
        <p:spPr>
          <a:xfrm>
            <a:off x="666750" y="441642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词典的编撰跟不上语言的发展。但编撰速度的加快也同时会有队伍不精，产品粗制滥造的风险。</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11140" y="2306955"/>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dirty="0"/>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343015" y="2296795"/>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
        <p:nvSpPr>
          <p:cNvPr id="25" name="文本框 4"/>
          <p:cNvSpPr txBox="1"/>
          <p:nvPr/>
        </p:nvSpPr>
        <p:spPr>
          <a:xfrm>
            <a:off x="6939953" y="4572747"/>
            <a:ext cx="453961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专业词典检索门槛较高</a:t>
            </a:r>
          </a:p>
        </p:txBody>
      </p:sp>
      <p:sp>
        <p:nvSpPr>
          <p:cNvPr id="26" name="文本框 3"/>
          <p:cNvSpPr txBox="1"/>
          <p:nvPr/>
        </p:nvSpPr>
        <p:spPr>
          <a:xfrm>
            <a:off x="6935470" y="4238835"/>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4.</a:t>
            </a:r>
            <a:r>
              <a:rPr lang="zh-CN" altLang="en-US" sz="2000" dirty="0"/>
              <a:t> </a:t>
            </a:r>
            <a:r>
              <a:rPr lang="zh-CN" altLang="en-US" sz="2000" b="1" dirty="0">
                <a:solidFill>
                  <a:schemeClr val="tx1">
                    <a:lumMod val="65000"/>
                    <a:lumOff val="35000"/>
                  </a:schemeClr>
                </a:solidFill>
                <a:ea typeface="微软雅黑" panose="020B0503020204020204" pitchFamily="34" charset="-122"/>
              </a:rPr>
              <a:t>专业词典使用率不高</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4919663" y="1255327"/>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93941" y="1711067"/>
            <a:ext cx="954107" cy="400110"/>
          </a:xfrm>
          <a:prstGeom prst="rect">
            <a:avLst/>
          </a:prstGeom>
          <a:noFill/>
        </p:spPr>
        <p:txBody>
          <a:bodyPr wrap="none" rtlCol="0">
            <a:spAutoFit/>
          </a:bodyPr>
          <a:lstStyle/>
          <a:p>
            <a:pPr algn="l"/>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易上手</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62068" y="4146905"/>
            <a:ext cx="1467068" cy="400110"/>
          </a:xfrm>
          <a:prstGeom prst="rect">
            <a:avLst/>
          </a:prstGeom>
          <a:noFill/>
        </p:spPr>
        <p:txBody>
          <a:bodyPr wrap="none" rtlCol="0">
            <a:spAutoFit/>
          </a:bodyPr>
          <a:lstStyle/>
          <a:p>
            <a:r>
              <a:rPr lang="zh-CN" altLang="en-US" sz="2000" dirty="0">
                <a:solidFill>
                  <a:schemeClr val="tx1">
                    <a:lumMod val="65000"/>
                    <a:lumOff val="35000"/>
                  </a:schemeClr>
                </a:solidFill>
                <a:ea typeface="微软雅黑" panose="020B0503020204020204" pitchFamily="34" charset="-122"/>
                <a:sym typeface="+mn-ea"/>
              </a:rPr>
              <a:t>内容丰富性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3118963" y="4199704"/>
            <a:ext cx="146706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信息易获取</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3809345" y="1087296"/>
            <a:ext cx="95410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权威性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34" name="Rectangle 12">
            <a:extLst>
              <a:ext uri="{FF2B5EF4-FFF2-40B4-BE49-F238E27FC236}">
                <a16:creationId xmlns="" xmlns:a16="http://schemas.microsoft.com/office/drawing/2014/main" id="{F7876CFB-5C00-4B8B-944D-91E0146C608C}"/>
              </a:ext>
            </a:extLst>
          </p:cNvPr>
          <p:cNvSpPr/>
          <p:nvPr/>
        </p:nvSpPr>
        <p:spPr>
          <a:xfrm>
            <a:off x="1539895" y="28005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用户对专业领域电子词典的原始需求</a:t>
            </a:r>
            <a:endParaRPr lang="en-GB" altLang="zh-CN" sz="2800" dirty="0">
              <a:solidFill>
                <a:srgbClr val="31327F"/>
              </a:solidFill>
              <a:latin typeface="微软雅黑" panose="020B0503020204020204" pitchFamily="34" charset="-122"/>
              <a:ea typeface="微软雅黑" panose="020B0503020204020204" pitchFamily="34" charset="-122"/>
            </a:endParaRPr>
          </a:p>
        </p:txBody>
      </p:sp>
      <p:grpSp>
        <p:nvGrpSpPr>
          <p:cNvPr id="35" name="Group 38"/>
          <p:cNvGrpSpPr/>
          <p:nvPr/>
        </p:nvGrpSpPr>
        <p:grpSpPr>
          <a:xfrm rot="2202108">
            <a:off x="7987282" y="2929349"/>
            <a:ext cx="1004888" cy="300037"/>
            <a:chOff x="7244862" y="2564012"/>
            <a:chExt cx="1005315" cy="299674"/>
          </a:xfrm>
        </p:grpSpPr>
        <p:cxnSp>
          <p:nvCxnSpPr>
            <p:cNvPr id="36"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8" name="Group 47"/>
          <p:cNvGrpSpPr/>
          <p:nvPr/>
        </p:nvGrpSpPr>
        <p:grpSpPr>
          <a:xfrm rot="10800000" flipH="1" flipV="1">
            <a:off x="3103264" y="2955314"/>
            <a:ext cx="1004888" cy="300038"/>
            <a:chOff x="7244862" y="2564012"/>
            <a:chExt cx="1005315" cy="299674"/>
          </a:xfrm>
        </p:grpSpPr>
        <p:cxnSp>
          <p:nvCxnSpPr>
            <p:cNvPr id="50"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2" name="文本框 16"/>
          <p:cNvSpPr txBox="1"/>
          <p:nvPr/>
        </p:nvSpPr>
        <p:spPr>
          <a:xfrm>
            <a:off x="978317" y="3209692"/>
            <a:ext cx="1980029" cy="400110"/>
          </a:xfrm>
          <a:prstGeom prst="rect">
            <a:avLst/>
          </a:prstGeom>
          <a:noFill/>
        </p:spPr>
        <p:txBody>
          <a:bodyPr wrap="none" rtlCol="0">
            <a:spAutoFit/>
          </a:bodyPr>
          <a:lstStyle/>
          <a:p>
            <a:pPr algn="r"/>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新词的快速更新</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6"/>
          <p:cNvSpPr txBox="1"/>
          <p:nvPr/>
        </p:nvSpPr>
        <p:spPr>
          <a:xfrm>
            <a:off x="9175750" y="3209692"/>
            <a:ext cx="1723549"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简单高效搜索</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grpSp>
        <p:nvGrpSpPr>
          <p:cNvPr id="54" name="Group 38"/>
          <p:cNvGrpSpPr/>
          <p:nvPr/>
        </p:nvGrpSpPr>
        <p:grpSpPr>
          <a:xfrm rot="13119235">
            <a:off x="3395446" y="1978458"/>
            <a:ext cx="1004888" cy="300037"/>
            <a:chOff x="7244862" y="2564012"/>
            <a:chExt cx="1005315" cy="299674"/>
          </a:xfrm>
        </p:grpSpPr>
        <p:cxnSp>
          <p:nvCxnSpPr>
            <p:cNvPr id="55"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7" name="文本框 6"/>
          <p:cNvSpPr txBox="1"/>
          <p:nvPr/>
        </p:nvSpPr>
        <p:spPr>
          <a:xfrm>
            <a:off x="477670" y="1593215"/>
            <a:ext cx="3005951"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不同领域词语使用的辨析</a:t>
            </a:r>
          </a:p>
        </p:txBody>
      </p:sp>
    </p:spTree>
    <p:extLst>
      <p:ext uri="{BB962C8B-B14F-4D97-AF65-F5344CB8AC3E}">
        <p14:creationId xmlns:p14="http://schemas.microsoft.com/office/powerpoint/2010/main" val="126364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03</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医学领域术语研究进展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6392545" y="2581275"/>
            <a:ext cx="609462"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6" name="文本框 5"/>
          <p:cNvSpPr txBox="1"/>
          <p:nvPr/>
        </p:nvSpPr>
        <p:spPr>
          <a:xfrm>
            <a:off x="4983480" y="4001770"/>
            <a:ext cx="665567"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8" name="文本框 7"/>
          <p:cNvSpPr txBox="1"/>
          <p:nvPr/>
        </p:nvSpPr>
        <p:spPr>
          <a:xfrm>
            <a:off x="6379210" y="4001770"/>
            <a:ext cx="678391"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9" name="文本框 8"/>
          <p:cNvSpPr txBox="1"/>
          <p:nvPr/>
        </p:nvSpPr>
        <p:spPr>
          <a:xfrm>
            <a:off x="7949930" y="1985122"/>
            <a:ext cx="1107996" cy="369332"/>
          </a:xfrm>
          <a:prstGeom prst="rect">
            <a:avLst/>
          </a:prstGeom>
          <a:noFill/>
        </p:spPr>
        <p:txBody>
          <a:bodyPr wrap="none" rtlCol="0">
            <a:spAutoFit/>
          </a:bodyPr>
          <a:lstStyle>
            <a:defPPr>
              <a:defRPr lang="zh-CN"/>
            </a:defPPr>
          </a:lstStyle>
          <a:p>
            <a:r>
              <a:rPr lang="zh-CN" altLang="en-US" b="1" dirty="0">
                <a:solidFill>
                  <a:schemeClr val="tx1">
                    <a:lumMod val="75000"/>
                    <a:lumOff val="25000"/>
                  </a:schemeClr>
                </a:solidFill>
                <a:ea typeface="微软雅黑" panose="020B0503020204020204" pitchFamily="34" charset="-122"/>
              </a:rPr>
              <a:t>词汇表类</a:t>
            </a:r>
          </a:p>
        </p:txBody>
      </p:sp>
      <p:sp>
        <p:nvSpPr>
          <p:cNvPr id="12" name="文本框 11"/>
          <p:cNvSpPr txBox="1"/>
          <p:nvPr/>
        </p:nvSpPr>
        <p:spPr>
          <a:xfrm>
            <a:off x="7935595" y="233235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强调对概念的解释， 形式简单，不涉及复杂的语义关系，如权威规范文档、词汇表、术语表、词典、指南等；</a:t>
            </a:r>
          </a:p>
        </p:txBody>
      </p:sp>
      <p:sp>
        <p:nvSpPr>
          <p:cNvPr id="10" name="文本框 9"/>
          <p:cNvSpPr txBox="1"/>
          <p:nvPr/>
        </p:nvSpPr>
        <p:spPr>
          <a:xfrm>
            <a:off x="7935595" y="4185458"/>
            <a:ext cx="1107996"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分类体系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强调概念间的层级聚合和类别体系，起到范畴归类作用，如分类法、知识分类体系、类目表等；</a:t>
            </a: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关联组类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549621"/>
            <a:ext cx="3365500" cy="9207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强调概念间各种关系的掲示，如叙词表、语义网络、本体等</a:t>
            </a:r>
            <a:r>
              <a:rPr lang="zh-CN" altLang="en-US" sz="900" dirty="0"/>
              <a:t>。</a:t>
            </a:r>
          </a:p>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191294" y="2523240"/>
            <a:ext cx="3262432" cy="461665"/>
          </a:xfrm>
          <a:prstGeom prst="rect">
            <a:avLst/>
          </a:prstGeom>
          <a:noFill/>
        </p:spPr>
        <p:txBody>
          <a:bodyPr wrap="none" rtlCol="0">
            <a:spAutoFit/>
          </a:bodyPr>
          <a:lstStyle>
            <a:defPPr>
              <a:defRPr lang="zh-CN"/>
            </a:defPPr>
            <a:lvl1pPr>
              <a:defRPr b="1"/>
            </a:lvl1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医学领域术语研究进展</a:t>
            </a:r>
          </a:p>
        </p:txBody>
      </p:sp>
    </p:spTree>
    <p:extLst>
      <p:ext uri="{BB962C8B-B14F-4D97-AF65-F5344CB8AC3E}">
        <p14:creationId xmlns:p14="http://schemas.microsoft.com/office/powerpoint/2010/main" val="229698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522464" y="226351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专业电子辞典与普通电子辞典的异同</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616928" y="235996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616928" y="335437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616928" y="433608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16" name="文本框 15"/>
          <p:cNvSpPr txBox="1"/>
          <p:nvPr/>
        </p:nvSpPr>
        <p:spPr>
          <a:xfrm>
            <a:off x="3522464" y="327570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专业领域电子词典需求分析</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522464" y="4258687"/>
            <a:ext cx="4280056"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zh-CN" altLang="en-US" sz="3200" dirty="0"/>
              <a:t>医学领域中常见的一些医学术语体系</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828" y="1105786"/>
            <a:ext cx="8334703" cy="5752214"/>
          </a:xfrm>
        </p:spPr>
      </p:pic>
    </p:spTree>
    <p:extLst>
      <p:ext uri="{BB962C8B-B14F-4D97-AF65-F5344CB8AC3E}">
        <p14:creationId xmlns:p14="http://schemas.microsoft.com/office/powerpoint/2010/main" val="985110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err="1"/>
              <a:t>MeSH</a:t>
            </a:r>
            <a:r>
              <a:rPr lang="en-US" altLang="zh-CN" sz="2800" b="1" dirty="0"/>
              <a:t> </a:t>
            </a:r>
            <a:r>
              <a:rPr lang="zh-CN" altLang="en-US" sz="2800" b="1" dirty="0"/>
              <a:t>医学主题词表</a:t>
            </a:r>
            <a:endPar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endParaRPr>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056" y="1864427"/>
            <a:ext cx="6832600" cy="3479800"/>
          </a:xfrm>
        </p:spPr>
      </p:pic>
      <p:sp>
        <p:nvSpPr>
          <p:cNvPr id="5" name="TextBox 4"/>
          <p:cNvSpPr txBox="1"/>
          <p:nvPr/>
        </p:nvSpPr>
        <p:spPr>
          <a:xfrm>
            <a:off x="8059477" y="1864427"/>
            <a:ext cx="3646967" cy="3416320"/>
          </a:xfrm>
          <a:prstGeom prst="rect">
            <a:avLst/>
          </a:prstGeom>
          <a:noFill/>
        </p:spPr>
        <p:txBody>
          <a:bodyPr wrap="square" rtlCol="0">
            <a:spAutoFit/>
          </a:bodyPr>
          <a:lstStyle/>
          <a:p>
            <a:r>
              <a:rPr lang="zh-CN" altLang="en-US" dirty="0"/>
              <a:t>“主题词（叙词）</a:t>
            </a:r>
            <a:r>
              <a:rPr lang="en-US" altLang="zh-CN" dirty="0"/>
              <a:t>— </a:t>
            </a:r>
            <a:r>
              <a:rPr lang="zh-CN" altLang="en-US" dirty="0"/>
              <a:t>概念 </a:t>
            </a:r>
            <a:r>
              <a:rPr lang="en-US" altLang="zh-CN" dirty="0"/>
              <a:t>— </a:t>
            </a:r>
            <a:r>
              <a:rPr lang="zh-CN" altLang="en-US" dirty="0"/>
              <a:t>术语（入口词）”三级主题词类</a:t>
            </a:r>
          </a:p>
          <a:p>
            <a:endParaRPr lang="zh-CN" altLang="en-US" dirty="0"/>
          </a:p>
          <a:p>
            <a:r>
              <a:rPr lang="zh-CN" altLang="en-US" dirty="0"/>
              <a:t>一个主题词类包含多个概念</a:t>
            </a:r>
          </a:p>
          <a:p>
            <a:r>
              <a:rPr lang="zh-CN" altLang="en-US" dirty="0"/>
              <a:t>一个概念包含多个术语</a:t>
            </a:r>
          </a:p>
          <a:p>
            <a:r>
              <a:rPr lang="zh-CN" altLang="en-US" dirty="0"/>
              <a:t>概念内的术语表示精确的同义关系</a:t>
            </a:r>
          </a:p>
          <a:p>
            <a:endParaRPr lang="zh-CN" altLang="en-US" dirty="0"/>
          </a:p>
          <a:p>
            <a:r>
              <a:rPr lang="zh-CN" altLang="en-US" dirty="0"/>
              <a:t>主题词类多个概念之间的关系：同义、广义、狭义和相关</a:t>
            </a:r>
          </a:p>
          <a:p>
            <a:endParaRPr lang="zh-CN" altLang="en-US" dirty="0"/>
          </a:p>
          <a:p>
            <a:r>
              <a:rPr lang="zh-CN" altLang="en-US" dirty="0"/>
              <a:t>优选概念（主题词）</a:t>
            </a:r>
          </a:p>
          <a:p>
            <a:r>
              <a:rPr lang="zh-CN" altLang="en-US" dirty="0"/>
              <a:t>优选术语</a:t>
            </a:r>
            <a:endParaRPr lang="en-US" dirty="0"/>
          </a:p>
        </p:txBody>
      </p:sp>
      <p:sp>
        <p:nvSpPr>
          <p:cNvPr id="2" name="Rectangle 1"/>
          <p:cNvSpPr/>
          <p:nvPr/>
        </p:nvSpPr>
        <p:spPr>
          <a:xfrm>
            <a:off x="94592" y="6343021"/>
            <a:ext cx="11687503" cy="307777"/>
          </a:xfrm>
          <a:prstGeom prst="rect">
            <a:avLst/>
          </a:prstGeom>
        </p:spPr>
        <p:txBody>
          <a:bodyPr wrap="square">
            <a:spAutoFit/>
          </a:bodyPr>
          <a:lstStyle/>
          <a:p>
            <a:pPr>
              <a:spcAft>
                <a:spcPts val="0"/>
              </a:spcAft>
            </a:pPr>
            <a:r>
              <a:rPr lang="zh-CN" altLang="en-US" sz="1400" dirty="0">
                <a:latin typeface="Times New Roman" charset="0"/>
                <a:ea typeface="MS Mincho" charset="-128"/>
                <a:cs typeface="MS Mincho" charset="-128"/>
              </a:rPr>
              <a:t>李丹</a:t>
            </a:r>
            <a:r>
              <a:rPr lang="zh-CN" altLang="en-US" sz="1400" dirty="0">
                <a:latin typeface="Times New Roman" charset="0"/>
                <a:ea typeface="SimSun" charset="0"/>
                <a:cs typeface="SimSun" charset="0"/>
              </a:rPr>
              <a:t>亚</a:t>
            </a:r>
            <a:r>
              <a:rPr lang="en-US" sz="1400" dirty="0">
                <a:latin typeface="MS Mincho" charset="-128"/>
                <a:ea typeface="宋体" charset="0"/>
                <a:cs typeface="MS Mincho" charset="-128"/>
              </a:rPr>
              <a:t>,</a:t>
            </a:r>
            <a:r>
              <a:rPr lang="zh-CN" altLang="en-US" sz="1400" dirty="0">
                <a:latin typeface="MS Mincho" charset="-128"/>
                <a:cs typeface="MS Mincho" charset="-128"/>
              </a:rPr>
              <a:t>李</a:t>
            </a:r>
            <a:r>
              <a:rPr lang="zh-CN" altLang="en-US" sz="1400" dirty="0">
                <a:latin typeface="Times New Roman" charset="0"/>
                <a:ea typeface="SimSun" charset="0"/>
                <a:cs typeface="SimSun" charset="0"/>
              </a:rPr>
              <a:t>军莲</a:t>
            </a:r>
            <a:r>
              <a:rPr lang="en-US" sz="1400" dirty="0">
                <a:latin typeface="SimSun" charset="0"/>
                <a:ea typeface="宋体" charset="0"/>
                <a:cs typeface="SimSun" charset="0"/>
              </a:rPr>
              <a:t>,</a:t>
            </a:r>
            <a:r>
              <a:rPr lang="zh-CN" altLang="en-US" sz="1400" dirty="0">
                <a:latin typeface="Times New Roman" charset="0"/>
                <a:ea typeface="MS Mincho" charset="-128"/>
                <a:cs typeface="MS Mincho" charset="-128"/>
              </a:rPr>
              <a:t>胡</a:t>
            </a:r>
            <a:r>
              <a:rPr lang="zh-CN" altLang="en-US" sz="1400" dirty="0">
                <a:latin typeface="Times New Roman" charset="0"/>
                <a:ea typeface="SimSun" charset="0"/>
                <a:cs typeface="SimSun" charset="0"/>
              </a:rPr>
              <a:t>轶军</a:t>
            </a:r>
            <a:r>
              <a:rPr lang="en-US" sz="1400" dirty="0">
                <a:latin typeface="SimSun" charset="0"/>
                <a:ea typeface="宋体" charset="0"/>
                <a:cs typeface="SimSun" charset="0"/>
              </a:rPr>
              <a:t>,</a:t>
            </a:r>
            <a:r>
              <a:rPr lang="zh-CN" altLang="en-US" sz="1400" dirty="0">
                <a:latin typeface="SimSun" charset="0"/>
                <a:cs typeface="SimSun" charset="0"/>
              </a:rPr>
              <a:t>等</a:t>
            </a:r>
            <a:r>
              <a:rPr lang="en-US" sz="1400" dirty="0">
                <a:latin typeface="SimSun" charset="0"/>
                <a:ea typeface="宋体" charset="0"/>
                <a:cs typeface="SimSun" charset="0"/>
              </a:rPr>
              <a:t>. </a:t>
            </a:r>
            <a:r>
              <a:rPr lang="zh-CN" altLang="en-US" sz="1400" dirty="0">
                <a:latin typeface="SimSun" charset="0"/>
                <a:cs typeface="SimSun" charset="0"/>
              </a:rPr>
              <a:t>医学知识组织体系发展现状及研究重点</a:t>
            </a:r>
            <a:r>
              <a:rPr lang="en-US" sz="1400" dirty="0">
                <a:latin typeface="SimSun" charset="0"/>
                <a:ea typeface="宋体" charset="0"/>
                <a:cs typeface="SimSun" charset="0"/>
              </a:rPr>
              <a:t>[J].NSTL</a:t>
            </a:r>
            <a:r>
              <a:rPr lang="zh-CN" altLang="en-US" sz="1400" dirty="0">
                <a:latin typeface="SimSun" charset="0"/>
                <a:cs typeface="SimSun" charset="0"/>
              </a:rPr>
              <a:t>知识组织专刊</a:t>
            </a:r>
            <a:r>
              <a:rPr lang="en-US" sz="1400" dirty="0">
                <a:latin typeface="SimSun" charset="0"/>
                <a:ea typeface="宋体" charset="0"/>
                <a:cs typeface="SimSun" charset="0"/>
              </a:rPr>
              <a:t>,2012,12</a:t>
            </a:r>
            <a:r>
              <a:rPr lang="en-US" sz="1400" dirty="0">
                <a:latin typeface="Times New Roman" charset="0"/>
                <a:ea typeface="Times New Roman" charset="0"/>
              </a:rPr>
              <a:t>(2):12-20</a:t>
            </a:r>
            <a:endParaRPr lang="en-US" sz="1400" dirty="0">
              <a:effectLst/>
              <a:latin typeface="Times New Roman" charset="0"/>
              <a:ea typeface="宋体" charset="0"/>
            </a:endParaRPr>
          </a:p>
        </p:txBody>
      </p:sp>
    </p:spTree>
    <p:extLst>
      <p:ext uri="{BB962C8B-B14F-4D97-AF65-F5344CB8AC3E}">
        <p14:creationId xmlns:p14="http://schemas.microsoft.com/office/powerpoint/2010/main" val="1845271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8485630"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a:t>SNOMED CT </a:t>
            </a:r>
            <a:r>
              <a:rPr lang="zh-CN" altLang="en-US" sz="2800" b="1" dirty="0"/>
              <a:t>国际系统医学术语集</a:t>
            </a:r>
            <a:r>
              <a:rPr lang="en-US" altLang="zh-CN" sz="2800" b="1" dirty="0"/>
              <a:t>——</a:t>
            </a:r>
            <a:r>
              <a:rPr lang="zh-CN" altLang="en-US" sz="2800" b="1" dirty="0"/>
              <a:t>临床术语</a:t>
            </a:r>
          </a:p>
          <a:p>
            <a:pPr marL="0" indent="0">
              <a:buNone/>
            </a:pPr>
            <a:endParaRPr lang="zh-CN" altLang="en-US" sz="2800" dirty="0">
              <a:solidFill>
                <a:schemeClr val="tx1">
                  <a:lumMod val="65000"/>
                  <a:lumOff val="35000"/>
                </a:schemeClr>
              </a:solidFill>
              <a:latin typeface="Arial" panose="020B0604020202020204" pitchFamily="34" charset="0"/>
              <a:ea typeface="微软雅黑" panose="020B0503020204020204" charset="-122"/>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80" y="1626944"/>
            <a:ext cx="4845891" cy="4550595"/>
          </a:xfrm>
          <a:prstGeom prst="rect">
            <a:avLst/>
          </a:prstGeom>
        </p:spPr>
      </p:pic>
      <p:sp>
        <p:nvSpPr>
          <p:cNvPr id="2" name="TextBox 1"/>
          <p:cNvSpPr txBox="1"/>
          <p:nvPr/>
        </p:nvSpPr>
        <p:spPr>
          <a:xfrm>
            <a:off x="5773479" y="1839595"/>
            <a:ext cx="5986129" cy="3139321"/>
          </a:xfrm>
          <a:prstGeom prst="rect">
            <a:avLst/>
          </a:prstGeom>
          <a:noFill/>
        </p:spPr>
        <p:txBody>
          <a:bodyPr wrap="square" rtlCol="0">
            <a:spAutoFit/>
          </a:bodyPr>
          <a:lstStyle/>
          <a:p>
            <a:r>
              <a:rPr lang="en-US" altLang="zh-CN" dirty="0"/>
              <a:t>19</a:t>
            </a:r>
            <a:r>
              <a:rPr lang="zh-CN" altLang="en-US" dirty="0"/>
              <a:t>个顶级概念类（轴）上下位语义关系“</a:t>
            </a:r>
            <a:r>
              <a:rPr lang="en-US" altLang="zh-CN" dirty="0" err="1"/>
              <a:t>is_a</a:t>
            </a:r>
            <a:r>
              <a:rPr lang="zh-CN" altLang="en-US" dirty="0"/>
              <a:t>”</a:t>
            </a:r>
          </a:p>
          <a:p>
            <a:r>
              <a:rPr lang="zh-CN" altLang="en-US" dirty="0"/>
              <a:t>某一特征属性为核心的概念等级结构</a:t>
            </a:r>
          </a:p>
          <a:p>
            <a:endParaRPr lang="zh-CN" altLang="en-US" dirty="0"/>
          </a:p>
          <a:p>
            <a:r>
              <a:rPr lang="zh-CN" altLang="en-US" dirty="0"/>
              <a:t>概念</a:t>
            </a:r>
            <a:r>
              <a:rPr lang="en-US" altLang="zh-CN" dirty="0"/>
              <a:t>=</a:t>
            </a:r>
            <a:r>
              <a:rPr lang="zh-CN" altLang="en-US" dirty="0"/>
              <a:t> 完全指定名称（</a:t>
            </a:r>
            <a:r>
              <a:rPr lang="en-US" altLang="zh-CN" dirty="0"/>
              <a:t>FSN) + </a:t>
            </a:r>
            <a:r>
              <a:rPr lang="zh-CN" altLang="en-US" dirty="0"/>
              <a:t>一个首选术语</a:t>
            </a:r>
            <a:r>
              <a:rPr lang="en-US" altLang="zh-CN" dirty="0"/>
              <a:t>+</a:t>
            </a:r>
            <a:r>
              <a:rPr lang="zh-CN" altLang="en-US" dirty="0"/>
              <a:t> 若干同义术语</a:t>
            </a:r>
          </a:p>
          <a:p>
            <a:endParaRPr lang="zh-CN" altLang="en-US" dirty="0"/>
          </a:p>
          <a:p>
            <a:r>
              <a:rPr lang="zh-CN" altLang="en-US" dirty="0"/>
              <a:t>语义关系的揭示：“概念</a:t>
            </a:r>
            <a:r>
              <a:rPr lang="en-US" altLang="zh-CN" dirty="0"/>
              <a:t>1+</a:t>
            </a:r>
            <a:r>
              <a:rPr lang="zh-CN" altLang="en-US" dirty="0"/>
              <a:t>连接概念</a:t>
            </a:r>
            <a:r>
              <a:rPr lang="en-US" altLang="zh-CN" dirty="0"/>
              <a:t>+</a:t>
            </a:r>
            <a:r>
              <a:rPr lang="zh-CN" altLang="en-US" dirty="0"/>
              <a:t>概念</a:t>
            </a:r>
            <a:r>
              <a:rPr lang="en-US" altLang="zh-CN" dirty="0"/>
              <a:t>2</a:t>
            </a:r>
            <a:r>
              <a:rPr lang="zh-CN" altLang="en-US" dirty="0"/>
              <a:t>”</a:t>
            </a:r>
          </a:p>
          <a:p>
            <a:endParaRPr lang="zh-CN" altLang="en-US" dirty="0"/>
          </a:p>
          <a:p>
            <a:r>
              <a:rPr lang="zh-CN" altLang="en-US" dirty="0"/>
              <a:t>细菌性肺炎（</a:t>
            </a:r>
            <a:r>
              <a:rPr lang="en-US" altLang="zh-CN" dirty="0"/>
              <a:t>bacterial</a:t>
            </a:r>
            <a:r>
              <a:rPr lang="zh-CN" altLang="en-US" dirty="0"/>
              <a:t> </a:t>
            </a:r>
            <a:r>
              <a:rPr lang="en-US" altLang="zh-CN" dirty="0"/>
              <a:t>pneumonia</a:t>
            </a:r>
            <a:r>
              <a:rPr lang="zh-CN" altLang="en-US" dirty="0"/>
              <a:t>）的逻辑化定义图：</a:t>
            </a:r>
          </a:p>
          <a:p>
            <a:r>
              <a:rPr lang="zh-CN" altLang="en-US" dirty="0"/>
              <a:t>该病是一种由细菌（</a:t>
            </a:r>
            <a:r>
              <a:rPr lang="en-US" altLang="zh-CN" dirty="0"/>
              <a:t>bacteria</a:t>
            </a:r>
            <a:r>
              <a:rPr lang="zh-CN" altLang="en-US" dirty="0"/>
              <a:t>）导致 发生在肺部（</a:t>
            </a:r>
            <a:r>
              <a:rPr lang="en-US" altLang="zh-CN" dirty="0"/>
              <a:t>lung</a:t>
            </a:r>
            <a:r>
              <a:rPr lang="zh-CN" altLang="en-US" dirty="0"/>
              <a:t> </a:t>
            </a:r>
            <a:r>
              <a:rPr lang="en-US" altLang="zh-CN" dirty="0"/>
              <a:t>structure</a:t>
            </a:r>
            <a:r>
              <a:rPr lang="zh-CN" altLang="en-US" dirty="0"/>
              <a:t>）的疾病，还展示了各自所属的</a:t>
            </a:r>
            <a:r>
              <a:rPr lang="en-US" altLang="zh-CN" dirty="0"/>
              <a:t>3</a:t>
            </a:r>
            <a:r>
              <a:rPr lang="zh-CN" altLang="en-US" dirty="0"/>
              <a:t>个顶级概念轴路径</a:t>
            </a:r>
            <a:endParaRPr lang="en-US" dirty="0"/>
          </a:p>
        </p:txBody>
      </p:sp>
      <p:cxnSp>
        <p:nvCxnSpPr>
          <p:cNvPr id="5" name="Straight Connector 4"/>
          <p:cNvCxnSpPr/>
          <p:nvPr/>
        </p:nvCxnSpPr>
        <p:spPr>
          <a:xfrm>
            <a:off x="3179135" y="5255915"/>
            <a:ext cx="86123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0456" y="4561367"/>
            <a:ext cx="595423" cy="1063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4592" y="6343021"/>
            <a:ext cx="11687503" cy="307777"/>
          </a:xfrm>
          <a:prstGeom prst="rect">
            <a:avLst/>
          </a:prstGeom>
        </p:spPr>
        <p:txBody>
          <a:bodyPr wrap="square">
            <a:spAutoFit/>
          </a:bodyPr>
          <a:lstStyle/>
          <a:p>
            <a:pPr>
              <a:spcAft>
                <a:spcPts val="0"/>
              </a:spcAft>
            </a:pPr>
            <a:r>
              <a:rPr lang="zh-CN" altLang="en-US" sz="1400" dirty="0">
                <a:latin typeface="Times New Roman" charset="0"/>
                <a:ea typeface="MS Mincho" charset="-128"/>
                <a:cs typeface="MS Mincho" charset="-128"/>
              </a:rPr>
              <a:t>李丹</a:t>
            </a:r>
            <a:r>
              <a:rPr lang="zh-CN" altLang="en-US" sz="1400" dirty="0">
                <a:latin typeface="Times New Roman" charset="0"/>
                <a:ea typeface="SimSun" charset="0"/>
                <a:cs typeface="SimSun" charset="0"/>
              </a:rPr>
              <a:t>亚</a:t>
            </a:r>
            <a:r>
              <a:rPr lang="en-US" sz="1400" dirty="0">
                <a:latin typeface="MS Mincho" charset="-128"/>
                <a:ea typeface="宋体" charset="0"/>
                <a:cs typeface="MS Mincho" charset="-128"/>
              </a:rPr>
              <a:t>,</a:t>
            </a:r>
            <a:r>
              <a:rPr lang="zh-CN" altLang="en-US" sz="1400" dirty="0">
                <a:latin typeface="MS Mincho" charset="-128"/>
                <a:cs typeface="MS Mincho" charset="-128"/>
              </a:rPr>
              <a:t>李</a:t>
            </a:r>
            <a:r>
              <a:rPr lang="zh-CN" altLang="en-US" sz="1400" dirty="0">
                <a:latin typeface="Times New Roman" charset="0"/>
                <a:ea typeface="SimSun" charset="0"/>
                <a:cs typeface="SimSun" charset="0"/>
              </a:rPr>
              <a:t>军莲</a:t>
            </a:r>
            <a:r>
              <a:rPr lang="en-US" sz="1400" dirty="0">
                <a:latin typeface="SimSun" charset="0"/>
                <a:ea typeface="宋体" charset="0"/>
                <a:cs typeface="SimSun" charset="0"/>
              </a:rPr>
              <a:t>,</a:t>
            </a:r>
            <a:r>
              <a:rPr lang="zh-CN" altLang="en-US" sz="1400" dirty="0">
                <a:latin typeface="Times New Roman" charset="0"/>
                <a:ea typeface="MS Mincho" charset="-128"/>
                <a:cs typeface="MS Mincho" charset="-128"/>
              </a:rPr>
              <a:t>胡</a:t>
            </a:r>
            <a:r>
              <a:rPr lang="zh-CN" altLang="en-US" sz="1400" dirty="0">
                <a:latin typeface="Times New Roman" charset="0"/>
                <a:ea typeface="SimSun" charset="0"/>
                <a:cs typeface="SimSun" charset="0"/>
              </a:rPr>
              <a:t>轶军</a:t>
            </a:r>
            <a:r>
              <a:rPr lang="en-US" sz="1400" dirty="0">
                <a:latin typeface="SimSun" charset="0"/>
                <a:ea typeface="宋体" charset="0"/>
                <a:cs typeface="SimSun" charset="0"/>
              </a:rPr>
              <a:t>,</a:t>
            </a:r>
            <a:r>
              <a:rPr lang="zh-CN" altLang="en-US" sz="1400" dirty="0">
                <a:latin typeface="SimSun" charset="0"/>
                <a:cs typeface="SimSun" charset="0"/>
              </a:rPr>
              <a:t>等</a:t>
            </a:r>
            <a:r>
              <a:rPr lang="en-US" sz="1400" dirty="0">
                <a:latin typeface="SimSun" charset="0"/>
                <a:ea typeface="宋体" charset="0"/>
                <a:cs typeface="SimSun" charset="0"/>
              </a:rPr>
              <a:t>. </a:t>
            </a:r>
            <a:r>
              <a:rPr lang="zh-CN" altLang="en-US" sz="1400" dirty="0">
                <a:latin typeface="SimSun" charset="0"/>
                <a:cs typeface="SimSun" charset="0"/>
              </a:rPr>
              <a:t>医学知识组织体系发展现状及研究重点</a:t>
            </a:r>
            <a:r>
              <a:rPr lang="en-US" sz="1400" dirty="0">
                <a:latin typeface="SimSun" charset="0"/>
                <a:ea typeface="宋体" charset="0"/>
                <a:cs typeface="SimSun" charset="0"/>
              </a:rPr>
              <a:t>[J].NSTL</a:t>
            </a:r>
            <a:r>
              <a:rPr lang="zh-CN" altLang="en-US" sz="1400" dirty="0">
                <a:latin typeface="SimSun" charset="0"/>
                <a:cs typeface="SimSun" charset="0"/>
              </a:rPr>
              <a:t>知识组织专刊</a:t>
            </a:r>
            <a:r>
              <a:rPr lang="en-US" sz="1400" dirty="0">
                <a:latin typeface="SimSun" charset="0"/>
                <a:ea typeface="宋体" charset="0"/>
                <a:cs typeface="SimSun" charset="0"/>
              </a:rPr>
              <a:t>,2012,12</a:t>
            </a:r>
            <a:r>
              <a:rPr lang="en-US" sz="1400" dirty="0">
                <a:latin typeface="Times New Roman" charset="0"/>
                <a:ea typeface="Times New Roman" charset="0"/>
              </a:rPr>
              <a:t>(2):12-20</a:t>
            </a:r>
            <a:endParaRPr lang="en-US" sz="1400" dirty="0">
              <a:effectLst/>
              <a:latin typeface="Times New Roman" charset="0"/>
              <a:ea typeface="宋体" charset="0"/>
            </a:endParaRPr>
          </a:p>
        </p:txBody>
      </p:sp>
    </p:spTree>
    <p:extLst>
      <p:ext uri="{BB962C8B-B14F-4D97-AF65-F5344CB8AC3E}">
        <p14:creationId xmlns:p14="http://schemas.microsoft.com/office/powerpoint/2010/main" val="34414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1" y="134098"/>
            <a:ext cx="328612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7284" y="274328"/>
            <a:ext cx="2161169"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UMLS</a:t>
            </a:r>
            <a:r>
              <a:rPr lang="zh-CN" altLang="en-US" sz="2400" b="1" kern="0" dirty="0">
                <a:solidFill>
                  <a:schemeClr val="bg1"/>
                </a:solidFill>
                <a:latin typeface="Calibri" panose="020F0502020204030204" charset="0"/>
                <a:ea typeface="微软雅黑" panose="020B0503020204020204" charset="-122"/>
                <a:sym typeface="+mn-ea"/>
              </a:rPr>
              <a:t>构建模式</a:t>
            </a: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1" name="组合 10">
            <a:extLst>
              <a:ext uri="{FF2B5EF4-FFF2-40B4-BE49-F238E27FC236}">
                <a16:creationId xmlns="" xmlns:a16="http://schemas.microsoft.com/office/drawing/2014/main" id="{AF102071-4EB0-4C8F-ACE5-A6CB18278323}"/>
              </a:ext>
            </a:extLst>
          </p:cNvPr>
          <p:cNvGrpSpPr/>
          <p:nvPr/>
        </p:nvGrpSpPr>
        <p:grpSpPr>
          <a:xfrm>
            <a:off x="0" y="1580842"/>
            <a:ext cx="3286125" cy="975777"/>
            <a:chOff x="-8890" y="2750820"/>
            <a:chExt cx="3286125" cy="975777"/>
          </a:xfrm>
        </p:grpSpPr>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661309" y="2895600"/>
              <a:ext cx="2103461"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01 </a:t>
              </a:r>
              <a:r>
                <a:rPr lang="zh-CN" altLang="en-US" sz="2400" b="1" kern="0" dirty="0">
                  <a:solidFill>
                    <a:schemeClr val="bg1"/>
                  </a:solidFill>
                  <a:latin typeface="Calibri" panose="020F0502020204030204" charset="0"/>
                  <a:ea typeface="微软雅黑" panose="020B0503020204020204" charset="-122"/>
                  <a:sym typeface="+mn-ea"/>
                </a:rPr>
                <a:t>超级叙词表</a:t>
              </a:r>
              <a:endParaRPr lang="zh-CN" altLang="en-US" sz="2400" dirty="0"/>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8" name="文本框 7"/>
          <p:cNvSpPr txBox="1"/>
          <p:nvPr/>
        </p:nvSpPr>
        <p:spPr>
          <a:xfrm>
            <a:off x="1981172" y="3688080"/>
            <a:ext cx="1487908"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02 </a:t>
            </a:r>
            <a:r>
              <a:rPr lang="zh-CN" altLang="en-US" sz="2400" b="1" kern="0" dirty="0">
                <a:solidFill>
                  <a:schemeClr val="bg1"/>
                </a:solidFill>
                <a:latin typeface="Calibri" panose="020F0502020204030204" charset="0"/>
                <a:ea typeface="微软雅黑" panose="020B0503020204020204" charset="-122"/>
              </a:rPr>
              <a:t>语义网</a:t>
            </a:r>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3" name="组合 12">
            <a:extLst>
              <a:ext uri="{FF2B5EF4-FFF2-40B4-BE49-F238E27FC236}">
                <a16:creationId xmlns="" xmlns:a16="http://schemas.microsoft.com/office/drawing/2014/main" id="{1207D76C-BF37-4F01-B8BB-FE57B607A375}"/>
              </a:ext>
            </a:extLst>
          </p:cNvPr>
          <p:cNvGrpSpPr/>
          <p:nvPr/>
        </p:nvGrpSpPr>
        <p:grpSpPr>
          <a:xfrm>
            <a:off x="-8891" y="5434149"/>
            <a:ext cx="5353685" cy="706120"/>
            <a:chOff x="-8890" y="4326890"/>
            <a:chExt cx="5353685" cy="706120"/>
          </a:xfrm>
        </p:grpSpPr>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2339449" y="4480560"/>
              <a:ext cx="2719014"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 </a:t>
              </a:r>
              <a:r>
                <a:rPr lang="zh-CN" altLang="en-US" sz="2400" b="1" kern="0" dirty="0">
                  <a:solidFill>
                    <a:schemeClr val="bg1"/>
                  </a:solidFill>
                  <a:latin typeface="Calibri" panose="020F0502020204030204" charset="0"/>
                  <a:ea typeface="微软雅黑" panose="020B0503020204020204" charset="-122"/>
                  <a:sym typeface="+mn-ea"/>
                </a:rPr>
                <a:t>专家词典和工具</a:t>
              </a: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10" name="TextBox 1210"/>
          <p:cNvSpPr/>
          <p:nvPr/>
        </p:nvSpPr>
        <p:spPr>
          <a:xfrm>
            <a:off x="3469080" y="1402456"/>
            <a:ext cx="8002905" cy="1477328"/>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整合了</a:t>
            </a:r>
            <a:r>
              <a:rPr lang="en-US" altLang="zh-CN" dirty="0">
                <a:latin typeface="微软雅黑" panose="020B0503020204020204" pitchFamily="34" charset="-122"/>
                <a:ea typeface="微软雅黑" panose="020B0503020204020204" pitchFamily="34" charset="-122"/>
              </a:rPr>
              <a:t>166</a:t>
            </a:r>
            <a:r>
              <a:rPr lang="zh-CN" altLang="en-US" dirty="0">
                <a:latin typeface="微软雅黑" panose="020B0503020204020204" pitchFamily="34" charset="-122"/>
                <a:ea typeface="微软雅黑" panose="020B0503020204020204" pitchFamily="34" charset="-122"/>
              </a:rPr>
              <a:t>部生物医学领域的叙词表、分类表、本体、疾病编码集、标准化术语表等单一知识组织体系，</a:t>
            </a:r>
            <a:r>
              <a:rPr lang="en-US" altLang="zh-CN" dirty="0">
                <a:latin typeface="微软雅黑" panose="020B0503020204020204" pitchFamily="34" charset="-122"/>
                <a:ea typeface="微软雅黑" panose="020B0503020204020204" pitchFamily="34" charset="-122"/>
              </a:rPr>
              <a:t>2012AA</a:t>
            </a:r>
            <a:r>
              <a:rPr lang="zh-CN" altLang="en-US" dirty="0">
                <a:latin typeface="微软雅黑" panose="020B0503020204020204" pitchFamily="34" charset="-122"/>
                <a:ea typeface="微软雅黑" panose="020B0503020204020204" pitchFamily="34" charset="-122"/>
              </a:rPr>
              <a:t>版</a:t>
            </a:r>
            <a:r>
              <a:rPr lang="en-US" altLang="zh-CN" dirty="0">
                <a:latin typeface="微软雅黑" panose="020B0503020204020204" pitchFamily="34" charset="-122"/>
                <a:ea typeface="微软雅黑" panose="020B0503020204020204" pitchFamily="34" charset="-122"/>
              </a:rPr>
              <a:t>UMLS</a:t>
            </a:r>
            <a:r>
              <a:rPr lang="zh-CN" altLang="en-US" dirty="0">
                <a:latin typeface="微软雅黑" panose="020B0503020204020204" pitchFamily="34" charset="-122"/>
                <a:ea typeface="微软雅黑" panose="020B0503020204020204" pitchFamily="34" charset="-122"/>
              </a:rPr>
              <a:t>包括术语</a:t>
            </a:r>
            <a:r>
              <a:rPr lang="en-US" altLang="zh-CN" dirty="0">
                <a:latin typeface="微软雅黑" panose="020B0503020204020204" pitchFamily="34" charset="-122"/>
                <a:ea typeface="微软雅黑" panose="020B0503020204020204" pitchFamily="34" charset="-122"/>
              </a:rPr>
              <a:t>10810680</a:t>
            </a:r>
            <a:r>
              <a:rPr lang="zh-CN" altLang="en-US" dirty="0">
                <a:latin typeface="微软雅黑" panose="020B0503020204020204" pitchFamily="34" charset="-122"/>
                <a:ea typeface="微软雅黑" panose="020B0503020204020204" pitchFamily="34" charset="-122"/>
              </a:rPr>
              <a:t>条，概念单元</a:t>
            </a:r>
            <a:r>
              <a:rPr lang="en-US" altLang="zh-CN" dirty="0">
                <a:latin typeface="微软雅黑" panose="020B0503020204020204" pitchFamily="34" charset="-122"/>
                <a:ea typeface="微软雅黑" panose="020B0503020204020204" pitchFamily="34" charset="-122"/>
              </a:rPr>
              <a:t>2669792</a:t>
            </a:r>
            <a:r>
              <a:rPr lang="zh-CN" altLang="en-US" dirty="0">
                <a:latin typeface="微软雅黑" panose="020B0503020204020204" pitchFamily="34" charset="-122"/>
                <a:ea typeface="微软雅黑" panose="020B0503020204020204" pitchFamily="34" charset="-122"/>
              </a:rPr>
              <a:t>个，涵盖</a:t>
            </a:r>
            <a:r>
              <a:rPr lang="en-US" altLang="zh-CN" dirty="0">
                <a:latin typeface="微软雅黑" panose="020B0503020204020204" pitchFamily="34" charset="-122"/>
                <a:ea typeface="微软雅黑" panose="020B0503020204020204" pitchFamily="34" charset="-122"/>
              </a:rPr>
              <a:t>21</a:t>
            </a:r>
            <a:r>
              <a:rPr lang="zh-CN" altLang="en-US" dirty="0">
                <a:latin typeface="微软雅黑" panose="020B0503020204020204" pitchFamily="34" charset="-122"/>
                <a:ea typeface="微软雅黑" panose="020B0503020204020204" pitchFamily="34" charset="-122"/>
              </a:rPr>
              <a:t>种语言。 </a:t>
            </a:r>
          </a:p>
          <a:p>
            <a:r>
              <a:rPr lang="zh-CN" altLang="en-US" dirty="0">
                <a:latin typeface="微软雅黑" panose="020B0503020204020204" pitchFamily="34" charset="-122"/>
                <a:ea typeface="微软雅黑" panose="020B0503020204020204" pitchFamily="34" charset="-122"/>
              </a:rPr>
              <a:t>超级叙词表以概念为核心进行组织，每个概念代表不同来源知识组织系统同义词的集合</a:t>
            </a:r>
          </a:p>
        </p:txBody>
      </p:sp>
      <p:sp>
        <p:nvSpPr>
          <p:cNvPr id="7" name="TextBox 1210"/>
          <p:cNvSpPr/>
          <p:nvPr/>
        </p:nvSpPr>
        <p:spPr>
          <a:xfrm>
            <a:off x="4602811" y="3429000"/>
            <a:ext cx="6795135" cy="923330"/>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既是</a:t>
            </a:r>
            <a:r>
              <a:rPr lang="en-US" altLang="zh-CN" dirty="0">
                <a:latin typeface="微软雅黑" panose="020B0503020204020204" pitchFamily="34" charset="-122"/>
                <a:ea typeface="微软雅黑" panose="020B0503020204020204" pitchFamily="34" charset="-122"/>
              </a:rPr>
              <a:t>UMLS</a:t>
            </a:r>
            <a:r>
              <a:rPr lang="zh-CN" altLang="en-US" dirty="0">
                <a:latin typeface="微软雅黑" panose="020B0503020204020204" pitchFamily="34" charset="-122"/>
                <a:ea typeface="微软雅黑" panose="020B0503020204020204" pitchFamily="34" charset="-122"/>
              </a:rPr>
              <a:t>的一个组成部分，也是一个独立的顶级医学语义网络。语义网由语义类型和语义关系构成，语义类型是语义网络中的节点，语义关系是节点之间的链接</a:t>
            </a:r>
          </a:p>
        </p:txBody>
      </p:sp>
      <p:sp>
        <p:nvSpPr>
          <p:cNvPr id="12" name="TextBox 1210"/>
          <p:cNvSpPr/>
          <p:nvPr/>
        </p:nvSpPr>
        <p:spPr>
          <a:xfrm>
            <a:off x="5612130" y="5363743"/>
            <a:ext cx="6579870" cy="923330"/>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是超级叙词表建立和维护所需的生物医学词汇库和一组工具集，主要用于超级叙词表同义概念的自动归并，减少人工构建词表的复杂程度。</a:t>
            </a:r>
          </a:p>
        </p:txBody>
      </p:sp>
    </p:spTree>
    <p:extLst>
      <p:ext uri="{BB962C8B-B14F-4D97-AF65-F5344CB8AC3E}">
        <p14:creationId xmlns:p14="http://schemas.microsoft.com/office/powerpoint/2010/main" val="2966829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04</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医学电子词典畅想</a:t>
            </a:r>
          </a:p>
        </p:txBody>
      </p:sp>
    </p:spTree>
    <p:extLst>
      <p:ext uri="{BB962C8B-B14F-4D97-AF65-F5344CB8AC3E}">
        <p14:creationId xmlns:p14="http://schemas.microsoft.com/office/powerpoint/2010/main" val="4270866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 xmlns:a16="http://schemas.microsoft.com/office/drawing/2014/main" id="{E6FD45EB-4B3B-4DD8-A910-EDA5C8EB7707}"/>
              </a:ext>
            </a:extLst>
          </p:cNvPr>
          <p:cNvSpPr/>
          <p:nvPr/>
        </p:nvSpPr>
        <p:spPr>
          <a:xfrm>
            <a:off x="1008294" y="602299"/>
            <a:ext cx="2165212"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微软雅黑" panose="020B0503020204020204" pitchFamily="34" charset="-122"/>
                <a:ea typeface="微软雅黑" panose="020B0503020204020204" pitchFamily="34" charset="-122"/>
              </a:rPr>
              <a:t>  众源模式 </a:t>
            </a:r>
            <a:endParaRPr lang="zh-CN" altLang="en-US" sz="28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 xmlns:a16="http://schemas.microsoft.com/office/drawing/2014/main" id="{4E284F8D-B632-4833-9BDA-C5CC6FBBFC2F}"/>
              </a:ext>
            </a:extLst>
          </p:cNvPr>
          <p:cNvSpPr/>
          <p:nvPr/>
        </p:nvSpPr>
        <p:spPr>
          <a:xfrm>
            <a:off x="1008294" y="2595925"/>
            <a:ext cx="2165212"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latin typeface="微软雅黑" panose="020B0503020204020204" pitchFamily="34" charset="-122"/>
                <a:ea typeface="微软雅黑" panose="020B0503020204020204" pitchFamily="34" charset="-122"/>
              </a:rPr>
              <a:t>可持续编纂模式</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 xmlns:a16="http://schemas.microsoft.com/office/drawing/2014/main" id="{D94569BB-535D-4D52-8D4F-1F9923A08119}"/>
              </a:ext>
            </a:extLst>
          </p:cNvPr>
          <p:cNvSpPr txBox="1"/>
          <p:nvPr/>
        </p:nvSpPr>
        <p:spPr>
          <a:xfrm>
            <a:off x="3742024" y="989753"/>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解决：词典落后语言</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1" name="文本框 10">
            <a:extLst>
              <a:ext uri="{FF2B5EF4-FFF2-40B4-BE49-F238E27FC236}">
                <a16:creationId xmlns="" xmlns:a16="http://schemas.microsoft.com/office/drawing/2014/main" id="{23E09859-6C96-41D8-8401-3AAF912A453A}"/>
              </a:ext>
            </a:extLst>
          </p:cNvPr>
          <p:cNvSpPr txBox="1"/>
          <p:nvPr/>
        </p:nvSpPr>
        <p:spPr>
          <a:xfrm>
            <a:off x="3742024" y="3050994"/>
            <a:ext cx="39879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解决：适应用户新需求</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 xmlns:a16="http://schemas.microsoft.com/office/drawing/2014/main"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 xmlns:a16="http://schemas.microsoft.com/office/drawing/2014/main"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
        <p:nvSpPr>
          <p:cNvPr id="12" name="Rounded Rectangle 12">
            <a:extLst>
              <a:ext uri="{FF2B5EF4-FFF2-40B4-BE49-F238E27FC236}">
                <a16:creationId xmlns="" xmlns:a16="http://schemas.microsoft.com/office/drawing/2014/main" id="{73BDC5C9-072C-4EDB-B3CA-BFBEACEFAD5E}"/>
              </a:ext>
            </a:extLst>
          </p:cNvPr>
          <p:cNvSpPr/>
          <p:nvPr/>
        </p:nvSpPr>
        <p:spPr>
          <a:xfrm>
            <a:off x="1074867" y="4872976"/>
            <a:ext cx="2163953"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数据库无缝对接模式</a:t>
            </a: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 xmlns:a16="http://schemas.microsoft.com/office/drawing/2014/main" id="{C7C5E76A-5286-48C9-8883-95C90A40DCBD}"/>
              </a:ext>
            </a:extLst>
          </p:cNvPr>
          <p:cNvSpPr txBox="1"/>
          <p:nvPr/>
        </p:nvSpPr>
        <p:spPr>
          <a:xfrm>
            <a:off x="3742024" y="5275430"/>
            <a:ext cx="441547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解决：权威释义，便捷获取</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Tree>
    <p:extLst>
      <p:ext uri="{BB962C8B-B14F-4D97-AF65-F5344CB8AC3E}">
        <p14:creationId xmlns:p14="http://schemas.microsoft.com/office/powerpoint/2010/main" val="1670113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 xmlns:a16="http://schemas.microsoft.com/office/drawing/2014/main"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定制个性化词典</a:t>
            </a:r>
            <a:endParaRPr lang="zh-CN" altLang="en-US" sz="24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 xmlns:a16="http://schemas.microsoft.com/office/drawing/2014/main"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多媒体搜索</a:t>
            </a:r>
            <a:endParaRPr lang="en-US" sz="2400" b="1" dirty="0">
              <a:solidFill>
                <a:schemeClr val="bg1"/>
              </a:solidFill>
              <a:ea typeface="Open Sans" pitchFamily="34" charset="0"/>
              <a:cs typeface="Open Sans" pitchFamily="34" charset="0"/>
            </a:endParaRPr>
          </a:p>
        </p:txBody>
      </p:sp>
      <p:sp>
        <p:nvSpPr>
          <p:cNvPr id="8" name="文本框 7">
            <a:extLst>
              <a:ext uri="{FF2B5EF4-FFF2-40B4-BE49-F238E27FC236}">
                <a16:creationId xmlns="" xmlns:a16="http://schemas.microsoft.com/office/drawing/2014/main" id="{F9B4833B-9A8C-4FB8-B16C-F5D22E97BF2D}"/>
              </a:ext>
            </a:extLst>
          </p:cNvPr>
          <p:cNvSpPr txBox="1"/>
          <p:nvPr/>
        </p:nvSpPr>
        <p:spPr>
          <a:xfrm>
            <a:off x="3434113" y="1936486"/>
            <a:ext cx="6894874"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保存、处理、分析 每一个独立</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地址运行过的</a:t>
            </a:r>
            <a:r>
              <a:rPr lang="zh-CN" altLang="en-US" sz="2000" dirty="0" smtClean="0">
                <a:latin typeface="微软雅黑" panose="020B0503020204020204" pitchFamily="34" charset="-122"/>
                <a:ea typeface="微软雅黑" panose="020B0503020204020204" pitchFamily="34" charset="-122"/>
              </a:rPr>
              <a:t>任务</a:t>
            </a:r>
            <a:endParaRPr lang="zh-CN" altLang="en-US" sz="2000" dirty="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功能需求”和“使用需求”相</a:t>
            </a:r>
            <a:r>
              <a:rPr lang="zh-CN" altLang="en-US" sz="2000" dirty="0" smtClean="0">
                <a:latin typeface="微软雅黑" panose="020B0503020204020204" pitchFamily="34" charset="-122"/>
                <a:ea typeface="微软雅黑" panose="020B0503020204020204" pitchFamily="34" charset="-122"/>
              </a:rPr>
              <a:t>结合</a:t>
            </a:r>
          </a:p>
          <a:p>
            <a:r>
              <a:rPr lang="zh-CN" altLang="en-US" sz="2000" dirty="0" smtClean="0">
                <a:latin typeface="微软雅黑" panose="020B0503020204020204" pitchFamily="34" charset="-122"/>
                <a:ea typeface="微软雅黑" panose="020B0503020204020204" pitchFamily="34" charset="-122"/>
              </a:rPr>
              <a:t>向</a:t>
            </a:r>
            <a:r>
              <a:rPr lang="zh-CN" altLang="en-US" sz="2000" dirty="0">
                <a:latin typeface="微软雅黑" panose="020B0503020204020204" pitchFamily="34" charset="-122"/>
                <a:ea typeface="微软雅黑" panose="020B0503020204020204" pitchFamily="34" charset="-122"/>
              </a:rPr>
              <a:t>不同用户导出不同的最合适</a:t>
            </a:r>
            <a:r>
              <a:rPr lang="zh-CN" altLang="en-US" sz="2000" dirty="0" smtClean="0">
                <a:latin typeface="微软雅黑" panose="020B0503020204020204" pitchFamily="34" charset="-122"/>
                <a:ea typeface="微软雅黑" panose="020B0503020204020204" pitchFamily="34" charset="-122"/>
              </a:rPr>
              <a:t>信息</a:t>
            </a:r>
            <a:endParaRPr lang="zh-CN" altLang="en-US"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 xmlns:a16="http://schemas.microsoft.com/office/drawing/2014/main" id="{36746D78-A16E-4069-9EBA-58DD2D39F13B}"/>
              </a:ext>
            </a:extLst>
          </p:cNvPr>
          <p:cNvSpPr txBox="1"/>
          <p:nvPr/>
        </p:nvSpPr>
        <p:spPr>
          <a:xfrm>
            <a:off x="3434113" y="4395923"/>
            <a:ext cx="7341231"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金融词典、百科全书和医学文献为一体的 “多媒体工具书”</a:t>
            </a:r>
          </a:p>
          <a:p>
            <a:r>
              <a:rPr lang="zh-CN" altLang="en-US" dirty="0">
                <a:latin typeface="微软雅黑" panose="020B0503020204020204" pitchFamily="34" charset="-122"/>
                <a:ea typeface="微软雅黑" panose="020B0503020204020204" pitchFamily="34" charset="-122"/>
              </a:rPr>
              <a:t> </a:t>
            </a:r>
          </a:p>
          <a:p>
            <a:r>
              <a:rPr lang="zh-CN" altLang="en-US" dirty="0">
                <a:latin typeface="微软雅黑" panose="020B0503020204020204" pitchFamily="34" charset="-122"/>
                <a:ea typeface="微软雅黑" panose="020B0503020204020204" pitchFamily="34" charset="-122"/>
              </a:rPr>
              <a:t>对应词和释义（词典功能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该疾病的详细介绍（百科全书功能）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主要相关文献（文献检索功能）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相关疾病影像</a:t>
            </a:r>
          </a:p>
        </p:txBody>
      </p:sp>
      <p:sp>
        <p:nvSpPr>
          <p:cNvPr id="14" name="矩形 13">
            <a:extLst>
              <a:ext uri="{FF2B5EF4-FFF2-40B4-BE49-F238E27FC236}">
                <a16:creationId xmlns="" xmlns:a16="http://schemas.microsoft.com/office/drawing/2014/main"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 xmlns:a16="http://schemas.microsoft.com/office/drawing/2014/main"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89528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 xmlns:a16="http://schemas.microsoft.com/office/drawing/2014/main"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定制化内容呈现</a:t>
            </a:r>
          </a:p>
        </p:txBody>
      </p:sp>
      <p:sp>
        <p:nvSpPr>
          <p:cNvPr id="7" name="Rounded Rectangle 16">
            <a:extLst>
              <a:ext uri="{FF2B5EF4-FFF2-40B4-BE49-F238E27FC236}">
                <a16:creationId xmlns="" xmlns:a16="http://schemas.microsoft.com/office/drawing/2014/main"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词条间的映射语义关系呈现</a:t>
            </a:r>
            <a:endParaRPr lang="en-US" sz="2400" b="1" dirty="0">
              <a:solidFill>
                <a:schemeClr val="bg1"/>
              </a:solidFill>
              <a:ea typeface="Open Sans" pitchFamily="34" charset="0"/>
              <a:cs typeface="Open Sans" pitchFamily="34" charset="0"/>
            </a:endParaRPr>
          </a:p>
        </p:txBody>
      </p:sp>
      <p:sp>
        <p:nvSpPr>
          <p:cNvPr id="9" name="文本框 8">
            <a:extLst>
              <a:ext uri="{FF2B5EF4-FFF2-40B4-BE49-F238E27FC236}">
                <a16:creationId xmlns="" xmlns:a16="http://schemas.microsoft.com/office/drawing/2014/main" id="{D94569BB-535D-4D52-8D4F-1F9923A08119}"/>
              </a:ext>
            </a:extLst>
          </p:cNvPr>
          <p:cNvSpPr txBox="1"/>
          <p:nvPr/>
        </p:nvSpPr>
        <p:spPr>
          <a:xfrm>
            <a:off x="3902023" y="2492291"/>
            <a:ext cx="696662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pc="42" dirty="0">
                <a:latin typeface="微软雅黑" panose="020B0503020204020204" pitchFamily="34" charset="-122"/>
                <a:ea typeface="微软雅黑" panose="020B0503020204020204" pitchFamily="34" charset="-122"/>
                <a:cs typeface="Oswald Light"/>
                <a:sym typeface="+mn-ea"/>
              </a:rPr>
              <a:t>用户自定义模块</a:t>
            </a:r>
          </a:p>
        </p:txBody>
      </p:sp>
      <p:sp>
        <p:nvSpPr>
          <p:cNvPr id="10" name="文本框 9">
            <a:extLst>
              <a:ext uri="{FF2B5EF4-FFF2-40B4-BE49-F238E27FC236}">
                <a16:creationId xmlns="" xmlns:a16="http://schemas.microsoft.com/office/drawing/2014/main" id="{36746D78-A16E-4069-9EBA-58DD2D39F13B}"/>
              </a:ext>
            </a:extLst>
          </p:cNvPr>
          <p:cNvSpPr txBox="1"/>
          <p:nvPr/>
        </p:nvSpPr>
        <p:spPr>
          <a:xfrm>
            <a:off x="3808717" y="4499399"/>
            <a:ext cx="6419017"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增加词条与其它词条的映射链接关系的呈现：相关词，联想词，词条所属概念体系的其它</a:t>
            </a:r>
            <a:r>
              <a:rPr lang="zh-CN" altLang="en-US" dirty="0" smtClean="0">
                <a:latin typeface="微软雅黑" panose="020B0503020204020204" pitchFamily="34" charset="-122"/>
                <a:ea typeface="微软雅黑" panose="020B0503020204020204" pitchFamily="34" charset="-122"/>
              </a:rPr>
              <a:t>常用词</a:t>
            </a:r>
            <a:endParaRPr lang="zh-CN" altLang="en-US"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同义，</a:t>
            </a:r>
            <a:r>
              <a:rPr lang="zh-CN" altLang="en-US" dirty="0">
                <a:latin typeface="微软雅黑" panose="020B0503020204020204" pitchFamily="34" charset="-122"/>
                <a:ea typeface="微软雅黑" panose="020B0503020204020204" pitchFamily="34" charset="-122"/>
              </a:rPr>
              <a:t>近义词，易混词</a:t>
            </a:r>
            <a:r>
              <a:rPr lang="zh-CN" altLang="en-US" dirty="0" smtClean="0">
                <a:latin typeface="微软雅黑" panose="020B0503020204020204" pitchFamily="34" charset="-122"/>
                <a:ea typeface="微软雅黑" panose="020B0503020204020204" pitchFamily="34" charset="-122"/>
              </a:rPr>
              <a:t>辨析</a:t>
            </a:r>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与</a:t>
            </a:r>
            <a:r>
              <a:rPr lang="zh-CN" altLang="en-US" dirty="0">
                <a:latin typeface="微软雅黑" panose="020B0503020204020204" pitchFamily="34" charset="-122"/>
                <a:ea typeface="微软雅黑" panose="020B0503020204020204" pitchFamily="34" charset="-122"/>
              </a:rPr>
              <a:t>该词条语义上下位关系的词</a:t>
            </a:r>
            <a:endParaRPr lang="en-US" altLang="zh-CN" kern="0" noProof="0" dirty="0">
              <a:ln>
                <a:noFill/>
              </a:ln>
              <a:solidFill>
                <a:schemeClr val="tx1">
                  <a:lumMod val="50000"/>
                  <a:lumOff val="50000"/>
                </a:schemeClr>
              </a:solidFill>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a:extLst>
              <a:ext uri="{FF2B5EF4-FFF2-40B4-BE49-F238E27FC236}">
                <a16:creationId xmlns="" xmlns:a16="http://schemas.microsoft.com/office/drawing/2014/main"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 xmlns:a16="http://schemas.microsoft.com/office/drawing/2014/main"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90824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屏幕截图&#10;&#10;自动生成的说明">
            <a:extLst>
              <a:ext uri="{FF2B5EF4-FFF2-40B4-BE49-F238E27FC236}">
                <a16:creationId xmlns="" xmlns:a16="http://schemas.microsoft.com/office/drawing/2014/main" id="{02845697-ABF6-4BE8-A4DF-3A96F1504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037" y="0"/>
            <a:ext cx="7272913" cy="6877182"/>
          </a:xfrm>
        </p:spPr>
      </p:pic>
    </p:spTree>
    <p:extLst>
      <p:ext uri="{BB962C8B-B14F-4D97-AF65-F5344CB8AC3E}">
        <p14:creationId xmlns:p14="http://schemas.microsoft.com/office/powerpoint/2010/main" val="1069985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自动生成的说明">
            <a:extLst>
              <a:ext uri="{FF2B5EF4-FFF2-40B4-BE49-F238E27FC236}">
                <a16:creationId xmlns="" xmlns:a16="http://schemas.microsoft.com/office/drawing/2014/main" id="{869D53BA-0CDE-41BA-9412-D00A8B9B3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39" y="0"/>
            <a:ext cx="10038522" cy="6858000"/>
          </a:xfrm>
          <a:prstGeom prst="rect">
            <a:avLst/>
          </a:prstGeom>
        </p:spPr>
      </p:pic>
    </p:spTree>
    <p:extLst>
      <p:ext uri="{BB962C8B-B14F-4D97-AF65-F5344CB8AC3E}">
        <p14:creationId xmlns:p14="http://schemas.microsoft.com/office/powerpoint/2010/main" val="3952034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01</a:t>
            </a:r>
          </a:p>
        </p:txBody>
      </p:sp>
      <p:sp>
        <p:nvSpPr>
          <p:cNvPr id="6" name="文本框 5"/>
          <p:cNvSpPr txBox="1"/>
          <p:nvPr/>
        </p:nvSpPr>
        <p:spPr>
          <a:xfrm>
            <a:off x="1038224" y="3166110"/>
            <a:ext cx="777177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专业电子辞典与普通电子辞典的异同</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 xmlns:a16="http://schemas.microsoft.com/office/drawing/2014/main" id="{41273B1A-0A9A-4893-85C8-2032A006493D}"/>
              </a:ext>
            </a:extLst>
          </p:cNvPr>
          <p:cNvSpPr txBox="1"/>
          <p:nvPr/>
        </p:nvSpPr>
        <p:spPr>
          <a:xfrm>
            <a:off x="1148248" y="3136612"/>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现有产品分析</a:t>
            </a:r>
          </a:p>
        </p:txBody>
      </p:sp>
      <p:sp>
        <p:nvSpPr>
          <p:cNvPr id="8" name="文本框 7">
            <a:extLst>
              <a:ext uri="{FF2B5EF4-FFF2-40B4-BE49-F238E27FC236}">
                <a16:creationId xmlns="" xmlns:a16="http://schemas.microsoft.com/office/drawing/2014/main" id="{2030E6C3-6D08-42B0-AE21-0AF65A099FF5}"/>
              </a:ext>
            </a:extLst>
          </p:cNvPr>
          <p:cNvSpPr txBox="1"/>
          <p:nvPr/>
        </p:nvSpPr>
        <p:spPr>
          <a:xfrm>
            <a:off x="6020189" y="1397772"/>
            <a:ext cx="6096000" cy="4247317"/>
          </a:xfrm>
          <a:prstGeom prst="rect">
            <a:avLst/>
          </a:prstGeom>
          <a:noFill/>
        </p:spPr>
        <p:txBody>
          <a:bodyPr wrap="square" rtlCol="0">
            <a:spAutoFit/>
          </a:bodyPr>
          <a:lstStyle/>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基本的释义（发音，短语）</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模块化词典定制</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生词本功能</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a:solidFill>
                  <a:srgbClr val="002060"/>
                </a:solidFill>
                <a:latin typeface="微软雅黑" panose="020B0503020204020204" pitchFamily="34" charset="-122"/>
                <a:ea typeface="微软雅黑" panose="020B0503020204020204" pitchFamily="34" charset="-122"/>
              </a:rPr>
              <a:t>SCI</a:t>
            </a:r>
            <a:r>
              <a:rPr lang="zh-CN" altLang="en-US" sz="2800" dirty="0">
                <a:solidFill>
                  <a:srgbClr val="002060"/>
                </a:solidFill>
                <a:latin typeface="微软雅黑" panose="020B0503020204020204" pitchFamily="34" charset="-122"/>
                <a:ea typeface="微软雅黑" panose="020B0503020204020204" pitchFamily="34" charset="-122"/>
              </a:rPr>
              <a:t>双语例句**</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MeSH</a:t>
            </a:r>
            <a:r>
              <a:rPr lang="zh-CN" altLang="en-US" sz="2800" dirty="0">
                <a:solidFill>
                  <a:srgbClr val="002060"/>
                </a:solidFill>
                <a:latin typeface="微软雅黑" panose="020B0503020204020204" pitchFamily="34" charset="-122"/>
                <a:ea typeface="微软雅黑" panose="020B0503020204020204" pitchFamily="34" charset="-122"/>
              </a:rPr>
              <a:t>词典**</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**全文翻译**</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buAutoNum type="arabicPeriod"/>
            </a:pPr>
            <a:endParaRPr lang="zh-CN" altLang="en-US" dirty="0"/>
          </a:p>
        </p:txBody>
      </p:sp>
    </p:spTree>
    <p:extLst>
      <p:ext uri="{BB962C8B-B14F-4D97-AF65-F5344CB8AC3E}">
        <p14:creationId xmlns:p14="http://schemas.microsoft.com/office/powerpoint/2010/main" val="16185312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7FA72E45-BA5D-4DBB-B8D5-3CC7C0A63E6A}"/>
              </a:ext>
            </a:extLst>
          </p:cNvPr>
          <p:cNvSpPr/>
          <p:nvPr/>
        </p:nvSpPr>
        <p:spPr>
          <a:xfrm>
            <a:off x="4729900" y="2167766"/>
            <a:ext cx="2855888" cy="2619967"/>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9D6D8"/>
              </a:solidFill>
            </a:endParaRPr>
          </a:p>
        </p:txBody>
      </p:sp>
      <p:sp>
        <p:nvSpPr>
          <p:cNvPr id="3" name="文本框 2">
            <a:extLst>
              <a:ext uri="{FF2B5EF4-FFF2-40B4-BE49-F238E27FC236}">
                <a16:creationId xmlns="" xmlns:a16="http://schemas.microsoft.com/office/drawing/2014/main" id="{91659A41-69E8-4CE1-A8A2-63974D6F5889}"/>
              </a:ext>
            </a:extLst>
          </p:cNvPr>
          <p:cNvSpPr txBox="1"/>
          <p:nvPr/>
        </p:nvSpPr>
        <p:spPr>
          <a:xfrm>
            <a:off x="5509457" y="2767280"/>
            <a:ext cx="1339018" cy="1323439"/>
          </a:xfrm>
          <a:prstGeom prst="rect">
            <a:avLst/>
          </a:prstGeom>
          <a:noFill/>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内容处理</a:t>
            </a:r>
          </a:p>
        </p:txBody>
      </p:sp>
      <p:sp>
        <p:nvSpPr>
          <p:cNvPr id="4" name="椭圆 3">
            <a:extLst>
              <a:ext uri="{FF2B5EF4-FFF2-40B4-BE49-F238E27FC236}">
                <a16:creationId xmlns="" xmlns:a16="http://schemas.microsoft.com/office/drawing/2014/main" id="{CBF29D2C-4A12-405A-9244-78104A486F0E}"/>
              </a:ext>
            </a:extLst>
          </p:cNvPr>
          <p:cNvSpPr/>
          <p:nvPr/>
        </p:nvSpPr>
        <p:spPr>
          <a:xfrm>
            <a:off x="6883145" y="0"/>
            <a:ext cx="2270390" cy="2270390"/>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精确释义 </a:t>
            </a:r>
          </a:p>
        </p:txBody>
      </p:sp>
      <p:sp>
        <p:nvSpPr>
          <p:cNvPr id="13" name="椭圆 12">
            <a:extLst>
              <a:ext uri="{FF2B5EF4-FFF2-40B4-BE49-F238E27FC236}">
                <a16:creationId xmlns="" xmlns:a16="http://schemas.microsoft.com/office/drawing/2014/main" id="{CFF23A4E-1782-4970-9965-7B9806374928}"/>
              </a:ext>
            </a:extLst>
          </p:cNvPr>
          <p:cNvSpPr/>
          <p:nvPr/>
        </p:nvSpPr>
        <p:spPr>
          <a:xfrm>
            <a:off x="7902445" y="4880345"/>
            <a:ext cx="1710493" cy="1710493"/>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百科知识</a:t>
            </a:r>
          </a:p>
        </p:txBody>
      </p:sp>
      <p:sp>
        <p:nvSpPr>
          <p:cNvPr id="14" name="椭圆 13">
            <a:extLst>
              <a:ext uri="{FF2B5EF4-FFF2-40B4-BE49-F238E27FC236}">
                <a16:creationId xmlns="" xmlns:a16="http://schemas.microsoft.com/office/drawing/2014/main" id="{A87DE1FC-0A46-4A16-A6F3-83FE6831B0B9}"/>
              </a:ext>
            </a:extLst>
          </p:cNvPr>
          <p:cNvSpPr/>
          <p:nvPr/>
        </p:nvSpPr>
        <p:spPr>
          <a:xfrm>
            <a:off x="1215780" y="3988239"/>
            <a:ext cx="2602599" cy="2602599"/>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图解</a:t>
            </a:r>
          </a:p>
        </p:txBody>
      </p:sp>
      <p:sp>
        <p:nvSpPr>
          <p:cNvPr id="15" name="椭圆 14">
            <a:extLst>
              <a:ext uri="{FF2B5EF4-FFF2-40B4-BE49-F238E27FC236}">
                <a16:creationId xmlns="" xmlns:a16="http://schemas.microsoft.com/office/drawing/2014/main" id="{D4D6D67D-564B-475B-826C-77764DE4EF2C}"/>
              </a:ext>
            </a:extLst>
          </p:cNvPr>
          <p:cNvSpPr/>
          <p:nvPr/>
        </p:nvSpPr>
        <p:spPr>
          <a:xfrm>
            <a:off x="9234254" y="1411350"/>
            <a:ext cx="2855887" cy="2855887"/>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相关文献</a:t>
            </a:r>
          </a:p>
        </p:txBody>
      </p:sp>
      <p:sp>
        <p:nvSpPr>
          <p:cNvPr id="16" name="椭圆 15">
            <a:extLst>
              <a:ext uri="{FF2B5EF4-FFF2-40B4-BE49-F238E27FC236}">
                <a16:creationId xmlns="" xmlns:a16="http://schemas.microsoft.com/office/drawing/2014/main" id="{28285C35-0D2D-4AF9-8D67-BCF22B7C9035}"/>
              </a:ext>
            </a:extLst>
          </p:cNvPr>
          <p:cNvSpPr/>
          <p:nvPr/>
        </p:nvSpPr>
        <p:spPr>
          <a:xfrm>
            <a:off x="1253199" y="267162"/>
            <a:ext cx="2739388" cy="273938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联想</a:t>
            </a:r>
          </a:p>
        </p:txBody>
      </p:sp>
      <p:grpSp>
        <p:nvGrpSpPr>
          <p:cNvPr id="20" name="组合 19">
            <a:extLst>
              <a:ext uri="{FF2B5EF4-FFF2-40B4-BE49-F238E27FC236}">
                <a16:creationId xmlns="" xmlns:a16="http://schemas.microsoft.com/office/drawing/2014/main" id="{0FA7F2A0-BF41-43EE-ABD9-C5A661FABC8C}"/>
              </a:ext>
            </a:extLst>
          </p:cNvPr>
          <p:cNvGrpSpPr/>
          <p:nvPr/>
        </p:nvGrpSpPr>
        <p:grpSpPr>
          <a:xfrm>
            <a:off x="639836" y="55687"/>
            <a:ext cx="3721407" cy="3661843"/>
            <a:chOff x="802898" y="-1291139"/>
            <a:chExt cx="4714599" cy="4257870"/>
          </a:xfrm>
        </p:grpSpPr>
        <p:sp>
          <p:nvSpPr>
            <p:cNvPr id="18" name="矩形: 圆角 17">
              <a:extLst>
                <a:ext uri="{FF2B5EF4-FFF2-40B4-BE49-F238E27FC236}">
                  <a16:creationId xmlns="" xmlns:a16="http://schemas.microsoft.com/office/drawing/2014/main" id="{B74874E4-6A96-461A-8AF1-A816EBFAFC57}"/>
                </a:ext>
              </a:extLst>
            </p:cNvPr>
            <p:cNvSpPr/>
            <p:nvPr/>
          </p:nvSpPr>
          <p:spPr>
            <a:xfrm>
              <a:off x="802898" y="-1291139"/>
              <a:ext cx="4714599" cy="425787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 xmlns:a16="http://schemas.microsoft.com/office/drawing/2014/main" id="{1B09DDA9-3B1F-42A8-9AA3-B81E14C7A8C1}"/>
                </a:ext>
              </a:extLst>
            </p:cNvPr>
            <p:cNvSpPr txBox="1"/>
            <p:nvPr/>
          </p:nvSpPr>
          <p:spPr>
            <a:xfrm>
              <a:off x="1183358" y="-825874"/>
              <a:ext cx="4167408" cy="2708434"/>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搜索方式</a:t>
              </a:r>
              <a:endParaRPr lang="en-US" altLang="zh-CN" sz="3200" b="1"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全文检索</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目录检索 </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模糊检索和简单的高级检索</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划词取词检索</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口语化词与</a:t>
              </a:r>
              <a:r>
                <a:rPr lang="en-US" altLang="zh-CN" sz="2400" dirty="0">
                  <a:solidFill>
                    <a:schemeClr val="bg1"/>
                  </a:solidFill>
                  <a:latin typeface="微软雅黑" panose="020B0503020204020204" pitchFamily="34" charset="-122"/>
                  <a:ea typeface="微软雅黑" panose="020B0503020204020204" pitchFamily="34" charset="-122"/>
                </a:rPr>
                <a:t>UMLS</a:t>
              </a:r>
              <a:r>
                <a:rPr lang="zh-CN" altLang="en-US" sz="2400" dirty="0">
                  <a:solidFill>
                    <a:schemeClr val="bg1"/>
                  </a:solidFill>
                  <a:latin typeface="微软雅黑" panose="020B0503020204020204" pitchFamily="34" charset="-122"/>
                  <a:ea typeface="微软雅黑" panose="020B0503020204020204" pitchFamily="34" charset="-122"/>
                </a:rPr>
                <a:t>映射</a:t>
              </a:r>
            </a:p>
            <a:p>
              <a:endParaRPr lang="zh-CN" altLang="en-US" dirty="0"/>
            </a:p>
          </p:txBody>
        </p:sp>
      </p:grpSp>
      <p:sp>
        <p:nvSpPr>
          <p:cNvPr id="21" name="矩形: 圆角 20">
            <a:extLst>
              <a:ext uri="{FF2B5EF4-FFF2-40B4-BE49-F238E27FC236}">
                <a16:creationId xmlns="" xmlns:a16="http://schemas.microsoft.com/office/drawing/2014/main" id="{E977BA27-9793-44E6-A225-D0E0BB1FF3CD}"/>
              </a:ext>
            </a:extLst>
          </p:cNvPr>
          <p:cNvSpPr/>
          <p:nvPr/>
        </p:nvSpPr>
        <p:spPr>
          <a:xfrm>
            <a:off x="773816" y="3834731"/>
            <a:ext cx="3296082" cy="3026814"/>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 xmlns:a16="http://schemas.microsoft.com/office/drawing/2014/main" id="{6EB62D2B-32EE-4F67-924E-3ED0419A1972}"/>
              </a:ext>
            </a:extLst>
          </p:cNvPr>
          <p:cNvSpPr txBox="1"/>
          <p:nvPr/>
        </p:nvSpPr>
        <p:spPr>
          <a:xfrm>
            <a:off x="1047009" y="4889428"/>
            <a:ext cx="4167408" cy="80021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篇章翻译功能</a:t>
            </a:r>
          </a:p>
          <a:p>
            <a:endParaRPr lang="zh-CN" altLang="en-US" dirty="0"/>
          </a:p>
        </p:txBody>
      </p:sp>
      <p:sp>
        <p:nvSpPr>
          <p:cNvPr id="23" name="矩形: 圆角 22">
            <a:extLst>
              <a:ext uri="{FF2B5EF4-FFF2-40B4-BE49-F238E27FC236}">
                <a16:creationId xmlns="" xmlns:a16="http://schemas.microsoft.com/office/drawing/2014/main" id="{124F1534-677C-42BA-A08C-A4F67FA7F98C}"/>
              </a:ext>
            </a:extLst>
          </p:cNvPr>
          <p:cNvSpPr/>
          <p:nvPr/>
        </p:nvSpPr>
        <p:spPr>
          <a:xfrm>
            <a:off x="8401614" y="3829598"/>
            <a:ext cx="3140058" cy="2897981"/>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 xmlns:a16="http://schemas.microsoft.com/office/drawing/2014/main" id="{EC0D9FAB-0A33-4269-9633-360D15B930A4}"/>
              </a:ext>
            </a:extLst>
          </p:cNvPr>
          <p:cNvSpPr txBox="1"/>
          <p:nvPr/>
        </p:nvSpPr>
        <p:spPr>
          <a:xfrm>
            <a:off x="8592234" y="4270920"/>
            <a:ext cx="2997376" cy="1908215"/>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平台支持</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电脑软件 手机</a:t>
            </a:r>
            <a:r>
              <a:rPr lang="en-US" altLang="zh-CN" sz="2400" dirty="0">
                <a:solidFill>
                  <a:schemeClr val="bg1"/>
                </a:solidFill>
                <a:latin typeface="微软雅黑" panose="020B0503020204020204" pitchFamily="34" charset="-122"/>
                <a:ea typeface="微软雅黑" panose="020B0503020204020204" pitchFamily="34" charset="-122"/>
              </a:rPr>
              <a:t>app</a:t>
            </a:r>
            <a:r>
              <a:rPr lang="zh-CN" altLang="en-US" sz="2400" dirty="0">
                <a:solidFill>
                  <a:schemeClr val="bg1"/>
                </a:solidFill>
                <a:latin typeface="微软雅黑" panose="020B0503020204020204" pitchFamily="34" charset="-122"/>
                <a:ea typeface="微软雅黑" panose="020B0503020204020204" pitchFamily="34" charset="-122"/>
              </a:rPr>
              <a:t> 内嵌插件 </a:t>
            </a:r>
            <a:r>
              <a:rPr lang="en-US" altLang="zh-CN" sz="2400" dirty="0">
                <a:solidFill>
                  <a:schemeClr val="bg1"/>
                </a:solidFill>
                <a:latin typeface="微软雅黑" panose="020B0503020204020204" pitchFamily="34" charset="-122"/>
                <a:ea typeface="微软雅黑" panose="020B0503020204020204" pitchFamily="34" charset="-122"/>
              </a:rPr>
              <a:t>API</a:t>
            </a:r>
            <a:r>
              <a:rPr lang="zh-CN" altLang="en-US" sz="2400" dirty="0">
                <a:solidFill>
                  <a:schemeClr val="bg1"/>
                </a:solidFill>
                <a:latin typeface="微软雅黑" panose="020B0503020204020204" pitchFamily="34" charset="-122"/>
                <a:ea typeface="微软雅黑" panose="020B0503020204020204" pitchFamily="34" charset="-122"/>
              </a:rPr>
              <a:t>接口 </a:t>
            </a:r>
          </a:p>
          <a:p>
            <a:endParaRPr lang="zh-CN" altLang="en-US" dirty="0"/>
          </a:p>
        </p:txBody>
      </p:sp>
      <p:sp>
        <p:nvSpPr>
          <p:cNvPr id="25" name="矩形: 圆角 24">
            <a:extLst>
              <a:ext uri="{FF2B5EF4-FFF2-40B4-BE49-F238E27FC236}">
                <a16:creationId xmlns="" xmlns:a16="http://schemas.microsoft.com/office/drawing/2014/main" id="{FF024270-F1AE-4C60-90EC-B121618F5159}"/>
              </a:ext>
            </a:extLst>
          </p:cNvPr>
          <p:cNvSpPr/>
          <p:nvPr/>
        </p:nvSpPr>
        <p:spPr>
          <a:xfrm>
            <a:off x="8275919" y="211982"/>
            <a:ext cx="3058202" cy="3120862"/>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 xmlns:a16="http://schemas.microsoft.com/office/drawing/2014/main" id="{1FF3640D-F3A9-4685-9837-32EA4A78D4B7}"/>
              </a:ext>
            </a:extLst>
          </p:cNvPr>
          <p:cNvSpPr txBox="1"/>
          <p:nvPr/>
        </p:nvSpPr>
        <p:spPr>
          <a:xfrm>
            <a:off x="8714727" y="708736"/>
            <a:ext cx="3058202" cy="2092881"/>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个性化设置</a:t>
            </a:r>
          </a:p>
          <a:p>
            <a:r>
              <a:rPr lang="zh-CN" altLang="en-US" sz="2800" dirty="0">
                <a:solidFill>
                  <a:schemeClr val="bg1"/>
                </a:solidFill>
                <a:latin typeface="微软雅黑" panose="020B0503020204020204" pitchFamily="34" charset="-122"/>
                <a:ea typeface="微软雅黑" panose="020B0503020204020204" pitchFamily="34" charset="-122"/>
              </a:rPr>
              <a:t>词条收藏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个人单词本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批量导出</a:t>
            </a:r>
          </a:p>
          <a:p>
            <a:endParaRPr lang="zh-CN" altLang="en-US" dirty="0"/>
          </a:p>
        </p:txBody>
      </p:sp>
    </p:spTree>
    <p:extLst>
      <p:ext uri="{BB962C8B-B14F-4D97-AF65-F5344CB8AC3E}">
        <p14:creationId xmlns:p14="http://schemas.microsoft.com/office/powerpoint/2010/main" val="53745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1"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1"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1"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1"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grpId="0" nodeType="clickEffect">
                                  <p:stCondLst>
                                    <p:cond delay="0"/>
                                  </p:stCondLst>
                                  <p:childTnLst>
                                    <p:anim calcmode="lin" valueType="num">
                                      <p:cBhvr>
                                        <p:cTn id="41" dur="500"/>
                                        <p:tgtEl>
                                          <p:spTgt spid="4"/>
                                        </p:tgtEl>
                                        <p:attrNameLst>
                                          <p:attrName>ppt_w</p:attrName>
                                        </p:attrNameLst>
                                      </p:cBhvr>
                                      <p:tavLst>
                                        <p:tav tm="0">
                                          <p:val>
                                            <p:strVal val="ppt_w"/>
                                          </p:val>
                                        </p:tav>
                                        <p:tav tm="100000">
                                          <p:val>
                                            <p:fltVal val="0"/>
                                          </p:val>
                                        </p:tav>
                                      </p:tavLst>
                                    </p:anim>
                                    <p:anim calcmode="lin" valueType="num">
                                      <p:cBhvr>
                                        <p:cTn id="42" dur="500"/>
                                        <p:tgtEl>
                                          <p:spTgt spid="4"/>
                                        </p:tgtEl>
                                        <p:attrNameLst>
                                          <p:attrName>ppt_h</p:attrName>
                                        </p:attrNameLst>
                                      </p:cBhvr>
                                      <p:tavLst>
                                        <p:tav tm="0">
                                          <p:val>
                                            <p:strVal val="ppt_h"/>
                                          </p:val>
                                        </p:tav>
                                        <p:tav tm="100000">
                                          <p:val>
                                            <p:fltVal val="0"/>
                                          </p:val>
                                        </p:tav>
                                      </p:tavLst>
                                    </p:anim>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par>
                                <p:cTn id="45" presetID="53" presetClass="exit" presetSubtype="32" fill="hold" grpId="0" nodeType="withEffect">
                                  <p:stCondLst>
                                    <p:cond delay="0"/>
                                  </p:stCondLst>
                                  <p:childTnLst>
                                    <p:anim calcmode="lin" valueType="num">
                                      <p:cBhvr>
                                        <p:cTn id="46" dur="500"/>
                                        <p:tgtEl>
                                          <p:spTgt spid="14"/>
                                        </p:tgtEl>
                                        <p:attrNameLst>
                                          <p:attrName>ppt_w</p:attrName>
                                        </p:attrNameLst>
                                      </p:cBhvr>
                                      <p:tavLst>
                                        <p:tav tm="0">
                                          <p:val>
                                            <p:strVal val="ppt_w"/>
                                          </p:val>
                                        </p:tav>
                                        <p:tav tm="100000">
                                          <p:val>
                                            <p:fltVal val="0"/>
                                          </p:val>
                                        </p:tav>
                                      </p:tavLst>
                                    </p:anim>
                                    <p:anim calcmode="lin" valueType="num">
                                      <p:cBhvr>
                                        <p:cTn id="47" dur="500"/>
                                        <p:tgtEl>
                                          <p:spTgt spid="14"/>
                                        </p:tgtEl>
                                        <p:attrNameLst>
                                          <p:attrName>ppt_h</p:attrName>
                                        </p:attrNameLst>
                                      </p:cBhvr>
                                      <p:tavLst>
                                        <p:tav tm="0">
                                          <p:val>
                                            <p:strVal val="ppt_h"/>
                                          </p:val>
                                        </p:tav>
                                        <p:tav tm="100000">
                                          <p:val>
                                            <p:fltVal val="0"/>
                                          </p:val>
                                        </p:tav>
                                      </p:tavLst>
                                    </p:anim>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53" presetClass="exit" presetSubtype="32" fill="hold" grpId="0" nodeType="withEffect">
                                  <p:stCondLst>
                                    <p:cond delay="0"/>
                                  </p:stCondLst>
                                  <p:childTnLst>
                                    <p:anim calcmode="lin" valueType="num">
                                      <p:cBhvr>
                                        <p:cTn id="51" dur="500"/>
                                        <p:tgtEl>
                                          <p:spTgt spid="16"/>
                                        </p:tgtEl>
                                        <p:attrNameLst>
                                          <p:attrName>ppt_w</p:attrName>
                                        </p:attrNameLst>
                                      </p:cBhvr>
                                      <p:tavLst>
                                        <p:tav tm="0">
                                          <p:val>
                                            <p:strVal val="ppt_w"/>
                                          </p:val>
                                        </p:tav>
                                        <p:tav tm="100000">
                                          <p:val>
                                            <p:fltVal val="0"/>
                                          </p:val>
                                        </p:tav>
                                      </p:tavLst>
                                    </p:anim>
                                    <p:anim calcmode="lin" valueType="num">
                                      <p:cBhvr>
                                        <p:cTn id="52" dur="500"/>
                                        <p:tgtEl>
                                          <p:spTgt spid="16"/>
                                        </p:tgtEl>
                                        <p:attrNameLst>
                                          <p:attrName>ppt_h</p:attrName>
                                        </p:attrNameLst>
                                      </p:cBhvr>
                                      <p:tavLst>
                                        <p:tav tm="0">
                                          <p:val>
                                            <p:strVal val="ppt_h"/>
                                          </p:val>
                                        </p:tav>
                                        <p:tav tm="100000">
                                          <p:val>
                                            <p:fltVal val="0"/>
                                          </p:val>
                                        </p:tav>
                                      </p:tavLst>
                                    </p:anim>
                                    <p:animEffect transition="out" filter="fad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par>
                                <p:cTn id="55" presetID="53" presetClass="exit" presetSubtype="32" fill="hold" grpId="0" nodeType="withEffect">
                                  <p:stCondLst>
                                    <p:cond delay="0"/>
                                  </p:stCondLst>
                                  <p:childTnLst>
                                    <p:anim calcmode="lin" valueType="num">
                                      <p:cBhvr>
                                        <p:cTn id="56" dur="500"/>
                                        <p:tgtEl>
                                          <p:spTgt spid="15"/>
                                        </p:tgtEl>
                                        <p:attrNameLst>
                                          <p:attrName>ppt_w</p:attrName>
                                        </p:attrNameLst>
                                      </p:cBhvr>
                                      <p:tavLst>
                                        <p:tav tm="0">
                                          <p:val>
                                            <p:strVal val="ppt_w"/>
                                          </p:val>
                                        </p:tav>
                                        <p:tav tm="100000">
                                          <p:val>
                                            <p:fltVal val="0"/>
                                          </p:val>
                                        </p:tav>
                                      </p:tavLst>
                                    </p:anim>
                                    <p:anim calcmode="lin" valueType="num">
                                      <p:cBhvr>
                                        <p:cTn id="57" dur="500"/>
                                        <p:tgtEl>
                                          <p:spTgt spid="15"/>
                                        </p:tgtEl>
                                        <p:attrNameLst>
                                          <p:attrName>ppt_h</p:attrName>
                                        </p:attrNameLst>
                                      </p:cBhvr>
                                      <p:tavLst>
                                        <p:tav tm="0">
                                          <p:val>
                                            <p:strVal val="ppt_h"/>
                                          </p:val>
                                        </p:tav>
                                        <p:tav tm="100000">
                                          <p:val>
                                            <p:fltVal val="0"/>
                                          </p:val>
                                        </p:tav>
                                      </p:tavLst>
                                    </p:anim>
                                    <p:animEffect transition="out" filter="fade">
                                      <p:cBhvr>
                                        <p:cTn id="58" dur="500"/>
                                        <p:tgtEl>
                                          <p:spTgt spid="15"/>
                                        </p:tgtEl>
                                      </p:cBhvr>
                                    </p:animEffect>
                                    <p:set>
                                      <p:cBhvr>
                                        <p:cTn id="59" dur="1" fill="hold">
                                          <p:stCondLst>
                                            <p:cond delay="499"/>
                                          </p:stCondLst>
                                        </p:cTn>
                                        <p:tgtEl>
                                          <p:spTgt spid="15"/>
                                        </p:tgtEl>
                                        <p:attrNameLst>
                                          <p:attrName>style.visibility</p:attrName>
                                        </p:attrNameLst>
                                      </p:cBhvr>
                                      <p:to>
                                        <p:strVal val="hidden"/>
                                      </p:to>
                                    </p:set>
                                  </p:childTnLst>
                                </p:cTn>
                              </p:par>
                              <p:par>
                                <p:cTn id="60" presetID="53" presetClass="exit" presetSubtype="32" fill="hold" grpId="0" nodeType="withEffect">
                                  <p:stCondLst>
                                    <p:cond delay="0"/>
                                  </p:stCondLst>
                                  <p:childTnLst>
                                    <p:anim calcmode="lin" valueType="num">
                                      <p:cBhvr>
                                        <p:cTn id="61" dur="500"/>
                                        <p:tgtEl>
                                          <p:spTgt spid="13"/>
                                        </p:tgtEl>
                                        <p:attrNameLst>
                                          <p:attrName>ppt_w</p:attrName>
                                        </p:attrNameLst>
                                      </p:cBhvr>
                                      <p:tavLst>
                                        <p:tav tm="0">
                                          <p:val>
                                            <p:strVal val="ppt_w"/>
                                          </p:val>
                                        </p:tav>
                                        <p:tav tm="100000">
                                          <p:val>
                                            <p:fltVal val="0"/>
                                          </p:val>
                                        </p:tav>
                                      </p:tavLst>
                                    </p:anim>
                                    <p:anim calcmode="lin" valueType="num">
                                      <p:cBhvr>
                                        <p:cTn id="62" dur="500"/>
                                        <p:tgtEl>
                                          <p:spTgt spid="13"/>
                                        </p:tgtEl>
                                        <p:attrNameLst>
                                          <p:attrName>ppt_h</p:attrName>
                                        </p:attrNameLst>
                                      </p:cBhvr>
                                      <p:tavLst>
                                        <p:tav tm="0">
                                          <p:val>
                                            <p:strVal val="ppt_h"/>
                                          </p:val>
                                        </p:tav>
                                        <p:tav tm="100000">
                                          <p:val>
                                            <p:fltVal val="0"/>
                                          </p:val>
                                        </p:tav>
                                      </p:tavLst>
                                    </p:anim>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p:cTn id="69" dur="500" fill="hold"/>
                                        <p:tgtEl>
                                          <p:spTgt spid="20"/>
                                        </p:tgtEl>
                                        <p:attrNameLst>
                                          <p:attrName>ppt_w</p:attrName>
                                        </p:attrNameLst>
                                      </p:cBhvr>
                                      <p:tavLst>
                                        <p:tav tm="0">
                                          <p:val>
                                            <p:fltVal val="0"/>
                                          </p:val>
                                        </p:tav>
                                        <p:tav tm="100000">
                                          <p:val>
                                            <p:strVal val="#ppt_w"/>
                                          </p:val>
                                        </p:tav>
                                      </p:tavLst>
                                    </p:anim>
                                    <p:anim calcmode="lin" valueType="num">
                                      <p:cBhvr>
                                        <p:cTn id="70" dur="500" fill="hold"/>
                                        <p:tgtEl>
                                          <p:spTgt spid="20"/>
                                        </p:tgtEl>
                                        <p:attrNameLst>
                                          <p:attrName>ppt_h</p:attrName>
                                        </p:attrNameLst>
                                      </p:cBhvr>
                                      <p:tavLst>
                                        <p:tav tm="0">
                                          <p:val>
                                            <p:fltVal val="0"/>
                                          </p:val>
                                        </p:tav>
                                        <p:tav tm="100000">
                                          <p:val>
                                            <p:strVal val="#ppt_h"/>
                                          </p:val>
                                        </p:tav>
                                      </p:tavLst>
                                    </p:anim>
                                    <p:animEffect transition="in" filter="fade">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ppt_w</p:attrName>
                                        </p:attrNameLst>
                                      </p:cBhvr>
                                      <p:tavLst>
                                        <p:tav tm="0">
                                          <p:val>
                                            <p:fltVal val="0"/>
                                          </p:val>
                                        </p:tav>
                                        <p:tav tm="100000">
                                          <p:val>
                                            <p:strVal val="#ppt_w"/>
                                          </p:val>
                                        </p:tav>
                                      </p:tavLst>
                                    </p:anim>
                                    <p:anim calcmode="lin" valueType="num">
                                      <p:cBhvr>
                                        <p:cTn id="77" dur="500" fill="hold"/>
                                        <p:tgtEl>
                                          <p:spTgt spid="25"/>
                                        </p:tgtEl>
                                        <p:attrNameLst>
                                          <p:attrName>ppt_h</p:attrName>
                                        </p:attrNameLst>
                                      </p:cBhvr>
                                      <p:tavLst>
                                        <p:tav tm="0">
                                          <p:val>
                                            <p:fltVal val="0"/>
                                          </p:val>
                                        </p:tav>
                                        <p:tav tm="100000">
                                          <p:val>
                                            <p:strVal val="#ppt_h"/>
                                          </p:val>
                                        </p:tav>
                                      </p:tavLst>
                                    </p:anim>
                                    <p:animEffect transition="in" filter="fade">
                                      <p:cBhvr>
                                        <p:cTn id="78" dur="500"/>
                                        <p:tgtEl>
                                          <p:spTgt spid="25"/>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500" fill="hold"/>
                                        <p:tgtEl>
                                          <p:spTgt spid="26"/>
                                        </p:tgtEl>
                                        <p:attrNameLst>
                                          <p:attrName>ppt_w</p:attrName>
                                        </p:attrNameLst>
                                      </p:cBhvr>
                                      <p:tavLst>
                                        <p:tav tm="0">
                                          <p:val>
                                            <p:fltVal val="0"/>
                                          </p:val>
                                        </p:tav>
                                        <p:tav tm="100000">
                                          <p:val>
                                            <p:strVal val="#ppt_w"/>
                                          </p:val>
                                        </p:tav>
                                      </p:tavLst>
                                    </p:anim>
                                    <p:anim calcmode="lin" valueType="num">
                                      <p:cBhvr>
                                        <p:cTn id="82" dur="500" fill="hold"/>
                                        <p:tgtEl>
                                          <p:spTgt spid="26"/>
                                        </p:tgtEl>
                                        <p:attrNameLst>
                                          <p:attrName>ppt_h</p:attrName>
                                        </p:attrNameLst>
                                      </p:cBhvr>
                                      <p:tavLst>
                                        <p:tav tm="0">
                                          <p:val>
                                            <p:fltVal val="0"/>
                                          </p:val>
                                        </p:tav>
                                        <p:tav tm="100000">
                                          <p:val>
                                            <p:strVal val="#ppt_h"/>
                                          </p:val>
                                        </p:tav>
                                      </p:tavLst>
                                    </p:anim>
                                    <p:animEffect transition="in" filter="fade">
                                      <p:cBhvr>
                                        <p:cTn id="83" dur="500"/>
                                        <p:tgtEl>
                                          <p:spTgt spid="26"/>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p:cTn id="88" dur="500" fill="hold"/>
                                        <p:tgtEl>
                                          <p:spTgt spid="21"/>
                                        </p:tgtEl>
                                        <p:attrNameLst>
                                          <p:attrName>ppt_w</p:attrName>
                                        </p:attrNameLst>
                                      </p:cBhvr>
                                      <p:tavLst>
                                        <p:tav tm="0">
                                          <p:val>
                                            <p:fltVal val="0"/>
                                          </p:val>
                                        </p:tav>
                                        <p:tav tm="100000">
                                          <p:val>
                                            <p:strVal val="#ppt_w"/>
                                          </p:val>
                                        </p:tav>
                                      </p:tavLst>
                                    </p:anim>
                                    <p:anim calcmode="lin" valueType="num">
                                      <p:cBhvr>
                                        <p:cTn id="89" dur="500" fill="hold"/>
                                        <p:tgtEl>
                                          <p:spTgt spid="21"/>
                                        </p:tgtEl>
                                        <p:attrNameLst>
                                          <p:attrName>ppt_h</p:attrName>
                                        </p:attrNameLst>
                                      </p:cBhvr>
                                      <p:tavLst>
                                        <p:tav tm="0">
                                          <p:val>
                                            <p:fltVal val="0"/>
                                          </p:val>
                                        </p:tav>
                                        <p:tav tm="100000">
                                          <p:val>
                                            <p:strVal val="#ppt_h"/>
                                          </p:val>
                                        </p:tav>
                                      </p:tavLst>
                                    </p:anim>
                                    <p:animEffect transition="in" filter="fade">
                                      <p:cBhvr>
                                        <p:cTn id="90" dur="500"/>
                                        <p:tgtEl>
                                          <p:spTgt spid="21"/>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 calcmode="lin" valueType="num">
                                      <p:cBhvr>
                                        <p:cTn id="93" dur="500" fill="hold"/>
                                        <p:tgtEl>
                                          <p:spTgt spid="22"/>
                                        </p:tgtEl>
                                        <p:attrNameLst>
                                          <p:attrName>ppt_w</p:attrName>
                                        </p:attrNameLst>
                                      </p:cBhvr>
                                      <p:tavLst>
                                        <p:tav tm="0">
                                          <p:val>
                                            <p:fltVal val="0"/>
                                          </p:val>
                                        </p:tav>
                                        <p:tav tm="100000">
                                          <p:val>
                                            <p:strVal val="#ppt_w"/>
                                          </p:val>
                                        </p:tav>
                                      </p:tavLst>
                                    </p:anim>
                                    <p:anim calcmode="lin" valueType="num">
                                      <p:cBhvr>
                                        <p:cTn id="94" dur="500" fill="hold"/>
                                        <p:tgtEl>
                                          <p:spTgt spid="22"/>
                                        </p:tgtEl>
                                        <p:attrNameLst>
                                          <p:attrName>ppt_h</p:attrName>
                                        </p:attrNameLst>
                                      </p:cBhvr>
                                      <p:tavLst>
                                        <p:tav tm="0">
                                          <p:val>
                                            <p:fltVal val="0"/>
                                          </p:val>
                                        </p:tav>
                                        <p:tav tm="100000">
                                          <p:val>
                                            <p:strVal val="#ppt_h"/>
                                          </p:val>
                                        </p:tav>
                                      </p:tavLst>
                                    </p:anim>
                                    <p:animEffect transition="in" filter="fade">
                                      <p:cBhvr>
                                        <p:cTn id="95" dur="5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 calcmode="lin" valueType="num">
                                      <p:cBhvr>
                                        <p:cTn id="105" dur="500" fill="hold"/>
                                        <p:tgtEl>
                                          <p:spTgt spid="23"/>
                                        </p:tgtEl>
                                        <p:attrNameLst>
                                          <p:attrName>ppt_w</p:attrName>
                                        </p:attrNameLst>
                                      </p:cBhvr>
                                      <p:tavLst>
                                        <p:tav tm="0">
                                          <p:val>
                                            <p:fltVal val="0"/>
                                          </p:val>
                                        </p:tav>
                                        <p:tav tm="100000">
                                          <p:val>
                                            <p:strVal val="#ppt_w"/>
                                          </p:val>
                                        </p:tav>
                                      </p:tavLst>
                                    </p:anim>
                                    <p:anim calcmode="lin" valueType="num">
                                      <p:cBhvr>
                                        <p:cTn id="106" dur="500" fill="hold"/>
                                        <p:tgtEl>
                                          <p:spTgt spid="23"/>
                                        </p:tgtEl>
                                        <p:attrNameLst>
                                          <p:attrName>ppt_h</p:attrName>
                                        </p:attrNameLst>
                                      </p:cBhvr>
                                      <p:tavLst>
                                        <p:tav tm="0">
                                          <p:val>
                                            <p:fltVal val="0"/>
                                          </p:val>
                                        </p:tav>
                                        <p:tav tm="100000">
                                          <p:val>
                                            <p:strVal val="#ppt_h"/>
                                          </p:val>
                                        </p:tav>
                                      </p:tavLst>
                                    </p:anim>
                                    <p:animEffect transition="in" filter="fade">
                                      <p:cBhvr>
                                        <p:cTn id="10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3" grpId="0" animBg="1"/>
      <p:bldP spid="13" grpId="1" animBg="1"/>
      <p:bldP spid="14" grpId="0" animBg="1"/>
      <p:bldP spid="14" grpId="1" animBg="1"/>
      <p:bldP spid="15" grpId="0" animBg="1"/>
      <p:bldP spid="15" grpId="1" animBg="1"/>
      <p:bldP spid="16" grpId="0" animBg="1"/>
      <p:bldP spid="16" grpId="1" animBg="1"/>
      <p:bldP spid="21" grpId="0" animBg="1"/>
      <p:bldP spid="22" grpId="0"/>
      <p:bldP spid="23" grpId="0" animBg="1"/>
      <p:bldP spid="24" grpId="0"/>
      <p:bldP spid="25" grpId="0" animBg="1"/>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 xmlns:a16="http://schemas.microsoft.com/office/drawing/2014/main" id="{2030E6C3-6D08-42B0-AE21-0AF65A099FF5}"/>
              </a:ext>
            </a:extLst>
          </p:cNvPr>
          <p:cNvSpPr txBox="1"/>
          <p:nvPr/>
        </p:nvSpPr>
        <p:spPr>
          <a:xfrm>
            <a:off x="2664459" y="975290"/>
            <a:ext cx="8530689" cy="4647426"/>
          </a:xfrm>
          <a:prstGeom prst="rect">
            <a:avLst/>
          </a:prstGeom>
          <a:noFill/>
        </p:spPr>
        <p:txBody>
          <a:bodyPr wrap="square" rtlCol="0">
            <a:spAutoFit/>
          </a:bodyPr>
          <a:lstStyle/>
          <a:p>
            <a:r>
              <a:rPr lang="zh-CN" altLang="en-US" sz="3200" b="1" dirty="0">
                <a:solidFill>
                  <a:srgbClr val="002060"/>
                </a:solidFill>
                <a:latin typeface="微软雅黑" panose="020B0503020204020204" pitchFamily="34" charset="-122"/>
                <a:ea typeface="微软雅黑" panose="020B0503020204020204" pitchFamily="34" charset="-122"/>
              </a:rPr>
              <a:t>搜索方式</a:t>
            </a:r>
            <a:endParaRPr lang="en-US" altLang="zh-CN" sz="3200" b="1" dirty="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全文检索</a:t>
            </a:r>
            <a:r>
              <a:rPr lang="en-US" altLang="zh-CN" sz="2800" dirty="0">
                <a:solidFill>
                  <a:srgbClr val="002060"/>
                </a:solidFill>
                <a:latin typeface="微软雅黑" panose="020B0503020204020204" pitchFamily="34" charset="-122"/>
                <a:ea typeface="微软雅黑" panose="020B0503020204020204" pitchFamily="34" charset="-122"/>
              </a:rPr>
              <a:t>+</a:t>
            </a:r>
            <a:r>
              <a:rPr lang="zh-CN" altLang="en-US" sz="2800" dirty="0">
                <a:solidFill>
                  <a:srgbClr val="002060"/>
                </a:solidFill>
                <a:latin typeface="微软雅黑" panose="020B0503020204020204" pitchFamily="34" charset="-122"/>
                <a:ea typeface="微软雅黑" panose="020B0503020204020204" pitchFamily="34" charset="-122"/>
              </a:rPr>
              <a:t>目录检索 </a:t>
            </a: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模糊检索和简单的高级检索</a:t>
            </a: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划词取词检索</a:t>
            </a:r>
            <a:endParaRPr lang="en-US" altLang="zh-CN" sz="2800" dirty="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口语化词与</a:t>
            </a:r>
            <a:r>
              <a:rPr lang="en-US" altLang="zh-CN" sz="2800" dirty="0">
                <a:solidFill>
                  <a:srgbClr val="002060"/>
                </a:solidFill>
                <a:latin typeface="微软雅黑" panose="020B0503020204020204" pitchFamily="34" charset="-122"/>
                <a:ea typeface="微软雅黑" panose="020B0503020204020204" pitchFamily="34" charset="-122"/>
              </a:rPr>
              <a:t>UMLS</a:t>
            </a:r>
            <a:r>
              <a:rPr lang="zh-CN" altLang="en-US" sz="2800" dirty="0">
                <a:solidFill>
                  <a:srgbClr val="002060"/>
                </a:solidFill>
                <a:latin typeface="微软雅黑" panose="020B0503020204020204" pitchFamily="34" charset="-122"/>
                <a:ea typeface="微软雅黑" panose="020B0503020204020204" pitchFamily="34" charset="-122"/>
              </a:rPr>
              <a:t>映射</a:t>
            </a:r>
          </a:p>
          <a:p>
            <a:r>
              <a:rPr lang="zh-CN" altLang="en-US" sz="3200" b="1" dirty="0">
                <a:solidFill>
                  <a:srgbClr val="002060"/>
                </a:solidFill>
                <a:latin typeface="微软雅黑" panose="020B0503020204020204" pitchFamily="34" charset="-122"/>
                <a:ea typeface="微软雅黑" panose="020B0503020204020204" pitchFamily="34" charset="-122"/>
              </a:rPr>
              <a:t>个性化设置</a:t>
            </a:r>
            <a:endParaRPr lang="en-US" altLang="zh-CN" sz="3200" b="1" dirty="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词条收藏 个人单词本 批量导出</a:t>
            </a:r>
          </a:p>
          <a:p>
            <a:r>
              <a:rPr lang="zh-CN" altLang="en-US" sz="3200" b="1" dirty="0">
                <a:solidFill>
                  <a:srgbClr val="002060"/>
                </a:solidFill>
                <a:latin typeface="微软雅黑" panose="020B0503020204020204" pitchFamily="34" charset="-122"/>
                <a:ea typeface="微软雅黑" panose="020B0503020204020204" pitchFamily="34" charset="-122"/>
              </a:rPr>
              <a:t>平台支持</a:t>
            </a: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电脑软件 手机</a:t>
            </a:r>
            <a:r>
              <a:rPr lang="en-US" altLang="zh-CN" sz="2800" dirty="0">
                <a:solidFill>
                  <a:srgbClr val="002060"/>
                </a:solidFill>
                <a:latin typeface="微软雅黑" panose="020B0503020204020204" pitchFamily="34" charset="-122"/>
                <a:ea typeface="微软雅黑" panose="020B0503020204020204" pitchFamily="34" charset="-122"/>
              </a:rPr>
              <a:t>app</a:t>
            </a:r>
            <a:r>
              <a:rPr lang="zh-CN" altLang="en-US" sz="2800" dirty="0">
                <a:solidFill>
                  <a:srgbClr val="002060"/>
                </a:solidFill>
                <a:latin typeface="微软雅黑" panose="020B0503020204020204" pitchFamily="34" charset="-122"/>
                <a:ea typeface="微软雅黑" panose="020B0503020204020204" pitchFamily="34" charset="-122"/>
              </a:rPr>
              <a:t> 内嵌插件 </a:t>
            </a:r>
            <a:r>
              <a:rPr lang="en-US" altLang="zh-CN" sz="2800" dirty="0">
                <a:solidFill>
                  <a:srgbClr val="002060"/>
                </a:solidFill>
                <a:latin typeface="微软雅黑" panose="020B0503020204020204" pitchFamily="34" charset="-122"/>
                <a:ea typeface="微软雅黑" panose="020B0503020204020204" pitchFamily="34" charset="-122"/>
              </a:rPr>
              <a:t>API</a:t>
            </a:r>
            <a:r>
              <a:rPr lang="zh-CN" altLang="en-US" sz="2800" dirty="0">
                <a:solidFill>
                  <a:srgbClr val="002060"/>
                </a:solidFill>
                <a:latin typeface="微软雅黑" panose="020B0503020204020204" pitchFamily="34" charset="-122"/>
                <a:ea typeface="微软雅黑" panose="020B0503020204020204" pitchFamily="34" charset="-122"/>
              </a:rPr>
              <a:t>接口 </a:t>
            </a:r>
          </a:p>
          <a:p>
            <a:r>
              <a:rPr lang="zh-CN" altLang="en-US" sz="3200" b="1" dirty="0">
                <a:solidFill>
                  <a:srgbClr val="002060"/>
                </a:solidFill>
                <a:latin typeface="微软雅黑" panose="020B0503020204020204" pitchFamily="34" charset="-122"/>
                <a:ea typeface="微软雅黑" panose="020B0503020204020204" pitchFamily="34" charset="-122"/>
              </a:rPr>
              <a:t>篇章翻译功能</a:t>
            </a:r>
          </a:p>
        </p:txBody>
      </p:sp>
    </p:spTree>
    <p:extLst>
      <p:ext uri="{BB962C8B-B14F-4D97-AF65-F5344CB8AC3E}">
        <p14:creationId xmlns:p14="http://schemas.microsoft.com/office/powerpoint/2010/main" val="18269476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参考文献</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fontScale="77500" lnSpcReduction="20000"/>
          </a:bodyPr>
          <a:lstStyle/>
          <a:p>
            <a:r>
              <a:rPr lang="zh-CN" altLang="zh-CN" dirty="0">
                <a:latin typeface="微软雅黑" panose="020B0503020204020204" pitchFamily="34" charset="-122"/>
                <a:ea typeface="微软雅黑" panose="020B0503020204020204" pitchFamily="34" charset="-122"/>
              </a:rPr>
              <a:t>丁骏</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网络医学健康词库</a:t>
            </a:r>
            <a:r>
              <a:rPr lang="en-US" altLang="zh-CN" dirty="0">
                <a:latin typeface="微软雅黑" panose="020B0503020204020204" pitchFamily="34" charset="-122"/>
                <a:ea typeface="微软雅黑" panose="020B0503020204020204" pitchFamily="34" charset="-122"/>
              </a:rPr>
              <a:t>(HTF)</a:t>
            </a:r>
            <a:r>
              <a:rPr lang="zh-CN" altLang="zh-CN" dirty="0">
                <a:latin typeface="微软雅黑" panose="020B0503020204020204" pitchFamily="34" charset="-122"/>
                <a:ea typeface="微软雅黑" panose="020B0503020204020204" pitchFamily="34" charset="-122"/>
              </a:rPr>
              <a:t>的建设及其汉化</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复旦外国语言文学论丛</a:t>
            </a:r>
            <a:r>
              <a:rPr lang="en-US" altLang="zh-CN" dirty="0">
                <a:latin typeface="微软雅黑" panose="020B0503020204020204" pitchFamily="34" charset="-122"/>
                <a:ea typeface="微软雅黑" panose="020B0503020204020204" pitchFamily="34" charset="-122"/>
              </a:rPr>
              <a:t>, 2017(1).</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李定钧</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百年英汉医学辞典史——从高氏本到陈氏本</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东方翻译</a:t>
            </a:r>
            <a:r>
              <a:rPr lang="en-US" altLang="zh-CN" dirty="0">
                <a:latin typeface="微软雅黑" panose="020B0503020204020204" pitchFamily="34" charset="-122"/>
                <a:ea typeface="微软雅黑" panose="020B0503020204020204" pitchFamily="34" charset="-122"/>
              </a:rPr>
              <a:t>, 2016(2):44-56.</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李丹亚</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李军莲</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李晓瑛</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医学知识组织体系发展现状及研究重点</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数字图书馆论坛</a:t>
            </a:r>
            <a:r>
              <a:rPr lang="en-US" altLang="zh-CN" dirty="0">
                <a:latin typeface="微软雅黑" panose="020B0503020204020204" pitchFamily="34" charset="-122"/>
                <a:ea typeface="微软雅黑" panose="020B0503020204020204" pitchFamily="34" charset="-122"/>
              </a:rPr>
              <a:t>, 2012(12):12-20.</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邱君瑞</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论</a:t>
            </a:r>
            <a:r>
              <a:rPr lang="en-US" altLang="zh-CN" dirty="0">
                <a:latin typeface="微软雅黑" panose="020B0503020204020204" pitchFamily="34" charset="-122"/>
                <a:ea typeface="微软雅黑" panose="020B0503020204020204" pitchFamily="34" charset="-122"/>
              </a:rPr>
              <a:t>UMLS</a:t>
            </a:r>
            <a:r>
              <a:rPr lang="zh-CN" altLang="zh-CN" dirty="0">
                <a:latin typeface="微软雅黑" panose="020B0503020204020204" pitchFamily="34" charset="-122"/>
                <a:ea typeface="微软雅黑" panose="020B0503020204020204" pitchFamily="34" charset="-122"/>
              </a:rPr>
              <a:t>超级叙词表的概念表达</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医学信息</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上旬刊</a:t>
            </a:r>
            <a:r>
              <a:rPr lang="en-US" altLang="zh-CN" dirty="0">
                <a:latin typeface="微软雅黑" panose="020B0503020204020204" pitchFamily="34" charset="-122"/>
                <a:ea typeface="微软雅黑" panose="020B0503020204020204" pitchFamily="34" charset="-122"/>
              </a:rPr>
              <a:t>), 2002, 11(3):301-302.</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孙月萍</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侯震</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侯丽</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医学知识库语言学特征比较分析</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医学信息学杂志</a:t>
            </a:r>
            <a:r>
              <a:rPr lang="en-US" altLang="zh-CN" dirty="0">
                <a:latin typeface="微软雅黑" panose="020B0503020204020204" pitchFamily="34" charset="-122"/>
                <a:ea typeface="微软雅黑" panose="020B0503020204020204" pitchFamily="34" charset="-122"/>
              </a:rPr>
              <a:t>, 2018, 39(1):46-50.</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王红</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李咏梅</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朱研</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俄英医学同义术语的类型划分及英俄、汉俄医学词典编纂启示</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中国科技术语</a:t>
            </a:r>
            <a:r>
              <a:rPr lang="en-US" altLang="zh-CN" dirty="0">
                <a:latin typeface="微软雅黑" panose="020B0503020204020204" pitchFamily="34" charset="-122"/>
                <a:ea typeface="微软雅黑" panose="020B0503020204020204" pitchFamily="34" charset="-122"/>
              </a:rPr>
              <a:t>, 2018(1):34-39.</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王永芳</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邰杨芳</a:t>
            </a:r>
            <a:r>
              <a:rPr lang="en-US" altLang="zh-CN" dirty="0">
                <a:latin typeface="微软雅黑" panose="020B0503020204020204" pitchFamily="34" charset="-122"/>
                <a:ea typeface="微软雅黑" panose="020B0503020204020204" pitchFamily="34" charset="-122"/>
              </a:rPr>
              <a:t>. UMIS</a:t>
            </a:r>
            <a:r>
              <a:rPr lang="zh-CN" altLang="zh-CN" dirty="0">
                <a:latin typeface="微软雅黑" panose="020B0503020204020204" pitchFamily="34" charset="-122"/>
                <a:ea typeface="微软雅黑" panose="020B0503020204020204" pitchFamily="34" charset="-122"/>
              </a:rPr>
              <a:t>语义网络在社会化标注系统中的应用研究</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图书情报工作</a:t>
            </a:r>
            <a:r>
              <a:rPr lang="en-US" altLang="zh-CN" dirty="0">
                <a:latin typeface="微软雅黑" panose="020B0503020204020204" pitchFamily="34" charset="-122"/>
                <a:ea typeface="微软雅黑" panose="020B0503020204020204" pitchFamily="34" charset="-122"/>
              </a:rPr>
              <a:t>, 2017(1):89-99.</a:t>
            </a:r>
            <a:endParaRPr lang="zh-CN" altLang="zh-CN"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164880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文本框 6"/>
          <p:cNvSpPr txBox="1"/>
          <p:nvPr/>
        </p:nvSpPr>
        <p:spPr>
          <a:xfrm>
            <a:off x="2018418"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金融</a:t>
            </a:r>
            <a:endParaRPr lang="en-US" altLang="zh-CN" sz="3200" dirty="0">
              <a:solidFill>
                <a:schemeClr val="bg1"/>
              </a:solidFill>
              <a:latin typeface="微软雅黑" panose="020B0503020204020204" charset="-122"/>
              <a:ea typeface="微软雅黑" panose="020B0503020204020204" charset="-122"/>
            </a:endParaRPr>
          </a:p>
        </p:txBody>
      </p:sp>
      <p:sp>
        <p:nvSpPr>
          <p:cNvPr id="25" name="Rectangle 12"/>
          <p:cNvSpPr/>
          <p:nvPr/>
        </p:nvSpPr>
        <p:spPr>
          <a:xfrm>
            <a:off x="1532255" y="4790440"/>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各领域专业电子词典介绍</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 xmlns:a16="http://schemas.microsoft.com/office/drawing/2014/main" id="{D96C8DEE-2B12-4999-A8A3-EB70C0DD6154}"/>
              </a:ext>
            </a:extLst>
          </p:cNvPr>
          <p:cNvSpPr txBox="1"/>
          <p:nvPr/>
        </p:nvSpPr>
        <p:spPr>
          <a:xfrm>
            <a:off x="4090035"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计算机</a:t>
            </a:r>
            <a:endParaRPr lang="en-US" altLang="zh-CN" sz="3200" dirty="0">
              <a:solidFill>
                <a:schemeClr val="bg1"/>
              </a:solidFill>
              <a:latin typeface="微软雅黑" panose="020B0503020204020204" charset="-122"/>
              <a:ea typeface="微软雅黑" panose="020B0503020204020204" charset="-122"/>
            </a:endParaRPr>
          </a:p>
        </p:txBody>
      </p:sp>
      <p:sp>
        <p:nvSpPr>
          <p:cNvPr id="23" name="文本框 22">
            <a:extLst>
              <a:ext uri="{FF2B5EF4-FFF2-40B4-BE49-F238E27FC236}">
                <a16:creationId xmlns="" xmlns:a16="http://schemas.microsoft.com/office/drawing/2014/main" id="{9727FEFB-5E60-4158-B373-1EC985E77D5C}"/>
              </a:ext>
            </a:extLst>
          </p:cNvPr>
          <p:cNvSpPr txBox="1"/>
          <p:nvPr/>
        </p:nvSpPr>
        <p:spPr>
          <a:xfrm>
            <a:off x="600456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法律</a:t>
            </a:r>
            <a:endParaRPr lang="en-US" altLang="zh-CN" sz="3200" dirty="0">
              <a:solidFill>
                <a:schemeClr val="bg1"/>
              </a:solidFill>
              <a:latin typeface="微软雅黑" panose="020B0503020204020204" charset="-122"/>
              <a:ea typeface="微软雅黑" panose="020B0503020204020204" charset="-122"/>
            </a:endParaRPr>
          </a:p>
        </p:txBody>
      </p:sp>
      <p:sp>
        <p:nvSpPr>
          <p:cNvPr id="24" name="文本框 23">
            <a:extLst>
              <a:ext uri="{FF2B5EF4-FFF2-40B4-BE49-F238E27FC236}">
                <a16:creationId xmlns="" xmlns:a16="http://schemas.microsoft.com/office/drawing/2014/main" id="{DD98CE8E-EDEF-48EF-8E06-D36DEB775E77}"/>
              </a:ext>
            </a:extLst>
          </p:cNvPr>
          <p:cNvSpPr txBox="1"/>
          <p:nvPr/>
        </p:nvSpPr>
        <p:spPr>
          <a:xfrm>
            <a:off x="812292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医学</a:t>
            </a:r>
            <a:endParaRPr lang="en-US" altLang="zh-CN" sz="32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6935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金融辞典</a:t>
            </a:r>
          </a:p>
        </p:txBody>
      </p:sp>
      <p:sp>
        <p:nvSpPr>
          <p:cNvPr id="9" name="椭圆 8">
            <a:extLst>
              <a:ext uri="{FF2B5EF4-FFF2-40B4-BE49-F238E27FC236}">
                <a16:creationId xmlns=""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 xmlns:a16="http://schemas.microsoft.com/office/drawing/2014/main" id="{642799FD-76FA-420D-9286-AD4AC1DF402E}"/>
              </a:ext>
            </a:extLst>
          </p:cNvPr>
          <p:cNvSpPr txBox="1"/>
          <p:nvPr/>
        </p:nvSpPr>
        <p:spPr>
          <a:xfrm>
            <a:off x="1997672" y="1770519"/>
            <a:ext cx="6177064" cy="4832092"/>
          </a:xfrm>
          <a:prstGeom prst="rect">
            <a:avLst/>
          </a:prstGeom>
          <a:noFill/>
        </p:spPr>
        <p:txBody>
          <a:bodyPr wrap="square" rtlCol="0">
            <a:spAutoFit/>
          </a:bodyPr>
          <a:lstStyle/>
          <a:p>
            <a:r>
              <a:rPr lang="zh-CN" altLang="en-US" sz="2800" dirty="0">
                <a:latin typeface="微软雅黑" pitchFamily="34" charset="-122"/>
                <a:ea typeface="微软雅黑" pitchFamily="34" charset="-122"/>
              </a:rPr>
              <a:t>相同点：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检索方法</a:t>
            </a: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数据来源</a:t>
            </a:r>
          </a:p>
          <a:p>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不同点：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内容丰富度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功能丰富度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3. </a:t>
            </a:r>
            <a:r>
              <a:rPr lang="zh-CN" altLang="en-US" sz="2800" dirty="0">
                <a:latin typeface="微软雅黑" pitchFamily="34" charset="-122"/>
                <a:ea typeface="微软雅黑" pitchFamily="34" charset="-122"/>
              </a:rPr>
              <a:t>语言对</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4. </a:t>
            </a:r>
            <a:r>
              <a:rPr lang="zh-CN" altLang="en-US" sz="2800" dirty="0">
                <a:latin typeface="微软雅黑" pitchFamily="34" charset="-122"/>
                <a:ea typeface="微软雅黑" pitchFamily="34" charset="-122"/>
              </a:rPr>
              <a:t>释义多样性</a:t>
            </a:r>
          </a:p>
          <a:p>
            <a:r>
              <a:rPr lang="zh-CN" altLang="en-US" sz="2800" dirty="0"/>
              <a:t/>
            </a:r>
            <a:br>
              <a:rPr lang="zh-CN" altLang="en-US" sz="2800" dirty="0"/>
            </a:br>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793" y="1857634"/>
            <a:ext cx="5273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624" y="0"/>
            <a:ext cx="8049748" cy="1857634"/>
          </a:xfrm>
          <a:prstGeom prst="rect">
            <a:avLst/>
          </a:prstGeom>
        </p:spPr>
      </p:pic>
      <p:sp>
        <p:nvSpPr>
          <p:cNvPr id="3" name="文本框 2">
            <a:extLst>
              <a:ext uri="{FF2B5EF4-FFF2-40B4-BE49-F238E27FC236}">
                <a16:creationId xmlns="" xmlns:a16="http://schemas.microsoft.com/office/drawing/2014/main" id="{A351FB82-D77B-4358-8F4B-DF0F2F56BEDB}"/>
              </a:ext>
            </a:extLst>
          </p:cNvPr>
          <p:cNvSpPr txBox="1"/>
          <p:nvPr/>
        </p:nvSpPr>
        <p:spPr>
          <a:xfrm>
            <a:off x="5086204" y="4571286"/>
            <a:ext cx="7105796" cy="264687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The Analyst </a:t>
            </a:r>
            <a:r>
              <a:rPr lang="en-US" altLang="zh-CN" sz="1600" dirty="0" err="1">
                <a:latin typeface="微软雅黑" panose="020B0503020204020204" pitchFamily="34" charset="-122"/>
                <a:ea typeface="微软雅黑" panose="020B0503020204020204" pitchFamily="34" charset="-122"/>
              </a:rPr>
              <a:t>Space,https</a:t>
            </a:r>
            <a:r>
              <a:rPr lang="en-US" altLang="zh-CN" sz="1600" dirty="0">
                <a:latin typeface="微软雅黑" panose="020B0503020204020204" pitchFamily="34" charset="-122"/>
                <a:ea typeface="微软雅黑" panose="020B0503020204020204" pitchFamily="34" charset="-122"/>
              </a:rPr>
              <a:t>://edu.theanalystspace.com/dict/index</a:t>
            </a:r>
            <a:r>
              <a:rPr lang="zh-CN" altLang="en-US" sz="1600" dirty="0">
                <a:latin typeface="微软雅黑" panose="020B0503020204020204" pitchFamily="34" charset="-122"/>
                <a:ea typeface="微软雅黑" panose="020B0503020204020204" pitchFamily="34" charset="-122"/>
              </a:rPr>
              <a:t>）中的（</a:t>
            </a:r>
            <a:r>
              <a:rPr lang="en-US" altLang="zh-CN" sz="1600" dirty="0">
                <a:latin typeface="微软雅黑" panose="020B0503020204020204" pitchFamily="34" charset="-122"/>
                <a:ea typeface="微软雅黑" panose="020B0503020204020204" pitchFamily="34" charset="-122"/>
              </a:rPr>
              <a:t>Chartered Financial Analyst (CFA)</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GB" altLang="zh-CN" sz="1600" dirty="0">
                <a:latin typeface="微软雅黑" panose="020B0503020204020204" pitchFamily="34" charset="-122"/>
                <a:ea typeface="微软雅黑" panose="020B0503020204020204" pitchFamily="34" charset="-122"/>
                <a:hlinkClick r:id="rId4"/>
              </a:rPr>
              <a:t>http://cidian.gaodun.com</a:t>
            </a:r>
            <a:endParaRPr lang="en-GB"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The Free Dictionary </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hlinkClick r:id="rId5"/>
              </a:rPr>
              <a:t>https://financial-dictionary.thefreedictionary.com/</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GB" sz="1600" dirty="0">
                <a:latin typeface="微软雅黑" panose="020B0503020204020204" pitchFamily="34" charset="-122"/>
                <a:ea typeface="微软雅黑" panose="020B0503020204020204" pitchFamily="34" charset="-122"/>
              </a:rPr>
              <a:t>（</a:t>
            </a:r>
            <a:r>
              <a:rPr lang="en-GB" altLang="zh-CN" sz="1600" dirty="0">
                <a:latin typeface="微软雅黑" panose="020B0503020204020204" pitchFamily="34" charset="-122"/>
                <a:ea typeface="微软雅黑" panose="020B0503020204020204" pitchFamily="34" charset="-122"/>
                <a:hlinkClick r:id="rId6"/>
              </a:rPr>
              <a:t>https://www.worldfinance.com/financial-dictionary</a:t>
            </a:r>
            <a:r>
              <a:rPr lang="zh-CN" altLang="en-GB" sz="1600" dirty="0">
                <a:latin typeface="微软雅黑" panose="020B0503020204020204" pitchFamily="34" charset="-122"/>
                <a:ea typeface="微软雅黑" panose="020B0503020204020204" pitchFamily="34" charset="-122"/>
                <a:hlinkClick r:id="rId6"/>
              </a:rPr>
              <a:t>，</a:t>
            </a:r>
            <a:r>
              <a:rPr lang="en-GB" altLang="zh-CN" sz="1600" dirty="0">
                <a:latin typeface="微软雅黑" panose="020B0503020204020204" pitchFamily="34" charset="-122"/>
                <a:ea typeface="微软雅黑" panose="020B0503020204020204" pitchFamily="34" charset="-122"/>
                <a:hlinkClick r:id="rId6"/>
              </a:rPr>
              <a:t>https://www.wallstreetoasis.com/finance-dictionary</a:t>
            </a:r>
            <a:r>
              <a:rPr lang="zh-CN" altLang="en-GB"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https://investinganswers.com/financial-dictionary</a:t>
            </a: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http://www.financialdictionary.net/</a:t>
            </a: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124630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73016DA7-04CC-4301-B919-D5BA942F4036}"/>
              </a:ext>
            </a:extLst>
          </p:cNvPr>
          <p:cNvSpPr/>
          <p:nvPr/>
        </p:nvSpPr>
        <p:spPr>
          <a:xfrm>
            <a:off x="8909656" y="630099"/>
            <a:ext cx="2708988" cy="1754326"/>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医学辞典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医药学大词典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外教社医学词汇手册</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道兰氏图解医学词典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牛津简明医学辞典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湘雅医药学大词典</a:t>
            </a:r>
          </a:p>
        </p:txBody>
      </p:sp>
      <p:sp>
        <p:nvSpPr>
          <p:cNvPr id="4" name="椭圆 3">
            <a:extLst>
              <a:ext uri="{FF2B5EF4-FFF2-40B4-BE49-F238E27FC236}">
                <a16:creationId xmlns=""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屏幕截图&#10;&#10;自动生成的说明">
            <a:extLst>
              <a:ext uri="{FF2B5EF4-FFF2-40B4-BE49-F238E27FC236}">
                <a16:creationId xmlns="" xmlns:a16="http://schemas.microsoft.com/office/drawing/2014/main" id="{488EF7BC-F038-4866-A483-0F8994B92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7" name="文本框 6">
            <a:extLst>
              <a:ext uri="{FF2B5EF4-FFF2-40B4-BE49-F238E27FC236}">
                <a16:creationId xmlns=""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医学辞典</a:t>
            </a:r>
          </a:p>
        </p:txBody>
      </p:sp>
      <p:sp>
        <p:nvSpPr>
          <p:cNvPr id="9" name="椭圆 8">
            <a:extLst>
              <a:ext uri="{FF2B5EF4-FFF2-40B4-BE49-F238E27FC236}">
                <a16:creationId xmlns=""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 xmlns:a16="http://schemas.microsoft.com/office/drawing/2014/main" id="{642799FD-76FA-420D-9286-AD4AC1DF402E}"/>
              </a:ext>
            </a:extLst>
          </p:cNvPr>
          <p:cNvSpPr txBox="1"/>
          <p:nvPr/>
        </p:nvSpPr>
        <p:spPr>
          <a:xfrm>
            <a:off x="2342080" y="3429000"/>
            <a:ext cx="6177064" cy="2613023"/>
          </a:xfrm>
          <a:prstGeom prst="rect">
            <a:avLst/>
          </a:prstGeom>
          <a:noFill/>
        </p:spPr>
        <p:txBody>
          <a:bodyPr wrap="square" rtlCol="0">
            <a:spAutoFit/>
          </a:bodyPr>
          <a:lstStyle/>
          <a:p>
            <a:pPr>
              <a:lnSpc>
                <a:spcPct val="130000"/>
              </a:lnSpc>
            </a:pPr>
            <a:r>
              <a:rPr lang="zh-CN" altLang="en-US" dirty="0" smtClean="0">
                <a:latin typeface="微软雅黑" panose="020B0503020204020204" pitchFamily="34" charset="-122"/>
                <a:ea typeface="微软雅黑" panose="020B0503020204020204" pitchFamily="34" charset="-122"/>
              </a:rPr>
              <a:t>相同点：检索方式</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数据来源</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呈现形式</a:t>
            </a:r>
            <a:endParaRPr lang="en-US" altLang="zh-CN" dirty="0" smtClean="0">
              <a:latin typeface="微软雅黑" panose="020B0503020204020204" pitchFamily="34" charset="-122"/>
              <a:ea typeface="微软雅黑" panose="020B0503020204020204" pitchFamily="34" charset="-122"/>
            </a:endParaRPr>
          </a:p>
          <a:p>
            <a:pPr>
              <a:lnSpc>
                <a:spcPct val="130000"/>
              </a:lnSpc>
            </a:pP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zh-CN" altLang="en-US" dirty="0" smtClean="0">
                <a:latin typeface="微软雅黑" panose="020B0503020204020204" pitchFamily="34" charset="-122"/>
                <a:ea typeface="微软雅黑" panose="020B0503020204020204" pitchFamily="34" charset="-122"/>
              </a:rPr>
              <a:t>不同点： 包含论文例句</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首选释义为医学释义</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包含百科</a:t>
            </a:r>
            <a:endParaRPr lang="zh-CN" altLang="en-US" sz="1200" dirty="0"/>
          </a:p>
        </p:txBody>
      </p:sp>
      <p:pic>
        <p:nvPicPr>
          <p:cNvPr id="15" name="图片 14" descr="图片包含 屏幕截图&#10;&#10;自动生成的说明">
            <a:extLst>
              <a:ext uri="{FF2B5EF4-FFF2-40B4-BE49-F238E27FC236}">
                <a16:creationId xmlns="" xmlns:a16="http://schemas.microsoft.com/office/drawing/2014/main" id="{F65B923F-989D-446B-891C-AE4D51848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302" y="0"/>
            <a:ext cx="3855697" cy="6858000"/>
          </a:xfrm>
          <a:prstGeom prst="rect">
            <a:avLst/>
          </a:prstGeom>
        </p:spPr>
      </p:pic>
      <p:sp>
        <p:nvSpPr>
          <p:cNvPr id="3" name="Rectangle 2"/>
          <p:cNvSpPr/>
          <p:nvPr/>
        </p:nvSpPr>
        <p:spPr>
          <a:xfrm>
            <a:off x="2423144" y="922214"/>
            <a:ext cx="6096000" cy="2332946"/>
          </a:xfrm>
          <a:prstGeom prst="rect">
            <a:avLst/>
          </a:prstGeom>
        </p:spPr>
        <p:txBody>
          <a:bodyPr>
            <a:spAutoFit/>
          </a:bodyPr>
          <a:lstStyle/>
          <a:p>
            <a:pPr>
              <a:lnSpc>
                <a:spcPct val="130000"/>
              </a:lnSpc>
            </a:pPr>
            <a:r>
              <a:rPr lang="zh-CN" altLang="en-US" sz="1600" dirty="0">
                <a:latin typeface="微软雅黑" panose="020B0503020204020204" pitchFamily="34" charset="-122"/>
                <a:ea typeface="微软雅黑" panose="020B0503020204020204" pitchFamily="34" charset="-122"/>
              </a:rPr>
              <a:t>医学辞典已经做成</a:t>
            </a:r>
            <a:r>
              <a:rPr lang="en-US" altLang="zh-CN" sz="1600" dirty="0">
                <a:latin typeface="微软雅黑" panose="020B0503020204020204" pitchFamily="34" charset="-122"/>
                <a:ea typeface="微软雅黑" panose="020B0503020204020204" pitchFamily="34" charset="-122"/>
              </a:rPr>
              <a:t>APP</a:t>
            </a:r>
            <a:r>
              <a:rPr lang="zh-CN" altLang="en-US" sz="1600" dirty="0">
                <a:latin typeface="微软雅黑" panose="020B0503020204020204" pitchFamily="34" charset="-122"/>
                <a:ea typeface="微软雅黑" panose="020B0503020204020204" pitchFamily="34" charset="-122"/>
              </a:rPr>
              <a:t>的有以下几个</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a:lnSpc>
                <a:spcPct val="130000"/>
              </a:lnSpc>
            </a:pP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医学辞典</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a:lnSpc>
                <a:spcPct val="130000"/>
              </a:lnSpc>
            </a:pPr>
            <a:r>
              <a:rPr lang="en-US" altLang="zh-CN" sz="1600" dirty="0">
                <a:latin typeface="微软雅黑" panose="020B0503020204020204" pitchFamily="34" charset="-122"/>
                <a:ea typeface="微软雅黑" panose="020B0503020204020204" pitchFamily="34" charset="-122"/>
              </a:rPr>
              <a:t> 2.</a:t>
            </a:r>
            <a:r>
              <a:rPr lang="zh-CN" altLang="en-US" sz="1600" dirty="0">
                <a:latin typeface="微软雅黑" panose="020B0503020204020204" pitchFamily="34" charset="-122"/>
                <a:ea typeface="微软雅黑" panose="020B0503020204020204" pitchFamily="34" charset="-122"/>
              </a:rPr>
              <a:t>医药学大词典</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a:lnSpc>
                <a:spcPct val="130000"/>
              </a:lnSpc>
            </a:pPr>
            <a:r>
              <a:rPr lang="en-US" altLang="zh-CN" sz="1600" dirty="0">
                <a:latin typeface="微软雅黑" panose="020B0503020204020204" pitchFamily="34" charset="-122"/>
                <a:ea typeface="微软雅黑" panose="020B0503020204020204" pitchFamily="34" charset="-122"/>
              </a:rPr>
              <a:t> 3.</a:t>
            </a:r>
            <a:r>
              <a:rPr lang="zh-CN" altLang="en-US" sz="1600" dirty="0">
                <a:latin typeface="微软雅黑" panose="020B0503020204020204" pitchFamily="34" charset="-122"/>
                <a:ea typeface="微软雅黑" panose="020B0503020204020204" pitchFamily="34" charset="-122"/>
              </a:rPr>
              <a:t>外教社医学词汇手册</a:t>
            </a:r>
            <a:r>
              <a:rPr lang="en-US" altLang="zh-CN" sz="1600" dirty="0">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a:p>
            <a:pPr>
              <a:lnSpc>
                <a:spcPct val="130000"/>
              </a:lnSpc>
            </a:pP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道兰氏图解医学词典</a:t>
            </a:r>
            <a:r>
              <a:rPr lang="en-US" altLang="zh-CN" sz="1600" dirty="0">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a:p>
            <a:pPr>
              <a:lnSpc>
                <a:spcPct val="130000"/>
              </a:lnSpc>
            </a:pP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牛津简明医学辞典</a:t>
            </a:r>
            <a:r>
              <a:rPr lang="en-US" altLang="zh-CN" sz="1600" dirty="0">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a:p>
            <a:pPr>
              <a:lnSpc>
                <a:spcPct val="130000"/>
              </a:lnSpc>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6</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湘雅医药学大词典</a:t>
            </a:r>
            <a:endParaRPr 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0317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法律词典</a:t>
            </a:r>
          </a:p>
        </p:txBody>
      </p:sp>
      <p:sp>
        <p:nvSpPr>
          <p:cNvPr id="9" name="椭圆 8">
            <a:extLst>
              <a:ext uri="{FF2B5EF4-FFF2-40B4-BE49-F238E27FC236}">
                <a16:creationId xmlns="" xmlns:a16="http://schemas.microsoft.com/office/drawing/2014/main" id="{62AD7252-080D-445E-9D18-19ACC6A0906E}"/>
              </a:ext>
            </a:extLst>
          </p:cNvPr>
          <p:cNvSpPr/>
          <p:nvPr/>
        </p:nvSpPr>
        <p:spPr>
          <a:xfrm>
            <a:off x="76791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文本框 11">
            <a:extLst>
              <a:ext uri="{FF2B5EF4-FFF2-40B4-BE49-F238E27FC236}">
                <a16:creationId xmlns="" xmlns:a16="http://schemas.microsoft.com/office/drawing/2014/main" id="{642799FD-76FA-420D-9286-AD4AC1DF402E}"/>
              </a:ext>
            </a:extLst>
          </p:cNvPr>
          <p:cNvSpPr txBox="1"/>
          <p:nvPr/>
        </p:nvSpPr>
        <p:spPr>
          <a:xfrm>
            <a:off x="1658307" y="2845175"/>
            <a:ext cx="6177064" cy="46474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相同点：</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1.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搜索模式：都提供搜索框</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2.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数据来源：都为纸质词典转化</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微软雅黑" pitchFamily="34" charset="-122"/>
                <a:ea typeface="微软雅黑" pitchFamily="34" charset="-122"/>
              </a:rPr>
              <a:t>3. </a:t>
            </a:r>
            <a:r>
              <a:rPr lang="zh-CN" altLang="en-US" sz="2400" dirty="0">
                <a:solidFill>
                  <a:prstClr val="black"/>
                </a:solidFill>
                <a:latin typeface="微软雅黑" pitchFamily="34" charset="-122"/>
                <a:ea typeface="微软雅黑" pitchFamily="34" charset="-122"/>
              </a:rPr>
              <a:t>是否收费：免费多为在线，收费多为本地</a:t>
            </a:r>
            <a:endPar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不同点：</a:t>
            </a: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搜索模式：专业词典提供目录式</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lang="zh-CN" altLang="en-US" sz="2400" dirty="0">
                <a:solidFill>
                  <a:prstClr val="black"/>
                </a:solidFill>
                <a:latin typeface="微软雅黑" pitchFamily="34" charset="-122"/>
                <a:ea typeface="微软雅黑" pitchFamily="34" charset="-122"/>
              </a:rPr>
              <a:t>词条内容：专业词典只有详细解释</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3. </a:t>
            </a:r>
            <a:r>
              <a:rPr lang="zh-CN" altLang="en-US" sz="2400" dirty="0">
                <a:solidFill>
                  <a:prstClr val="black"/>
                </a:solidFill>
                <a:latin typeface="微软雅黑" pitchFamily="34" charset="-122"/>
                <a:ea typeface="微软雅黑" pitchFamily="34" charset="-122"/>
              </a:rPr>
              <a:t>  更新频率：专业词典更新慢</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r>
            <a:b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b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6" name="图片 5">
            <a:extLst>
              <a:ext uri="{FF2B5EF4-FFF2-40B4-BE49-F238E27FC236}">
                <a16:creationId xmlns="" xmlns:a16="http://schemas.microsoft.com/office/drawing/2014/main" id="{8F1D9C09-DA1F-4402-9237-745A1C5FA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978" y="367645"/>
            <a:ext cx="3650825" cy="6490355"/>
          </a:xfrm>
          <a:prstGeom prst="rect">
            <a:avLst/>
          </a:prstGeom>
        </p:spPr>
      </p:pic>
      <p:pic>
        <p:nvPicPr>
          <p:cNvPr id="10" name="图片 9">
            <a:extLst>
              <a:ext uri="{FF2B5EF4-FFF2-40B4-BE49-F238E27FC236}">
                <a16:creationId xmlns="" xmlns:a16="http://schemas.microsoft.com/office/drawing/2014/main" id="{ACD17D9B-18E0-4725-9596-B3ADD3709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447" y="212860"/>
            <a:ext cx="9185827" cy="2314643"/>
          </a:xfrm>
          <a:prstGeom prst="rect">
            <a:avLst/>
          </a:prstGeom>
        </p:spPr>
      </p:pic>
      <p:sp>
        <p:nvSpPr>
          <p:cNvPr id="2" name="矩形 1">
            <a:extLst>
              <a:ext uri="{FF2B5EF4-FFF2-40B4-BE49-F238E27FC236}">
                <a16:creationId xmlns="" xmlns:a16="http://schemas.microsoft.com/office/drawing/2014/main" id="{03FE93DB-D0C7-427B-8A95-EFBEC4CEA5EA}"/>
              </a:ext>
            </a:extLst>
          </p:cNvPr>
          <p:cNvSpPr/>
          <p:nvPr/>
        </p:nvSpPr>
        <p:spPr>
          <a:xfrm>
            <a:off x="1747437" y="1023372"/>
            <a:ext cx="8525953" cy="4801314"/>
          </a:xfrm>
          <a:prstGeom prst="rect">
            <a:avLst/>
          </a:prstGeom>
          <a:solidFill>
            <a:schemeClr val="bg1"/>
          </a:solidFill>
        </p:spPr>
        <p:txBody>
          <a:bodyPr wrap="square">
            <a:spAutoFit/>
          </a:bodyPr>
          <a:lstStyle/>
          <a:p>
            <a:r>
              <a:rPr lang="zh-CN" altLang="en-US" dirty="0">
                <a:latin typeface="微软雅黑" panose="020B0503020204020204" pitchFamily="34" charset="-122"/>
                <a:ea typeface="微软雅黑" panose="020B0503020204020204" pitchFamily="34" charset="-122"/>
              </a:rPr>
              <a:t>单语词典</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Wex</a:t>
            </a:r>
            <a:r>
              <a:rPr lang="en-GB" altLang="zh-CN" dirty="0">
                <a:latin typeface="微软雅黑" panose="020B0503020204020204" pitchFamily="34" charset="-122"/>
                <a:ea typeface="微软雅黑" panose="020B0503020204020204" pitchFamily="34" charset="-122"/>
              </a:rPr>
              <a:t> | LII / Legal Information Institute (www.law.cornell.edu/wex/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Nolo's</a:t>
            </a:r>
            <a:r>
              <a:rPr lang="en-GB" altLang="zh-CN" dirty="0">
                <a:latin typeface="微软雅黑" panose="020B0503020204020204" pitchFamily="34" charset="-122"/>
                <a:ea typeface="微软雅黑" panose="020B0503020204020204" pitchFamily="34" charset="-122"/>
              </a:rPr>
              <a:t> Free Dictionary of Law Terms and Legal Definitions - Nolo.com (www.nolo.com/dictionary)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Legal Dictionary | Law.com (dictionary.law.com)</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Dictionary of Law. Define Legal Terms at FindLaw (dictionary.findlaw.com/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Lectric</a:t>
            </a:r>
            <a:r>
              <a:rPr lang="en-GB" altLang="zh-CN" dirty="0">
                <a:latin typeface="微软雅黑" panose="020B0503020204020204" pitchFamily="34" charset="-122"/>
                <a:ea typeface="微软雅黑" panose="020B0503020204020204" pitchFamily="34" charset="-122"/>
              </a:rPr>
              <a:t> Law Library's Dictionary (http://www.lectlaw.com/def.htm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Duhaime's</a:t>
            </a:r>
            <a:r>
              <a:rPr lang="en-GB" altLang="zh-CN" dirty="0">
                <a:latin typeface="微软雅黑" panose="020B0503020204020204" pitchFamily="34" charset="-122"/>
                <a:ea typeface="微软雅黑" panose="020B0503020204020204" pitchFamily="34" charset="-122"/>
              </a:rPr>
              <a:t> Law Dictionary (http://www.duhaime.org/dictionary/diction.aspx)</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John Bouvier's Law Dictionary (http://www.constitution.org/bouv/bouvier.htm)</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Dean's Law Dictionary (http://www.deanslawdictionary.com/)</a:t>
            </a:r>
            <a:r>
              <a:rPr lang="zh-CN" altLang="en-US" dirty="0">
                <a:latin typeface="微软雅黑" panose="020B0503020204020204" pitchFamily="34" charset="-122"/>
                <a:ea typeface="微软雅黑" panose="020B0503020204020204" pitchFamily="34" charset="-122"/>
              </a:rPr>
              <a:t>下载收费</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孔敏律师网</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http://www.kongminlawyer.com/baike.html)</a:t>
            </a:r>
            <a:r>
              <a:rPr lang="zh-CN" altLang="en-US" dirty="0">
                <a:latin typeface="微软雅黑" panose="020B0503020204020204" pitchFamily="34" charset="-122"/>
                <a:ea typeface="微软雅黑" panose="020B0503020204020204" pitchFamily="34" charset="-122"/>
              </a:rPr>
              <a:t>在线百科</a:t>
            </a:r>
          </a:p>
          <a:p>
            <a:r>
              <a:rPr lang="zh-CN" altLang="en-US" dirty="0">
                <a:latin typeface="微软雅黑" panose="020B0503020204020204" pitchFamily="34" charset="-122"/>
                <a:ea typeface="微软雅黑" panose="020B0503020204020204" pitchFamily="34" charset="-122"/>
              </a:rPr>
              <a:t>双语词典</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元照英美法律词典 </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http://lawyer.get.com.tw/Dic/)</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英汉双向法律词典</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http://cidian.dict.cn/shjd/sxflcd.html) APP</a:t>
            </a:r>
            <a:r>
              <a:rPr lang="zh-CN" altLang="en-US" dirty="0">
                <a:latin typeface="微软雅黑" panose="020B0503020204020204" pitchFamily="34" charset="-122"/>
                <a:ea typeface="微软雅黑" panose="020B0503020204020204" pitchFamily="34" charset="-122"/>
              </a:rPr>
              <a:t>下载</a:t>
            </a:r>
          </a:p>
        </p:txBody>
      </p:sp>
    </p:spTree>
    <p:extLst>
      <p:ext uri="{BB962C8B-B14F-4D97-AF65-F5344CB8AC3E}">
        <p14:creationId xmlns:p14="http://schemas.microsoft.com/office/powerpoint/2010/main" val="34257340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F384C8E3-3405-48EE-BD9A-87083A5443CC}"/>
              </a:ext>
            </a:extLst>
          </p:cNvPr>
          <p:cNvSpPr/>
          <p:nvPr/>
        </p:nvSpPr>
        <p:spPr>
          <a:xfrm>
            <a:off x="1" y="0"/>
            <a:ext cx="6291290" cy="685800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 xmlns:a16="http://schemas.microsoft.com/office/drawing/2014/main" id="{39239570-43B6-43A9-9B2E-6A907167C9E0}"/>
              </a:ext>
            </a:extLst>
          </p:cNvPr>
          <p:cNvPicPr>
            <a:picLocks noChangeAspect="1"/>
          </p:cNvPicPr>
          <p:nvPr/>
        </p:nvPicPr>
        <p:blipFill>
          <a:blip r:embed="rId2"/>
          <a:stretch>
            <a:fillRect/>
          </a:stretch>
        </p:blipFill>
        <p:spPr>
          <a:xfrm>
            <a:off x="262199" y="228291"/>
            <a:ext cx="5766894" cy="6399085"/>
          </a:xfrm>
          <a:prstGeom prst="rect">
            <a:avLst/>
          </a:prstGeom>
        </p:spPr>
      </p:pic>
      <p:pic>
        <p:nvPicPr>
          <p:cNvPr id="7" name="图片 6">
            <a:extLst>
              <a:ext uri="{FF2B5EF4-FFF2-40B4-BE49-F238E27FC236}">
                <a16:creationId xmlns="" xmlns:a16="http://schemas.microsoft.com/office/drawing/2014/main" id="{FEF6F4B4-C280-4A50-872E-64A42CBA9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7778" y="3616871"/>
            <a:ext cx="5670074" cy="3014921"/>
          </a:xfrm>
          <a:prstGeom prst="rect">
            <a:avLst/>
          </a:prstGeom>
        </p:spPr>
      </p:pic>
      <p:sp>
        <p:nvSpPr>
          <p:cNvPr id="12" name="文本框 11">
            <a:extLst>
              <a:ext uri="{FF2B5EF4-FFF2-40B4-BE49-F238E27FC236}">
                <a16:creationId xmlns="" xmlns:a16="http://schemas.microsoft.com/office/drawing/2014/main" id="{65B038FA-DAFF-44E4-92A4-E8CFDA779233}"/>
              </a:ext>
            </a:extLst>
          </p:cNvPr>
          <p:cNvSpPr txBox="1"/>
          <p:nvPr/>
        </p:nvSpPr>
        <p:spPr>
          <a:xfrm>
            <a:off x="6553489" y="138996"/>
            <a:ext cx="5442596" cy="3477875"/>
          </a:xfrm>
          <a:prstGeom prst="rect">
            <a:avLst/>
          </a:prstGeom>
          <a:solidFill>
            <a:srgbClr val="95C1C4"/>
          </a:solidFill>
        </p:spPr>
        <p:txBody>
          <a:bodyPr wrap="square" rtlCol="0">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提供了多种简单直观的查询方式：</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搜索框</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首字母索引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按分类查询</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新增词条</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Monthly Top 10 Pages</a:t>
            </a: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词条中一般没有读音，只有该词条在计算机领域内的释义。并提供图解，应用方法和相关链接等。</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提供了收藏夹，但是学习功能主要通过</a:t>
            </a:r>
            <a:r>
              <a:rPr lang="en-US" altLang="zh-CN" sz="2000" dirty="0">
                <a:latin typeface="微软雅黑" panose="020B0503020204020204" pitchFamily="34" charset="-122"/>
                <a:ea typeface="微软雅黑" panose="020B0503020204020204" pitchFamily="34" charset="-122"/>
              </a:rPr>
              <a:t>Today’s Word</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Random Word</a:t>
            </a:r>
            <a:r>
              <a:rPr lang="zh-CN" altLang="en-US" sz="2000" dirty="0">
                <a:latin typeface="微软雅黑" panose="020B0503020204020204" pitchFamily="34" charset="-122"/>
                <a:ea typeface="微软雅黑" panose="020B0503020204020204" pitchFamily="34" charset="-122"/>
              </a:rPr>
              <a:t>方式</a:t>
            </a:r>
            <a:r>
              <a:rPr lang="zh-CN" altLang="en-US" dirty="0">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 xmlns:a16="http://schemas.microsoft.com/office/drawing/2014/main" id="{61F8065C-AD27-4FF6-BBFE-33209836471B}"/>
              </a:ext>
            </a:extLst>
          </p:cNvPr>
          <p:cNvSpPr/>
          <p:nvPr/>
        </p:nvSpPr>
        <p:spPr>
          <a:xfrm>
            <a:off x="262199" y="5427047"/>
            <a:ext cx="8480585" cy="1200329"/>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Oxford Reference (</a:t>
            </a:r>
            <a:r>
              <a:rPr lang="zh-CN" altLang="en-US" dirty="0">
                <a:latin typeface="微软雅黑" panose="020B0503020204020204" pitchFamily="34" charset="-122"/>
                <a:ea typeface="微软雅黑" panose="020B0503020204020204" pitchFamily="34" charset="-122"/>
              </a:rPr>
              <a:t>收费</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http://www.oxfordreference.com/</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​Tech Terms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 </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https://techterms.com/&gt;</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​Computer Hope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https://www.computerhope.com/jargon.htm&gt;</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​FOLDOC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 </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http://foldoc.org/&gt;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5238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0D3BEF45-3252-4088-BE97-63D31C51F24F}"/>
              </a:ext>
            </a:extLst>
          </p:cNvPr>
          <p:cNvPicPr>
            <a:picLocks noChangeAspect="1"/>
          </p:cNvPicPr>
          <p:nvPr/>
        </p:nvPicPr>
        <p:blipFill>
          <a:blip r:embed="rId2"/>
          <a:stretch>
            <a:fillRect/>
          </a:stretch>
        </p:blipFill>
        <p:spPr>
          <a:xfrm>
            <a:off x="-115938" y="1334278"/>
            <a:ext cx="12415559" cy="4305597"/>
          </a:xfrm>
          <a:prstGeom prst="rect">
            <a:avLst/>
          </a:prstGeom>
        </p:spPr>
      </p:pic>
      <p:sp>
        <p:nvSpPr>
          <p:cNvPr id="5" name="Rectangle 12">
            <a:extLst>
              <a:ext uri="{FF2B5EF4-FFF2-40B4-BE49-F238E27FC236}">
                <a16:creationId xmlns="" xmlns:a16="http://schemas.microsoft.com/office/drawing/2014/main" id="{1B1F0133-CBA4-4A29-8DB2-B8B994A4C7B9}"/>
              </a:ext>
            </a:extLst>
          </p:cNvPr>
          <p:cNvSpPr/>
          <p:nvPr/>
        </p:nvSpPr>
        <p:spPr>
          <a:xfrm>
            <a:off x="1286662" y="54166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专业电子词典与普通电子词典的异同</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61332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2523</Words>
  <Application>Microsoft Office PowerPoint</Application>
  <PresentationFormat>自定义</PresentationFormat>
  <Paragraphs>293</Paragraphs>
  <Slides>34</Slides>
  <Notes>0</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医学领域中常见的一些医学术语体系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李雨萌</cp:lastModifiedBy>
  <cp:revision>60</cp:revision>
  <dcterms:created xsi:type="dcterms:W3CDTF">2015-05-05T08:02:00Z</dcterms:created>
  <dcterms:modified xsi:type="dcterms:W3CDTF">2018-11-06T13:29:53Z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