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30275213" cy="42803763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930154F-2C04-6116-32BA-784DFAB99B74}" name="Park, Chung Hyuk" initials="PCH" userId="S::chpark@gwu.edu::1c8e7e8b-4c29-426f-8d87-bd2e1277405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45D"/>
    <a:srgbClr val="003876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86" autoAdjust="0"/>
    <p:restoredTop sz="96190" autoAdjust="0"/>
  </p:normalViewPr>
  <p:slideViewPr>
    <p:cSldViewPr snapToGrid="0">
      <p:cViewPr varScale="1">
        <p:scale>
          <a:sx n="25" d="100"/>
          <a:sy n="25" d="100"/>
        </p:scale>
        <p:origin x="481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0CD42600-B311-4F9A-8FAF-9616017BE73F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49488" y="1252538"/>
            <a:ext cx="23891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637A8082-A168-4F96-A7F9-E1DD4D43F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414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6474-CAE4-46C6-A399-DDC2EAD98B2A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BC11-B364-438C-BF62-BBE39CD0B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42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6474-CAE4-46C6-A399-DDC2EAD98B2A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BC11-B364-438C-BF62-BBE39CD0B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9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6474-CAE4-46C6-A399-DDC2EAD98B2A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BC11-B364-438C-BF62-BBE39CD0B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12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6474-CAE4-46C6-A399-DDC2EAD98B2A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BC11-B364-438C-BF62-BBE39CD0B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18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6474-CAE4-46C6-A399-DDC2EAD98B2A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BC11-B364-438C-BF62-BBE39CD0B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95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6474-CAE4-46C6-A399-DDC2EAD98B2A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BC11-B364-438C-BF62-BBE39CD0B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35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6474-CAE4-46C6-A399-DDC2EAD98B2A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BC11-B364-438C-BF62-BBE39CD0B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58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6474-CAE4-46C6-A399-DDC2EAD98B2A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BC11-B364-438C-BF62-BBE39CD0B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04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6474-CAE4-46C6-A399-DDC2EAD98B2A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BC11-B364-438C-BF62-BBE39CD0B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55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6474-CAE4-46C6-A399-DDC2EAD98B2A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BC11-B364-438C-BF62-BBE39CD0B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26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6474-CAE4-46C6-A399-DDC2EAD98B2A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BC11-B364-438C-BF62-BBE39CD0B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39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46474-CAE4-46C6-A399-DDC2EAD98B2A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0BC11-B364-438C-BF62-BBE39CD0B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77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1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1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C96E31D-8864-404F-8733-24EA15635141}"/>
              </a:ext>
            </a:extLst>
          </p:cNvPr>
          <p:cNvSpPr/>
          <p:nvPr/>
        </p:nvSpPr>
        <p:spPr>
          <a:xfrm>
            <a:off x="-243577" y="306395"/>
            <a:ext cx="30275214" cy="5218079"/>
          </a:xfrm>
          <a:prstGeom prst="rect">
            <a:avLst/>
          </a:prstGeom>
          <a:solidFill>
            <a:srgbClr val="003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1BD54-55CF-4075-BCCA-4A837AA280C5}"/>
              </a:ext>
            </a:extLst>
          </p:cNvPr>
          <p:cNvSpPr txBox="1"/>
          <p:nvPr/>
        </p:nvSpPr>
        <p:spPr>
          <a:xfrm>
            <a:off x="1591482" y="1071769"/>
            <a:ext cx="2583255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+mn-ea"/>
              </a:rPr>
              <a:t>Multimodal Deep Neural Network for Behavior</a:t>
            </a:r>
          </a:p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+mn-ea"/>
              </a:rPr>
              <a:t>Recognition with FOS-R for Children with ASD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755A5F-9726-425F-9670-C68F1143C30C}"/>
              </a:ext>
            </a:extLst>
          </p:cNvPr>
          <p:cNvSpPr txBox="1"/>
          <p:nvPr/>
        </p:nvSpPr>
        <p:spPr>
          <a:xfrm>
            <a:off x="4969002" y="3366623"/>
            <a:ext cx="18389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000" b="1" i="0" u="none" strike="noStrike" baseline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Zhenhao</a:t>
            </a:r>
            <a:r>
              <a:rPr lang="en-US" altLang="zh-CN" sz="3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Zhao</a:t>
            </a:r>
            <a:r>
              <a:rPr lang="en-US" altLang="zh-CN" sz="3000" b="1" i="0" u="none" strike="noStrike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3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3000" b="1" i="0" u="none" strike="noStrike" baseline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Eunsun</a:t>
            </a:r>
            <a:r>
              <a:rPr lang="en-US" altLang="ko-KR" sz="3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Chung</a:t>
            </a:r>
            <a:r>
              <a:rPr lang="en-US" altLang="ko-KR" sz="3000" b="1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3000" b="1" baseline="30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ko-KR" sz="3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Kyong-Mee Chung</a:t>
            </a:r>
            <a:r>
              <a:rPr lang="en-US" altLang="ko-KR" sz="3000" b="1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Chung-Hyuk Park</a:t>
            </a:r>
            <a:r>
              <a:rPr lang="en-US" altLang="ko-KR" sz="3000" b="1" i="0" u="none" strike="noStrike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ko-KR" sz="3000" b="1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30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3000" b="0" i="0" u="none" strike="noStrik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Biomedical Engineering</a:t>
            </a:r>
            <a:r>
              <a:rPr lang="en-US" altLang="ko-KR" sz="3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George Washington University, United States of America</a:t>
            </a:r>
            <a:endParaRPr lang="en-US" altLang="ko-KR" sz="3000" baseline="3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30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3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Psychology, Yonsei University, Republic of Korea</a:t>
            </a:r>
            <a:endParaRPr lang="ko-KR" alt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D46842-B6BA-4374-B3D1-74AA36509E29}"/>
              </a:ext>
            </a:extLst>
          </p:cNvPr>
          <p:cNvSpPr/>
          <p:nvPr/>
        </p:nvSpPr>
        <p:spPr>
          <a:xfrm>
            <a:off x="962526" y="22299254"/>
            <a:ext cx="13680000" cy="19824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38C096-B467-4E89-9389-14C8737E9FBB}"/>
              </a:ext>
            </a:extLst>
          </p:cNvPr>
          <p:cNvSpPr txBox="1"/>
          <p:nvPr/>
        </p:nvSpPr>
        <p:spPr>
          <a:xfrm>
            <a:off x="1300635" y="22680549"/>
            <a:ext cx="471437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500" b="1" dirty="0">
                <a:solidFill>
                  <a:srgbClr val="13345D"/>
                </a:solidFill>
                <a:latin typeface="+mj-ea"/>
                <a:ea typeface="+mj-ea"/>
                <a:cs typeface="Times New Roman" panose="02020603050405020304" pitchFamily="18" charset="0"/>
              </a:rPr>
              <a:t>Methods</a:t>
            </a:r>
            <a:endParaRPr lang="ko-KR" altLang="en-US" sz="5500" b="1" dirty="0">
              <a:solidFill>
                <a:srgbClr val="13345D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C352D6-91BA-4279-ADA8-52151EC9463E}"/>
              </a:ext>
            </a:extLst>
          </p:cNvPr>
          <p:cNvSpPr/>
          <p:nvPr/>
        </p:nvSpPr>
        <p:spPr>
          <a:xfrm>
            <a:off x="15632687" y="34634456"/>
            <a:ext cx="13680000" cy="477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1E654E-E5F1-474E-B711-FC9BAFD58AAC}"/>
              </a:ext>
            </a:extLst>
          </p:cNvPr>
          <p:cNvSpPr txBox="1"/>
          <p:nvPr/>
        </p:nvSpPr>
        <p:spPr>
          <a:xfrm>
            <a:off x="15978640" y="34748106"/>
            <a:ext cx="71527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solidFill>
                  <a:srgbClr val="13345D"/>
                </a:solidFill>
                <a:latin typeface="+mj-ea"/>
                <a:ea typeface="+mj-ea"/>
                <a:cs typeface="Times New Roman" panose="02020603050405020304" pitchFamily="18" charset="0"/>
              </a:rPr>
              <a:t>References</a:t>
            </a:r>
            <a:endParaRPr lang="ko-KR" altLang="en-US" sz="5000" b="1" dirty="0">
              <a:solidFill>
                <a:srgbClr val="13345D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5339EE-6E76-4C57-A83A-39C4C849CE0E}"/>
              </a:ext>
            </a:extLst>
          </p:cNvPr>
          <p:cNvSpPr/>
          <p:nvPr/>
        </p:nvSpPr>
        <p:spPr>
          <a:xfrm>
            <a:off x="962527" y="5824533"/>
            <a:ext cx="13680000" cy="11887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CB8227-6306-4DD4-93E8-83B88C204377}"/>
              </a:ext>
            </a:extLst>
          </p:cNvPr>
          <p:cNvSpPr txBox="1"/>
          <p:nvPr/>
        </p:nvSpPr>
        <p:spPr>
          <a:xfrm>
            <a:off x="1300635" y="6237810"/>
            <a:ext cx="471437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500" b="1" dirty="0">
                <a:solidFill>
                  <a:srgbClr val="13345D"/>
                </a:solidFill>
                <a:latin typeface="+mj-ea"/>
                <a:ea typeface="+mj-ea"/>
                <a:cs typeface="Times New Roman" panose="02020603050405020304" pitchFamily="18" charset="0"/>
              </a:rPr>
              <a:t>Background</a:t>
            </a:r>
            <a:endParaRPr lang="ko-KR" altLang="en-US" sz="5500" b="1" dirty="0">
              <a:solidFill>
                <a:srgbClr val="13345D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64E036-D399-497C-AA2A-0276FFE97090}"/>
              </a:ext>
            </a:extLst>
          </p:cNvPr>
          <p:cNvSpPr txBox="1"/>
          <p:nvPr/>
        </p:nvSpPr>
        <p:spPr>
          <a:xfrm>
            <a:off x="1213724" y="7213615"/>
            <a:ext cx="13113133" cy="10618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893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prevalence of Autism Spectrum Disorder (ASD) has been steadily increasing over the past decades, becoming a significant global concern (</a:t>
            </a:r>
            <a:r>
              <a:rPr lang="en-US" altLang="ko-K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Chiarotti</a:t>
            </a: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ko-K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Venerosi</a:t>
            </a: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2020)</a:t>
            </a:r>
          </a:p>
          <a:p>
            <a:pPr marL="7893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statistics in the United States: 1 in 36 children is diagnosed with ASD (</a:t>
            </a:r>
            <a:r>
              <a:rPr lang="en-US" altLang="ko-K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Maenner</a:t>
            </a: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2023)</a:t>
            </a:r>
          </a:p>
          <a:p>
            <a:pPr marL="7893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Children with autism often experience symptoms such as somatosensory disturbances and atypical developmental patterns, which greatly impact daily social functioning (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ayes and </a:t>
            </a:r>
            <a:r>
              <a:rPr lang="en-US" altLang="ko-K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Calboun</a:t>
            </a: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1999)</a:t>
            </a:r>
          </a:p>
          <a:p>
            <a:pPr marL="7893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ko-KR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 Observation Schedule (FOS)</a:t>
            </a: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comprehensive tool used to assess family interactions in different contexts. </a:t>
            </a:r>
          </a:p>
          <a:p>
            <a:pPr marL="1246500" lvl="1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FOS in autism research: Provide valuable insights for diagnosing, treating, and supporting children with autism by examining their social contexts and dynamics. (Lee and Chung, 2016)</a:t>
            </a:r>
          </a:p>
          <a:p>
            <a:pPr marL="7893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Presently, FOS data is encoded manually, a time-consuming and labor-intensive process. An automated FOS encoding algorithm could alleviate the burden on clinicians and researchers, ultimately benefiting numerous children with autism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227942F-3AAB-4301-A2FC-6EB43080A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19" y="1348647"/>
            <a:ext cx="2781300" cy="27813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E617191-C9F8-4D01-BD47-458C4D6996CF}"/>
              </a:ext>
            </a:extLst>
          </p:cNvPr>
          <p:cNvSpPr txBox="1"/>
          <p:nvPr/>
        </p:nvSpPr>
        <p:spPr>
          <a:xfrm>
            <a:off x="1348783" y="23648494"/>
            <a:ext cx="8143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altLang="ko-KR" sz="4800" b="1" dirty="0">
                <a:solidFill>
                  <a:srgbClr val="13345D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Dataset Description</a:t>
            </a:r>
            <a:endParaRPr lang="ko-KR" altLang="en-US" sz="4800" b="1" dirty="0">
              <a:solidFill>
                <a:srgbClr val="13345D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882466-FF88-4E62-8F51-67A8227EC766}"/>
              </a:ext>
            </a:extLst>
          </p:cNvPr>
          <p:cNvSpPr/>
          <p:nvPr/>
        </p:nvSpPr>
        <p:spPr>
          <a:xfrm>
            <a:off x="15632687" y="22817779"/>
            <a:ext cx="13680000" cy="11395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4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DCF519-CF98-4A03-A204-95CF38D66848}"/>
              </a:ext>
            </a:extLst>
          </p:cNvPr>
          <p:cNvSpPr txBox="1"/>
          <p:nvPr/>
        </p:nvSpPr>
        <p:spPr>
          <a:xfrm>
            <a:off x="15978640" y="23125273"/>
            <a:ext cx="816092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500" b="1" dirty="0">
                <a:solidFill>
                  <a:srgbClr val="13345D"/>
                </a:solidFill>
                <a:latin typeface="+mj-ea"/>
                <a:ea typeface="+mj-ea"/>
                <a:cs typeface="Times New Roman" panose="02020603050405020304" pitchFamily="18" charset="0"/>
              </a:rPr>
              <a:t>Conclusions</a:t>
            </a:r>
            <a:endParaRPr lang="ko-KR" altLang="en-US" sz="5500" b="1" dirty="0">
              <a:solidFill>
                <a:srgbClr val="13345D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433352-8F1C-45D0-BAC0-48AD08BEB5A7}"/>
              </a:ext>
            </a:extLst>
          </p:cNvPr>
          <p:cNvSpPr txBox="1"/>
          <p:nvPr/>
        </p:nvSpPr>
        <p:spPr>
          <a:xfrm>
            <a:off x="15951626" y="24149496"/>
            <a:ext cx="13158787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89300" indent="-571500">
              <a:buFont typeface="Arial" panose="020B0604020202020204" pitchFamily="34" charset="0"/>
              <a:buChar char="•"/>
            </a:pPr>
            <a:r>
              <a:rPr lang="en-US" altLang="ko-KR" sz="3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learning-based behavior recognition of children with autism </a:t>
            </a: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3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 FOS data encoding, training</a:t>
            </a:r>
            <a:r>
              <a:rPr lang="en-US" altLang="ko-K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task-specific videos of children with autism</a:t>
            </a:r>
          </a:p>
          <a:p>
            <a:pPr marL="789300" indent="-571500">
              <a:buFont typeface="Arial" panose="020B0604020202020204" pitchFamily="34" charset="0"/>
              <a:buChar char="•"/>
            </a:pPr>
            <a:r>
              <a:rPr lang="en-US" altLang="ko-KR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 task information and other multi-modal data</a:t>
            </a:r>
            <a:r>
              <a:rPr lang="en-US" altLang="ko-K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such as video and audio, to enhance the model's efficacy, addressing a gap in previous studies</a:t>
            </a:r>
          </a:p>
          <a:p>
            <a:pPr marL="7893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collected dataset includes 216 videos of children with autism or their guardians performing different tasks, which are then encoded to describe their interaction styles</a:t>
            </a:r>
          </a:p>
          <a:p>
            <a:pPr marL="789300" indent="-571500">
              <a:buFont typeface="Arial" panose="020B0604020202020204" pitchFamily="34" charset="0"/>
              <a:buChar char="•"/>
            </a:pPr>
            <a:r>
              <a:rPr lang="en-US" altLang="ko-KR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three-step sequential training </a:t>
            </a:r>
            <a:r>
              <a:rPr lang="en-US" altLang="ko-K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carried out for the model based on vision, language, and combined vision-language modalities</a:t>
            </a:r>
          </a:p>
          <a:p>
            <a:pPr marL="789300" indent="-571500">
              <a:buFont typeface="Arial" panose="020B0604020202020204" pitchFamily="34" charset="0"/>
              <a:buChar char="•"/>
            </a:pPr>
            <a:r>
              <a:rPr lang="en-US" altLang="ko-KR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Preliminary results showed promising accuracy of over </a:t>
            </a:r>
            <a:r>
              <a:rPr lang="en-US" altLang="ko-KR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80%</a:t>
            </a:r>
            <a:r>
              <a:rPr lang="en-US" altLang="ko-KR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initial visual information classification model, built on the fast-slow Resnet architecture</a:t>
            </a:r>
          </a:p>
          <a:p>
            <a:pPr marL="7893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work: commence the construction of a </a:t>
            </a:r>
            <a:r>
              <a:rPr lang="en-US" altLang="ko-KR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model </a:t>
            </a:r>
            <a:r>
              <a:rPr lang="en-US" altLang="ko-K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 </a:t>
            </a:r>
            <a:r>
              <a:rPr lang="en-US" altLang="ko-KR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multi-modal approach</a:t>
            </a:r>
            <a:r>
              <a:rPr lang="en-US" altLang="ko-K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improve the overall model accuracy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84BD133-F7B8-490B-826A-3F3AC6BA994B}"/>
              </a:ext>
            </a:extLst>
          </p:cNvPr>
          <p:cNvSpPr txBox="1"/>
          <p:nvPr/>
        </p:nvSpPr>
        <p:spPr>
          <a:xfrm>
            <a:off x="1348783" y="24534356"/>
            <a:ext cx="1351362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89300" indent="-571500">
              <a:buFont typeface="Arial" panose="020B0604020202020204" pitchFamily="34" charset="0"/>
              <a:buChar char="•"/>
            </a:pPr>
            <a:r>
              <a:rPr lang="en-US" altLang="ko-KR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216 videos </a:t>
            </a: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children with autism or their parents/guardians</a:t>
            </a:r>
          </a:p>
          <a:p>
            <a:pPr marL="1246500" lvl="1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Duration: 5 – 10 mins</a:t>
            </a:r>
          </a:p>
          <a:p>
            <a:pPr marL="1246500" lvl="1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Subjects age: 1 – 12 years old</a:t>
            </a:r>
          </a:p>
          <a:p>
            <a:pPr marL="7893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children in the videos performed three different task: </a:t>
            </a:r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playing with specific types of toys</a:t>
            </a: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performing a series of specific instructions</a:t>
            </a: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ko-KR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free playing alone</a:t>
            </a:r>
          </a:p>
          <a:p>
            <a:pPr marL="7893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truth of the videos is the interaction styles (IS):</a:t>
            </a:r>
          </a:p>
          <a:p>
            <a:pPr marL="1246500" lvl="1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describing the IS of parents: Praise (</a:t>
            </a:r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Affection (</a:t>
            </a:r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</a:t>
            </a: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46500" lvl="1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other describing IS of Child: on-compliance (</a:t>
            </a:r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</a:t>
            </a: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Oppositional (</a:t>
            </a:r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89300" indent="-571500">
              <a:buFont typeface="Arial" panose="020B0604020202020204" pitchFamily="34" charset="0"/>
              <a:buChar char="•"/>
            </a:pPr>
            <a:endParaRPr lang="en-US" altLang="ko-K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41CC95-C816-469E-BEDB-2B28E25C68A4}"/>
              </a:ext>
            </a:extLst>
          </p:cNvPr>
          <p:cNvSpPr/>
          <p:nvPr/>
        </p:nvSpPr>
        <p:spPr>
          <a:xfrm>
            <a:off x="15632687" y="14994815"/>
            <a:ext cx="13680000" cy="7434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45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67ED01-1AF6-4691-B6D0-3FEFECD4E260}"/>
              </a:ext>
            </a:extLst>
          </p:cNvPr>
          <p:cNvSpPr txBox="1"/>
          <p:nvPr/>
        </p:nvSpPr>
        <p:spPr>
          <a:xfrm>
            <a:off x="15952509" y="15259714"/>
            <a:ext cx="471437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500" b="1" dirty="0">
                <a:solidFill>
                  <a:srgbClr val="13345D"/>
                </a:solidFill>
                <a:latin typeface="+mj-ea"/>
                <a:ea typeface="+mj-ea"/>
                <a:cs typeface="Times New Roman" panose="02020603050405020304" pitchFamily="18" charset="0"/>
              </a:rPr>
              <a:t>Initial Results</a:t>
            </a:r>
            <a:endParaRPr lang="ko-KR" altLang="en-US" sz="5500" b="1" dirty="0">
              <a:solidFill>
                <a:srgbClr val="13345D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3F209BC-B828-45AD-9DFB-7CAEBB8AE3E4}"/>
              </a:ext>
            </a:extLst>
          </p:cNvPr>
          <p:cNvSpPr txBox="1"/>
          <p:nvPr/>
        </p:nvSpPr>
        <p:spPr>
          <a:xfrm>
            <a:off x="15835311" y="35675065"/>
            <a:ext cx="1315878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ko-K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Chiarotti</a:t>
            </a:r>
            <a:r>
              <a:rPr lang="en-US" altLang="ko-K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ko-K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Venerosi</a:t>
            </a:r>
            <a:r>
              <a:rPr lang="en-US" altLang="ko-K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2020] </a:t>
            </a:r>
            <a:r>
              <a:rPr lang="en-US" altLang="ko-K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Chiarotti</a:t>
            </a:r>
            <a:r>
              <a:rPr lang="en-US" altLang="ko-K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F. and </a:t>
            </a:r>
            <a:r>
              <a:rPr lang="en-US" altLang="ko-K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Venerosi</a:t>
            </a:r>
            <a:r>
              <a:rPr lang="en-US" altLang="ko-K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 (2020). Epidemiology of autism spectrum disorders: A review of worldwide prevalence </a:t>
            </a:r>
            <a:r>
              <a:rPr lang="en-US" altLang="ko-K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estimatessince</a:t>
            </a:r>
            <a:r>
              <a:rPr lang="en-US" altLang="ko-K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2014. Brain Sci, 10(5):274.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ko-K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Maenner</a:t>
            </a:r>
            <a:r>
              <a:rPr lang="en-US" altLang="ko-K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al., 2023] </a:t>
            </a:r>
            <a:r>
              <a:rPr lang="en-US" altLang="ko-K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Maenner</a:t>
            </a:r>
            <a:r>
              <a:rPr lang="en-US" altLang="ko-K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 J., Warren, Z., Williams, A. R., and et al. (2023). Prevalence and characteristics of autism spectrum disorder among children aged 8 years — autism and developmental disabilities monitoring network, 11 sites, united states, 2020. MMWR </a:t>
            </a:r>
            <a:r>
              <a:rPr lang="en-US" altLang="ko-K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Surveill</a:t>
            </a:r>
            <a:r>
              <a:rPr lang="en-US" altLang="ko-K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</a:t>
            </a:r>
            <a:r>
              <a:rPr lang="en-US" altLang="ko-K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72(No. SS-2):1–14.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[Mayes and </a:t>
            </a:r>
            <a:r>
              <a:rPr lang="en-US" altLang="ko-K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Calboun</a:t>
            </a:r>
            <a:r>
              <a:rPr lang="en-US" altLang="ko-K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1999] Mayes, S. D. and </a:t>
            </a:r>
            <a:r>
              <a:rPr lang="en-US" altLang="ko-K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Calboun</a:t>
            </a:r>
            <a:r>
              <a:rPr lang="en-US" altLang="ko-K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S. L. (1999). Symptoms of autism in young children and correspondence with the </a:t>
            </a:r>
            <a:r>
              <a:rPr lang="en-US" altLang="ko-K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dsm</a:t>
            </a:r>
            <a:r>
              <a:rPr lang="en-US" altLang="ko-K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Infants &amp; Young Children, 12(2):11–23.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[Lee and Chung, 2016] Lee, M. and Chung, K. (2016). Development of parent child interaction-direct observation checklist (</a:t>
            </a:r>
            <a:r>
              <a:rPr lang="en-US" altLang="ko-K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en-US" altLang="ko-K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-d) for children with developmental disabilities. Journal of Rehabilitation Psychology, 23(2):367–395.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ko-K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Feichtenhofer</a:t>
            </a:r>
            <a:r>
              <a:rPr lang="en-US" altLang="ko-K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al., 2019] </a:t>
            </a:r>
            <a:r>
              <a:rPr lang="en-US" altLang="ko-K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Feichtenhofer</a:t>
            </a:r>
            <a:r>
              <a:rPr lang="en-US" altLang="ko-K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C., Fan, H., Malik, J., and He, K. (2019). </a:t>
            </a:r>
            <a:r>
              <a:rPr lang="en-US" altLang="ko-K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Slowfast</a:t>
            </a:r>
            <a:r>
              <a:rPr lang="en-US" altLang="ko-K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networks for video recognition. In Proceedings of the IEEE/</a:t>
            </a:r>
            <a:r>
              <a:rPr lang="en-US" altLang="ko-K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CVFInternational</a:t>
            </a:r>
            <a:r>
              <a:rPr lang="en-US" altLang="ko-K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Conference on Computer Vision (ICCV).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DAD9E79-7A09-4585-AEA3-7071696A1A57}"/>
              </a:ext>
            </a:extLst>
          </p:cNvPr>
          <p:cNvGrpSpPr/>
          <p:nvPr/>
        </p:nvGrpSpPr>
        <p:grpSpPr>
          <a:xfrm>
            <a:off x="15672379" y="39723545"/>
            <a:ext cx="13680000" cy="2399742"/>
            <a:chOff x="29879667" y="35124511"/>
            <a:chExt cx="13680000" cy="2399742"/>
          </a:xfrm>
        </p:grpSpPr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E243CC89-7717-4EB3-BD7D-53FC8C996806}"/>
                </a:ext>
              </a:extLst>
            </p:cNvPr>
            <p:cNvGrpSpPr/>
            <p:nvPr/>
          </p:nvGrpSpPr>
          <p:grpSpPr>
            <a:xfrm>
              <a:off x="29879667" y="35124511"/>
              <a:ext cx="13680000" cy="2399742"/>
              <a:chOff x="962527" y="39861665"/>
              <a:chExt cx="13680000" cy="2399742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74715709-A933-4864-870A-2A83BF73B6EC}"/>
                  </a:ext>
                </a:extLst>
              </p:cNvPr>
              <p:cNvSpPr/>
              <p:nvPr/>
            </p:nvSpPr>
            <p:spPr>
              <a:xfrm>
                <a:off x="962527" y="39861665"/>
                <a:ext cx="13680000" cy="2399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800" dirty="0">
                  <a:solidFill>
                    <a:srgbClr val="13345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5EF75A-321C-4764-87C7-8072FC2BE03A}"/>
                  </a:ext>
                </a:extLst>
              </p:cNvPr>
              <p:cNvSpPr txBox="1"/>
              <p:nvPr/>
            </p:nvSpPr>
            <p:spPr>
              <a:xfrm>
                <a:off x="1183439" y="40006728"/>
                <a:ext cx="7152773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000" b="1" dirty="0">
                    <a:solidFill>
                      <a:srgbClr val="13345D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More Information</a:t>
                </a:r>
                <a:endParaRPr lang="ko-KR" altLang="en-US" sz="5000" b="1" dirty="0">
                  <a:solidFill>
                    <a:srgbClr val="13345D"/>
                  </a:solidFill>
                  <a:latin typeface="+mj-ea"/>
                  <a:ea typeface="+mj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8860950-333D-40F7-976B-7D31896EB7AF}"/>
                  </a:ext>
                </a:extLst>
              </p:cNvPr>
              <p:cNvSpPr txBox="1"/>
              <p:nvPr/>
            </p:nvSpPr>
            <p:spPr>
              <a:xfrm>
                <a:off x="1183437" y="41411877"/>
                <a:ext cx="1027832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sz="1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study was supported by Institute of  Ministry of Trade, Industry and Energy grant funded by the Government of South Korea (No. HI18C0458)</a:t>
                </a:r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27E3929-4E5E-421D-9626-9A94B5020682}"/>
                  </a:ext>
                </a:extLst>
              </p:cNvPr>
              <p:cNvSpPr txBox="1"/>
              <p:nvPr/>
            </p:nvSpPr>
            <p:spPr>
              <a:xfrm>
                <a:off x="1183438" y="40814092"/>
                <a:ext cx="97703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Scan the QR for more information and a copy of the poster.</a:t>
                </a:r>
                <a:endParaRPr lang="ko-KR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59C3AD77-1834-4647-89E0-43A802F4D310}"/>
                </a:ext>
              </a:extLst>
            </p:cNvPr>
            <p:cNvSpPr/>
            <p:nvPr/>
          </p:nvSpPr>
          <p:spPr>
            <a:xfrm>
              <a:off x="40918640" y="35269574"/>
              <a:ext cx="2325357" cy="21572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QR</a:t>
              </a:r>
              <a:r>
                <a: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코드 삽입 예정</a:t>
              </a: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D970BCD-2656-4B6C-832B-4BFA98456ACC}"/>
              </a:ext>
            </a:extLst>
          </p:cNvPr>
          <p:cNvSpPr/>
          <p:nvPr/>
        </p:nvSpPr>
        <p:spPr>
          <a:xfrm>
            <a:off x="15630082" y="5824534"/>
            <a:ext cx="13680000" cy="8829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4DAA9BE-935D-4673-8F2F-22AA73A17258}"/>
              </a:ext>
            </a:extLst>
          </p:cNvPr>
          <p:cNvSpPr/>
          <p:nvPr/>
        </p:nvSpPr>
        <p:spPr>
          <a:xfrm>
            <a:off x="962527" y="18059167"/>
            <a:ext cx="13680000" cy="3832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041ADCF-6C7E-431C-8B03-50535055F2F8}"/>
              </a:ext>
            </a:extLst>
          </p:cNvPr>
          <p:cNvSpPr txBox="1"/>
          <p:nvPr/>
        </p:nvSpPr>
        <p:spPr>
          <a:xfrm>
            <a:off x="1300635" y="18390464"/>
            <a:ext cx="471437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500" b="1" dirty="0">
                <a:solidFill>
                  <a:srgbClr val="13345D"/>
                </a:solidFill>
                <a:latin typeface="+mj-ea"/>
                <a:ea typeface="+mj-ea"/>
                <a:cs typeface="Times New Roman" panose="02020603050405020304" pitchFamily="18" charset="0"/>
              </a:rPr>
              <a:t>Purpose</a:t>
            </a:r>
            <a:endParaRPr lang="ko-KR" altLang="en-US" sz="5500" b="1" dirty="0">
              <a:solidFill>
                <a:srgbClr val="13345D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D1A01E0-580C-4CDB-93A0-91EA545F9CC0}"/>
              </a:ext>
            </a:extLst>
          </p:cNvPr>
          <p:cNvSpPr txBox="1"/>
          <p:nvPr/>
        </p:nvSpPr>
        <p:spPr>
          <a:xfrm>
            <a:off x="1213724" y="19524921"/>
            <a:ext cx="131131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893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proposed an efficient multi-modal deep learning model for FOS data encoding, using task-specific videos of children with autism as training data to optimize model efficacy.</a:t>
            </a:r>
          </a:p>
        </p:txBody>
      </p:sp>
      <p:sp>
        <p:nvSpPr>
          <p:cNvPr id="13" name="TextBox 35">
            <a:extLst>
              <a:ext uri="{FF2B5EF4-FFF2-40B4-BE49-F238E27FC236}">
                <a16:creationId xmlns:a16="http://schemas.microsoft.com/office/drawing/2014/main" id="{8DD27891-87EB-5C29-BF6D-B6E82274B0A7}"/>
              </a:ext>
            </a:extLst>
          </p:cNvPr>
          <p:cNvSpPr txBox="1"/>
          <p:nvPr/>
        </p:nvSpPr>
        <p:spPr>
          <a:xfrm>
            <a:off x="1380401" y="30026512"/>
            <a:ext cx="12946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altLang="zh-CN" sz="4800" b="1" dirty="0">
                <a:solidFill>
                  <a:srgbClr val="13345D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Data preprocessing</a:t>
            </a:r>
            <a:endParaRPr lang="ko-KR" altLang="en-US" sz="4800" b="1" dirty="0">
              <a:solidFill>
                <a:srgbClr val="13345D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2" name="TextBox 59">
            <a:extLst>
              <a:ext uri="{FF2B5EF4-FFF2-40B4-BE49-F238E27FC236}">
                <a16:creationId xmlns:a16="http://schemas.microsoft.com/office/drawing/2014/main" id="{106E2B91-8BD4-7A0C-9B96-743D542BAE95}"/>
              </a:ext>
            </a:extLst>
          </p:cNvPr>
          <p:cNvSpPr txBox="1"/>
          <p:nvPr/>
        </p:nvSpPr>
        <p:spPr>
          <a:xfrm>
            <a:off x="1380401" y="30857509"/>
            <a:ext cx="135136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893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Segmented the original video into 10-second intervals for each encoding</a:t>
            </a:r>
          </a:p>
          <a:p>
            <a:pPr marL="7893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the data argumentation by key frame random sampling</a:t>
            </a:r>
          </a:p>
          <a:p>
            <a:pPr marL="1246500" lvl="1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video can be trained multiple time to study more features</a:t>
            </a:r>
          </a:p>
        </p:txBody>
      </p:sp>
      <p:sp>
        <p:nvSpPr>
          <p:cNvPr id="25" name="TextBox 35">
            <a:extLst>
              <a:ext uri="{FF2B5EF4-FFF2-40B4-BE49-F238E27FC236}">
                <a16:creationId xmlns:a16="http://schemas.microsoft.com/office/drawing/2014/main" id="{93284C93-2AF8-2DE7-376C-555AF278FA7F}"/>
              </a:ext>
            </a:extLst>
          </p:cNvPr>
          <p:cNvSpPr txBox="1"/>
          <p:nvPr/>
        </p:nvSpPr>
        <p:spPr>
          <a:xfrm>
            <a:off x="1380401" y="33175778"/>
            <a:ext cx="12946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altLang="ko-KR" sz="4800" b="1" dirty="0">
                <a:solidFill>
                  <a:srgbClr val="13345D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Model training</a:t>
            </a:r>
            <a:endParaRPr lang="ko-KR" altLang="en-US" sz="4800" b="1" dirty="0">
              <a:solidFill>
                <a:srgbClr val="13345D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6" name="TextBox 59">
            <a:extLst>
              <a:ext uri="{FF2B5EF4-FFF2-40B4-BE49-F238E27FC236}">
                <a16:creationId xmlns:a16="http://schemas.microsoft.com/office/drawing/2014/main" id="{257DF588-62AF-B00C-833F-7B912E2CA85C}"/>
              </a:ext>
            </a:extLst>
          </p:cNvPr>
          <p:cNvSpPr txBox="1"/>
          <p:nvPr/>
        </p:nvSpPr>
        <p:spPr>
          <a:xfrm>
            <a:off x="1300635" y="34168006"/>
            <a:ext cx="13513629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893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divided the original dataset to three parts based on the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</a:t>
            </a:r>
          </a:p>
          <a:p>
            <a:pPr marL="1246500" lvl="1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 modality IS: primarily identified by action-based information, such as Physical Negative (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46500" lvl="1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modality IS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: identified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language-based information, such as Praise (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46500" lvl="1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modality IS: Both language and vision information will used to make prediction, such as Non-compliance (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893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Currently, we designed vision-based model and continue working on the language-based mode and combined model</a:t>
            </a:r>
          </a:p>
          <a:p>
            <a:pPr marL="7893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vision-based model is modified from the </a:t>
            </a:r>
            <a:r>
              <a:rPr lang="en-US" altLang="zh-CN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fast-slow Resnet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Feichtenhofer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2019), as shown in Fig. 1</a:t>
            </a:r>
          </a:p>
          <a:p>
            <a:pPr marL="7893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future research, we will also </a:t>
            </a:r>
            <a:r>
              <a:rPr lang="en-US" altLang="zh-CN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the task information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our model to increase the recognition precision</a:t>
            </a:r>
          </a:p>
          <a:p>
            <a:pPr marL="7893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 shows the general structure of our research</a:t>
            </a:r>
          </a:p>
        </p:txBody>
      </p:sp>
      <p:pic>
        <p:nvPicPr>
          <p:cNvPr id="28" name="图片 27" descr="图示&#10;&#10;描述已自动生成">
            <a:extLst>
              <a:ext uri="{FF2B5EF4-FFF2-40B4-BE49-F238E27FC236}">
                <a16:creationId xmlns:a16="http://schemas.microsoft.com/office/drawing/2014/main" id="{22D83D5A-E91E-73E1-1B07-E845FC842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258" y="10257347"/>
            <a:ext cx="11650155" cy="3993193"/>
          </a:xfrm>
          <a:prstGeom prst="rect">
            <a:avLst/>
          </a:prstGeom>
        </p:spPr>
      </p:pic>
      <p:pic>
        <p:nvPicPr>
          <p:cNvPr id="34" name="图片 33" descr="图示&#10;&#10;描述已自动生成">
            <a:extLst>
              <a:ext uri="{FF2B5EF4-FFF2-40B4-BE49-F238E27FC236}">
                <a16:creationId xmlns:a16="http://schemas.microsoft.com/office/drawing/2014/main" id="{A0C47A29-EF92-EEA0-5151-9E5890FD98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5943" y="5866666"/>
            <a:ext cx="11650155" cy="3979618"/>
          </a:xfrm>
          <a:prstGeom prst="rect">
            <a:avLst/>
          </a:prstGeom>
        </p:spPr>
      </p:pic>
      <p:sp>
        <p:nvSpPr>
          <p:cNvPr id="35" name="TextBox 105">
            <a:extLst>
              <a:ext uri="{FF2B5EF4-FFF2-40B4-BE49-F238E27FC236}">
                <a16:creationId xmlns:a16="http://schemas.microsoft.com/office/drawing/2014/main" id="{A146891D-F821-744E-3C2A-1F803CE87F28}"/>
              </a:ext>
            </a:extLst>
          </p:cNvPr>
          <p:cNvSpPr txBox="1"/>
          <p:nvPr/>
        </p:nvSpPr>
        <p:spPr>
          <a:xfrm>
            <a:off x="17008410" y="14126300"/>
            <a:ext cx="113022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7800"/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&lt;Figure 2&gt;  General structure of the multi-modality IS recognition.</a:t>
            </a:r>
          </a:p>
        </p:txBody>
      </p:sp>
      <p:sp>
        <p:nvSpPr>
          <p:cNvPr id="37" name="TextBox 105">
            <a:extLst>
              <a:ext uri="{FF2B5EF4-FFF2-40B4-BE49-F238E27FC236}">
                <a16:creationId xmlns:a16="http://schemas.microsoft.com/office/drawing/2014/main" id="{C0818198-28A7-DCDB-6CD9-1435A7CDB2B2}"/>
              </a:ext>
            </a:extLst>
          </p:cNvPr>
          <p:cNvSpPr txBox="1"/>
          <p:nvPr/>
        </p:nvSpPr>
        <p:spPr>
          <a:xfrm>
            <a:off x="18213874" y="9805751"/>
            <a:ext cx="84016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7800"/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&lt;Figure 1&gt; Basic structure of the fast-slow Resnet</a:t>
            </a:r>
          </a:p>
        </p:txBody>
      </p:sp>
      <p:sp>
        <p:nvSpPr>
          <p:cNvPr id="38" name="TextBox 118">
            <a:extLst>
              <a:ext uri="{FF2B5EF4-FFF2-40B4-BE49-F238E27FC236}">
                <a16:creationId xmlns:a16="http://schemas.microsoft.com/office/drawing/2014/main" id="{B07907C2-1EB5-9ED6-94B4-C93CDC2BFD3D}"/>
              </a:ext>
            </a:extLst>
          </p:cNvPr>
          <p:cNvSpPr txBox="1"/>
          <p:nvPr/>
        </p:nvSpPr>
        <p:spPr>
          <a:xfrm>
            <a:off x="15858137" y="16283467"/>
            <a:ext cx="13113133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893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finished training the </a:t>
            </a:r>
            <a:r>
              <a:rPr lang="en-US" altLang="ko-KR" sz="3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vision-based model</a:t>
            </a:r>
          </a:p>
          <a:p>
            <a:pPr marL="7893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dataset performance</a:t>
            </a:r>
          </a:p>
          <a:p>
            <a:pPr marL="1246500" lvl="1" indent="-571500">
              <a:buFont typeface="Arial" panose="020B0604020202020204" pitchFamily="34" charset="0"/>
              <a:buChar char="•"/>
            </a:pPr>
            <a:r>
              <a:rPr lang="en-US" altLang="ko-KR" sz="3600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prediction accuracy</a:t>
            </a:r>
            <a:r>
              <a:rPr lang="en-US" altLang="ko-KR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82%</a:t>
            </a:r>
          </a:p>
          <a:p>
            <a:pPr marL="1246500" lvl="1" indent="-571500">
              <a:buFont typeface="Arial" panose="020B0604020202020204" pitchFamily="34" charset="0"/>
              <a:buChar char="•"/>
            </a:pPr>
            <a:r>
              <a:rPr lang="en-US" altLang="ko-KR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F1 score: 0.59</a:t>
            </a:r>
          </a:p>
          <a:p>
            <a:pPr marL="1246500" lvl="1" indent="-571500">
              <a:buFont typeface="Arial" panose="020B0604020202020204" pitchFamily="34" charset="0"/>
              <a:buChar char="•"/>
            </a:pPr>
            <a:r>
              <a:rPr lang="en-US" altLang="ko-KR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precision: 0.51</a:t>
            </a:r>
          </a:p>
          <a:p>
            <a:pPr marL="1246500" lvl="1" indent="-571500">
              <a:buFont typeface="Arial" panose="020B0604020202020204" pitchFamily="34" charset="0"/>
              <a:buChar char="•"/>
            </a:pPr>
            <a:r>
              <a:rPr lang="en-US" altLang="ko-KR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recall: 0.68</a:t>
            </a:r>
          </a:p>
          <a:p>
            <a:pPr marL="7893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language-based model’s architecture is not decided yet</a:t>
            </a:r>
          </a:p>
          <a:p>
            <a:pPr marL="7893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decided to use a structure based on self-attention for multi-modal recognition, to fully leverage task information and language information, aiming to improve the predictive accuracy of the model</a:t>
            </a:r>
          </a:p>
          <a:p>
            <a:pPr marL="1246500" lvl="1" indent="-571500">
              <a:buFont typeface="Arial" panose="020B0604020202020204" pitchFamily="34" charset="0"/>
              <a:buChar char="•"/>
            </a:pPr>
            <a:endParaRPr lang="en-US" altLang="ko-K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Google Shape;92;p1" descr="A picture containing food&#10;&#10;Description automatically generated">
            <a:extLst>
              <a:ext uri="{FF2B5EF4-FFF2-40B4-BE49-F238E27FC236}">
                <a16:creationId xmlns:a16="http://schemas.microsoft.com/office/drawing/2014/main" id="{D3F476B3-5747-9794-BF32-3A8D028461E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472485" y="1683769"/>
            <a:ext cx="4728909" cy="20149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4739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2378</TotalTime>
  <Words>1044</Words>
  <Application>Microsoft Office PowerPoint</Application>
  <PresentationFormat>自定义</PresentationFormat>
  <Paragraphs>64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Times New Roman</vt:lpstr>
      <vt:lpstr>Wingdings</vt:lpstr>
      <vt:lpstr>Office 테마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최소영</dc:creator>
  <cp:lastModifiedBy>A1564</cp:lastModifiedBy>
  <cp:revision>85</cp:revision>
  <cp:lastPrinted>2023-05-08T03:25:16Z</cp:lastPrinted>
  <dcterms:created xsi:type="dcterms:W3CDTF">2023-04-29T05:19:12Z</dcterms:created>
  <dcterms:modified xsi:type="dcterms:W3CDTF">2023-05-24T11:50:43Z</dcterms:modified>
</cp:coreProperties>
</file>