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62" autoAdjust="0"/>
  </p:normalViewPr>
  <p:slideViewPr>
    <p:cSldViewPr snapToGrid="0" snapToObjects="1">
      <p:cViewPr>
        <p:scale>
          <a:sx n="134" d="100"/>
          <a:sy n="134" d="100"/>
        </p:scale>
        <p:origin x="-888" y="2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91425" rIns="91425" bIns="91425" anchor="b" anchorCtr="0"/>
          <a:lstStyle>
            <a:lvl1pPr marL="0" marR="0" indent="0" algn="r" rtl="0">
              <a:defRPr sz="1200" b="0" i="0" u="none" strike="noStrike" cap="none" baseline="0"/>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extLst>
      <p:ext uri="{BB962C8B-B14F-4D97-AF65-F5344CB8AC3E}">
        <p14:creationId xmlns:p14="http://schemas.microsoft.com/office/powerpoint/2010/main" val="71002504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info.apigee.com/Portals/62317/docs/web%20api.pdf"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www.ics.uci.edu/~fielding/pubs/dissertation/rest_arch_style.htm"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www.ics.uci.edu/~fielding/pubs/dissertation/rest_arch_style.ht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www.ics.uci.edu/~fielding/pubs/dissertation/rest_arch_style.ht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ics.uci.edu/~fielding/pubs/dissertation/rest_arch_style.htm" TargetMode="External"/><Relationship Id="rId4" Type="http://schemas.openxmlformats.org/officeDocument/2006/relationships/hyperlink" Target="http://en.wikipedia.org/wiki/Representational_State_Transfer"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09" name="Shape 10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A client cannot ordinarily tell whether it is connected directly to the end server, or to an intermediary along the way. Intermediary servers may improve system scalability by enabling load-balancing and by providing shared caches. Layers may also enforce security policies.</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Servers are able to temporarily extend or customize the functionality of a client by transferring logic to it that it can execute. Examples of this may include compiled components such as Java applets and client-side scripts such as JavaScript.</a:t>
            </a:r>
          </a:p>
          <a:p>
            <a:pPr>
              <a:buNone/>
            </a:pPr>
            <a:r>
              <a:rPr lang="en-US" sz="1200" b="0" i="0" u="none" strike="noStrike" cap="none" baseline="0">
                <a:solidFill>
                  <a:schemeClr val="dk1"/>
                </a:solidFill>
                <a:latin typeface="Calibri"/>
                <a:ea typeface="Calibri"/>
                <a:cs typeface="Calibri"/>
                <a:sym typeface="Calibri"/>
              </a:rPr>
              <a:t>Complying with these constraints, and thus conforming to the REST architectural style, will enable any kind of distributed hypermedia system to have desirable emergent properties, such as performance, scalability, simplicity, modifiability, visibility, portability and reliability.</a:t>
            </a:r>
          </a:p>
          <a:p>
            <a:pPr>
              <a:buNone/>
            </a:pPr>
            <a:r>
              <a:rPr lang="en-US" sz="1200" b="1" i="0" u="none" strike="noStrike" cap="none" baseline="0">
                <a:solidFill>
                  <a:schemeClr val="dk1"/>
                </a:solidFill>
                <a:latin typeface="Calibri"/>
                <a:ea typeface="Calibri"/>
                <a:cs typeface="Calibri"/>
                <a:sym typeface="Calibri"/>
              </a:rPr>
              <a:t>NOTE:</a:t>
            </a:r>
            <a:r>
              <a:rPr lang="en-US" sz="1200" b="0" i="0" u="none" strike="noStrike" cap="none" baseline="0">
                <a:solidFill>
                  <a:schemeClr val="dk1"/>
                </a:solidFill>
                <a:latin typeface="Calibri"/>
                <a:ea typeface="Calibri"/>
                <a:cs typeface="Calibri"/>
                <a:sym typeface="Calibri"/>
              </a:rPr>
              <a:t> The only optional constraint of REST architecture is code on demand. If a service violates any other constraint, it cannot strictly be referred to as RESTful.</a:t>
            </a:r>
          </a:p>
          <a:p>
            <a:endParaRPr lang="en-US" sz="1200" b="0" i="0" u="none" strike="noStrike" cap="none" baseline="0">
              <a:solidFill>
                <a:schemeClr val="dk1"/>
              </a:solidFill>
              <a:latin typeface="Calibri"/>
              <a:ea typeface="Calibri"/>
              <a:cs typeface="Calibri"/>
              <a:sym typeface="Calibri"/>
            </a:endParaRP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84" name="Shape 18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r>
              <a:rPr lang="en-US" dirty="0" smtClean="0"/>
              <a:t>http://</a:t>
            </a:r>
            <a:r>
              <a:rPr lang="en-US" dirty="0" err="1" smtClean="0"/>
              <a:t>www.youtube.com</a:t>
            </a:r>
            <a:r>
              <a:rPr lang="en-US" dirty="0" smtClean="0"/>
              <a:t>/</a:t>
            </a:r>
            <a:r>
              <a:rPr lang="en-US" dirty="0" err="1" smtClean="0"/>
              <a:t>watch?v</a:t>
            </a:r>
            <a:r>
              <a:rPr lang="en-US" dirty="0" smtClean="0"/>
              <a:t>=WteK95AppF4</a:t>
            </a:r>
          </a:p>
          <a:p>
            <a:endParaRPr dirty="0"/>
          </a:p>
        </p:txBody>
      </p:sp>
      <p:sp>
        <p:nvSpPr>
          <p:cNvPr id="190" name="Shape 1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r>
              <a:rPr lang="en-US" dirty="0" smtClean="0"/>
              <a:t>https://</a:t>
            </a:r>
            <a:r>
              <a:rPr lang="en-US" dirty="0" err="1" smtClean="0"/>
              <a:t>dev.twitter.com</a:t>
            </a:r>
            <a:r>
              <a:rPr lang="en-US" dirty="0" smtClean="0"/>
              <a:t>/rest/public</a:t>
            </a:r>
            <a:endParaRPr dirty="0"/>
          </a:p>
        </p:txBody>
      </p:sp>
      <p:sp>
        <p:nvSpPr>
          <p:cNvPr id="196" name="Shape 1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02" name="Shape 20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Font typeface="Arial"/>
              <a:buNone/>
            </a:pPr>
            <a:r>
              <a:rPr lang="en-US" sz="1800" b="0" i="0" u="sng" strike="noStrike" cap="none" baseline="0" dirty="0">
                <a:solidFill>
                  <a:schemeClr val="hlink"/>
                </a:solidFill>
                <a:hlinkClick r:id="rId3"/>
              </a:rPr>
              <a:t>http://info.apigee.com/Portals/62317/docs/web%20api.pdf</a:t>
            </a:r>
          </a:p>
        </p:txBody>
      </p:sp>
      <p:sp>
        <p:nvSpPr>
          <p:cNvPr id="203" name="Shape 20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09" name="Shape 20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16" name="Shape 21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22" name="Shape 2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r>
              <a:rPr lang="en-US" dirty="0" smtClean="0"/>
              <a:t>What are they?</a:t>
            </a:r>
          </a:p>
          <a:p>
            <a:r>
              <a:rPr lang="en-US" dirty="0" smtClean="0"/>
              <a:t>What do</a:t>
            </a:r>
            <a:r>
              <a:rPr lang="en-US" baseline="0" dirty="0" smtClean="0"/>
              <a:t> they do?</a:t>
            </a:r>
            <a:endParaRPr dirty="0"/>
          </a:p>
        </p:txBody>
      </p:sp>
      <p:sp>
        <p:nvSpPr>
          <p:cNvPr id="115" name="Shape 1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36" name="Shape 2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42" name="Shape 24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a:t>
</a:t>
            </a:r>
          </a:p>
        </p:txBody>
      </p:sp>
      <p:sp>
        <p:nvSpPr>
          <p:cNvPr id="249" name="Shape 24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55" name="Shape 25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61" name="Shape 26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68" name="Shape 26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74" name="Shape 27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81" name="Shape 28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87" name="Shape 28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93" name="Shape 29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Roy Fielding, doctoral dissertation - </a:t>
            </a:r>
            <a:r>
              <a:rPr lang="en-US" sz="1800" b="0" i="0" u="sng" strike="noStrike" cap="none" baseline="0">
                <a:solidFill>
                  <a:schemeClr val="hlink"/>
                </a:solidFill>
                <a:hlinkClick r:id="rId3"/>
              </a:rPr>
              <a:t>http://www.ics.uci.edu/~fielding/pubs/dissertation/rest_arch_style.htm</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99" name="Shape 29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05" name="Shape 3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11" name="Shape 3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17" name="Shape 3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23" name="Shape 32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29" name="Shape 3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dirty="0">
                <a:solidFill>
                  <a:schemeClr val="hlink"/>
                </a:solidFill>
                <a:hlinkClick r:id="rId3"/>
              </a:rPr>
              <a:t>http://www.ics.uci.edu/~fielding/pubs/dissertation/rest_arch_style.htm</a:t>
            </a:r>
            <a:r>
              <a:rPr lang="en-US" sz="1800" b="0" i="0" u="none" strike="noStrike" cap="none" baseline="0" dirty="0"/>
              <a:t> - Section 5.2.1.1</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Font typeface="Arial"/>
              <a:buNone/>
            </a:pPr>
            <a:r>
              <a:rPr lang="en-US" sz="1800" b="0" i="0" u="sng" strike="noStrike" cap="none" baseline="0">
                <a:solidFill>
                  <a:schemeClr val="hlink"/>
                </a:solidFill>
                <a:hlinkClick r:id="rId3"/>
              </a:rPr>
              <a:t>http://www.ics.uci.edu/~fielding/pubs/dissertation/rest_arch_style.htm</a:t>
            </a:r>
            <a:r>
              <a:rPr lang="en-US" sz="1800" b="0" i="0" u="none" strike="noStrike" cap="none" baseline="0"/>
              <a:t> - Section 5.2.1.2</a:t>
            </a:r>
          </a:p>
          <a:p>
            <a:endParaRPr lang="en-US" sz="1800" b="0" i="0" u="none" strike="noStrike" cap="none" baseline="0"/>
          </a:p>
          <a:p>
            <a:pPr>
              <a:buNone/>
            </a:pPr>
            <a:r>
              <a:rPr lang="en-US" sz="1800" b="0" i="0" u="none" strike="noStrike" cap="none" baseline="0"/>
              <a:t>Example:</a:t>
            </a:r>
          </a:p>
          <a:p>
            <a:pPr>
              <a:buNone/>
            </a:pPr>
            <a:r>
              <a:rPr lang="en-US" sz="1800" b="0" i="0" u="none" strike="noStrike" cap="none" baseline="0"/>
              <a:t>Resource : Person (John Doe)</a:t>
            </a:r>
          </a:p>
          <a:p>
            <a:pPr>
              <a:buNone/>
            </a:pPr>
            <a:r>
              <a:rPr lang="en-US" sz="1800" b="0" i="0" u="none" strike="noStrike" cap="none" baseline="0"/>
              <a:t>Service: Contact Information (GET)</a:t>
            </a:r>
          </a:p>
          <a:p>
            <a:pPr>
              <a:buNone/>
            </a:pPr>
            <a:r>
              <a:rPr lang="en-US" sz="1800" b="0" i="0" u="none" strike="noStrike" cap="none" baseline="0"/>
              <a:t>Representation:</a:t>
            </a:r>
          </a:p>
          <a:p>
            <a:pPr>
              <a:buNone/>
            </a:pPr>
            <a:r>
              <a:rPr lang="en-US" sz="1800" b="0" i="0" u="none" strike="noStrike" cap="none" baseline="0"/>
              <a:t>	name, address, phone number</a:t>
            </a:r>
          </a:p>
          <a:p>
            <a:pPr>
              <a:buNone/>
            </a:pPr>
            <a:r>
              <a:rPr lang="en-US" sz="1800" b="0" i="0" u="none" strike="noStrike" cap="none" baseline="0"/>
              <a:t>	JSON or XML format</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Font typeface="Arial"/>
              <a:buNone/>
            </a:pPr>
            <a:r>
              <a:rPr lang="en-US" sz="1800" b="0" i="0" u="sng" strike="noStrike" cap="none" baseline="0" dirty="0">
                <a:solidFill>
                  <a:schemeClr val="hlink"/>
                </a:solidFill>
                <a:hlinkClick r:id="rId3"/>
              </a:rPr>
              <a:t>http://www.ics.uci.edu/~fielding/pubs/dissertation/rest_arch_style.htm</a:t>
            </a:r>
            <a:r>
              <a:rPr lang="en-US" sz="1800" b="0" i="0" u="none" strike="noStrike" cap="none" baseline="0" dirty="0"/>
              <a:t> - Section 5.2.1.2</a:t>
            </a:r>
          </a:p>
          <a:p>
            <a:endParaRPr lang="en-US" sz="1800" b="0" i="0" u="none" strike="noStrike" cap="none" baseline="0" dirty="0"/>
          </a:p>
          <a:p>
            <a:pPr marL="0" marR="0" lvl="0" indent="0" algn="l" rtl="0">
              <a:lnSpc>
                <a:spcPct val="100000"/>
              </a:lnSpc>
              <a:spcBef>
                <a:spcPts val="0"/>
              </a:spcBef>
              <a:spcAft>
                <a:spcPts val="0"/>
              </a:spcAft>
              <a:buSzPct val="25000"/>
              <a:buFont typeface="Arial"/>
              <a:buNone/>
            </a:pPr>
            <a:r>
              <a:rPr lang="en-US" sz="1800" b="0" i="0" u="sng" strike="noStrike" cap="none" baseline="0" dirty="0">
                <a:solidFill>
                  <a:schemeClr val="hlink"/>
                </a:solidFill>
                <a:hlinkClick r:id="rId4"/>
              </a:rPr>
              <a:t>http://en.wikipedia.org/wiki/Representational_State_Transfer</a:t>
            </a:r>
          </a:p>
          <a:p>
            <a:endParaRPr lang="en-US" sz="1800" b="0" i="0" u="sng" strike="noStrike" cap="none" baseline="0" dirty="0">
              <a:solidFill>
                <a:schemeClr val="hlink"/>
              </a:solidFill>
              <a:hlinkClick r:id="rId4"/>
            </a:endParaRPr>
          </a:p>
          <a:p>
            <a:pPr>
              <a:buNone/>
            </a:pPr>
            <a:r>
              <a:rPr lang="en-US" sz="1200" b="0" i="0" u="none" strike="noStrike" cap="none" baseline="0" dirty="0">
                <a:solidFill>
                  <a:schemeClr val="dk1"/>
                </a:solidFill>
                <a:latin typeface="Calibri"/>
                <a:ea typeface="Calibri"/>
                <a:cs typeface="Calibri"/>
                <a:sym typeface="Calibri"/>
              </a:rPr>
              <a:t>The uniform interface constraint defines the interface between clients and servers. It simplifies and decouples the architecture, which enables each part to evolve independently. The four guiding principles of the uniform interface are:</a:t>
            </a:r>
          </a:p>
          <a:p>
            <a:pPr>
              <a:buNone/>
            </a:pPr>
            <a:r>
              <a:rPr lang="en-US" sz="1200" b="1" i="0" u="none" strike="noStrike" cap="none" baseline="0" dirty="0">
                <a:solidFill>
                  <a:schemeClr val="dk1"/>
                </a:solidFill>
                <a:latin typeface="Calibri"/>
                <a:ea typeface="Calibri"/>
                <a:cs typeface="Calibri"/>
                <a:sym typeface="Calibri"/>
              </a:rPr>
              <a:t>Resource-Based</a:t>
            </a:r>
          </a:p>
          <a:p>
            <a:pPr>
              <a:buNone/>
            </a:pPr>
            <a:r>
              <a:rPr lang="en-US" sz="1200" b="0" i="0" u="none" strike="noStrike" cap="none" baseline="0" dirty="0">
                <a:solidFill>
                  <a:schemeClr val="dk1"/>
                </a:solidFill>
                <a:latin typeface="Calibri"/>
                <a:ea typeface="Calibri"/>
                <a:cs typeface="Calibri"/>
                <a:sym typeface="Calibri"/>
              </a:rPr>
              <a:t>Individual resources are identified in requests using URIs as resource identifiers. The resources themselves are conceptually separate from the representations that are returned to the client. For example, the server does not send its database, but rather, some HTML, XML or JSON that represents some database records expressed, for instance, in Finnish and encoded in UTF-8, depending on the details of the request and the server implementation.</a:t>
            </a:r>
          </a:p>
          <a:p>
            <a:pPr>
              <a:buNone/>
            </a:pPr>
            <a:r>
              <a:rPr lang="en-US" sz="1200" b="1" i="0" u="none" strike="noStrike" cap="none" baseline="0" dirty="0">
                <a:solidFill>
                  <a:schemeClr val="dk1"/>
                </a:solidFill>
                <a:latin typeface="Calibri"/>
                <a:ea typeface="Calibri"/>
                <a:cs typeface="Calibri"/>
                <a:sym typeface="Calibri"/>
              </a:rPr>
              <a:t>Manipulation of Resources Through Representations</a:t>
            </a:r>
          </a:p>
          <a:p>
            <a:pPr>
              <a:buNone/>
            </a:pPr>
            <a:r>
              <a:rPr lang="en-US" sz="1200" b="0" i="0" u="none" strike="noStrike" cap="none" baseline="0" dirty="0">
                <a:solidFill>
                  <a:schemeClr val="dk1"/>
                </a:solidFill>
                <a:latin typeface="Calibri"/>
                <a:ea typeface="Calibri"/>
                <a:cs typeface="Calibri"/>
                <a:sym typeface="Calibri"/>
              </a:rPr>
              <a:t>When a client holds a representation of a resource, including any metadata attached, it has enough information to modify or delete the resource on the server, provided it has permission to do so.</a:t>
            </a:r>
          </a:p>
          <a:p>
            <a:pPr>
              <a:buNone/>
            </a:pPr>
            <a:r>
              <a:rPr lang="en-US" sz="1200" b="1" i="0" u="none" strike="noStrike" cap="none" baseline="0" dirty="0">
                <a:solidFill>
                  <a:schemeClr val="dk1"/>
                </a:solidFill>
                <a:latin typeface="Calibri"/>
                <a:ea typeface="Calibri"/>
                <a:cs typeface="Calibri"/>
                <a:sym typeface="Calibri"/>
              </a:rPr>
              <a:t>Self-descriptive Messages</a:t>
            </a:r>
          </a:p>
          <a:p>
            <a:pPr>
              <a:buNone/>
            </a:pPr>
            <a:r>
              <a:rPr lang="en-US" sz="1200" b="0" i="0" u="none" strike="noStrike" cap="none" baseline="0" dirty="0">
                <a:solidFill>
                  <a:schemeClr val="dk1"/>
                </a:solidFill>
                <a:latin typeface="Calibri"/>
                <a:ea typeface="Calibri"/>
                <a:cs typeface="Calibri"/>
                <a:sym typeface="Calibri"/>
              </a:rPr>
              <a:t>Each message includes enough information to describe how to process the message. For example, which parser to invoke may be specified by an Internet media type (previously known as a MIME type). Responses also explicitly indicate their cache-ability.</a:t>
            </a:r>
          </a:p>
          <a:p>
            <a:pPr>
              <a:buNone/>
            </a:pPr>
            <a:r>
              <a:rPr lang="en-US" sz="1200" b="1" i="0" u="none" strike="noStrike" cap="none" baseline="0" dirty="0">
                <a:solidFill>
                  <a:schemeClr val="dk1"/>
                </a:solidFill>
                <a:latin typeface="Calibri"/>
                <a:ea typeface="Calibri"/>
                <a:cs typeface="Calibri"/>
                <a:sym typeface="Calibri"/>
              </a:rPr>
              <a:t>Hypermedia as the Engine of Application State (HATEOAS)</a:t>
            </a:r>
          </a:p>
          <a:p>
            <a:pPr>
              <a:buNone/>
            </a:pPr>
            <a:r>
              <a:rPr lang="en-US" sz="1200" b="0" i="0" u="none" strike="noStrike" cap="none" baseline="0" dirty="0">
                <a:solidFill>
                  <a:schemeClr val="dk1"/>
                </a:solidFill>
                <a:latin typeface="Calibri"/>
                <a:ea typeface="Calibri"/>
                <a:cs typeface="Calibri"/>
                <a:sym typeface="Calibri"/>
              </a:rPr>
              <a:t>Clients deliver state via body contents, query-string parameters, request headers and the requested URI (the resource name). Services deliver state to clients via body content, response codes, and response headers. This is technically referred-to as hypermedia (or hyperlinks within hypertext).</a:t>
            </a:r>
          </a:p>
          <a:p>
            <a:pPr>
              <a:buNone/>
            </a:pPr>
            <a:r>
              <a:rPr lang="en-US" sz="1200" b="0" i="0" u="none" strike="noStrike" cap="none" baseline="0" dirty="0">
                <a:solidFill>
                  <a:schemeClr val="dk1"/>
                </a:solidFill>
                <a:latin typeface="Calibri"/>
                <a:ea typeface="Calibri"/>
                <a:cs typeface="Calibri"/>
                <a:sym typeface="Calibri"/>
              </a:rPr>
              <a:t>Aside from the description above, HATEOS also means that, where necessary, links are contained in the returned body (or headers) to supply the URI for retrieval of the object itself or related objects. We'll talk about this in more detail later.</a:t>
            </a:r>
          </a:p>
          <a:p>
            <a:pPr>
              <a:buNone/>
            </a:pPr>
            <a:r>
              <a:rPr lang="en-US" sz="1200" b="0" i="0" u="none" strike="noStrike" cap="none" baseline="0" dirty="0">
                <a:solidFill>
                  <a:schemeClr val="dk1"/>
                </a:solidFill>
                <a:latin typeface="Calibri"/>
                <a:ea typeface="Calibri"/>
                <a:cs typeface="Calibri"/>
                <a:sym typeface="Calibri"/>
              </a:rPr>
              <a:t>The uniform interface that any REST services must provide is fundamental to its design.</a:t>
            </a:r>
          </a:p>
          <a:p>
            <a:endParaRPr lang="en-US" sz="1200" b="0" i="0" u="none" strike="noStrike" cap="none" baseline="0" dirty="0">
              <a:solidFill>
                <a:schemeClr val="dk1"/>
              </a:solidFill>
              <a:latin typeface="Calibri"/>
              <a:ea typeface="Calibri"/>
              <a:cs typeface="Calibri"/>
              <a:sym typeface="Calibri"/>
            </a:endParaRP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600" b="0" i="0" u="none" strike="noStrike" cap="none" baseline="0" dirty="0">
                <a:solidFill>
                  <a:schemeClr val="dk1"/>
                </a:solidFill>
                <a:latin typeface="Calibri"/>
                <a:ea typeface="Calibri"/>
                <a:cs typeface="Calibri"/>
                <a:sym typeface="Calibri"/>
              </a:rPr>
              <a:t>statelessness is key. </a:t>
            </a:r>
          </a:p>
          <a:p>
            <a:pPr>
              <a:buNone/>
            </a:pPr>
            <a:r>
              <a:rPr lang="en-US" sz="1600" b="0" i="0" u="none" strike="noStrike" cap="none" baseline="0" dirty="0">
                <a:solidFill>
                  <a:schemeClr val="dk1"/>
                </a:solidFill>
                <a:latin typeface="Calibri"/>
                <a:ea typeface="Calibri"/>
                <a:cs typeface="Calibri"/>
                <a:sym typeface="Calibri"/>
              </a:rPr>
              <a:t>The necessary state to handle the request is contained within the request itself, whether as part of the URI, query-string parameters, body, or headers. </a:t>
            </a:r>
          </a:p>
          <a:p>
            <a:pPr>
              <a:buNone/>
            </a:pPr>
            <a:r>
              <a:rPr lang="en-US" sz="1600" b="0" i="0" u="none" strike="noStrike" cap="none" baseline="0" dirty="0">
                <a:solidFill>
                  <a:schemeClr val="dk1"/>
                </a:solidFill>
                <a:latin typeface="Calibri"/>
                <a:ea typeface="Calibri"/>
                <a:cs typeface="Calibri"/>
                <a:sym typeface="Calibri"/>
              </a:rPr>
              <a:t>The URI uniquely identifies the resource and the body contains the state (or state change) of that resource. Then after the server does it's processing, the appropriate state, or the piece(s) of state that matter, are communicated back to the client via headers, status and response body.</a:t>
            </a:r>
          </a:p>
          <a:p>
            <a:pPr>
              <a:buNone/>
            </a:pPr>
            <a:r>
              <a:rPr lang="en-US" sz="1600" b="0" i="0" u="none" strike="noStrike" cap="none" baseline="0" dirty="0">
                <a:solidFill>
                  <a:schemeClr val="dk1"/>
                </a:solidFill>
                <a:latin typeface="Calibri"/>
                <a:ea typeface="Calibri"/>
                <a:cs typeface="Calibri"/>
                <a:sym typeface="Calibri"/>
              </a:rPr>
              <a:t>In REST, the client must include all information for the server to fulfill the request, resending state as necessary if that state must span multiple requests. </a:t>
            </a:r>
          </a:p>
          <a:p>
            <a:pPr>
              <a:buNone/>
            </a:pPr>
            <a:r>
              <a:rPr lang="en-US" sz="1600" b="0" i="0" u="none" strike="noStrike" cap="none" baseline="0" dirty="0">
                <a:solidFill>
                  <a:schemeClr val="dk1"/>
                </a:solidFill>
                <a:latin typeface="Calibri"/>
                <a:ea typeface="Calibri"/>
                <a:cs typeface="Calibri"/>
                <a:sym typeface="Calibri"/>
              </a:rPr>
              <a:t>Statelessness enables greater scalability since the server does not have to maintain, update or communicate that session state. Additionally, load balancers don't have to worry about session affinity for stateless systems.</a:t>
            </a:r>
          </a:p>
          <a:p>
            <a:pPr>
              <a:buNone/>
            </a:pPr>
            <a:r>
              <a:rPr lang="en-US" sz="1600" b="0" i="0" u="none" strike="noStrike" cap="none" baseline="0" dirty="0">
                <a:solidFill>
                  <a:schemeClr val="dk1"/>
                </a:solidFill>
                <a:latin typeface="Calibri"/>
                <a:ea typeface="Calibri"/>
                <a:cs typeface="Calibri"/>
                <a:sym typeface="Calibri"/>
              </a:rPr>
              <a:t>So what's the difference between state and a resource? State, or application state, is that which the server cares about to fulfill a request—data necessary for the current session or request. A resource, or resource state, is the data that defines the resource representation—the data stored in the database, for instance. Consider application state to be data that could vary by client, and per request. Resource state, on the other hand, is constant across every client who requests it.</a:t>
            </a:r>
          </a:p>
          <a:p>
            <a:pPr>
              <a:buNone/>
            </a:pPr>
            <a:r>
              <a:rPr lang="en-US" sz="1600" b="0" i="0" u="none" strike="noStrike" cap="none" baseline="0" dirty="0">
                <a:solidFill>
                  <a:schemeClr val="dk1"/>
                </a:solidFill>
                <a:latin typeface="Calibri"/>
                <a:ea typeface="Calibri"/>
                <a:cs typeface="Calibri"/>
                <a:sym typeface="Calibri"/>
              </a:rPr>
              <a:t>Ever had back-button issues with a web application where it went AWOL at a certain point because it expected you to do things in a certain order? That's because it violated the statelessness principle. There are cases that don't honor the statelessness principle, such as three-legged </a:t>
            </a:r>
            <a:r>
              <a:rPr lang="en-US" sz="1600" b="0" i="0" u="none" strike="noStrike" cap="none" baseline="0" dirty="0" err="1">
                <a:solidFill>
                  <a:schemeClr val="dk1"/>
                </a:solidFill>
                <a:latin typeface="Calibri"/>
                <a:ea typeface="Calibri"/>
                <a:cs typeface="Calibri"/>
                <a:sym typeface="Calibri"/>
              </a:rPr>
              <a:t>OAuth</a:t>
            </a:r>
            <a:r>
              <a:rPr lang="en-US" sz="1600" b="0" i="0" u="none" strike="noStrike" cap="none" baseline="0" dirty="0">
                <a:solidFill>
                  <a:schemeClr val="dk1"/>
                </a:solidFill>
                <a:latin typeface="Calibri"/>
                <a:ea typeface="Calibri"/>
                <a:cs typeface="Calibri"/>
                <a:sym typeface="Calibri"/>
              </a:rPr>
              <a:t>, API call rate limiting, etc. However, make every effort to ensure that application state doesn't span multiple requests of your service(s).</a:t>
            </a:r>
          </a:p>
          <a:p>
            <a:endParaRPr lang="en-US" sz="1200" b="0" i="0" u="none" strike="noStrike" cap="none" baseline="0" dirty="0">
              <a:solidFill>
                <a:schemeClr val="dk1"/>
              </a:solidFill>
              <a:latin typeface="Calibri"/>
              <a:ea typeface="Calibri"/>
              <a:cs typeface="Calibri"/>
              <a:sym typeface="Calibri"/>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dirty="0">
                <a:solidFill>
                  <a:schemeClr val="dk1"/>
                </a:solidFill>
                <a:latin typeface="Calibri"/>
                <a:ea typeface="Calibri"/>
                <a:cs typeface="Calibri"/>
                <a:sym typeface="Calibri"/>
              </a:rPr>
              <a:t>The uniform interface separates clients from servers. </a:t>
            </a:r>
          </a:p>
          <a:p>
            <a:pPr>
              <a:buNone/>
            </a:pPr>
            <a:r>
              <a:rPr lang="en-US" sz="1200" b="0" i="0" u="none" strike="noStrike" cap="none" baseline="0" dirty="0">
                <a:solidFill>
                  <a:schemeClr val="dk1"/>
                </a:solidFill>
                <a:latin typeface="Calibri"/>
                <a:ea typeface="Calibri"/>
                <a:cs typeface="Calibri"/>
                <a:sym typeface="Calibri"/>
              </a:rPr>
              <a:t>This separation of concerns means that, for example, clients are not concerned with data storage, which remains internal to each server, so that the portability of client code is improved. </a:t>
            </a:r>
            <a:endParaRPr lang="en-US" sz="1200" b="0" i="0" u="none" strike="noStrike" cap="none" baseline="0" dirty="0" smtClean="0">
              <a:solidFill>
                <a:schemeClr val="dk1"/>
              </a:solidFill>
              <a:latin typeface="Calibri"/>
              <a:ea typeface="Calibri"/>
              <a:cs typeface="Calibri"/>
              <a:sym typeface="Calibri"/>
            </a:endParaRPr>
          </a:p>
          <a:p>
            <a:pPr>
              <a:buNone/>
            </a:pPr>
            <a:r>
              <a:rPr lang="en-US" sz="1200" b="0" i="0" u="none" strike="noStrike" cap="none" baseline="0" dirty="0" smtClean="0">
                <a:solidFill>
                  <a:schemeClr val="dk1"/>
                </a:solidFill>
                <a:latin typeface="Calibri"/>
                <a:ea typeface="Calibri"/>
                <a:cs typeface="Calibri"/>
                <a:sym typeface="Calibri"/>
              </a:rPr>
              <a:t>Also: Data structure internal to the application may remain private – only data required for action needs to be sent – </a:t>
            </a:r>
            <a:r>
              <a:rPr lang="en-US" sz="1200" b="0" i="0" u="none" strike="noStrike" cap="none" baseline="0" dirty="0" err="1" smtClean="0">
                <a:solidFill>
                  <a:schemeClr val="dk1"/>
                </a:solidFill>
                <a:latin typeface="Calibri"/>
                <a:ea typeface="Calibri"/>
                <a:cs typeface="Calibri"/>
                <a:sym typeface="Calibri"/>
              </a:rPr>
              <a:t>ie</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baseline="0" dirty="0" err="1" smtClean="0">
                <a:solidFill>
                  <a:schemeClr val="dk1"/>
                </a:solidFill>
                <a:latin typeface="Calibri"/>
                <a:ea typeface="Calibri"/>
                <a:cs typeface="Calibri"/>
                <a:sym typeface="Calibri"/>
              </a:rPr>
              <a:t>DocuBuilderXML</a:t>
            </a:r>
            <a:r>
              <a:rPr lang="en-US" sz="1200" b="0" i="0" u="none" strike="noStrike" cap="none" baseline="0" dirty="0" smtClean="0">
                <a:solidFill>
                  <a:schemeClr val="dk1"/>
                </a:solidFill>
                <a:latin typeface="Calibri"/>
                <a:ea typeface="Calibri"/>
                <a:cs typeface="Calibri"/>
                <a:sym typeface="Calibri"/>
              </a:rPr>
              <a:t> and a content package for a </a:t>
            </a:r>
            <a:r>
              <a:rPr lang="en-US" sz="1200" b="0" i="0" u="none" strike="noStrike" cap="none" baseline="0" dirty="0" err="1" smtClean="0">
                <a:solidFill>
                  <a:schemeClr val="dk1"/>
                </a:solidFill>
                <a:latin typeface="Calibri"/>
                <a:ea typeface="Calibri"/>
                <a:cs typeface="Calibri"/>
                <a:sym typeface="Calibri"/>
              </a:rPr>
              <a:t>componenet</a:t>
            </a:r>
            <a:r>
              <a:rPr lang="en-US" sz="1200" b="0" i="0" u="none" strike="noStrike" cap="none" baseline="0" dirty="0" smtClean="0">
                <a:solidFill>
                  <a:schemeClr val="dk1"/>
                </a:solidFill>
                <a:latin typeface="Calibri"/>
                <a:ea typeface="Calibri"/>
                <a:cs typeface="Calibri"/>
                <a:sym typeface="Calibri"/>
              </a:rPr>
              <a:t> with document location, and styling but no proprietary info as it is not necessary for the transaction</a:t>
            </a:r>
            <a:endParaRPr lang="en-US" sz="1200" b="0" i="0" u="none" strike="noStrike" cap="none" baseline="0" dirty="0">
              <a:solidFill>
                <a:schemeClr val="dk1"/>
              </a:solidFill>
              <a:latin typeface="Calibri"/>
              <a:ea typeface="Calibri"/>
              <a:cs typeface="Calibri"/>
              <a:sym typeface="Calibri"/>
            </a:endParaRPr>
          </a:p>
          <a:p>
            <a:pPr>
              <a:buNone/>
            </a:pPr>
            <a:r>
              <a:rPr lang="en-US" sz="1200" b="0" i="0" u="none" strike="noStrike" cap="none" baseline="0" dirty="0">
                <a:solidFill>
                  <a:schemeClr val="dk1"/>
                </a:solidFill>
                <a:latin typeface="Calibri"/>
                <a:ea typeface="Calibri"/>
                <a:cs typeface="Calibri"/>
                <a:sym typeface="Calibri"/>
              </a:rPr>
              <a:t>Servers are not concerned with the user interface or user state, so that servers can be simpler and more scalable. </a:t>
            </a:r>
          </a:p>
          <a:p>
            <a:pPr>
              <a:buNone/>
            </a:pPr>
            <a:r>
              <a:rPr lang="en-US" sz="1200" b="0" i="0" u="none" strike="noStrike" cap="none" baseline="0" dirty="0">
                <a:solidFill>
                  <a:schemeClr val="dk1"/>
                </a:solidFill>
                <a:latin typeface="Calibri"/>
                <a:ea typeface="Calibri"/>
                <a:cs typeface="Calibri"/>
                <a:sym typeface="Calibri"/>
              </a:rPr>
              <a:t>Servers and clients may also be replaced and developed independently, as long as the interface is not altered.</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As on the World Wide Web, clients can cache responses. Responses must therefore, implicitly or explicitly, define themselves as cacheable, or not, to prevent clients reusing stale or inappropriate data in response to further requests. Well-managed caching partially or completely eliminates some client–server interactions, further improving scalability and performance.</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2/11/15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2/11/15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2/11/15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2/11/15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s.facebook.com/blog/post/517/" TargetMode="External"/><Relationship Id="rId4" Type="http://schemas.openxmlformats.org/officeDocument/2006/relationships/hyperlink" Target="https://developers.facebook.com/docs/getting-started/graphapi/"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net.tutsplus.com/tutorials/other/diving-into-the-twitter-ap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www.w3.org/Protocols/rfc2616/rfc2616-sec6.html" TargetMode="External"/><Relationship Id="rId4" Type="http://schemas.openxmlformats.org/officeDocument/2006/relationships/hyperlink" Target="https://dev.twitter.com/docs/error-codes-responses"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www.w3.org/Protocols/rfc2616/rfc2616-sec6.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hyperlink" Target="http://www.ics.uci.edu/~fielding/pubs/dissertation/rest_arch_style.htm" TargetMode="External"/><Relationship Id="rId4" Type="http://schemas.openxmlformats.org/officeDocument/2006/relationships/hyperlink" Target="http://info.apigee.com/Portals/62317/docs/web%20api.pdf" TargetMode="External"/><Relationship Id="rId5" Type="http://schemas.openxmlformats.org/officeDocument/2006/relationships/hyperlink" Target="http://www.w3.org/Protocols/rfc2616/rfc2616-sec10.html" TargetMode="External"/><Relationship Id="rId6" Type="http://schemas.openxmlformats.org/officeDocument/2006/relationships/hyperlink" Target="http://net.tutsplus.com/tutorials/other/diving-into-the-twitter-api/" TargetMode="External"/><Relationship Id="rId7" Type="http://schemas.openxmlformats.org/officeDocument/2006/relationships/hyperlink" Target="http://www.youtube.com/watch?v=WteK95AppF4" TargetMode="External"/><Relationship Id="rId8" Type="http://schemas.openxmlformats.org/officeDocument/2006/relationships/hyperlink" Target="https://developers.google.com/accounts/docs/OAuth2" TargetMode="External"/><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API</a:t>
            </a:r>
          </a:p>
        </p:txBody>
      </p:sp>
      <p:sp>
        <p:nvSpPr>
          <p:cNvPr id="106" name="Shape 106"/>
          <p:cNvSpPr txBox="1">
            <a:spLocks noGrp="1"/>
          </p:cNvSpPr>
          <p:nvPr>
            <p:ph type="subTitle"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5: Layered system</a:t>
            </a:r>
          </a:p>
        </p:txBody>
      </p:sp>
      <p:sp>
        <p:nvSpPr>
          <p:cNvPr id="167" name="Shape 16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Client can’t assume direct connection to server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Software or Hardware layers between client and Servers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Improves scalability</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6: Code on Demand</a:t>
            </a:r>
          </a:p>
        </p:txBody>
      </p:sp>
      <p:sp>
        <p:nvSpPr>
          <p:cNvPr id="174" name="Shape 17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Optional constraint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Transfer of logic to client in the form of code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Client executes transferred logic</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Example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Java applets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Executable Javascript snippets</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API Examples</a:t>
            </a:r>
          </a:p>
        </p:txBody>
      </p:sp>
      <p:sp>
        <p:nvSpPr>
          <p:cNvPr id="181" name="Shape 181"/>
          <p:cNvSpPr txBox="1">
            <a:spLocks noGrp="1"/>
          </p:cNvSpPr>
          <p:nvPr>
            <p:ph type="body"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Facebook Graph API</a:t>
            </a:r>
          </a:p>
        </p:txBody>
      </p:sp>
      <p:sp>
        <p:nvSpPr>
          <p:cNvPr id="187" name="Shape 18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Overview of the Facebook API Explorer</a:t>
            </a:r>
          </a:p>
          <a:p>
            <a:pPr marL="0" marR="0" lvl="0" indent="0" algn="l" rtl="0">
              <a:lnSpc>
                <a:spcPct val="90000"/>
              </a:lnSpc>
              <a:spcBef>
                <a:spcPts val="1000"/>
              </a:spcBef>
              <a:buClr>
                <a:schemeClr val="dk1"/>
              </a:buClr>
              <a:buSzPct val="25000"/>
              <a:buFont typeface="Calibri"/>
              <a:buNone/>
            </a:pPr>
            <a:r>
              <a:rPr lang="en-US" sz="2800" b="0" i="0" u="sng" strike="noStrike" cap="none" baseline="0" dirty="0">
                <a:solidFill>
                  <a:schemeClr val="hlink"/>
                </a:solidFill>
                <a:latin typeface="Calibri"/>
                <a:ea typeface="Calibri"/>
                <a:cs typeface="Calibri"/>
                <a:sym typeface="Calibri"/>
                <a:hlinkClick r:id="rId3"/>
              </a:rPr>
              <a:t>https://developers.facebook.com/blog/post/517/</a:t>
            </a:r>
          </a:p>
          <a:p>
            <a:endParaRPr lang="en-US" sz="2800" b="0" i="0" u="sng" strike="noStrike" cap="none" baseline="0" dirty="0">
              <a:solidFill>
                <a:schemeClr val="hlink"/>
              </a:solidFill>
              <a:latin typeface="Calibri"/>
              <a:ea typeface="Calibri"/>
              <a:cs typeface="Calibri"/>
              <a:sym typeface="Calibri"/>
              <a:hlinkClick r:id="rId3"/>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Getting started guide and Video</a:t>
            </a:r>
          </a:p>
          <a:p>
            <a:pPr marL="0" marR="0" lvl="0" indent="0" algn="l" rtl="0">
              <a:lnSpc>
                <a:spcPct val="90000"/>
              </a:lnSpc>
              <a:spcBef>
                <a:spcPts val="1000"/>
              </a:spcBef>
              <a:buClr>
                <a:schemeClr val="dk1"/>
              </a:buClr>
              <a:buSzPct val="25000"/>
              <a:buFont typeface="Calibri"/>
              <a:buNone/>
            </a:pPr>
            <a:r>
              <a:rPr lang="en-US" sz="2800" b="0" i="0" u="sng" strike="noStrike" cap="none" baseline="0" dirty="0">
                <a:solidFill>
                  <a:schemeClr val="hlink"/>
                </a:solidFill>
                <a:latin typeface="Calibri"/>
                <a:ea typeface="Calibri"/>
                <a:cs typeface="Calibri"/>
                <a:sym typeface="Calibri"/>
                <a:hlinkClick r:id="rId4"/>
              </a:rPr>
              <a:t>https://developers.facebook.com/docs/getting-started/graphapi/</a:t>
            </a:r>
          </a:p>
          <a:p>
            <a:endParaRPr lang="en-US" sz="2800" b="0" i="0" u="sng" strike="noStrike" cap="none" baseline="0" dirty="0">
              <a:solidFill>
                <a:schemeClr val="hlink"/>
              </a:solidFill>
              <a:latin typeface="Calibri"/>
              <a:ea typeface="Calibri"/>
              <a:cs typeface="Calibri"/>
              <a:sym typeface="Calibri"/>
              <a:hlinkClick r:id="rId4"/>
            </a:endParaRP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Try a few queries in the Graph API explorer. </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Twitter API</a:t>
            </a:r>
          </a:p>
        </p:txBody>
      </p:sp>
      <p:sp>
        <p:nvSpPr>
          <p:cNvPr id="193" name="Shape 19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Use the Twitter console explorer to explore the variety of data that can be pulled from Twitter. </a:t>
            </a:r>
          </a:p>
          <a:p>
            <a:pPr marL="228600" lvl="0" indent="-228600">
              <a:lnSpc>
                <a:spcPct val="90000"/>
              </a:lnSpc>
              <a:spcBef>
                <a:spcPts val="1000"/>
              </a:spcBef>
              <a:buClr>
                <a:schemeClr val="dk1"/>
              </a:buClr>
              <a:buSzPct val="100000"/>
              <a:buFont typeface="Calibri"/>
              <a:buChar char="•"/>
            </a:pPr>
            <a:r>
              <a:rPr lang="en-US" sz="2800" u="sng" dirty="0">
                <a:solidFill>
                  <a:schemeClr val="hlink"/>
                </a:solidFill>
                <a:latin typeface="Calibri"/>
                <a:ea typeface="Calibri"/>
                <a:cs typeface="Calibri"/>
                <a:sym typeface="Calibri"/>
              </a:rPr>
              <a:t>https://</a:t>
            </a:r>
            <a:r>
              <a:rPr lang="en-US" sz="2800" u="sng" dirty="0" err="1">
                <a:solidFill>
                  <a:schemeClr val="hlink"/>
                </a:solidFill>
                <a:latin typeface="Calibri"/>
                <a:ea typeface="Calibri"/>
                <a:cs typeface="Calibri"/>
                <a:sym typeface="Calibri"/>
              </a:rPr>
              <a:t>dev.twitter.com</a:t>
            </a:r>
            <a:r>
              <a:rPr lang="en-US" sz="2800" u="sng" dirty="0">
                <a:solidFill>
                  <a:schemeClr val="hlink"/>
                </a:solidFill>
                <a:latin typeface="Calibri"/>
                <a:ea typeface="Calibri"/>
                <a:cs typeface="Calibri"/>
                <a:sym typeface="Calibri"/>
              </a:rPr>
              <a:t>/rest/public</a:t>
            </a:r>
            <a:r>
              <a:rPr lang="en-US" sz="2800" b="0" i="0" u="none" strike="noStrike" cap="none" baseline="0" dirty="0" smtClean="0">
                <a:solidFill>
                  <a:schemeClr val="dk1"/>
                </a:solidFill>
                <a:latin typeface="Calibri"/>
                <a:ea typeface="Calibri"/>
                <a:cs typeface="Calibri"/>
                <a:sym typeface="Calibri"/>
              </a:rPr>
              <a:t> </a:t>
            </a:r>
          </a:p>
          <a:p>
            <a:endParaRPr lang="en-US" sz="2800" b="0" i="0" u="none" strike="noStrike" cap="none" baseline="0" dirty="0" smtClean="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smtClean="0">
                <a:solidFill>
                  <a:schemeClr val="dk1"/>
                </a:solidFill>
                <a:latin typeface="Calibri"/>
                <a:ea typeface="Calibri"/>
                <a:cs typeface="Calibri"/>
                <a:sym typeface="Calibri"/>
              </a:rPr>
              <a:t>Explore </a:t>
            </a:r>
            <a:r>
              <a:rPr lang="en-US" sz="2800" b="0" i="0" u="none" strike="noStrike" cap="none" baseline="0" dirty="0">
                <a:solidFill>
                  <a:schemeClr val="dk1"/>
                </a:solidFill>
                <a:latin typeface="Calibri"/>
                <a:ea typeface="Calibri"/>
                <a:cs typeface="Calibri"/>
                <a:sym typeface="Calibri"/>
              </a:rPr>
              <a:t>the API.  </a:t>
            </a:r>
          </a:p>
          <a:p>
            <a:pPr marL="228600" lvl="0" indent="-228600">
              <a:lnSpc>
                <a:spcPct val="90000"/>
              </a:lnSpc>
              <a:spcBef>
                <a:spcPts val="1000"/>
              </a:spcBef>
              <a:buClr>
                <a:schemeClr val="dk1"/>
              </a:buClr>
              <a:buSzPct val="100000"/>
              <a:buFont typeface="Calibri"/>
              <a:buChar char="•"/>
            </a:pPr>
            <a:r>
              <a:rPr lang="en-US" sz="2800" u="sng" dirty="0">
                <a:solidFill>
                  <a:schemeClr val="hlink"/>
                </a:solidFill>
                <a:latin typeface="Calibri"/>
                <a:ea typeface="Calibri"/>
                <a:cs typeface="Calibri"/>
                <a:sym typeface="Calibri"/>
              </a:rPr>
              <a:t>https://</a:t>
            </a:r>
            <a:r>
              <a:rPr lang="en-US" sz="2800" u="sng" dirty="0" err="1">
                <a:solidFill>
                  <a:schemeClr val="hlink"/>
                </a:solidFill>
                <a:latin typeface="Calibri"/>
                <a:ea typeface="Calibri"/>
                <a:cs typeface="Calibri"/>
                <a:sym typeface="Calibri"/>
              </a:rPr>
              <a:t>dev.twitter.com</a:t>
            </a:r>
            <a:r>
              <a:rPr lang="en-US" sz="2800" u="sng" dirty="0">
                <a:solidFill>
                  <a:schemeClr val="hlink"/>
                </a:solidFill>
                <a:latin typeface="Calibri"/>
                <a:ea typeface="Calibri"/>
                <a:cs typeface="Calibri"/>
                <a:sym typeface="Calibri"/>
              </a:rPr>
              <a:t>/rest/tools/console</a:t>
            </a:r>
            <a:r>
              <a:rPr lang="en-US" sz="2800" b="0" i="0" u="none" strike="noStrike" cap="none" baseline="0" dirty="0">
                <a:solidFill>
                  <a:schemeClr val="dk1"/>
                </a:solidFill>
                <a:latin typeface="Calibri"/>
                <a:ea typeface="Calibri"/>
                <a:cs typeface="Calibri"/>
                <a:sym typeface="Calibri"/>
              </a:rPr>
              <a:t> </a:t>
            </a:r>
            <a:endParaRPr lang="en-US" sz="2800" b="0" i="0" u="none" strike="noStrike" cap="none" baseline="0" dirty="0" smtClean="0">
              <a:solidFill>
                <a:schemeClr val="dk1"/>
              </a:solidFill>
              <a:latin typeface="Calibri"/>
              <a:ea typeface="Calibri"/>
              <a:cs typeface="Calibri"/>
              <a:sym typeface="Calibri"/>
            </a:endParaRPr>
          </a:p>
          <a:p>
            <a:pPr lvl="0" indent="-228600"/>
            <a:r>
              <a:rPr lang="en-US" dirty="0">
                <a:hlinkClick r:id="rId3"/>
              </a:rPr>
              <a:t>http://net.tutsplus.com/tutorials/other/diving-into-the-twitter-api</a:t>
            </a:r>
            <a:r>
              <a:rPr lang="en-US" dirty="0" smtClean="0">
                <a:hlinkClick r:id="rId3"/>
              </a:rPr>
              <a:t>/</a:t>
            </a:r>
            <a:endParaRPr lang="en-US" dirty="0" smtClean="0"/>
          </a:p>
          <a:p>
            <a:pPr lvl="0" indent="-228600"/>
            <a:endParaRPr lang="en-US" sz="2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Web API design</a:t>
            </a:r>
          </a:p>
        </p:txBody>
      </p:sp>
      <p:sp>
        <p:nvSpPr>
          <p:cNvPr id="199" name="Shape 199"/>
          <p:cNvSpPr txBox="1">
            <a:spLocks noGrp="1"/>
          </p:cNvSpPr>
          <p:nvPr>
            <p:ph type="body"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"pragmatic" REST</a:t>
            </a:r>
          </a:p>
        </p:txBody>
      </p:sp>
      <p:sp>
        <p:nvSpPr>
          <p:cNvPr id="206" name="Shape 20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"pragmatic" definition:</a:t>
            </a:r>
          </a:p>
          <a:p>
            <a:pPr marL="457200" marR="0" lvl="1" indent="0" algn="l" rtl="0">
              <a:lnSpc>
                <a:spcPct val="8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Dealing with things sensibly and realistically in a way that is based on practical rather than theoretical considerations.</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"Outside-in" approach</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`What are we trying to achieve with an API?</a:t>
            </a:r>
          </a:p>
          <a:p>
            <a:endParaRPr lang="en-US" sz="2400" b="0" i="0" u="none" strike="noStrike" cap="none" baseline="0">
              <a:solidFill>
                <a:schemeClr val="dk1"/>
              </a:solidFill>
              <a:latin typeface="Calibri"/>
              <a:ea typeface="Calibri"/>
              <a:cs typeface="Calibri"/>
              <a:sym typeface="Calibri"/>
            </a:endParaRPr>
          </a:p>
          <a:p>
            <a:pPr marL="0" marR="0" lvl="0" indent="0" algn="l" rtl="0">
              <a:lnSpc>
                <a:spcPct val="8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The API's job is to make the developer as successful as possible. The orientation for APIs is to think about design choices from the application developer's point of view.</a:t>
            </a: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API ~ WiFi </a:t>
            </a:r>
          </a:p>
        </p:txBody>
      </p:sp>
      <p:sp>
        <p:nvSpPr>
          <p:cNvPr id="212" name="Shape 21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APIs should be like the wifi. Any device can connect to it and use all the functionalities.</a:t>
            </a: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What is the design with optimal benefit for the app developer?</a:t>
            </a: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p:txBody>
      </p:sp>
      <p:pic>
        <p:nvPicPr>
          <p:cNvPr id="213" name="Shape 213"/>
          <p:cNvPicPr preferRelativeResize="0"/>
          <p:nvPr/>
        </p:nvPicPr>
        <p:blipFill>
          <a:blip r:embed="rId3"/>
          <a:stretch>
            <a:fillRect/>
          </a:stretch>
        </p:blipFill>
        <p:spPr>
          <a:xfrm>
            <a:off x="628650" y="2769946"/>
            <a:ext cx="8023225" cy="1506855"/>
          </a:xfrm>
          <a:prstGeom prst="rect">
            <a:avLst/>
          </a:prstGeom>
        </p:spPr>
      </p:pic>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Nouns are good</a:t>
            </a:r>
          </a:p>
        </p:txBody>
      </p:sp>
      <p:sp>
        <p:nvSpPr>
          <p:cNvPr id="219" name="Shape 21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Simple and intuitive base URL</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Affordance is a design property that communicates how something should be used without requiring document.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There should be only 2 base URLs per resource.</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Example: /dogs	/dogs/1234</a:t>
            </a:r>
          </a:p>
          <a:p>
            <a:endParaRPr lang="en-US" sz="20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Nouns - good; verbs - bad</a:t>
            </a:r>
          </a:p>
        </p:txBody>
      </p:sp>
      <p:sp>
        <p:nvSpPr>
          <p:cNvPr id="225" name="Shape 22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Keep verbs out of base URLs</a:t>
            </a:r>
          </a:p>
          <a:p>
            <a:endParaRPr lang="en-US" sz="2600" b="0" i="0" u="none" strike="noStrike" cap="none" baseline="0">
              <a:solidFill>
                <a:schemeClr val="dk1"/>
              </a:solidFill>
              <a:latin typeface="Calibri"/>
              <a:ea typeface="Calibri"/>
              <a:cs typeface="Calibri"/>
              <a:sym typeface="Calibri"/>
            </a:endParaRPr>
          </a:p>
          <a:p>
            <a:endParaRPr lang="en-US" sz="2600" b="0" i="0" u="none" strike="noStrike" cap="none" baseline="0">
              <a:solidFill>
                <a:schemeClr val="dk1"/>
              </a:solidFill>
              <a:latin typeface="Calibri"/>
              <a:ea typeface="Calibri"/>
              <a:cs typeface="Calibri"/>
              <a:sym typeface="Calibri"/>
            </a:endParaRPr>
          </a:p>
          <a:p>
            <a:endParaRPr lang="en-US" sz="2600" b="0" i="0" u="none" strike="noStrike" cap="none" baseline="0">
              <a:solidFill>
                <a:schemeClr val="dk1"/>
              </a:solidFill>
              <a:latin typeface="Calibri"/>
              <a:ea typeface="Calibri"/>
              <a:cs typeface="Calibri"/>
              <a:sym typeface="Calibri"/>
            </a:endParaRPr>
          </a:p>
          <a:p>
            <a:endParaRPr lang="en-US" sz="2600" b="0" i="0" u="none" strike="noStrike" cap="none" baseline="0">
              <a:solidFill>
                <a:schemeClr val="dk1"/>
              </a:solidFill>
              <a:latin typeface="Calibri"/>
              <a:ea typeface="Calibri"/>
              <a:cs typeface="Calibri"/>
              <a:sym typeface="Calibri"/>
            </a:endParaRPr>
          </a:p>
          <a:p>
            <a:endParaRPr lang="en-US" sz="2600" b="0" i="0" u="none" strike="noStrike" cap="none" baseline="0">
              <a:solidFill>
                <a:schemeClr val="dk1"/>
              </a:solidFill>
              <a:latin typeface="Calibri"/>
              <a:ea typeface="Calibri"/>
              <a:cs typeface="Calibri"/>
              <a:sym typeface="Calibri"/>
            </a:endParaRPr>
          </a:p>
          <a:p>
            <a:pPr marL="0" marR="0" lvl="0" indent="0" algn="l" rtl="0">
              <a:lnSpc>
                <a:spcPct val="80000"/>
              </a:lnSpc>
              <a:spcBef>
                <a:spcPts val="1000"/>
              </a:spcBef>
              <a:buClr>
                <a:schemeClr val="dk1"/>
              </a:buClr>
              <a:buSzPct val="25000"/>
              <a:buFont typeface="Calibri"/>
              <a:buNone/>
            </a:pPr>
            <a:r>
              <a:rPr lang="en-US" sz="2600" b="0" i="0" u="none" strike="noStrike" cap="none" baseline="0">
                <a:solidFill>
                  <a:schemeClr val="dk1"/>
                </a:solidFill>
                <a:latin typeface="Calibri"/>
                <a:ea typeface="Calibri"/>
                <a:cs typeface="Calibri"/>
                <a:sym typeface="Calibri"/>
              </a:rPr>
              <a:t>This will lead to:</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a:solidFill>
                  <a:schemeClr val="dk1"/>
                </a:solidFill>
                <a:latin typeface="Calibri"/>
                <a:ea typeface="Calibri"/>
                <a:cs typeface="Calibri"/>
                <a:sym typeface="Calibri"/>
              </a:rPr>
              <a:t>Long list of URLs</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a:solidFill>
                  <a:schemeClr val="dk1"/>
                </a:solidFill>
                <a:latin typeface="Calibri"/>
                <a:ea typeface="Calibri"/>
                <a:cs typeface="Calibri"/>
                <a:sym typeface="Calibri"/>
              </a:rPr>
              <a:t>No consistent pattern</a:t>
            </a:r>
          </a:p>
          <a:p>
            <a:pPr marL="0" marR="0" lvl="0" indent="0" algn="l" rtl="0">
              <a:lnSpc>
                <a:spcPct val="80000"/>
              </a:lnSpc>
              <a:spcBef>
                <a:spcPts val="1000"/>
              </a:spcBef>
              <a:buClr>
                <a:schemeClr val="dk1"/>
              </a:buClr>
              <a:buSzPct val="25000"/>
              <a:buFont typeface="Calibri"/>
              <a:buNone/>
            </a:pPr>
            <a:r>
              <a:rPr lang="en-US" sz="2600" b="0" i="0" u="none" strike="noStrike" cap="none" baseline="0">
                <a:solidFill>
                  <a:schemeClr val="dk1"/>
                </a:solidFill>
                <a:latin typeface="Calibri"/>
                <a:ea typeface="Calibri"/>
                <a:cs typeface="Calibri"/>
                <a:sym typeface="Calibri"/>
              </a:rPr>
              <a:t>Which will make it difficult for developers to learn and use.</a:t>
            </a:r>
          </a:p>
          <a:p>
            <a:endParaRPr lang="en-US" sz="2600" b="0" i="0" u="none" strike="noStrike" cap="none" baseline="0">
              <a:solidFill>
                <a:schemeClr val="dk1"/>
              </a:solidFill>
              <a:latin typeface="Calibri"/>
              <a:ea typeface="Calibri"/>
              <a:cs typeface="Calibri"/>
              <a:sym typeface="Calibri"/>
            </a:endParaRPr>
          </a:p>
          <a:p>
            <a:endParaRPr lang="en-US" sz="2600" b="0" i="0" u="none" strike="noStrike" cap="none" baseline="0">
              <a:solidFill>
                <a:schemeClr val="dk1"/>
              </a:solidFill>
              <a:latin typeface="Calibri"/>
              <a:ea typeface="Calibri"/>
              <a:cs typeface="Calibri"/>
              <a:sym typeface="Calibri"/>
            </a:endParaRPr>
          </a:p>
        </p:txBody>
      </p:sp>
      <p:pic>
        <p:nvPicPr>
          <p:cNvPr id="226" name="Shape 226"/>
          <p:cNvPicPr preferRelativeResize="0"/>
          <p:nvPr/>
        </p:nvPicPr>
        <p:blipFill>
          <a:blip r:embed="rId3"/>
          <a:stretch>
            <a:fillRect/>
          </a:stretch>
        </p:blipFill>
        <p:spPr>
          <a:xfrm>
            <a:off x="523875" y="2268213"/>
            <a:ext cx="8096250" cy="1628139"/>
          </a:xfrm>
          <a:prstGeom prst="rect">
            <a:avLst/>
          </a:prstGeom>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3200" b="0" i="0" u="none" strike="noStrike" cap="none" baseline="0">
                <a:solidFill>
                  <a:srgbClr val="2F5496"/>
                </a:solidFill>
                <a:latin typeface="Calibri"/>
                <a:ea typeface="Calibri"/>
                <a:cs typeface="Calibri"/>
                <a:sym typeface="Calibri"/>
              </a:rPr>
              <a:t>Application Programming Interfaces (APIs)</a:t>
            </a:r>
          </a:p>
        </p:txBody>
      </p:sp>
      <p:sp>
        <p:nvSpPr>
          <p:cNvPr id="112" name="Shape 11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Programming hooks, specifications, or guidelines published by firms that tell other programs how to get a service to perform a task such as send or receive data</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Empowering developers to build against your platform doesn’t just create value for partners; the API provider wins as well by expanding the ecosystem, increasing retention, and driving up the value of the platform.</a:t>
            </a:r>
          </a:p>
          <a:p>
            <a:endParaRPr lang="en-US" sz="2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anim calcmode="lin" valueType="num">
                                      <p:cBhvr additive="base">
                                        <p:cTn id="7" dur="500" fill="hold"/>
                                        <p:tgtEl>
                                          <p:spTgt spid="1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2">
                                            <p:txEl>
                                              <p:pRg st="1" end="1"/>
                                            </p:txEl>
                                          </p:spTgt>
                                        </p:tgtEl>
                                        <p:attrNameLst>
                                          <p:attrName>style.visibility</p:attrName>
                                        </p:attrNameLst>
                                      </p:cBhvr>
                                      <p:to>
                                        <p:strVal val="visible"/>
                                      </p:to>
                                    </p:set>
                                    <p:anim calcmode="lin" valueType="num">
                                      <p:cBhvr additive="base">
                                        <p:cTn id="13" dur="500" fill="hold"/>
                                        <p:tgtEl>
                                          <p:spTgt spid="11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Nouns - good; verbs - bad</a:t>
            </a:r>
          </a:p>
        </p:txBody>
      </p:sp>
      <p:pic>
        <p:nvPicPr>
          <p:cNvPr id="232" name="Shape 232"/>
          <p:cNvPicPr preferRelativeResize="0"/>
          <p:nvPr/>
        </p:nvPicPr>
        <p:blipFill>
          <a:blip r:embed="rId3"/>
          <a:stretch>
            <a:fillRect/>
          </a:stretch>
        </p:blipFill>
        <p:spPr>
          <a:xfrm>
            <a:off x="628650" y="2183816"/>
            <a:ext cx="7886700" cy="3064457"/>
          </a:xfrm>
          <a:prstGeom prst="rect">
            <a:avLst/>
          </a:prstGeom>
        </p:spPr>
      </p:pic>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Plural &amp; concrete nouns</a:t>
            </a:r>
          </a:p>
        </p:txBody>
      </p:sp>
      <p:sp>
        <p:nvSpPr>
          <p:cNvPr id="239" name="Shape 23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Use either plural or singular names but be consistent.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Ex: Foursquare: /checkins	GroupOn: /deals	Zappos: /product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Concrete names are better than abstract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Ex: API that access content in various form - blogs, videos, news articles and so 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Abstract names: /items or /assets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Concrete names: /blogs, /videos, /news</a:t>
            </a: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Simplify associations</a:t>
            </a:r>
          </a:p>
        </p:txBody>
      </p:sp>
      <p:sp>
        <p:nvSpPr>
          <p:cNvPr id="245" name="Shape 24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sng" strike="noStrike" cap="none" baseline="0" dirty="0">
                <a:solidFill>
                  <a:schemeClr val="dk1"/>
                </a:solidFill>
                <a:latin typeface="Calibri"/>
                <a:ea typeface="Calibri"/>
                <a:cs typeface="Calibri"/>
                <a:sym typeface="Calibri"/>
              </a:rPr>
              <a:t>Problem</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Resources always have association relationships to other resources.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Ex: Get all the dogs who belong to owner 13.</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The relationships can be more complex which </a:t>
            </a:r>
            <a:r>
              <a:rPr lang="en-US" sz="2800" b="0" i="0" u="none" strike="noStrike" cap="none" baseline="0" dirty="0" smtClean="0">
                <a:solidFill>
                  <a:schemeClr val="dk1"/>
                </a:solidFill>
                <a:latin typeface="Calibri"/>
                <a:ea typeface="Calibri"/>
                <a:cs typeface="Calibri"/>
                <a:sym typeface="Calibri"/>
              </a:rPr>
              <a:t>leads to </a:t>
            </a:r>
            <a:r>
              <a:rPr lang="en-US" sz="2800" b="0" i="0" u="none" strike="noStrike" cap="none" baseline="0" dirty="0">
                <a:solidFill>
                  <a:schemeClr val="dk1"/>
                </a:solidFill>
                <a:latin typeface="Calibri"/>
                <a:ea typeface="Calibri"/>
                <a:cs typeface="Calibri"/>
                <a:sym typeface="Calibri"/>
              </a:rPr>
              <a:t>URLs with </a:t>
            </a:r>
            <a:r>
              <a:rPr lang="en-US" sz="2800" b="0" i="0" u="none" strike="noStrike" cap="none" baseline="0" dirty="0" smtClean="0">
                <a:solidFill>
                  <a:schemeClr val="dk1"/>
                </a:solidFill>
                <a:latin typeface="Calibri"/>
                <a:ea typeface="Calibri"/>
                <a:cs typeface="Calibri"/>
                <a:sym typeface="Calibri"/>
              </a:rPr>
              <a:t>multi-level </a:t>
            </a:r>
            <a:r>
              <a:rPr lang="en-US" sz="2800" b="0" i="0" u="none" strike="noStrike" cap="none" baseline="0" dirty="0">
                <a:solidFill>
                  <a:schemeClr val="dk1"/>
                </a:solidFill>
                <a:latin typeface="Calibri"/>
                <a:ea typeface="Calibri"/>
                <a:cs typeface="Calibri"/>
                <a:sym typeface="Calibri"/>
              </a:rPr>
              <a:t>depth.</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Ex: /resource/identifier/resource/identifier/resource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In this case: /owner/13/dogs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Solution: sweep complexity behind HTTP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Ex: /</a:t>
            </a:r>
            <a:r>
              <a:rPr lang="en-US" sz="2800" b="0" i="0" u="none" strike="noStrike" cap="none" baseline="0" dirty="0" err="1">
                <a:solidFill>
                  <a:schemeClr val="dk1"/>
                </a:solidFill>
                <a:latin typeface="Calibri"/>
                <a:ea typeface="Calibri"/>
                <a:cs typeface="Calibri"/>
                <a:sym typeface="Calibri"/>
              </a:rPr>
              <a:t>dogs?owner</a:t>
            </a:r>
            <a:r>
              <a:rPr lang="en-US" sz="2800" b="0" i="0" u="none" strike="noStrike" cap="none" baseline="0" dirty="0">
                <a:solidFill>
                  <a:schemeClr val="dk1"/>
                </a:solidFill>
                <a:latin typeface="Calibri"/>
                <a:ea typeface="Calibri"/>
                <a:cs typeface="Calibri"/>
                <a:sym typeface="Calibri"/>
              </a:rPr>
              <a:t>=13&amp;color</a:t>
            </a:r>
            <a:r>
              <a:rPr lang="en-US" sz="2800" b="0" i="0" u="none" strike="noStrike" cap="none" baseline="0" dirty="0" smtClean="0">
                <a:solidFill>
                  <a:schemeClr val="dk1"/>
                </a:solidFill>
                <a:latin typeface="Calibri"/>
                <a:ea typeface="Calibri"/>
                <a:cs typeface="Calibri"/>
                <a:sym typeface="Calibri"/>
              </a:rPr>
              <a:t>=merle</a:t>
            </a:r>
            <a:endParaRPr lang="en-US" sz="2800" b="0" i="0" u="none" strike="noStrike" cap="none" baseline="0" dirty="0">
              <a:solidFill>
                <a:schemeClr val="dk1"/>
              </a:solidFill>
              <a:latin typeface="Calibri"/>
              <a:ea typeface="Calibri"/>
              <a:cs typeface="Calibri"/>
              <a:sym typeface="Calibri"/>
            </a:endParaRPr>
          </a:p>
          <a:p>
            <a:endParaRPr lang="en-US" sz="2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Error handling </a:t>
            </a:r>
          </a:p>
        </p:txBody>
      </p:sp>
      <p:sp>
        <p:nvSpPr>
          <p:cNvPr id="252" name="Shape 25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Web API is a black box for developer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error codes </a:t>
            </a:r>
            <a:r>
              <a:rPr lang="en-US" sz="2800" b="0" i="0" u="none" strike="noStrike" cap="none" baseline="0" dirty="0" smtClean="0">
                <a:solidFill>
                  <a:schemeClr val="dk1"/>
                </a:solidFill>
                <a:latin typeface="Calibri"/>
                <a:ea typeface="Calibri"/>
                <a:cs typeface="Calibri"/>
                <a:sym typeface="Calibri"/>
              </a:rPr>
              <a:t>become </a:t>
            </a:r>
            <a:r>
              <a:rPr lang="en-US" sz="2800" b="0" i="0" u="none" strike="noStrike" cap="none" baseline="0" dirty="0">
                <a:solidFill>
                  <a:schemeClr val="dk1"/>
                </a:solidFill>
                <a:latin typeface="Calibri"/>
                <a:ea typeface="Calibri"/>
                <a:cs typeface="Calibri"/>
                <a:sym typeface="Calibri"/>
              </a:rPr>
              <a:t>a key tool to provide context and visibility to use APIs</a:t>
            </a:r>
          </a:p>
          <a:p>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Best practices for designing error codes: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Use HTTP status codes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Make </a:t>
            </a:r>
            <a:r>
              <a:rPr lang="en-US" sz="2400" b="0" i="0" u="none" strike="noStrike" cap="none" baseline="0" dirty="0" smtClean="0">
                <a:solidFill>
                  <a:schemeClr val="dk1"/>
                </a:solidFill>
                <a:latin typeface="Calibri"/>
                <a:ea typeface="Calibri"/>
                <a:cs typeface="Calibri"/>
                <a:sym typeface="Calibri"/>
              </a:rPr>
              <a:t>the messages you return in </a:t>
            </a:r>
            <a:r>
              <a:rPr lang="en-US" sz="2400" b="0" i="0" u="none" strike="noStrike" cap="none" baseline="0" dirty="0">
                <a:solidFill>
                  <a:schemeClr val="dk1"/>
                </a:solidFill>
                <a:latin typeface="Calibri"/>
                <a:ea typeface="Calibri"/>
                <a:cs typeface="Calibri"/>
                <a:sym typeface="Calibri"/>
              </a:rPr>
              <a:t>the payload as verbose as possible</a:t>
            </a:r>
          </a:p>
          <a:p>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Error handling </a:t>
            </a:r>
          </a:p>
        </p:txBody>
      </p:sp>
      <p:sp>
        <p:nvSpPr>
          <p:cNvPr id="258" name="Shape 258"/>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Use HTTP status code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Try and map the status codes to relevant </a:t>
            </a:r>
            <a:r>
              <a:rPr lang="en-US" sz="2400" b="0" i="0" u="none" strike="noStrike" cap="none" baseline="0" dirty="0" smtClean="0">
                <a:solidFill>
                  <a:schemeClr val="dk1"/>
                </a:solidFill>
                <a:latin typeface="Calibri"/>
                <a:ea typeface="Calibri"/>
                <a:cs typeface="Calibri"/>
                <a:sym typeface="Calibri"/>
              </a:rPr>
              <a:t>standards-based </a:t>
            </a:r>
            <a:r>
              <a:rPr lang="en-US" sz="2400" b="0" i="0" u="none" strike="noStrike" cap="none" baseline="0" dirty="0">
                <a:solidFill>
                  <a:schemeClr val="dk1"/>
                </a:solidFill>
                <a:latin typeface="Calibri"/>
                <a:ea typeface="Calibri"/>
                <a:cs typeface="Calibri"/>
                <a:sym typeface="Calibri"/>
              </a:rPr>
              <a:t>codes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The are around 70 HTTP status codes. Use only those which are very </a:t>
            </a:r>
            <a:r>
              <a:rPr lang="en-US" sz="2400" b="0" i="0" u="none" strike="noStrike" cap="none" baseline="0" dirty="0" smtClean="0">
                <a:solidFill>
                  <a:schemeClr val="dk1"/>
                </a:solidFill>
                <a:latin typeface="Calibri"/>
                <a:ea typeface="Calibri"/>
                <a:cs typeface="Calibri"/>
                <a:sym typeface="Calibri"/>
              </a:rPr>
              <a:t>common</a:t>
            </a:r>
          </a:p>
          <a:p>
            <a:pPr marL="685800" marR="0" lvl="1" indent="-228600" algn="l" rtl="0">
              <a:lnSpc>
                <a:spcPct val="90000"/>
              </a:lnSpc>
              <a:spcBef>
                <a:spcPts val="500"/>
              </a:spcBef>
              <a:buClr>
                <a:schemeClr val="dk1"/>
              </a:buClr>
              <a:buSzPct val="100000"/>
              <a:buFont typeface="Calibri"/>
              <a:buChar char="•"/>
            </a:pPr>
            <a:endParaRPr lang="en-US" dirty="0"/>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smtClean="0">
                <a:solidFill>
                  <a:schemeClr val="dk1"/>
                </a:solidFill>
                <a:latin typeface="Calibri"/>
                <a:ea typeface="Calibri"/>
                <a:cs typeface="Calibri"/>
                <a:sym typeface="Calibri"/>
              </a:rPr>
              <a:t>Ie</a:t>
            </a:r>
            <a:endParaRPr lang="en-US" sz="2400" b="0" i="0" u="none" strike="noStrike" cap="none" baseline="0" dirty="0" smtClean="0">
              <a:solidFill>
                <a:schemeClr val="dk1"/>
              </a:solidFill>
              <a:latin typeface="Calibri"/>
              <a:ea typeface="Calibri"/>
              <a:cs typeface="Calibri"/>
              <a:sym typeface="Calibri"/>
            </a:endParaRPr>
          </a:p>
          <a:p>
            <a:pPr lvl="1" indent="-228600"/>
            <a:r>
              <a:rPr lang="en-US" dirty="0">
                <a:hlinkClick r:id="rId3"/>
              </a:rPr>
              <a:t>http://www.w3.org/Protocols/rfc2616/rfc2616-sec6.</a:t>
            </a:r>
            <a:r>
              <a:rPr lang="en-US" dirty="0" smtClean="0">
                <a:hlinkClick r:id="rId3"/>
              </a:rPr>
              <a:t>html</a:t>
            </a:r>
            <a:endParaRPr lang="en-US" dirty="0" smtClean="0"/>
          </a:p>
          <a:p>
            <a:pPr lvl="1" indent="-228600"/>
            <a:r>
              <a:rPr lang="en-US" dirty="0" smtClean="0">
                <a:hlinkClick r:id="rId4"/>
              </a:rPr>
              <a:t>https</a:t>
            </a:r>
            <a:r>
              <a:rPr lang="en-US" dirty="0">
                <a:hlinkClick r:id="rId4"/>
              </a:rPr>
              <a:t>://dev.twitter.com/docs/error-codes-</a:t>
            </a:r>
            <a:r>
              <a:rPr lang="en-US" dirty="0" smtClean="0">
                <a:hlinkClick r:id="rId4"/>
              </a:rPr>
              <a:t>responses</a:t>
            </a:r>
            <a:endParaRPr lang="en-US" dirty="0" smtClean="0"/>
          </a:p>
          <a:p>
            <a:pPr lvl="1" indent="-228600"/>
            <a:endParaRPr lang="en-US" sz="2400" b="0" i="0" u="none" strike="noStrike" cap="none" baseline="0" dirty="0">
              <a:solidFill>
                <a:schemeClr val="dk1"/>
              </a:solidFill>
              <a:latin typeface="Calibri"/>
              <a:ea typeface="Calibri"/>
              <a:cs typeface="Calibri"/>
              <a:sym typeface="Calibri"/>
            </a:endParaRPr>
          </a:p>
          <a:p>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Error handling </a:t>
            </a:r>
          </a:p>
        </p:txBody>
      </p:sp>
      <p:sp>
        <p:nvSpPr>
          <p:cNvPr id="264" name="Shape 26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How many status codes should we use? </a:t>
            </a:r>
            <a:r>
              <a:rPr lang="en-US" sz="2800" b="0" i="0" u="none" strike="noStrike" cap="none" baseline="0">
                <a:solidFill>
                  <a:schemeClr val="dk1"/>
                </a:solidFill>
                <a:latin typeface="Calibri"/>
                <a:ea typeface="Calibri"/>
                <a:cs typeface="Calibri"/>
                <a:sym typeface="Calibri"/>
              </a:rPr>
              <a:t>The are only 3 real outcomes: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Everything worked - success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The application did something wrong - client error</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The API did something wrong - server error</a:t>
            </a:r>
          </a:p>
          <a:p>
            <a:endParaRPr lang="en-US" sz="2400" b="0" i="0" u="none" strike="noStrike" cap="none" baseline="0">
              <a:solidFill>
                <a:schemeClr val="dk1"/>
              </a:solidFill>
              <a:latin typeface="Calibri"/>
              <a:ea typeface="Calibri"/>
              <a:cs typeface="Calibri"/>
              <a:sym typeface="Calibri"/>
            </a:endParaRPr>
          </a:p>
        </p:txBody>
      </p:sp>
      <p:pic>
        <p:nvPicPr>
          <p:cNvPr id="265" name="Shape 265"/>
          <p:cNvPicPr preferRelativeResize="0"/>
          <p:nvPr/>
        </p:nvPicPr>
        <p:blipFill>
          <a:blip r:embed="rId3"/>
          <a:stretch>
            <a:fillRect/>
          </a:stretch>
        </p:blipFill>
        <p:spPr>
          <a:xfrm>
            <a:off x="1099133" y="3896353"/>
            <a:ext cx="6753225" cy="2152650"/>
          </a:xfrm>
          <a:prstGeom prst="rect">
            <a:avLst/>
          </a:prstGeom>
        </p:spPr>
      </p:pic>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Error handling </a:t>
            </a:r>
          </a:p>
        </p:txBody>
      </p:sp>
      <p:sp>
        <p:nvSpPr>
          <p:cNvPr id="271" name="Shape 27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Start using with few (say 3) codes and add as per the requirement. But should not be more than 8.</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Sample codes:</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201 - Created</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304 - Not Modified</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404 - Not Found</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403 - Forbidden</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401 - </a:t>
            </a:r>
            <a:r>
              <a:rPr lang="en-US" sz="2200" b="0" i="0" u="none" strike="noStrike" cap="none" baseline="0" dirty="0" err="1">
                <a:solidFill>
                  <a:schemeClr val="dk1"/>
                </a:solidFill>
                <a:latin typeface="Calibri"/>
                <a:ea typeface="Calibri"/>
                <a:cs typeface="Calibri"/>
                <a:sym typeface="Calibri"/>
              </a:rPr>
              <a:t>Unauthorised</a:t>
            </a:r>
            <a:endParaRPr lang="en-US" sz="2200" b="0" i="0" u="none" strike="noStrike" cap="none" baseline="0" dirty="0">
              <a:solidFill>
                <a:schemeClr val="dk1"/>
              </a:solidFill>
              <a:latin typeface="Calibri"/>
              <a:ea typeface="Calibri"/>
              <a:cs typeface="Calibri"/>
              <a:sym typeface="Calibri"/>
            </a:endParaRP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It is important that the code that is returned is something that can be consumed and acted upon by the developer.</a:t>
            </a:r>
          </a:p>
          <a:p>
            <a:pPr marL="228600" marR="0" lvl="0" indent="-228600" algn="l" rtl="0">
              <a:lnSpc>
                <a:spcPct val="80000"/>
              </a:lnSpc>
              <a:spcBef>
                <a:spcPts val="1000"/>
              </a:spcBef>
              <a:buClr>
                <a:schemeClr val="dk1"/>
              </a:buClr>
              <a:buSzPct val="100000"/>
              <a:buFont typeface="Calibri"/>
              <a:buChar char="•"/>
            </a:pPr>
            <a:r>
              <a:rPr lang="en-US" sz="2600" b="0" i="1" u="sng" strike="noStrike" cap="none" baseline="0" dirty="0">
                <a:solidFill>
                  <a:schemeClr val="dk1"/>
                </a:solidFill>
                <a:latin typeface="Calibri"/>
                <a:ea typeface="Calibri"/>
                <a:cs typeface="Calibri"/>
                <a:sym typeface="Calibri"/>
                <a:hlinkClick r:id="rId3"/>
              </a:rPr>
              <a:t>Click here</a:t>
            </a:r>
            <a:r>
              <a:rPr lang="en-US" sz="2600" b="0" i="1" u="none" strike="noStrike" cap="none" baseline="0" dirty="0">
                <a:solidFill>
                  <a:schemeClr val="dk1"/>
                </a:solidFill>
                <a:latin typeface="Calibri"/>
                <a:ea typeface="Calibri"/>
                <a:cs typeface="Calibri"/>
                <a:sym typeface="Calibri"/>
                <a:hlinkClick r:id="rId3"/>
              </a:rPr>
              <a:t> </a:t>
            </a:r>
            <a:r>
              <a:rPr lang="en-US" sz="2600" b="0" i="1" u="none" strike="noStrike" cap="none" baseline="0" dirty="0">
                <a:solidFill>
                  <a:schemeClr val="dk1"/>
                </a:solidFill>
                <a:latin typeface="Calibri"/>
                <a:ea typeface="Calibri"/>
                <a:cs typeface="Calibri"/>
                <a:sym typeface="Calibri"/>
              </a:rPr>
              <a:t>to get the complete list of HTTP error codes.</a:t>
            </a:r>
          </a:p>
          <a:p>
            <a:endParaRPr lang="en-US" sz="2600" b="0" i="1"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Error handling </a:t>
            </a:r>
          </a:p>
        </p:txBody>
      </p:sp>
      <p:sp>
        <p:nvSpPr>
          <p:cNvPr id="277" name="Shape 27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Additional information in response message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Use plain language to describe the error</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Link to more information page related to the error in the description is highly recommended</a:t>
            </a:r>
          </a:p>
          <a:p>
            <a:endParaRPr lang="en-US" sz="2400" b="0" i="0" u="none" strike="noStrike" cap="none" baseline="0">
              <a:solidFill>
                <a:schemeClr val="dk1"/>
              </a:solidFill>
              <a:latin typeface="Calibri"/>
              <a:ea typeface="Calibri"/>
              <a:cs typeface="Calibri"/>
              <a:sym typeface="Calibri"/>
            </a:endParaRPr>
          </a:p>
          <a:p>
            <a:endParaRPr lang="en-US" sz="2400" b="0" i="0" u="none" strike="noStrike" cap="none" baseline="0">
              <a:solidFill>
                <a:schemeClr val="dk1"/>
              </a:solidFill>
              <a:latin typeface="Calibri"/>
              <a:ea typeface="Calibri"/>
              <a:cs typeface="Calibri"/>
              <a:sym typeface="Calibri"/>
            </a:endParaRPr>
          </a:p>
        </p:txBody>
      </p:sp>
      <p:pic>
        <p:nvPicPr>
          <p:cNvPr id="278" name="Shape 278"/>
          <p:cNvPicPr preferRelativeResize="0"/>
          <p:nvPr/>
        </p:nvPicPr>
        <p:blipFill>
          <a:blip r:embed="rId3"/>
          <a:stretch>
            <a:fillRect/>
          </a:stretch>
        </p:blipFill>
        <p:spPr>
          <a:xfrm>
            <a:off x="444181" y="3535260"/>
            <a:ext cx="8255634" cy="1231265"/>
          </a:xfrm>
          <a:prstGeom prst="rect">
            <a:avLst/>
          </a:prstGeom>
        </p:spPr>
      </p:pic>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Versioning</a:t>
            </a:r>
          </a:p>
        </p:txBody>
      </p:sp>
      <p:sp>
        <p:nvSpPr>
          <p:cNvPr id="284" name="Shape 28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1" i="0" u="none" strike="noStrike" cap="none" baseline="0" dirty="0">
                <a:solidFill>
                  <a:schemeClr val="dk1"/>
                </a:solidFill>
                <a:latin typeface="Calibri"/>
                <a:ea typeface="Calibri"/>
                <a:cs typeface="Calibri"/>
                <a:sym typeface="Calibri"/>
              </a:rPr>
              <a:t>Never release an API without </a:t>
            </a:r>
            <a:r>
              <a:rPr lang="en-US" sz="2800" b="1" i="0" u="none" strike="noStrike" cap="none" baseline="0" dirty="0" smtClean="0">
                <a:solidFill>
                  <a:schemeClr val="dk1"/>
                </a:solidFill>
                <a:latin typeface="Calibri"/>
                <a:ea typeface="Calibri"/>
                <a:cs typeface="Calibri"/>
                <a:sym typeface="Calibri"/>
              </a:rPr>
              <a:t>a </a:t>
            </a:r>
            <a:r>
              <a:rPr lang="en-US" sz="2800" b="1" i="0" u="none" strike="noStrike" cap="none" baseline="0" dirty="0">
                <a:solidFill>
                  <a:schemeClr val="dk1"/>
                </a:solidFill>
                <a:latin typeface="Calibri"/>
                <a:ea typeface="Calibri"/>
                <a:cs typeface="Calibri"/>
                <a:sym typeface="Calibri"/>
              </a:rPr>
              <a:t>version and make the version mandatory.</a:t>
            </a: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	Facebook: ?v=1.0</a:t>
            </a:r>
          </a:p>
          <a:p>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How to think about versioning?</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Specify the version with a '</a:t>
            </a:r>
            <a:r>
              <a:rPr lang="en-US" sz="2400" b="1" i="0" u="none" strike="noStrike" cap="none" baseline="0" dirty="0">
                <a:solidFill>
                  <a:schemeClr val="dk1"/>
                </a:solidFill>
                <a:latin typeface="Calibri"/>
                <a:ea typeface="Calibri"/>
                <a:cs typeface="Calibri"/>
                <a:sym typeface="Calibri"/>
              </a:rPr>
              <a:t>v'</a:t>
            </a:r>
            <a:r>
              <a:rPr lang="en-US" sz="2400" b="0" i="0" u="none" strike="noStrike" cap="none" baseline="0" dirty="0">
                <a:solidFill>
                  <a:schemeClr val="dk1"/>
                </a:solidFill>
                <a:latin typeface="Calibri"/>
                <a:ea typeface="Calibri"/>
                <a:cs typeface="Calibri"/>
                <a:sym typeface="Calibri"/>
              </a:rPr>
              <a:t> prefix</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a:t>
            </a:r>
            <a:r>
              <a:rPr lang="en-US" sz="2400" b="1" i="0" u="none" strike="noStrike" cap="none" baseline="0" dirty="0">
                <a:solidFill>
                  <a:schemeClr val="dk1"/>
                </a:solidFill>
                <a:latin typeface="Calibri"/>
                <a:ea typeface="Calibri"/>
                <a:cs typeface="Calibri"/>
                <a:sym typeface="Calibri"/>
              </a:rPr>
              <a:t>v</a:t>
            </a:r>
            <a:r>
              <a:rPr lang="en-US" sz="2400" b="0" i="0" u="none" strike="noStrike" cap="none" baseline="0" dirty="0">
                <a:solidFill>
                  <a:schemeClr val="dk1"/>
                </a:solidFill>
                <a:latin typeface="Calibri"/>
                <a:ea typeface="Calibri"/>
                <a:cs typeface="Calibri"/>
                <a:sym typeface="Calibri"/>
              </a:rPr>
              <a:t>' tag should have the highest scope: (ex: /v1/dogs)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Avoid dot notation in versions (ex: v1, v2)</a:t>
            </a:r>
          </a:p>
          <a:p>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Pagination</a:t>
            </a:r>
          </a:p>
        </p:txBody>
      </p:sp>
      <p:sp>
        <p:nvSpPr>
          <p:cNvPr id="290" name="Shape 29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Support </a:t>
            </a:r>
            <a:r>
              <a:rPr lang="en-US" sz="2600" b="1" i="0" u="none" strike="noStrike" cap="none" baseline="0">
                <a:solidFill>
                  <a:schemeClr val="dk1"/>
                </a:solidFill>
                <a:latin typeface="Calibri"/>
                <a:ea typeface="Calibri"/>
                <a:cs typeface="Calibri"/>
                <a:sym typeface="Calibri"/>
              </a:rPr>
              <a:t>partial response</a:t>
            </a:r>
            <a:r>
              <a:rPr lang="en-US" sz="2600" b="0" i="0" u="none" strike="noStrike" cap="none" baseline="0">
                <a:solidFill>
                  <a:schemeClr val="dk1"/>
                </a:solidFill>
                <a:latin typeface="Calibri"/>
                <a:ea typeface="Calibri"/>
                <a:cs typeface="Calibri"/>
                <a:sym typeface="Calibri"/>
              </a:rPr>
              <a:t> by adding optional fields in a </a:t>
            </a:r>
            <a:r>
              <a:rPr lang="en-US" sz="2600" b="1" i="0" u="none" strike="noStrike" cap="none" baseline="0">
                <a:solidFill>
                  <a:schemeClr val="dk1"/>
                </a:solidFill>
                <a:latin typeface="Calibri"/>
                <a:ea typeface="Calibri"/>
                <a:cs typeface="Calibri"/>
                <a:sym typeface="Calibri"/>
              </a:rPr>
              <a:t>comma delimited list</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Linkedin: /people:(id,first-name,last-name,industry)</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Facebook: /joe.smith/friends?fields=id,name,picture</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Google: ?fields=title,media:group(media:thumbnail)</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Use </a:t>
            </a:r>
            <a:r>
              <a:rPr lang="en-US" sz="2600" b="1" i="0" u="none" strike="noStrike" cap="none" baseline="0">
                <a:solidFill>
                  <a:schemeClr val="dk1"/>
                </a:solidFill>
                <a:latin typeface="Calibri"/>
                <a:ea typeface="Calibri"/>
                <a:cs typeface="Calibri"/>
                <a:sym typeface="Calibri"/>
              </a:rPr>
              <a:t>limit</a:t>
            </a:r>
            <a:r>
              <a:rPr lang="en-US" sz="2600" b="0" i="0" u="none" strike="noStrike" cap="none" baseline="0">
                <a:solidFill>
                  <a:schemeClr val="dk1"/>
                </a:solidFill>
                <a:latin typeface="Calibri"/>
                <a:ea typeface="Calibri"/>
                <a:cs typeface="Calibri"/>
                <a:sym typeface="Calibri"/>
              </a:rPr>
              <a:t> </a:t>
            </a:r>
            <a:r>
              <a:rPr lang="en-US" sz="2600" b="1" i="0" u="none" strike="noStrike" cap="none" baseline="0">
                <a:solidFill>
                  <a:schemeClr val="dk1"/>
                </a:solidFill>
                <a:latin typeface="Calibri"/>
                <a:ea typeface="Calibri"/>
                <a:cs typeface="Calibri"/>
                <a:sym typeface="Calibri"/>
              </a:rPr>
              <a:t>and</a:t>
            </a:r>
            <a:r>
              <a:rPr lang="en-US" sz="2600" b="0" i="0" u="none" strike="noStrike" cap="none" baseline="0">
                <a:solidFill>
                  <a:schemeClr val="dk1"/>
                </a:solidFill>
                <a:latin typeface="Calibri"/>
                <a:ea typeface="Calibri"/>
                <a:cs typeface="Calibri"/>
                <a:sym typeface="Calibri"/>
              </a:rPr>
              <a:t> </a:t>
            </a:r>
            <a:r>
              <a:rPr lang="en-US" sz="2600" b="1" i="0" u="none" strike="noStrike" cap="none" baseline="0">
                <a:solidFill>
                  <a:schemeClr val="dk1"/>
                </a:solidFill>
                <a:latin typeface="Calibri"/>
                <a:ea typeface="Calibri"/>
                <a:cs typeface="Calibri"/>
                <a:sym typeface="Calibri"/>
              </a:rPr>
              <a:t>offset</a:t>
            </a:r>
            <a:r>
              <a:rPr lang="en-US" sz="2600" b="0" i="0" u="none" strike="noStrike" cap="none" baseline="0">
                <a:solidFill>
                  <a:schemeClr val="dk1"/>
                </a:solidFill>
                <a:latin typeface="Calibri"/>
                <a:ea typeface="Calibri"/>
                <a:cs typeface="Calibri"/>
                <a:sym typeface="Calibri"/>
              </a:rPr>
              <a:t> to make it easy for developers to paginate objects</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Facebook: offset 50 and limit 25</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Linkedin: start 50 and count 25</a:t>
            </a:r>
          </a:p>
          <a:p>
            <a:pPr marL="228600" marR="0" lvl="0" indent="-228600" algn="l" rtl="0">
              <a:lnSpc>
                <a:spcPct val="9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Twitter: page 3 and rpp 25 (records per page)</a:t>
            </a:r>
          </a:p>
          <a:p>
            <a:endParaRPr lang="en-US" sz="26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dirty="0" err="1" smtClean="0">
                <a:solidFill>
                  <a:srgbClr val="2F5496"/>
                </a:solidFill>
                <a:latin typeface="Calibri"/>
                <a:ea typeface="Calibri"/>
                <a:cs typeface="Calibri"/>
                <a:sym typeface="Calibri"/>
              </a:rPr>
              <a:t>ReST</a:t>
            </a:r>
            <a:endParaRPr lang="en-US" sz="4400" b="0" i="0" u="none" strike="noStrike" cap="none" baseline="0" dirty="0">
              <a:solidFill>
                <a:srgbClr val="2F5496"/>
              </a:solidFill>
              <a:latin typeface="Calibri"/>
              <a:ea typeface="Calibri"/>
              <a:cs typeface="Calibri"/>
              <a:sym typeface="Calibri"/>
            </a:endParaRPr>
          </a:p>
        </p:txBody>
      </p:sp>
      <p:sp>
        <p:nvSpPr>
          <p:cNvPr id="118" name="Shape 118"/>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600" b="1" i="0" u="none" strike="noStrike" cap="none" baseline="0" dirty="0">
                <a:solidFill>
                  <a:schemeClr val="dk1"/>
                </a:solidFill>
                <a:latin typeface="Calibri"/>
                <a:ea typeface="Calibri"/>
                <a:cs typeface="Calibri"/>
                <a:sym typeface="Calibri"/>
              </a:rPr>
              <a:t>Representational State Transfer (</a:t>
            </a:r>
            <a:r>
              <a:rPr lang="en-US" sz="2600" b="1" i="0" u="none" strike="noStrike" cap="none" baseline="0" dirty="0" err="1" smtClean="0">
                <a:solidFill>
                  <a:schemeClr val="dk1"/>
                </a:solidFill>
                <a:latin typeface="Calibri"/>
                <a:ea typeface="Calibri"/>
                <a:cs typeface="Calibri"/>
                <a:sym typeface="Calibri"/>
              </a:rPr>
              <a:t>ReST</a:t>
            </a:r>
            <a:r>
              <a:rPr lang="en-US" sz="2600" b="1" i="0" u="none" strike="noStrike" cap="none" baseline="0" dirty="0">
                <a:solidFill>
                  <a:schemeClr val="dk1"/>
                </a:solidFill>
                <a:latin typeface="Calibri"/>
                <a:ea typeface="Calibri"/>
                <a:cs typeface="Calibri"/>
                <a:sym typeface="Calibri"/>
              </a:rPr>
              <a:t>)</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Architectural style for distributed hypermedia systems</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Resource Based</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Representations</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Six Constraints</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Uniform Interface</a:t>
            </a:r>
          </a:p>
          <a:p>
            <a:pPr lvl="1" indent="-228600">
              <a:lnSpc>
                <a:spcPct val="80000"/>
              </a:lnSpc>
            </a:pPr>
            <a:r>
              <a:rPr lang="en-US" sz="2200" dirty="0"/>
              <a:t>Stateless </a:t>
            </a:r>
            <a:r>
              <a:rPr lang="en-US" sz="2200" dirty="0" smtClean="0"/>
              <a:t>– </a:t>
            </a:r>
            <a:r>
              <a:rPr lang="en-US" sz="1800" dirty="0" smtClean="0"/>
              <a:t>“each </a:t>
            </a:r>
            <a:r>
              <a:rPr lang="en-US" sz="1800" dirty="0"/>
              <a:t>request from client to server must contain all of the information necessary to understand the request, and cannot take advantage of any stored context on the </a:t>
            </a:r>
            <a:r>
              <a:rPr lang="en-US" sz="1800" dirty="0" smtClean="0"/>
              <a:t>server”</a:t>
            </a:r>
            <a:endParaRPr lang="en-US" sz="1800" b="0" i="0" u="none" strike="noStrike" cap="none" baseline="0" dirty="0">
              <a:solidFill>
                <a:schemeClr val="dk1"/>
              </a:solidFill>
              <a:sym typeface="Calibri"/>
            </a:endParaRP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Cacheable</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Client-Server</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Layered System</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dirty="0">
                <a:solidFill>
                  <a:schemeClr val="dk1"/>
                </a:solidFill>
                <a:latin typeface="Calibri"/>
                <a:ea typeface="Calibri"/>
                <a:cs typeface="Calibri"/>
                <a:sym typeface="Calibri"/>
              </a:rPr>
              <a:t>Code on Demand (optional)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Non resource responses</a:t>
            </a:r>
          </a:p>
        </p:txBody>
      </p:sp>
      <p:sp>
        <p:nvSpPr>
          <p:cNvPr id="296" name="Shape 29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Use verbs </a:t>
            </a:r>
            <a:r>
              <a:rPr lang="en-US" sz="2800" b="1" i="0" u="none" strike="noStrike" cap="none" baseline="0">
                <a:solidFill>
                  <a:schemeClr val="dk1"/>
                </a:solidFill>
                <a:latin typeface="Calibri"/>
                <a:ea typeface="Calibri"/>
                <a:cs typeface="Calibri"/>
                <a:sym typeface="Calibri"/>
              </a:rPr>
              <a:t>not</a:t>
            </a:r>
            <a:r>
              <a:rPr lang="en-US" sz="2800" b="0" i="0" u="none" strike="noStrike" cap="none" baseline="0">
                <a:solidFill>
                  <a:schemeClr val="dk1"/>
                </a:solidFill>
                <a:latin typeface="Calibri"/>
                <a:ea typeface="Calibri"/>
                <a:cs typeface="Calibri"/>
                <a:sym typeface="Calibri"/>
              </a:rPr>
              <a:t> nouns for all the APIs that do not return a resource. For example: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Calculate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Translate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Convert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/convert?from=EURO&amp;to=USD&amp;amount=100</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Separate out a section of documentation for all the non resource returning requests.</a:t>
            </a: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Multiple formats</a:t>
            </a:r>
          </a:p>
        </p:txBody>
      </p:sp>
      <p:sp>
        <p:nvSpPr>
          <p:cNvPr id="302" name="Shape 30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Support </a:t>
            </a:r>
            <a:r>
              <a:rPr lang="en-US" sz="2800" b="1" i="0" u="none" strike="noStrike" cap="none" baseline="0" dirty="0">
                <a:solidFill>
                  <a:schemeClr val="dk1"/>
                </a:solidFill>
                <a:latin typeface="Calibri"/>
                <a:ea typeface="Calibri"/>
                <a:cs typeface="Calibri"/>
                <a:sym typeface="Calibri"/>
              </a:rPr>
              <a:t>more than</a:t>
            </a:r>
            <a:r>
              <a:rPr lang="en-US" sz="2800" b="0" i="0" u="none" strike="noStrike" cap="none" baseline="0" dirty="0">
                <a:solidFill>
                  <a:schemeClr val="dk1"/>
                </a:solidFill>
                <a:latin typeface="Calibri"/>
                <a:ea typeface="Calibri"/>
                <a:cs typeface="Calibri"/>
                <a:sym typeface="Calibri"/>
              </a:rPr>
              <a:t> one format for returning resources.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Google data: ?alt=</a:t>
            </a:r>
            <a:r>
              <a:rPr lang="en-US" sz="2400" b="0" i="0" u="none" strike="noStrike" cap="none" baseline="0" dirty="0" err="1">
                <a:solidFill>
                  <a:schemeClr val="dk1"/>
                </a:solidFill>
                <a:latin typeface="Calibri"/>
                <a:ea typeface="Calibri"/>
                <a:cs typeface="Calibri"/>
                <a:sym typeface="Calibri"/>
              </a:rPr>
              <a:t>json</a:t>
            </a:r>
            <a:endParaRPr lang="en-US" sz="2400" b="0" i="0" u="none" strike="noStrike" cap="none" baseline="0" dirty="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FourSquare</a:t>
            </a:r>
            <a:r>
              <a:rPr lang="en-US" sz="2400" b="0" i="0" u="none" strike="noStrike" cap="none" baseline="0" dirty="0">
                <a:solidFill>
                  <a:schemeClr val="dk1"/>
                </a:solidFill>
                <a:latin typeface="Calibri"/>
                <a:ea typeface="Calibri"/>
                <a:cs typeface="Calibri"/>
                <a:sym typeface="Calibri"/>
              </a:rPr>
              <a:t>: /</a:t>
            </a:r>
            <a:r>
              <a:rPr lang="en-US" sz="2400" b="0" i="0" u="none" strike="noStrike" cap="none" baseline="0" dirty="0" err="1">
                <a:solidFill>
                  <a:schemeClr val="dk1"/>
                </a:solidFill>
                <a:latin typeface="Calibri"/>
                <a:ea typeface="Calibri"/>
                <a:cs typeface="Calibri"/>
                <a:sym typeface="Calibri"/>
              </a:rPr>
              <a:t>venue.json</a:t>
            </a:r>
            <a:r>
              <a:rPr lang="en-US" sz="2400" b="0" i="0" u="none" strike="noStrike" cap="none" baseline="0" dirty="0">
                <a:solidFill>
                  <a:schemeClr val="dk1"/>
                </a:solidFill>
                <a:latin typeface="Calibri"/>
                <a:ea typeface="Calibri"/>
                <a:cs typeface="Calibri"/>
                <a:sym typeface="Calibri"/>
              </a:rPr>
              <a:t> (recommended)</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Recommendations: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Use </a:t>
            </a:r>
            <a:r>
              <a:rPr lang="en-US" sz="2400" b="1" i="0" u="none" strike="noStrike" cap="none" baseline="0" dirty="0">
                <a:solidFill>
                  <a:schemeClr val="dk1"/>
                </a:solidFill>
                <a:latin typeface="Calibri"/>
                <a:ea typeface="Calibri"/>
                <a:cs typeface="Calibri"/>
                <a:sym typeface="Calibri"/>
              </a:rPr>
              <a:t>JSON</a:t>
            </a:r>
            <a:r>
              <a:rPr lang="en-US" sz="2400" b="0" i="0" u="none" strike="noStrike" cap="none" baseline="0" dirty="0">
                <a:solidFill>
                  <a:schemeClr val="dk1"/>
                </a:solidFill>
                <a:latin typeface="Calibri"/>
                <a:ea typeface="Calibri"/>
                <a:cs typeface="Calibri"/>
                <a:sym typeface="Calibri"/>
              </a:rPr>
              <a:t> as default format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Follow JavaScript conventions for naming attributes: </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dirty="0">
                <a:solidFill>
                  <a:schemeClr val="dk1"/>
                </a:solidFill>
                <a:latin typeface="Calibri"/>
                <a:ea typeface="Calibri"/>
                <a:cs typeface="Calibri"/>
                <a:sym typeface="Calibri"/>
              </a:rPr>
              <a:t>Use medial </a:t>
            </a:r>
            <a:r>
              <a:rPr lang="en-US" sz="2000" b="0" i="0" u="none" strike="noStrike" cap="none" baseline="0" dirty="0" smtClean="0">
                <a:solidFill>
                  <a:schemeClr val="dk1"/>
                </a:solidFill>
                <a:latin typeface="Calibri"/>
                <a:ea typeface="Calibri"/>
                <a:cs typeface="Calibri"/>
                <a:sym typeface="Calibri"/>
              </a:rPr>
              <a:t>capitalization </a:t>
            </a:r>
            <a:r>
              <a:rPr lang="en-US" sz="2000" b="0" i="0" u="none" strike="noStrike" cap="none" baseline="0" dirty="0">
                <a:solidFill>
                  <a:schemeClr val="dk1"/>
                </a:solidFill>
                <a:latin typeface="Calibri"/>
                <a:ea typeface="Calibri"/>
                <a:cs typeface="Calibri"/>
                <a:sym typeface="Calibri"/>
              </a:rPr>
              <a:t>(aka </a:t>
            </a:r>
            <a:r>
              <a:rPr lang="en-US" sz="2000" b="0" i="0" u="none" strike="noStrike" cap="none" baseline="0" dirty="0" err="1">
                <a:solidFill>
                  <a:schemeClr val="dk1"/>
                </a:solidFill>
                <a:latin typeface="Calibri"/>
                <a:ea typeface="Calibri"/>
                <a:cs typeface="Calibri"/>
                <a:sym typeface="Calibri"/>
              </a:rPr>
              <a:t>CamelCase</a:t>
            </a:r>
            <a:r>
              <a:rPr lang="en-US" sz="2000" b="0" i="0" u="none" strike="noStrike" cap="none" baseline="0" dirty="0">
                <a:solidFill>
                  <a:schemeClr val="dk1"/>
                </a:solidFill>
                <a:latin typeface="Calibri"/>
                <a:ea typeface="Calibri"/>
                <a:cs typeface="Calibri"/>
                <a:sym typeface="Calibri"/>
              </a:rPr>
              <a:t>)</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dirty="0">
                <a:solidFill>
                  <a:schemeClr val="dk1"/>
                </a:solidFill>
                <a:latin typeface="Calibri"/>
                <a:ea typeface="Calibri"/>
                <a:cs typeface="Calibri"/>
                <a:sym typeface="Calibri"/>
              </a:rPr>
              <a:t>Use uppercase or lowercase depending on the object.</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Tips for search</a:t>
            </a:r>
          </a:p>
        </p:txBody>
      </p:sp>
      <p:sp>
        <p:nvSpPr>
          <p:cNvPr id="308" name="Shape 308"/>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Global search</a:t>
            </a:r>
          </a:p>
          <a:p>
            <a:pPr marL="685800" marR="0" lvl="1" indent="-228600" algn="l" rtl="0">
              <a:lnSpc>
                <a:spcPct val="90000"/>
              </a:lnSpc>
              <a:spcBef>
                <a:spcPts val="500"/>
              </a:spcBef>
              <a:buClr>
                <a:schemeClr val="dk1"/>
              </a:buClr>
              <a:buSzPct val="100000"/>
              <a:buFont typeface="Calibri"/>
              <a:buChar char="•"/>
            </a:pPr>
            <a:r>
              <a:rPr lang="en-US" sz="2400" b="1" i="0" u="none" strike="noStrike" cap="none" baseline="0">
                <a:solidFill>
                  <a:schemeClr val="dk1"/>
                </a:solidFill>
                <a:latin typeface="Calibri"/>
                <a:ea typeface="Calibri"/>
                <a:cs typeface="Calibri"/>
                <a:sym typeface="Calibri"/>
              </a:rPr>
              <a:t>/search?q=foo+bar (Google approach)</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Scoped search</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/owners/5283/dogs?q=foo+bar</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Note: Parameter 'q' indicates a search query.</a:t>
            </a:r>
          </a:p>
          <a:p>
            <a:endParaRPr lang="en-US" sz="2800" b="1"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Subdomain for APIs</a:t>
            </a:r>
          </a:p>
        </p:txBody>
      </p:sp>
      <p:sp>
        <p:nvSpPr>
          <p:cNvPr id="314" name="Shape 31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Consolidate all API requests in a single subdomain.</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api.facebook.com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graph.facebook.com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api.foursquare.com</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api.twitter.com 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tream.twitter.com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search.twitter.com</a:t>
            </a:r>
          </a:p>
          <a:p>
            <a:endParaRPr lang="en-US" sz="24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Authentication</a:t>
            </a:r>
          </a:p>
        </p:txBody>
      </p:sp>
      <p:sp>
        <p:nvSpPr>
          <p:cNvPr id="320" name="Shape 32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Recommendation: Use the latest </a:t>
            </a:r>
            <a:r>
              <a:rPr lang="en-US" sz="2800" b="0" i="0" u="none" strike="noStrike" cap="none" baseline="0" dirty="0" err="1">
                <a:solidFill>
                  <a:schemeClr val="dk1"/>
                </a:solidFill>
                <a:latin typeface="Calibri"/>
                <a:ea typeface="Calibri"/>
                <a:cs typeface="Calibri"/>
                <a:sym typeface="Calibri"/>
              </a:rPr>
              <a:t>OAuth</a:t>
            </a:r>
            <a:endParaRPr lang="en-US" sz="2800" b="0" i="0" u="none" strike="noStrike" cap="none" baseline="0" dirty="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smtClean="0">
                <a:solidFill>
                  <a:schemeClr val="dk1"/>
                </a:solidFill>
                <a:latin typeface="Calibri"/>
                <a:ea typeface="Calibri"/>
                <a:cs typeface="Calibri"/>
                <a:sym typeface="Calibri"/>
              </a:rPr>
              <a:t>Google &amp; Facebook</a:t>
            </a:r>
            <a:r>
              <a:rPr lang="en-US" sz="2400" b="0" i="0" u="none" strike="noStrike" cap="none" baseline="0" dirty="0">
                <a:solidFill>
                  <a:schemeClr val="dk1"/>
                </a:solidFill>
                <a:latin typeface="Calibri"/>
                <a:ea typeface="Calibri"/>
                <a:cs typeface="Calibri"/>
                <a:sym typeface="Calibri"/>
              </a:rPr>
              <a:t>: </a:t>
            </a:r>
            <a:r>
              <a:rPr lang="en-US" sz="2400" b="0" i="0" u="none" strike="noStrike" cap="none" baseline="0" dirty="0" err="1">
                <a:solidFill>
                  <a:schemeClr val="dk1"/>
                </a:solidFill>
                <a:latin typeface="Calibri"/>
                <a:ea typeface="Calibri"/>
                <a:cs typeface="Calibri"/>
                <a:sym typeface="Calibri"/>
              </a:rPr>
              <a:t>OAuth</a:t>
            </a:r>
            <a:r>
              <a:rPr lang="en-US" sz="2400" b="0" i="0" u="none" strike="noStrike" cap="none" baseline="0" dirty="0">
                <a:solidFill>
                  <a:schemeClr val="dk1"/>
                </a:solidFill>
                <a:latin typeface="Calibri"/>
                <a:ea typeface="Calibri"/>
                <a:cs typeface="Calibri"/>
                <a:sym typeface="Calibri"/>
              </a:rPr>
              <a:t> 2.0</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Twitter: </a:t>
            </a:r>
            <a:r>
              <a:rPr lang="en-US" sz="2400" b="0" i="0" u="none" strike="noStrike" cap="none" baseline="0" dirty="0" err="1">
                <a:solidFill>
                  <a:schemeClr val="dk1"/>
                </a:solidFill>
                <a:latin typeface="Calibri"/>
                <a:ea typeface="Calibri"/>
                <a:cs typeface="Calibri"/>
                <a:sym typeface="Calibri"/>
              </a:rPr>
              <a:t>OAuth</a:t>
            </a:r>
            <a:r>
              <a:rPr lang="en-US" sz="2400" b="0" i="0" u="none" strike="noStrike" cap="none" baseline="0" dirty="0">
                <a:solidFill>
                  <a:schemeClr val="dk1"/>
                </a:solidFill>
                <a:latin typeface="Calibri"/>
                <a:ea typeface="Calibri"/>
                <a:cs typeface="Calibri"/>
                <a:sym typeface="Calibri"/>
              </a:rPr>
              <a:t> 1.0a</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PayPal: Permission service API</a:t>
            </a:r>
          </a:p>
          <a:p>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References</a:t>
            </a:r>
          </a:p>
        </p:txBody>
      </p:sp>
      <p:sp>
        <p:nvSpPr>
          <p:cNvPr id="326" name="Shape 326"/>
          <p:cNvSpPr txBox="1">
            <a:spLocks noGrp="1"/>
          </p:cNvSpPr>
          <p:nvPr>
            <p:ph idx="1"/>
          </p:nvPr>
        </p:nvSpPr>
        <p:spPr>
          <a:prstGeom prst="rect">
            <a:avLst/>
          </a:prstGeom>
          <a:noFill/>
          <a:ln>
            <a:noFill/>
          </a:ln>
        </p:spPr>
        <p:txBody>
          <a:bodyPr lIns="91425" tIns="45700" rIns="91425" bIns="45700" anchor="t" anchorCtr="0">
            <a:noAutofit/>
          </a:bodyPr>
          <a:lstStyle/>
          <a:p>
            <a:r>
              <a:rPr lang="en-US" sz="1800" u="sng" dirty="0" smtClean="0">
                <a:solidFill>
                  <a:schemeClr val="hlink"/>
                </a:solidFill>
                <a:hlinkClick r:id="rId3"/>
              </a:rPr>
              <a:t>http</a:t>
            </a:r>
            <a:r>
              <a:rPr lang="en-US" sz="1800" u="sng" dirty="0">
                <a:solidFill>
                  <a:schemeClr val="hlink"/>
                </a:solidFill>
                <a:hlinkClick r:id="rId3"/>
              </a:rPr>
              <a:t>://www.ics.uci.edu/~fielding/pubs/dissertation/</a:t>
            </a:r>
            <a:r>
              <a:rPr lang="en-US" sz="1800" u="sng" dirty="0" smtClean="0">
                <a:solidFill>
                  <a:schemeClr val="hlink"/>
                </a:solidFill>
                <a:hlinkClick r:id="rId3"/>
              </a:rPr>
              <a:t>rest_arch_style.htm</a:t>
            </a:r>
            <a:endParaRPr lang="en-US" sz="1800" u="sng" dirty="0" smtClean="0">
              <a:solidFill>
                <a:schemeClr val="hlink"/>
              </a:solidFill>
            </a:endParaRPr>
          </a:p>
          <a:p>
            <a:r>
              <a:rPr lang="en-US" sz="1800" dirty="0">
                <a:hlinkClick r:id="rId4"/>
              </a:rPr>
              <a:t>http://info.apigee.com/Portals/62317/docs/web%</a:t>
            </a:r>
            <a:r>
              <a:rPr lang="en-US" sz="1800" dirty="0" smtClean="0">
                <a:hlinkClick r:id="rId4"/>
              </a:rPr>
              <a:t>20api.pdf</a:t>
            </a:r>
            <a:endParaRPr lang="en-US" sz="1800" dirty="0" smtClean="0"/>
          </a:p>
          <a:p>
            <a:r>
              <a:rPr lang="en-US" sz="1800" dirty="0">
                <a:hlinkClick r:id="rId5"/>
              </a:rPr>
              <a:t>http://www.w3.org/Protocols/rfc2616/rfc2616-sec10.</a:t>
            </a:r>
            <a:r>
              <a:rPr lang="en-US" sz="1800" dirty="0" smtClean="0">
                <a:hlinkClick r:id="rId5"/>
              </a:rPr>
              <a:t>html</a:t>
            </a:r>
            <a:endParaRPr lang="en-US" sz="1800" dirty="0" smtClean="0"/>
          </a:p>
          <a:p>
            <a:pPr lvl="0"/>
            <a:r>
              <a:rPr lang="en-US" sz="1800" dirty="0">
                <a:hlinkClick r:id="rId6"/>
              </a:rPr>
              <a:t>http://net.tutsplus.com/tutorials/other/diving-into-the-twitter-api/</a:t>
            </a:r>
            <a:endParaRPr lang="en-US" sz="1800" dirty="0"/>
          </a:p>
          <a:p>
            <a:r>
              <a:rPr lang="en-US" sz="1800" dirty="0">
                <a:hlinkClick r:id="rId7"/>
              </a:rPr>
              <a:t>http://</a:t>
            </a:r>
            <a:r>
              <a:rPr lang="en-US" sz="1800" dirty="0" err="1">
                <a:hlinkClick r:id="rId7"/>
              </a:rPr>
              <a:t>www.youtube.com</a:t>
            </a:r>
            <a:r>
              <a:rPr lang="en-US" sz="1800" dirty="0">
                <a:hlinkClick r:id="rId7"/>
              </a:rPr>
              <a:t>/</a:t>
            </a:r>
            <a:r>
              <a:rPr lang="en-US" sz="1800" dirty="0" err="1">
                <a:hlinkClick r:id="rId7"/>
              </a:rPr>
              <a:t>watch?v</a:t>
            </a:r>
            <a:r>
              <a:rPr lang="en-US" sz="1800" dirty="0">
                <a:hlinkClick r:id="rId7"/>
              </a:rPr>
              <a:t>=WteK95AppF4</a:t>
            </a:r>
            <a:endParaRPr lang="en-US" sz="1800" dirty="0"/>
          </a:p>
          <a:p>
            <a:r>
              <a:rPr lang="en-US" sz="1800" dirty="0" smtClean="0"/>
              <a:t> </a:t>
            </a:r>
            <a:r>
              <a:rPr lang="en-US" sz="1800" dirty="0">
                <a:hlinkClick r:id="rId8"/>
              </a:rPr>
              <a:t>https://developers.google.com/accounts/docs/</a:t>
            </a:r>
            <a:r>
              <a:rPr lang="en-US" sz="1800" dirty="0" smtClean="0">
                <a:hlinkClick r:id="rId8"/>
              </a:rPr>
              <a:t>OAuth2</a:t>
            </a:r>
            <a:endParaRPr lang="en-US" sz="1800" dirty="0" smtClean="0"/>
          </a:p>
          <a:p>
            <a:pPr marL="177800" indent="0">
              <a:buNone/>
            </a:pPr>
            <a:endParaRPr lang="en-US" sz="1800" dirty="0" smtClean="0"/>
          </a:p>
          <a:p>
            <a:pPr marL="177800" indent="0">
              <a:buNone/>
            </a:pPr>
            <a:endParaRPr lang="en-US" sz="1800"/>
          </a:p>
          <a:p>
            <a:pPr marL="177800" indent="0">
              <a:buNone/>
            </a:pPr>
            <a:r>
              <a:rPr lang="en-US" sz="1800" smtClean="0"/>
              <a:t>- </a:t>
            </a:r>
            <a:r>
              <a:rPr lang="en-US" sz="1800" dirty="0" smtClean="0"/>
              <a:t>also contained within </a:t>
            </a:r>
            <a:r>
              <a:rPr lang="en-US" sz="1800" smtClean="0"/>
              <a:t>the presentation notes</a:t>
            </a:r>
            <a:endParaRPr lang="en-US" sz="1800" dirty="0" smtClean="0"/>
          </a:p>
          <a:p>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Resource Based</a:t>
            </a:r>
          </a:p>
        </p:txBody>
      </p:sp>
      <p:sp>
        <p:nvSpPr>
          <p:cNvPr id="125" name="Shape 12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Things </a:t>
            </a:r>
            <a:r>
              <a:rPr lang="en-US" sz="2800" b="0" i="0" u="none" strike="noStrike" cap="none" baseline="0" dirty="0" err="1">
                <a:solidFill>
                  <a:schemeClr val="dk1"/>
                </a:solidFill>
                <a:latin typeface="Calibri"/>
                <a:ea typeface="Calibri"/>
                <a:cs typeface="Calibri"/>
                <a:sym typeface="Calibri"/>
              </a:rPr>
              <a:t>vs</a:t>
            </a:r>
            <a:r>
              <a:rPr lang="en-US" sz="2800" b="0" i="0" u="none" strike="noStrike" cap="none" baseline="0" dirty="0">
                <a:solidFill>
                  <a:schemeClr val="dk1"/>
                </a:solidFill>
                <a:latin typeface="Calibri"/>
                <a:ea typeface="Calibri"/>
                <a:cs typeface="Calibri"/>
                <a:sym typeface="Calibri"/>
              </a:rPr>
              <a:t> Actions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Nouns are good</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Resources are identified by URIs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 same resource can have multiple </a:t>
            </a:r>
            <a:r>
              <a:rPr lang="en-US" sz="2800" b="0" i="0" u="none" strike="noStrike" cap="none" baseline="0" dirty="0" smtClean="0">
                <a:solidFill>
                  <a:schemeClr val="dk1"/>
                </a:solidFill>
                <a:latin typeface="Calibri"/>
                <a:ea typeface="Calibri"/>
                <a:cs typeface="Calibri"/>
                <a:sym typeface="Calibri"/>
              </a:rPr>
              <a:t>URIs</a:t>
            </a:r>
          </a:p>
          <a:p>
            <a:pPr marL="228600" marR="0" lvl="0" indent="-228600" algn="l" rtl="0">
              <a:lnSpc>
                <a:spcPct val="90000"/>
              </a:lnSpc>
              <a:spcBef>
                <a:spcPts val="1000"/>
              </a:spcBef>
              <a:buClr>
                <a:schemeClr val="dk1"/>
              </a:buClr>
              <a:buSzPct val="100000"/>
              <a:buFont typeface="Calibri"/>
              <a:buChar char="•"/>
            </a:pPr>
            <a:r>
              <a:rPr lang="en-US" dirty="0" smtClean="0"/>
              <a:t>Conceptual mapping of resource (</a:t>
            </a:r>
            <a:r>
              <a:rPr lang="en-US" dirty="0" err="1" smtClean="0"/>
              <a:t>ie</a:t>
            </a:r>
            <a:r>
              <a:rPr lang="en-US" dirty="0" smtClean="0"/>
              <a:t>)</a:t>
            </a:r>
          </a:p>
          <a:p>
            <a:pPr lvl="1" indent="-228600">
              <a:spcBef>
                <a:spcPts val="1000"/>
              </a:spcBef>
            </a:pPr>
            <a:r>
              <a:rPr lang="en-US" sz="2400" b="0" i="0" u="none" strike="noStrike" cap="none" baseline="0" dirty="0" smtClean="0">
                <a:solidFill>
                  <a:schemeClr val="dk1"/>
                </a:solidFill>
                <a:latin typeface="Calibri"/>
                <a:ea typeface="Calibri"/>
                <a:cs typeface="Calibri"/>
                <a:sym typeface="Calibri"/>
              </a:rPr>
              <a:t>Most</a:t>
            </a:r>
            <a:r>
              <a:rPr lang="en-US" sz="2400" b="0" i="0" u="none" strike="noStrike" cap="none" dirty="0" smtClean="0">
                <a:solidFill>
                  <a:schemeClr val="dk1"/>
                </a:solidFill>
                <a:latin typeface="Calibri"/>
                <a:ea typeface="Calibri"/>
                <a:cs typeface="Calibri"/>
                <a:sym typeface="Calibri"/>
              </a:rPr>
              <a:t> recent manual version</a:t>
            </a:r>
          </a:p>
          <a:p>
            <a:pPr lvl="1" indent="-228600">
              <a:spcBef>
                <a:spcPts val="1000"/>
              </a:spcBef>
            </a:pPr>
            <a:r>
              <a:rPr lang="en-US" baseline="0" dirty="0" smtClean="0"/>
              <a:t>Manual</a:t>
            </a:r>
            <a:r>
              <a:rPr lang="en-US" dirty="0" smtClean="0"/>
              <a:t> for version number 1.2.3</a:t>
            </a:r>
            <a:endParaRPr lang="en-US" sz="2400" b="0" i="0" u="none" strike="noStrike" cap="none" baseline="0" dirty="0">
              <a:solidFill>
                <a:schemeClr val="dk1"/>
              </a:solidFill>
              <a:latin typeface="Calibri"/>
              <a:ea typeface="Calibri"/>
              <a:cs typeface="Calibri"/>
              <a:sym typeface="Calibri"/>
            </a:endParaRPr>
          </a:p>
          <a:p>
            <a:endParaRPr lang="en-US" sz="2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Representations</a:t>
            </a:r>
          </a:p>
        </p:txBody>
      </p:sp>
      <p:sp>
        <p:nvSpPr>
          <p:cNvPr id="132" name="Shape 13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 document that captures the current or intended state of a resource.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 representation is a sequence of bytes, plus representation metadata to describe those bytes.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Part of the resource state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Transferred between client and Server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Typically JSON or XML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1: Uniform Interface</a:t>
            </a:r>
          </a:p>
        </p:txBody>
      </p:sp>
      <p:sp>
        <p:nvSpPr>
          <p:cNvPr id="139" name="Shape 13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Uniform Interface between Client and Servers, simplifies and decouples the architecture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Resource-Based</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Manipulation of Resources through representations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Self-descriptive messages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2: Stateless</a:t>
            </a:r>
          </a:p>
        </p:txBody>
      </p:sp>
      <p:sp>
        <p:nvSpPr>
          <p:cNvPr id="146" name="Shape 14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No client context is stored on the server between requests.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Each request from any client contains all of the information necessary to service the request, and session state is held in the client.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Session state can be transferred by the server to another service such as a database to maintain a persistent state for a period of time and allow authentication.</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3: Client - Server</a:t>
            </a:r>
          </a:p>
        </p:txBody>
      </p:sp>
      <p:sp>
        <p:nvSpPr>
          <p:cNvPr id="153" name="Shape 15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Representations are transferred between client and server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 uniform interface separates clients from servers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Separation of concerns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Eg</a:t>
            </a:r>
            <a:r>
              <a:rPr lang="en-US" sz="2400" b="0" i="0" u="none" strike="noStrike" cap="none" baseline="0" dirty="0">
                <a:solidFill>
                  <a:schemeClr val="dk1"/>
                </a:solidFill>
                <a:latin typeface="Calibri"/>
                <a:ea typeface="Calibri"/>
                <a:cs typeface="Calibri"/>
                <a:sym typeface="Calibri"/>
              </a:rPr>
              <a:t>: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clients are not concerned with data storage, which remains internal to each server, so that the portability of client code is improved.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Servers are not concerned with the user interface or user state, so that servers can be simpler and more scalable. </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Constraint 4: Cacheable</a:t>
            </a:r>
          </a:p>
        </p:txBody>
      </p:sp>
      <p:sp>
        <p:nvSpPr>
          <p:cNvPr id="160" name="Shape 16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Server responses (representations) are Cacheable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Implicitly</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If its not denoted and the client caches something</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Explicitly</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Server specifies what to cache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Negotiated</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Server, clients negotiates the terms of caching</a:t>
            </a:r>
          </a:p>
        </p:txBody>
      </p:sp>
    </p:spTree>
  </p:cSld>
  <p:clrMapOvr>
    <a:masterClrMapping/>
  </p:clrMapOvr>
  <p:transition xmlns:p14="http://schemas.microsoft.com/office/powerpoint/2010/main" spd="slow">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2191</TotalTime>
  <Words>2657</Words>
  <Application>Microsoft Macintosh PowerPoint</Application>
  <PresentationFormat>On-screen Show (4:3)</PresentationFormat>
  <Paragraphs>284</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Breeze</vt:lpstr>
      <vt:lpstr>API</vt:lpstr>
      <vt:lpstr>Application Programming Interfaces (APIs)</vt:lpstr>
      <vt:lpstr>ReST</vt:lpstr>
      <vt:lpstr>Resource Based</vt:lpstr>
      <vt:lpstr>Representations</vt:lpstr>
      <vt:lpstr>Constraint 1: Uniform Interface</vt:lpstr>
      <vt:lpstr>Constraint 2: Stateless</vt:lpstr>
      <vt:lpstr>Constraint 3: Client - Server</vt:lpstr>
      <vt:lpstr>Constraint 4: Cacheable</vt:lpstr>
      <vt:lpstr>Constraint 5: Layered system</vt:lpstr>
      <vt:lpstr>Constraint 6: Code on Demand</vt:lpstr>
      <vt:lpstr>API Examples</vt:lpstr>
      <vt:lpstr>Facebook Graph API</vt:lpstr>
      <vt:lpstr>Twitter API</vt:lpstr>
      <vt:lpstr>Web API design</vt:lpstr>
      <vt:lpstr>"pragmatic" REST</vt:lpstr>
      <vt:lpstr>API ~ WiFi </vt:lpstr>
      <vt:lpstr>Nouns are good</vt:lpstr>
      <vt:lpstr>Nouns - good; verbs - bad</vt:lpstr>
      <vt:lpstr>Nouns - good; verbs - bad</vt:lpstr>
      <vt:lpstr>Plural &amp; concrete nouns</vt:lpstr>
      <vt:lpstr>Simplify associations</vt:lpstr>
      <vt:lpstr>Error handling </vt:lpstr>
      <vt:lpstr>Error handling </vt:lpstr>
      <vt:lpstr>Error handling </vt:lpstr>
      <vt:lpstr>Error handling </vt:lpstr>
      <vt:lpstr>Error handling </vt:lpstr>
      <vt:lpstr>Versioning</vt:lpstr>
      <vt:lpstr>Pagination</vt:lpstr>
      <vt:lpstr>Non resource responses</vt:lpstr>
      <vt:lpstr>Multiple formats</vt:lpstr>
      <vt:lpstr>Tips for search</vt:lpstr>
      <vt:lpstr>Subdomain for APIs</vt:lpstr>
      <vt:lpstr>Authentication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cp:lastModifiedBy>Richard Plotka</cp:lastModifiedBy>
  <cp:revision>26</cp:revision>
  <dcterms:modified xsi:type="dcterms:W3CDTF">2015-02-12T02:10:48Z</dcterms:modified>
</cp:coreProperties>
</file>