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74" r:id="rId3"/>
    <p:sldId id="271" r:id="rId4"/>
    <p:sldId id="259" r:id="rId5"/>
    <p:sldId id="262" r:id="rId6"/>
    <p:sldId id="269" r:id="rId7"/>
    <p:sldId id="277" r:id="rId8"/>
    <p:sldId id="273" r:id="rId9"/>
    <p:sldId id="267" r:id="rId10"/>
    <p:sldId id="268" r:id="rId11"/>
    <p:sldId id="265" r:id="rId12"/>
    <p:sldId id="266" r:id="rId13"/>
    <p:sldId id="27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3502"/>
  </p:normalViewPr>
  <p:slideViewPr>
    <p:cSldViewPr snapToGrid="0" snapToObjects="1">
      <p:cViewPr varScale="1">
        <p:scale>
          <a:sx n="94" d="100"/>
          <a:sy n="94" d="100"/>
        </p:scale>
        <p:origin x="1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37C71-FA92-2C48-94A1-091BABF1421F}" type="datetimeFigureOut">
              <a:rPr kumimoji="1" lang="zh-TW" altLang="en-US" smtClean="0"/>
              <a:t>2022/6/23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1D43E-1A95-CB48-ACC1-7739FBB80FE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672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A2ACC-4DC7-EF42-8BE8-9B311FFAAB8C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4039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A2ACC-4DC7-EF42-8BE8-9B311FFAAB8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3456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A2ACC-4DC7-EF42-8BE8-9B311FFAAB8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101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A2ACC-4DC7-EF42-8BE8-9B311FFAAB8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2544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A2ACC-4DC7-EF42-8BE8-9B311FFAAB8C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338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1D43E-1A95-CB48-ACC1-7739FBB80FE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49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A2ACC-4DC7-EF42-8BE8-9B311FFAAB8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4460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A2ACC-4DC7-EF42-8BE8-9B311FFAAB8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879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A2ACC-4DC7-EF42-8BE8-9B311FFAAB8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0344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A2ACC-4DC7-EF42-8BE8-9B311FFAAB8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697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A2ACC-4DC7-EF42-8BE8-9B311FFAAB8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601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1D43E-1A95-CB48-ACC1-7739FBB80FEF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6555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37BC8-457E-1D4D-AB01-8AEBE6E75A7A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748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DE93D-C3FF-3546-AA90-956D0467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438A6D-8084-454B-9037-F187DC3D7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70850B-6BFC-8843-A1D8-6F7EF7A7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8DCC-463B-9B40-83D4-EA92ED4F931E}" type="datetime1">
              <a:rPr kumimoji="1" lang="zh-TW" altLang="en-US" smtClean="0"/>
              <a:t>2022/6/23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17D144-5118-DF4D-894D-B2725DAA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302EDC-4070-5B47-8BF7-667EA578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AE43-A41D-EE46-AB9C-8285EE1760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57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1B4B5-C76F-6B49-AAB8-704B208B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D88832-B421-5845-91D8-AF65052B2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3CD0C3-10A5-034B-85CE-ABCBCB94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7EB-61C4-8247-9988-A6DD687A2704}" type="datetime1">
              <a:rPr kumimoji="1" lang="zh-TW" altLang="en-US" smtClean="0"/>
              <a:t>2022/6/23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9781A7-0FDB-A947-9CC0-E47256FB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4CC83D-3A1B-7A42-86F7-70EAAB1E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AE43-A41D-EE46-AB9C-8285EE1760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047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69FA0F3-6B24-B746-AB48-2FAA4E817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E339B3-49D1-2D47-895C-6A73592E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B9DC39-F2A2-A942-B1C6-299B8740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9ECD-FAA6-984C-A145-F65BD143ED4C}" type="datetime1">
              <a:rPr kumimoji="1" lang="zh-TW" altLang="en-US" smtClean="0"/>
              <a:t>2022/6/23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EEB844-E6F2-4D4E-8E4A-6953D862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EBBEA9-A922-9645-9E62-782735E0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AE43-A41D-EE46-AB9C-8285EE1760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227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80CBA-E128-CE47-9CFA-037CFDD6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69A711-72A5-F84A-AF85-22D86E403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420C2F-9B1F-8B40-8601-90CCB419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E3BA-8495-4347-ACB4-E3B6E3418E48}" type="datetime1">
              <a:rPr kumimoji="1" lang="zh-TW" altLang="en-US" smtClean="0"/>
              <a:t>2022/6/23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C09A49-468A-FF48-9A95-C9F981AE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1B90B2-7594-D246-91AC-725375B2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AE43-A41D-EE46-AB9C-8285EE1760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050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D0E91-0FF2-B340-B814-679DAD0F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70BE65-1288-B547-A8AD-820D3613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D46D88-A632-E843-8BBA-506A3E69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BE58-E499-B044-9202-851019959811}" type="datetime1">
              <a:rPr kumimoji="1" lang="zh-TW" altLang="en-US" smtClean="0"/>
              <a:t>2022/6/23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CC4B9A-8486-F14A-8A5B-16688B71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EC63C4-CEB5-5D42-96B8-8FC06443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AE43-A41D-EE46-AB9C-8285EE1760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819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C2BA9-7963-284A-899B-4339EFE6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6C4E06-A9A5-FD44-B780-CDF4CD69C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657176-2810-9644-AD44-421D9E8A1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FD8855-169F-904E-B44C-46F8C2D7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5B65-5BA6-AC43-99F1-072617845E33}" type="datetime1">
              <a:rPr kumimoji="1" lang="zh-TW" altLang="en-US" smtClean="0"/>
              <a:t>2022/6/23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43A8CA-A2AD-FA4B-8A55-ECEA7BAB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689A5B-1B3E-6849-BF35-0E04B9CF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AE43-A41D-EE46-AB9C-8285EE1760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685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816D7-4257-4F48-B067-08BB258F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FE1C63-7135-C442-AC7F-CEA76B2E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3F6E42-1AB3-7349-9BE9-9BE89EDB5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449405-1A62-3F46-AAA8-62308B6F7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81C51C-9C94-2944-8C19-28A7D76DA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E505E5-C435-154F-868E-F7EC69FB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D9B9-3A51-7643-9098-A62B7FD3C44D}" type="datetime1">
              <a:rPr kumimoji="1" lang="zh-TW" altLang="en-US" smtClean="0"/>
              <a:t>2022/6/23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207A76-D318-4346-A8FB-628FCFB1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3D1313D-B80A-6F4C-83B8-7E4C04C0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AE43-A41D-EE46-AB9C-8285EE1760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225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D2239-04C7-3E4A-A9EC-DE37DD2B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5DC336B-7934-CB4F-9A55-7BFDC9DF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9489-28A1-9A4E-9BCD-3CE75D530735}" type="datetime1">
              <a:rPr kumimoji="1" lang="zh-TW" altLang="en-US" smtClean="0"/>
              <a:t>2022/6/23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BF4515-7069-CD4F-9DA8-076B8B2E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57C1E3-811A-F048-8709-B0BF0570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AE43-A41D-EE46-AB9C-8285EE1760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020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64CCC84-90DD-2C45-87AE-9041FAAC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FB90-D360-004E-ACCE-9DC0E141BFE6}" type="datetime1">
              <a:rPr kumimoji="1" lang="zh-TW" altLang="en-US" smtClean="0"/>
              <a:t>2022/6/23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877B4B-D0B5-0A45-A357-F44DB580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C94328-9560-1E4C-BAAD-04EBFD19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AE43-A41D-EE46-AB9C-8285EE1760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499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8DF90-28A1-5E47-B21F-6AAD8189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D777BA-692E-E046-A9F3-B3681ABBC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0DD11F-17C0-8B46-8AE2-2AEDB39A8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2AE855-6240-2E4E-9D3A-05BC3DDD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F1AB-FD4F-7E48-B669-66B0F897530D}" type="datetime1">
              <a:rPr kumimoji="1" lang="zh-TW" altLang="en-US" smtClean="0"/>
              <a:t>2022/6/23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5AA366-613D-7C4C-9E4B-CA77D432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60E031-1970-C241-B93F-2A099E4A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AE43-A41D-EE46-AB9C-8285EE1760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618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03598-16B9-0D45-99FD-98189580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86FE48-D735-0047-ABDE-7A012383C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19EEF9-E141-E44E-97E4-B38643BBF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08F627-8B46-BE49-9C0F-AE74CCCC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8501-06B6-0B4D-B2B1-315FF0BBC2DF}" type="datetime1">
              <a:rPr kumimoji="1" lang="zh-TW" altLang="en-US" smtClean="0"/>
              <a:t>2022/6/23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F925F6-AD0D-9A4C-925A-2043A893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FEF72C-5B4B-244C-9866-73B8182D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AE43-A41D-EE46-AB9C-8285EE1760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756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F86235-B691-7B41-9342-3F81C71D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151722-B31C-5C4E-B00A-44B3168C1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EC0304-A4CB-6046-BE5E-E02E85D9E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7D461-328E-1D48-A751-08BCCC4CC6B4}" type="datetime1">
              <a:rPr kumimoji="1" lang="zh-TW" altLang="en-US" smtClean="0"/>
              <a:t>2022/6/23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635205-1E42-6A4A-BB7E-EBF680B04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1E947B-0721-E440-ACAB-979AE2A33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5AE43-A41D-EE46-AB9C-8285EE1760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287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s.tw/#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169083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FBE3E-C060-244F-982A-7CC4C7E07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AnnotSV</a:t>
            </a:r>
            <a:r>
              <a:rPr kumimoji="1" lang="en-US" altLang="zh-TW" dirty="0"/>
              <a:t> ANNOVAR result merging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91E6D7-F68A-9E4B-8361-D8886B7D0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err="1"/>
              <a:t>PeiMiao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Chien</a:t>
            </a:r>
            <a:endParaRPr kumimoji="1" lang="en-US" altLang="zh-TW" dirty="0"/>
          </a:p>
          <a:p>
            <a:r>
              <a:rPr kumimoji="1" lang="zh-TW" altLang="en-US" dirty="0"/>
              <a:t>許書睿老師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1FB437-E5C4-3449-94E5-0967CD79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AE43-A41D-EE46-AB9C-8285EE17600F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552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4BFF7657-0A4E-EF41-BA2E-DDF6DB885BE6}"/>
              </a:ext>
            </a:extLst>
          </p:cNvPr>
          <p:cNvGraphicFramePr>
            <a:graphicFrameLocks noGrp="1"/>
          </p:cNvGraphicFramePr>
          <p:nvPr/>
        </p:nvGraphicFramePr>
        <p:xfrm>
          <a:off x="208349" y="2598880"/>
          <a:ext cx="119543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862">
                  <a:extLst>
                    <a:ext uri="{9D8B030D-6E8A-4147-A177-3AD203B41FA5}">
                      <a16:colId xmlns:a16="http://schemas.microsoft.com/office/drawing/2014/main" val="3170394506"/>
                    </a:ext>
                  </a:extLst>
                </a:gridCol>
                <a:gridCol w="891186">
                  <a:extLst>
                    <a:ext uri="{9D8B030D-6E8A-4147-A177-3AD203B41FA5}">
                      <a16:colId xmlns:a16="http://schemas.microsoft.com/office/drawing/2014/main" val="73445896"/>
                    </a:ext>
                  </a:extLst>
                </a:gridCol>
                <a:gridCol w="700741">
                  <a:extLst>
                    <a:ext uri="{9D8B030D-6E8A-4147-A177-3AD203B41FA5}">
                      <a16:colId xmlns:a16="http://schemas.microsoft.com/office/drawing/2014/main" val="2485038275"/>
                    </a:ext>
                  </a:extLst>
                </a:gridCol>
                <a:gridCol w="588122">
                  <a:extLst>
                    <a:ext uri="{9D8B030D-6E8A-4147-A177-3AD203B41FA5}">
                      <a16:colId xmlns:a16="http://schemas.microsoft.com/office/drawing/2014/main" val="2008916469"/>
                    </a:ext>
                  </a:extLst>
                </a:gridCol>
                <a:gridCol w="960015">
                  <a:extLst>
                    <a:ext uri="{9D8B030D-6E8A-4147-A177-3AD203B41FA5}">
                      <a16:colId xmlns:a16="http://schemas.microsoft.com/office/drawing/2014/main" val="3732391958"/>
                    </a:ext>
                  </a:extLst>
                </a:gridCol>
                <a:gridCol w="2191702">
                  <a:extLst>
                    <a:ext uri="{9D8B030D-6E8A-4147-A177-3AD203B41FA5}">
                      <a16:colId xmlns:a16="http://schemas.microsoft.com/office/drawing/2014/main" val="4099982578"/>
                    </a:ext>
                  </a:extLst>
                </a:gridCol>
                <a:gridCol w="1389228">
                  <a:extLst>
                    <a:ext uri="{9D8B030D-6E8A-4147-A177-3AD203B41FA5}">
                      <a16:colId xmlns:a16="http://schemas.microsoft.com/office/drawing/2014/main" val="2686484069"/>
                    </a:ext>
                  </a:extLst>
                </a:gridCol>
                <a:gridCol w="1389228">
                  <a:extLst>
                    <a:ext uri="{9D8B030D-6E8A-4147-A177-3AD203B41FA5}">
                      <a16:colId xmlns:a16="http://schemas.microsoft.com/office/drawing/2014/main" val="546290237"/>
                    </a:ext>
                  </a:extLst>
                </a:gridCol>
                <a:gridCol w="882460">
                  <a:extLst>
                    <a:ext uri="{9D8B030D-6E8A-4147-A177-3AD203B41FA5}">
                      <a16:colId xmlns:a16="http://schemas.microsoft.com/office/drawing/2014/main" val="809686977"/>
                    </a:ext>
                  </a:extLst>
                </a:gridCol>
                <a:gridCol w="2302764">
                  <a:extLst>
                    <a:ext uri="{9D8B030D-6E8A-4147-A177-3AD203B41FA5}">
                      <a16:colId xmlns:a16="http://schemas.microsoft.com/office/drawing/2014/main" val="41867867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Start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End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Alt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accent6"/>
                          </a:solidFill>
                        </a:rPr>
                        <a:t>Annotsv</a:t>
                      </a:r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…ANNOVAR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Sample1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Sample2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Counts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accent6"/>
                          </a:solidFill>
                        </a:rPr>
                        <a:t>Candidate_gene_filter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603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&lt;DEL&gt;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XXXX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OOO,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△△△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0/1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1/1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3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&lt;DUP&gt;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▀ ▀ ▀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.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0/1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12659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BA180272-2F25-DB45-96D6-6F6BB0DFC18E}"/>
              </a:ext>
            </a:extLst>
          </p:cNvPr>
          <p:cNvSpPr txBox="1"/>
          <p:nvPr/>
        </p:nvSpPr>
        <p:spPr>
          <a:xfrm>
            <a:off x="8517975" y="1235933"/>
            <a:ext cx="3527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Based on </a:t>
            </a:r>
            <a:r>
              <a:rPr kumimoji="1" lang="en-US" altLang="zh-TW" dirty="0" err="1"/>
              <a:t>AnnotSV</a:t>
            </a:r>
            <a:r>
              <a:rPr kumimoji="1" lang="en-US" altLang="zh-TW" dirty="0"/>
              <a:t> : </a:t>
            </a:r>
            <a:r>
              <a:rPr kumimoji="1" lang="en-US" altLang="zh-TW" dirty="0" err="1"/>
              <a:t>Gene_name</a:t>
            </a:r>
            <a:endParaRPr kumimoji="1" lang="en-US" altLang="zh-TW" dirty="0"/>
          </a:p>
          <a:p>
            <a:r>
              <a:rPr kumimoji="1" lang="en-US" altLang="zh-TW" dirty="0"/>
              <a:t>                 ANNOVAR : </a:t>
            </a:r>
            <a:r>
              <a:rPr kumimoji="1" lang="en-US" altLang="zh-TW" dirty="0" err="1"/>
              <a:t>Gene.refGene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60D6367-C5D3-5E4F-BA6E-A5B2A11DB5B3}"/>
              </a:ext>
            </a:extLst>
          </p:cNvPr>
          <p:cNvSpPr txBox="1"/>
          <p:nvPr/>
        </p:nvSpPr>
        <p:spPr>
          <a:xfrm>
            <a:off x="5039368" y="4249906"/>
            <a:ext cx="475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How many samples in this cohort got this variant</a:t>
            </a:r>
            <a:endParaRPr kumimoji="1"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DB0B3BC-AA83-3E41-AE4E-AE39976FCDA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281696" y="1882264"/>
            <a:ext cx="257350" cy="642507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8F51AF9-3C07-D44B-9552-D5FD9034CADF}"/>
              </a:ext>
            </a:extLst>
          </p:cNvPr>
          <p:cNvCxnSpPr>
            <a:cxnSpLocks/>
          </p:cNvCxnSpPr>
          <p:nvPr/>
        </p:nvCxnSpPr>
        <p:spPr>
          <a:xfrm flipH="1">
            <a:off x="8311662" y="3767328"/>
            <a:ext cx="960354" cy="482578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FCA8170-7A0A-CB40-BCC5-2D6753D3EABD}"/>
              </a:ext>
            </a:extLst>
          </p:cNvPr>
          <p:cNvSpPr txBox="1"/>
          <p:nvPr/>
        </p:nvSpPr>
        <p:spPr>
          <a:xfrm>
            <a:off x="6666186" y="215543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/>
                </a:solidFill>
              </a:rPr>
              <a:t>Sample Genotype</a:t>
            </a:r>
            <a:endParaRPr kumimoji="1"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C1C4D8A-C0F1-EA46-82DF-732E8A9DA1A9}"/>
              </a:ext>
            </a:extLst>
          </p:cNvPr>
          <p:cNvCxnSpPr>
            <a:cxnSpLocks/>
          </p:cNvCxnSpPr>
          <p:nvPr/>
        </p:nvCxnSpPr>
        <p:spPr>
          <a:xfrm>
            <a:off x="6322064" y="2524771"/>
            <a:ext cx="254003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投影片編號版面配置區 28">
            <a:extLst>
              <a:ext uri="{FF2B5EF4-FFF2-40B4-BE49-F238E27FC236}">
                <a16:creationId xmlns:a16="http://schemas.microsoft.com/office/drawing/2014/main" id="{DB49C1ED-DC87-A24B-AFE0-58201821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7592-E80D-2140-B220-D2BAA07B7B70}" type="slidenum">
              <a:rPr kumimoji="1" lang="zh-TW" altLang="en-US" smtClean="0"/>
              <a:t>10</a:t>
            </a:fld>
            <a:endParaRPr kumimoji="1"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024806C-3A3F-5144-B002-BFB68A40E407}"/>
              </a:ext>
            </a:extLst>
          </p:cNvPr>
          <p:cNvSpPr/>
          <p:nvPr/>
        </p:nvSpPr>
        <p:spPr>
          <a:xfrm>
            <a:off x="0" y="519317"/>
            <a:ext cx="12192000" cy="602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Merging output format 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64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2EC7901B-2730-C149-98B5-3862961C01A2}"/>
              </a:ext>
            </a:extLst>
          </p:cNvPr>
          <p:cNvGrpSpPr/>
          <p:nvPr/>
        </p:nvGrpSpPr>
        <p:grpSpPr>
          <a:xfrm>
            <a:off x="1150239" y="1579092"/>
            <a:ext cx="10637343" cy="5366349"/>
            <a:chOff x="569074" y="377465"/>
            <a:chExt cx="10637343" cy="5366349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257CF7C9-A96A-644E-A5BB-9B2D9688B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074" y="2211013"/>
              <a:ext cx="3759200" cy="3340100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BF908B7-C95B-864D-8C85-D9B5D650008C}"/>
                </a:ext>
              </a:extLst>
            </p:cNvPr>
            <p:cNvSpPr/>
            <p:nvPr/>
          </p:nvSpPr>
          <p:spPr>
            <a:xfrm>
              <a:off x="569074" y="2211013"/>
              <a:ext cx="3759200" cy="5424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0FBDB2EC-8E0B-8D47-B34A-7559CB805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8274" y="2321830"/>
              <a:ext cx="358329" cy="2384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B1628F1-55A1-BE41-B238-B9E010E4AF29}"/>
                </a:ext>
              </a:extLst>
            </p:cNvPr>
            <p:cNvSpPr txBox="1"/>
            <p:nvPr/>
          </p:nvSpPr>
          <p:spPr>
            <a:xfrm>
              <a:off x="4663302" y="377465"/>
              <a:ext cx="1710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rename the files</a:t>
              </a:r>
              <a:endParaRPr kumimoji="1" lang="zh-TW" altLang="en-US" dirty="0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724158A-8FD3-9A4F-AA1B-FEC2023F4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8945" y="4974946"/>
              <a:ext cx="2019300" cy="558800"/>
            </a:xfrm>
            <a:prstGeom prst="rect">
              <a:avLst/>
            </a:prstGeom>
          </p:spPr>
        </p:pic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AB1FEEF-D7C9-7E4A-BCFB-CBC505D7D242}"/>
                </a:ext>
              </a:extLst>
            </p:cNvPr>
            <p:cNvSpPr/>
            <p:nvPr/>
          </p:nvSpPr>
          <p:spPr>
            <a:xfrm>
              <a:off x="585223" y="1879763"/>
              <a:ext cx="281354" cy="2813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3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A877E4A-3EDA-3A47-AD26-843718D291BF}"/>
                </a:ext>
              </a:extLst>
            </p:cNvPr>
            <p:cNvSpPr txBox="1"/>
            <p:nvPr/>
          </p:nvSpPr>
          <p:spPr>
            <a:xfrm>
              <a:off x="974296" y="1819391"/>
              <a:ext cx="2603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Put input files into folder</a:t>
              </a:r>
              <a:endParaRPr kumimoji="1" lang="zh-TW" altLang="en-US" dirty="0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473E16D-640D-804A-A64F-65ED18EA09C3}"/>
                </a:ext>
              </a:extLst>
            </p:cNvPr>
            <p:cNvSpPr/>
            <p:nvPr/>
          </p:nvSpPr>
          <p:spPr>
            <a:xfrm>
              <a:off x="4366761" y="421454"/>
              <a:ext cx="281354" cy="2813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4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D71EFA52-B592-E64C-B3AF-896BA15CF15E}"/>
                </a:ext>
              </a:extLst>
            </p:cNvPr>
            <p:cNvSpPr/>
            <p:nvPr/>
          </p:nvSpPr>
          <p:spPr>
            <a:xfrm>
              <a:off x="4700784" y="4443914"/>
              <a:ext cx="281354" cy="2813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5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B0BD346-71C2-374F-A9FD-DDA066761FE8}"/>
                </a:ext>
              </a:extLst>
            </p:cNvPr>
            <p:cNvSpPr txBox="1"/>
            <p:nvPr/>
          </p:nvSpPr>
          <p:spPr>
            <a:xfrm>
              <a:off x="4982138" y="4431438"/>
              <a:ext cx="3010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Generate </a:t>
              </a:r>
              <a:r>
                <a:rPr kumimoji="1" lang="en-US" altLang="zh-TW" dirty="0" err="1"/>
                <a:t>sample_para_list.txt</a:t>
              </a:r>
              <a:endParaRPr kumimoji="1" lang="zh-TW" altLang="en-US" dirty="0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618424B-91B1-9D47-B13A-44DC1143A087}"/>
                </a:ext>
              </a:extLst>
            </p:cNvPr>
            <p:cNvSpPr/>
            <p:nvPr/>
          </p:nvSpPr>
          <p:spPr>
            <a:xfrm>
              <a:off x="8506021" y="4431438"/>
              <a:ext cx="281354" cy="2813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6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4F156CF-535F-2648-BD36-D5C281DE46FD}"/>
                </a:ext>
              </a:extLst>
            </p:cNvPr>
            <p:cNvSpPr txBox="1"/>
            <p:nvPr/>
          </p:nvSpPr>
          <p:spPr>
            <a:xfrm>
              <a:off x="8944708" y="4431438"/>
              <a:ext cx="2261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Generate </a:t>
              </a:r>
              <a:r>
                <a:rPr kumimoji="1" lang="en-US" altLang="zh-TW" dirty="0" err="1"/>
                <a:t>gene_list.txt</a:t>
              </a:r>
              <a:endParaRPr kumimoji="1" lang="zh-TW" altLang="en-US" dirty="0"/>
            </a:p>
          </p:txBody>
        </p:sp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80A6B696-1D0E-914D-B3D7-F02855A3F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36942" y="4892914"/>
              <a:ext cx="1231900" cy="850900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97A5B6B2-0910-8046-A9E0-1CE98DD92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0784" y="746797"/>
              <a:ext cx="3010696" cy="3253494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ADCDA98B-3E39-184D-A0D5-D2EB10543B5D}"/>
                </a:ext>
              </a:extLst>
            </p:cNvPr>
            <p:cNvCxnSpPr>
              <a:cxnSpLocks/>
            </p:cNvCxnSpPr>
            <p:nvPr/>
          </p:nvCxnSpPr>
          <p:spPr>
            <a:xfrm>
              <a:off x="5414388" y="3676327"/>
              <a:ext cx="31930" cy="828101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5B20CA8-138C-AE46-A40A-7CC746C42AD1}"/>
                </a:ext>
              </a:extLst>
            </p:cNvPr>
            <p:cNvSpPr/>
            <p:nvPr/>
          </p:nvSpPr>
          <p:spPr>
            <a:xfrm>
              <a:off x="4982138" y="1370871"/>
              <a:ext cx="536623" cy="11113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B56A44F-D31A-2F47-9AB5-75DF3ABC0038}"/>
                </a:ext>
              </a:extLst>
            </p:cNvPr>
            <p:cNvSpPr/>
            <p:nvPr/>
          </p:nvSpPr>
          <p:spPr>
            <a:xfrm>
              <a:off x="5010731" y="2532957"/>
              <a:ext cx="536623" cy="11113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80E9C5EF-B91C-C543-A4F6-801B64BA5BE2}"/>
                </a:ext>
              </a:extLst>
            </p:cNvPr>
            <p:cNvCxnSpPr>
              <a:cxnSpLocks/>
            </p:cNvCxnSpPr>
            <p:nvPr/>
          </p:nvCxnSpPr>
          <p:spPr>
            <a:xfrm>
              <a:off x="5518761" y="1570990"/>
              <a:ext cx="577239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1F71685B-4CEC-DD4C-908F-4E2B001150F7}"/>
                </a:ext>
              </a:extLst>
            </p:cNvPr>
            <p:cNvCxnSpPr>
              <a:cxnSpLocks/>
            </p:cNvCxnSpPr>
            <p:nvPr/>
          </p:nvCxnSpPr>
          <p:spPr>
            <a:xfrm>
              <a:off x="6234035" y="1879763"/>
              <a:ext cx="577239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C9806AA8-3CCD-6D4C-9922-D66DE872CBC8}"/>
                </a:ext>
              </a:extLst>
            </p:cNvPr>
            <p:cNvCxnSpPr>
              <a:cxnSpLocks/>
            </p:cNvCxnSpPr>
            <p:nvPr/>
          </p:nvCxnSpPr>
          <p:spPr>
            <a:xfrm>
              <a:off x="6487486" y="2187665"/>
              <a:ext cx="577239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A89A760A-FE40-E541-B914-B4FEC3BDDBED}"/>
                </a:ext>
              </a:extLst>
            </p:cNvPr>
            <p:cNvCxnSpPr>
              <a:cxnSpLocks/>
            </p:cNvCxnSpPr>
            <p:nvPr/>
          </p:nvCxnSpPr>
          <p:spPr>
            <a:xfrm>
              <a:off x="6198866" y="2482243"/>
              <a:ext cx="448119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投影片編號版面配置區 49">
            <a:extLst>
              <a:ext uri="{FF2B5EF4-FFF2-40B4-BE49-F238E27FC236}">
                <a16:creationId xmlns:a16="http://schemas.microsoft.com/office/drawing/2014/main" id="{2ACFB542-BD82-F84B-99B0-209E8EF8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7592-E80D-2140-B220-D2BAA07B7B70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76B6A77-4827-4948-93BB-726A3BF2ADCE}"/>
              </a:ext>
            </a:extLst>
          </p:cNvPr>
          <p:cNvSpPr txBox="1"/>
          <p:nvPr/>
        </p:nvSpPr>
        <p:spPr>
          <a:xfrm>
            <a:off x="0" y="8080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/>
              <a:t>Operation steps</a:t>
            </a:r>
            <a:endParaRPr kumimoji="1" lang="zh-TW" altLang="en-US" sz="2800" b="1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DC838A5-B25E-AA4B-ABDB-D438AD9D346D}"/>
              </a:ext>
            </a:extLst>
          </p:cNvPr>
          <p:cNvGrpSpPr/>
          <p:nvPr/>
        </p:nvGrpSpPr>
        <p:grpSpPr>
          <a:xfrm>
            <a:off x="1508533" y="662572"/>
            <a:ext cx="8768935" cy="533374"/>
            <a:chOff x="1508533" y="662572"/>
            <a:chExt cx="8768935" cy="53337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06C9480-DC3C-B641-913C-0AF3514073AE}"/>
                </a:ext>
              </a:extLst>
            </p:cNvPr>
            <p:cNvSpPr/>
            <p:nvPr/>
          </p:nvSpPr>
          <p:spPr>
            <a:xfrm>
              <a:off x="2061678" y="770948"/>
              <a:ext cx="82157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err="1"/>
                <a:t>Github</a:t>
              </a:r>
              <a:r>
                <a:rPr lang="en-US" altLang="zh-TW" dirty="0"/>
                <a:t>:</a:t>
              </a:r>
              <a:r>
                <a:rPr lang="zh-TW" altLang="en-US" dirty="0"/>
                <a:t>https://github.com/peimiaochien/AnnotSV_ANNOVAR_data_merge.git</a:t>
              </a:r>
            </a:p>
          </p:txBody>
        </p:sp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5D2C55F0-8840-B54E-977D-6B432D59F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08533" y="662572"/>
              <a:ext cx="553145" cy="533374"/>
            </a:xfrm>
            <a:prstGeom prst="rect">
              <a:avLst/>
            </a:prstGeom>
          </p:spPr>
        </p:pic>
      </p:grpSp>
      <p:sp>
        <p:nvSpPr>
          <p:cNvPr id="34" name="橢圓 33">
            <a:extLst>
              <a:ext uri="{FF2B5EF4-FFF2-40B4-BE49-F238E27FC236}">
                <a16:creationId xmlns:a16="http://schemas.microsoft.com/office/drawing/2014/main" id="{060C4D61-1CB8-E346-81D0-463EB3C936BA}"/>
              </a:ext>
            </a:extLst>
          </p:cNvPr>
          <p:cNvSpPr/>
          <p:nvPr/>
        </p:nvSpPr>
        <p:spPr>
          <a:xfrm>
            <a:off x="1009562" y="791589"/>
            <a:ext cx="281354" cy="2813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B272EA74-F729-7144-B95D-E2CA39B43B1C}"/>
              </a:ext>
            </a:extLst>
          </p:cNvPr>
          <p:cNvSpPr/>
          <p:nvPr/>
        </p:nvSpPr>
        <p:spPr>
          <a:xfrm>
            <a:off x="482999" y="1460771"/>
            <a:ext cx="281354" cy="2813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2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6B73CB4-A183-6544-B962-1A6B025CE500}"/>
              </a:ext>
            </a:extLst>
          </p:cNvPr>
          <p:cNvSpPr txBox="1"/>
          <p:nvPr/>
        </p:nvSpPr>
        <p:spPr>
          <a:xfrm>
            <a:off x="779540" y="1438626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Making input files</a:t>
            </a:r>
            <a:endParaRPr kumimoji="1"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5BDD3E0-446C-2F42-9406-A3D1FC2E952C}"/>
              </a:ext>
            </a:extLst>
          </p:cNvPr>
          <p:cNvSpPr txBox="1"/>
          <p:nvPr/>
        </p:nvSpPr>
        <p:spPr>
          <a:xfrm>
            <a:off x="144300" y="1866508"/>
            <a:ext cx="45364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600" dirty="0">
                <a:effectLst/>
                <a:highlight>
                  <a:srgbClr val="C0C0C0"/>
                </a:highlight>
              </a:rPr>
              <a:t>/staging/reserve/</a:t>
            </a:r>
            <a:r>
              <a:rPr lang="en" altLang="zh-TW" sz="1600" dirty="0" err="1">
                <a:effectLst/>
                <a:highlight>
                  <a:srgbClr val="C0C0C0"/>
                </a:highlight>
              </a:rPr>
              <a:t>paylong_ntu</a:t>
            </a:r>
            <a:r>
              <a:rPr lang="en" altLang="zh-TW" sz="1600" dirty="0">
                <a:effectLst/>
                <a:highlight>
                  <a:srgbClr val="C0C0C0"/>
                </a:highlight>
              </a:rPr>
              <a:t>/AI_SHARE/GitHub/</a:t>
            </a:r>
            <a:r>
              <a:rPr lang="en" altLang="zh-TW" sz="1600" dirty="0" err="1">
                <a:effectLst/>
                <a:highlight>
                  <a:srgbClr val="C0C0C0"/>
                </a:highlight>
              </a:rPr>
              <a:t>Germline_variant</a:t>
            </a:r>
            <a:r>
              <a:rPr lang="en" altLang="zh-TW" sz="1600" dirty="0">
                <a:effectLst/>
                <a:highlight>
                  <a:srgbClr val="C0C0C0"/>
                </a:highlight>
              </a:rPr>
              <a:t>/A1_Panel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73EEF42-18CE-DB4C-8273-3AD900B39F69}"/>
              </a:ext>
            </a:extLst>
          </p:cNvPr>
          <p:cNvSpPr txBox="1"/>
          <p:nvPr/>
        </p:nvSpPr>
        <p:spPr>
          <a:xfrm>
            <a:off x="130119" y="2396628"/>
            <a:ext cx="45364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600" dirty="0"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/staging/reserve/</a:t>
            </a:r>
            <a:r>
              <a:rPr lang="en" altLang="zh-TW" sz="1600" dirty="0" err="1"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paylong_ntu</a:t>
            </a:r>
            <a:r>
              <a:rPr lang="en" altLang="zh-TW" sz="1600" dirty="0"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/AI_SHARE/GitHub/ANNOTATION/</a:t>
            </a:r>
            <a:r>
              <a:rPr lang="en" altLang="zh-TW" sz="1600" dirty="0" err="1"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AnnotSV</a:t>
            </a:r>
            <a:r>
              <a:rPr lang="en" altLang="zh-TW" sz="1600" dirty="0"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/</a:t>
            </a:r>
            <a:r>
              <a:rPr lang="en" altLang="zh-TW" sz="1600" dirty="0" err="1">
                <a:solidFill>
                  <a:schemeClr val="tx1"/>
                </a:solidFill>
                <a:highlight>
                  <a:srgbClr val="C0C0C0"/>
                </a:highlight>
              </a:rPr>
              <a:t>run_AnnotSV.sh</a:t>
            </a:r>
            <a:endParaRPr lang="en" altLang="zh-TW" sz="1600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5808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9FC5D88-79D2-E743-886F-B1C80D09D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731" y="0"/>
            <a:ext cx="10651183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0CE0F8C-6F2E-CC4A-8593-D04D42069156}"/>
              </a:ext>
            </a:extLst>
          </p:cNvPr>
          <p:cNvSpPr/>
          <p:nvPr/>
        </p:nvSpPr>
        <p:spPr>
          <a:xfrm>
            <a:off x="1699846" y="609600"/>
            <a:ext cx="1828800" cy="5978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EF0D15-58CA-A94A-8594-956E0A84300E}"/>
              </a:ext>
            </a:extLst>
          </p:cNvPr>
          <p:cNvSpPr/>
          <p:nvPr/>
        </p:nvSpPr>
        <p:spPr>
          <a:xfrm>
            <a:off x="1781906" y="4958862"/>
            <a:ext cx="3552093" cy="12895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BDBCF52-62DF-A347-B9BA-9B496F518695}"/>
              </a:ext>
            </a:extLst>
          </p:cNvPr>
          <p:cNvSpPr txBox="1"/>
          <p:nvPr/>
        </p:nvSpPr>
        <p:spPr>
          <a:xfrm>
            <a:off x="3557952" y="723872"/>
            <a:ext cx="44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Based on your data size and samples amount 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C5221E-AFCA-9143-B122-D43781A8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7592-E80D-2140-B220-D2BAA07B7B70}" type="slidenum">
              <a:rPr kumimoji="1" lang="zh-TW" altLang="en-US" smtClean="0"/>
              <a:t>12</a:t>
            </a:fld>
            <a:endParaRPr kumimoji="1"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F919DD0-AE28-CA4D-A7BA-A33CE707E0B0}"/>
              </a:ext>
            </a:extLst>
          </p:cNvPr>
          <p:cNvGrpSpPr/>
          <p:nvPr/>
        </p:nvGrpSpPr>
        <p:grpSpPr>
          <a:xfrm>
            <a:off x="6096000" y="3385011"/>
            <a:ext cx="3223422" cy="369332"/>
            <a:chOff x="6096000" y="3385011"/>
            <a:chExt cx="3223422" cy="369332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549D97B-3F4F-834C-89EF-4B4656F39EA8}"/>
                </a:ext>
              </a:extLst>
            </p:cNvPr>
            <p:cNvSpPr/>
            <p:nvPr/>
          </p:nvSpPr>
          <p:spPr>
            <a:xfrm>
              <a:off x="6096000" y="3429000"/>
              <a:ext cx="281354" cy="28135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bg1"/>
                  </a:solidFill>
                </a:rPr>
                <a:t>7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99F0D8F-F6EE-5D4E-863C-B2A3DD4C046D}"/>
                </a:ext>
              </a:extLst>
            </p:cNvPr>
            <p:cNvSpPr txBox="1"/>
            <p:nvPr/>
          </p:nvSpPr>
          <p:spPr>
            <a:xfrm>
              <a:off x="6517758" y="3385011"/>
              <a:ext cx="2801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Renew information in shell  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38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4BFF7657-0A4E-EF41-BA2E-DDF6DB885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43023"/>
              </p:ext>
            </p:extLst>
          </p:nvPr>
        </p:nvGraphicFramePr>
        <p:xfrm>
          <a:off x="208349" y="2598880"/>
          <a:ext cx="119543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862">
                  <a:extLst>
                    <a:ext uri="{9D8B030D-6E8A-4147-A177-3AD203B41FA5}">
                      <a16:colId xmlns:a16="http://schemas.microsoft.com/office/drawing/2014/main" val="3170394506"/>
                    </a:ext>
                  </a:extLst>
                </a:gridCol>
                <a:gridCol w="891186">
                  <a:extLst>
                    <a:ext uri="{9D8B030D-6E8A-4147-A177-3AD203B41FA5}">
                      <a16:colId xmlns:a16="http://schemas.microsoft.com/office/drawing/2014/main" val="73445896"/>
                    </a:ext>
                  </a:extLst>
                </a:gridCol>
                <a:gridCol w="700741">
                  <a:extLst>
                    <a:ext uri="{9D8B030D-6E8A-4147-A177-3AD203B41FA5}">
                      <a16:colId xmlns:a16="http://schemas.microsoft.com/office/drawing/2014/main" val="2485038275"/>
                    </a:ext>
                  </a:extLst>
                </a:gridCol>
                <a:gridCol w="588122">
                  <a:extLst>
                    <a:ext uri="{9D8B030D-6E8A-4147-A177-3AD203B41FA5}">
                      <a16:colId xmlns:a16="http://schemas.microsoft.com/office/drawing/2014/main" val="2008916469"/>
                    </a:ext>
                  </a:extLst>
                </a:gridCol>
                <a:gridCol w="960015">
                  <a:extLst>
                    <a:ext uri="{9D8B030D-6E8A-4147-A177-3AD203B41FA5}">
                      <a16:colId xmlns:a16="http://schemas.microsoft.com/office/drawing/2014/main" val="3732391958"/>
                    </a:ext>
                  </a:extLst>
                </a:gridCol>
                <a:gridCol w="2191702">
                  <a:extLst>
                    <a:ext uri="{9D8B030D-6E8A-4147-A177-3AD203B41FA5}">
                      <a16:colId xmlns:a16="http://schemas.microsoft.com/office/drawing/2014/main" val="4099982578"/>
                    </a:ext>
                  </a:extLst>
                </a:gridCol>
                <a:gridCol w="1389228">
                  <a:extLst>
                    <a:ext uri="{9D8B030D-6E8A-4147-A177-3AD203B41FA5}">
                      <a16:colId xmlns:a16="http://schemas.microsoft.com/office/drawing/2014/main" val="2686484069"/>
                    </a:ext>
                  </a:extLst>
                </a:gridCol>
                <a:gridCol w="1389228">
                  <a:extLst>
                    <a:ext uri="{9D8B030D-6E8A-4147-A177-3AD203B41FA5}">
                      <a16:colId xmlns:a16="http://schemas.microsoft.com/office/drawing/2014/main" val="546290237"/>
                    </a:ext>
                  </a:extLst>
                </a:gridCol>
                <a:gridCol w="882460">
                  <a:extLst>
                    <a:ext uri="{9D8B030D-6E8A-4147-A177-3AD203B41FA5}">
                      <a16:colId xmlns:a16="http://schemas.microsoft.com/office/drawing/2014/main" val="809686977"/>
                    </a:ext>
                  </a:extLst>
                </a:gridCol>
                <a:gridCol w="2302764">
                  <a:extLst>
                    <a:ext uri="{9D8B030D-6E8A-4147-A177-3AD203B41FA5}">
                      <a16:colId xmlns:a16="http://schemas.microsoft.com/office/drawing/2014/main" val="41867867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Start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End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Alt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accent6"/>
                          </a:solidFill>
                        </a:rPr>
                        <a:t>Annotsv</a:t>
                      </a:r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…ANNOVAR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Sample1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Sample2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6"/>
                          </a:solidFill>
                        </a:rPr>
                        <a:t>Counts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accent6"/>
                          </a:solidFill>
                        </a:rPr>
                        <a:t>Candidate_gene_filter</a:t>
                      </a:r>
                      <a:endParaRPr lang="zh-TW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603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&lt;DEL&gt;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XXXX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OOO,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△△△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0/1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1/1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3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&lt;DUP&gt;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▀ ▀ ▀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0/1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126595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8FCA8170-7A0A-CB40-BCC5-2D6753D3EABD}"/>
              </a:ext>
            </a:extLst>
          </p:cNvPr>
          <p:cNvSpPr txBox="1"/>
          <p:nvPr/>
        </p:nvSpPr>
        <p:spPr>
          <a:xfrm>
            <a:off x="6666186" y="215543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/>
                </a:solidFill>
              </a:rPr>
              <a:t>Sample Genotype</a:t>
            </a:r>
            <a:endParaRPr kumimoji="1"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C1C4D8A-C0F1-EA46-82DF-732E8A9DA1A9}"/>
              </a:ext>
            </a:extLst>
          </p:cNvPr>
          <p:cNvCxnSpPr>
            <a:cxnSpLocks/>
          </p:cNvCxnSpPr>
          <p:nvPr/>
        </p:nvCxnSpPr>
        <p:spPr>
          <a:xfrm>
            <a:off x="6322064" y="2524771"/>
            <a:ext cx="254003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投影片編號版面配置區 28">
            <a:extLst>
              <a:ext uri="{FF2B5EF4-FFF2-40B4-BE49-F238E27FC236}">
                <a16:creationId xmlns:a16="http://schemas.microsoft.com/office/drawing/2014/main" id="{DB49C1ED-DC87-A24B-AFE0-58201821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7592-E80D-2140-B220-D2BAA07B7B70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024806C-3A3F-5144-B002-BFB68A40E407}"/>
              </a:ext>
            </a:extLst>
          </p:cNvPr>
          <p:cNvSpPr/>
          <p:nvPr/>
        </p:nvSpPr>
        <p:spPr>
          <a:xfrm>
            <a:off x="0" y="519317"/>
            <a:ext cx="12192000" cy="602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Summary 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D944CD1-00B0-0042-B3FD-A0DF904A4B6A}"/>
              </a:ext>
            </a:extLst>
          </p:cNvPr>
          <p:cNvSpPr txBox="1"/>
          <p:nvPr/>
        </p:nvSpPr>
        <p:spPr>
          <a:xfrm>
            <a:off x="4243700" y="1832273"/>
            <a:ext cx="170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/>
                </a:solidFill>
              </a:rPr>
              <a:t>ACMG class</a:t>
            </a:r>
          </a:p>
          <a:p>
            <a:r>
              <a:rPr kumimoji="1" lang="en-US" altLang="zh-TW" dirty="0">
                <a:solidFill>
                  <a:schemeClr val="accent6"/>
                </a:solidFill>
              </a:rPr>
              <a:t>Allele frequency</a:t>
            </a:r>
            <a:endParaRPr kumimoji="1" lang="zh-TW" altLang="en-US" dirty="0">
              <a:solidFill>
                <a:schemeClr val="accent6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E3A2084-2DAA-564E-9E5A-29B29675328F}"/>
              </a:ext>
            </a:extLst>
          </p:cNvPr>
          <p:cNvSpPr txBox="1"/>
          <p:nvPr/>
        </p:nvSpPr>
        <p:spPr>
          <a:xfrm>
            <a:off x="746235" y="4803332"/>
            <a:ext cx="451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AutoNum type="circleNumWdWhitePlain"/>
            </a:pPr>
            <a:r>
              <a:rPr kumimoji="1" lang="en-US" altLang="zh-TW" dirty="0"/>
              <a:t>Merging different type variant information</a:t>
            </a:r>
          </a:p>
          <a:p>
            <a:pPr marL="342900" indent="-342900">
              <a:buFont typeface="Wingdings" pitchFamily="2" charset="2"/>
              <a:buAutoNum type="circleNumWdWhitePlain"/>
            </a:pPr>
            <a:r>
              <a:rPr kumimoji="1" lang="en-US" altLang="zh-TW" dirty="0"/>
              <a:t>Pathogenic information filter</a:t>
            </a:r>
          </a:p>
          <a:p>
            <a:pPr marL="342900" indent="-342900">
              <a:buFont typeface="Wingdings" pitchFamily="2" charset="2"/>
              <a:buAutoNum type="circleNumWdWhitePlain"/>
            </a:pPr>
            <a:r>
              <a:rPr kumimoji="1" lang="en-US" altLang="zh-TW" dirty="0"/>
              <a:t>Merging all information in the cohort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07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2A320-4515-0240-9225-DC670CE3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8B9368-F34E-8F4A-B118-BD98E139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TWBiobank</a:t>
            </a:r>
            <a:r>
              <a:rPr kumimoji="1" lang="en-US" altLang="zh-TW" dirty="0"/>
              <a:t> 1496 WGS data</a:t>
            </a:r>
          </a:p>
          <a:p>
            <a:r>
              <a:rPr kumimoji="1" lang="en-US" altLang="zh-TW" dirty="0" err="1"/>
              <a:t>AnnotSV_ANNOVAR</a:t>
            </a:r>
            <a:r>
              <a:rPr kumimoji="1" lang="en-US" altLang="zh-TW" dirty="0"/>
              <a:t> merge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5A7D57-58B4-B945-98D8-33A3CA41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AE43-A41D-EE46-AB9C-8285EE17600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362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D8D4F965-CB0D-B54F-A8A1-6E535153FB1C}"/>
              </a:ext>
            </a:extLst>
          </p:cNvPr>
          <p:cNvGrpSpPr/>
          <p:nvPr/>
        </p:nvGrpSpPr>
        <p:grpSpPr>
          <a:xfrm>
            <a:off x="4348798" y="0"/>
            <a:ext cx="3494403" cy="6858000"/>
            <a:chOff x="4348798" y="0"/>
            <a:chExt cx="3494403" cy="685800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5E859EA-03FE-3246-B53F-FB49D4326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8798" y="0"/>
              <a:ext cx="3494403" cy="6858000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961367D-3FD8-2643-A3FE-16A0D77E966B}"/>
                </a:ext>
              </a:extLst>
            </p:cNvPr>
            <p:cNvSpPr/>
            <p:nvPr/>
          </p:nvSpPr>
          <p:spPr>
            <a:xfrm>
              <a:off x="4421171" y="3497344"/>
              <a:ext cx="659876" cy="141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 err="1">
                  <a:solidFill>
                    <a:schemeClr val="tx1"/>
                  </a:solidFill>
                </a:rPr>
                <a:t>vcf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C98B0A-2CF9-0947-A239-9A1AEC594FB1}"/>
                </a:ext>
              </a:extLst>
            </p:cNvPr>
            <p:cNvSpPr/>
            <p:nvPr/>
          </p:nvSpPr>
          <p:spPr>
            <a:xfrm>
              <a:off x="6572054" y="3478490"/>
              <a:ext cx="659876" cy="141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 err="1">
                  <a:solidFill>
                    <a:schemeClr val="tx1"/>
                  </a:solidFill>
                </a:rPr>
                <a:t>vcf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4EC61F-F891-4446-A7B6-4B1C50CA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7592-E80D-2140-B220-D2BAA07B7B70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12" name="左-右雙向箭號 11">
            <a:extLst>
              <a:ext uri="{FF2B5EF4-FFF2-40B4-BE49-F238E27FC236}">
                <a16:creationId xmlns:a16="http://schemas.microsoft.com/office/drawing/2014/main" id="{262EEAB7-D964-D84E-B2FD-99A1AADDB1F6}"/>
              </a:ext>
            </a:extLst>
          </p:cNvPr>
          <p:cNvSpPr/>
          <p:nvPr/>
        </p:nvSpPr>
        <p:spPr>
          <a:xfrm>
            <a:off x="5241303" y="4939645"/>
            <a:ext cx="1159497" cy="24509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80D344-287A-AD45-8B3C-1C33DD5C2214}"/>
              </a:ext>
            </a:extLst>
          </p:cNvPr>
          <p:cNvSpPr/>
          <p:nvPr/>
        </p:nvSpPr>
        <p:spPr>
          <a:xfrm>
            <a:off x="-10511" y="-10510"/>
            <a:ext cx="3699641" cy="777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 err="1">
                <a:solidFill>
                  <a:schemeClr val="tx1"/>
                </a:solidFill>
              </a:rPr>
              <a:t>AnnotSV_ANNOVAR</a:t>
            </a:r>
            <a:r>
              <a:rPr kumimoji="1" lang="en-US" altLang="zh-TW" sz="2400" b="1" dirty="0">
                <a:solidFill>
                  <a:schemeClr val="tx1"/>
                </a:solidFill>
              </a:rPr>
              <a:t> merge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22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FCFDCD3-1FB7-4444-A9CA-B46A4126EC89}"/>
              </a:ext>
            </a:extLst>
          </p:cNvPr>
          <p:cNvGraphicFramePr>
            <a:graphicFrameLocks noGrp="1"/>
          </p:cNvGraphicFramePr>
          <p:nvPr/>
        </p:nvGraphicFramePr>
        <p:xfrm>
          <a:off x="1890350" y="3899020"/>
          <a:ext cx="8167264" cy="36242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63407467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100217995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995845453"/>
                    </a:ext>
                  </a:extLst>
                </a:gridCol>
                <a:gridCol w="487217">
                  <a:extLst>
                    <a:ext uri="{9D8B030D-6E8A-4147-A177-3AD203B41FA5}">
                      <a16:colId xmlns:a16="http://schemas.microsoft.com/office/drawing/2014/main" val="148942945"/>
                    </a:ext>
                  </a:extLst>
                </a:gridCol>
                <a:gridCol w="1145274">
                  <a:extLst>
                    <a:ext uri="{9D8B030D-6E8A-4147-A177-3AD203B41FA5}">
                      <a16:colId xmlns:a16="http://schemas.microsoft.com/office/drawing/2014/main" val="2406671506"/>
                    </a:ext>
                  </a:extLst>
                </a:gridCol>
                <a:gridCol w="1087438">
                  <a:extLst>
                    <a:ext uri="{9D8B030D-6E8A-4147-A177-3AD203B41FA5}">
                      <a16:colId xmlns:a16="http://schemas.microsoft.com/office/drawing/2014/main" val="500819351"/>
                    </a:ext>
                  </a:extLst>
                </a:gridCol>
                <a:gridCol w="3802684">
                  <a:extLst>
                    <a:ext uri="{9D8B030D-6E8A-4147-A177-3AD203B41FA5}">
                      <a16:colId xmlns:a16="http://schemas.microsoft.com/office/drawing/2014/main" val="2974310566"/>
                    </a:ext>
                  </a:extLst>
                </a:gridCol>
              </a:tblGrid>
              <a:tr h="30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Chr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86" marR="4886" marT="488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86" marR="4886" marT="488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End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86" marR="4886" marT="488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Ref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86" marR="4886" marT="488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Alt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886" marR="4886" marT="488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Gene.knownGene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GeneDetail.knownGene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705599"/>
                  </a:ext>
                </a:extLst>
              </a:tr>
              <a:tr h="369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chr22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10737302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10737302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U2;FRG1FP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dist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=1019;dist=202086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12755952"/>
                  </a:ext>
                </a:extLst>
              </a:tr>
              <a:tr h="369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chr22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10737326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10737326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U2;FRG1FP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dist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=1043;dist=202062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1512396"/>
                  </a:ext>
                </a:extLst>
              </a:tr>
              <a:tr h="369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chr22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10737369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10737369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U2;FRG1FP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dist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=1086;dist=202019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503452"/>
                  </a:ext>
                </a:extLst>
              </a:tr>
              <a:tr h="369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chr22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10737402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10737402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U2;FRG1FP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dist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=1119;dist=201986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589209"/>
                  </a:ext>
                </a:extLst>
              </a:tr>
              <a:tr h="369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chr22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10737416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10737416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U2;FRG1FP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dist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=1133;dist=201972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879556"/>
                  </a:ext>
                </a:extLst>
              </a:tr>
              <a:tr h="36900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6688045"/>
                  </a:ext>
                </a:extLst>
              </a:tr>
              <a:tr h="36900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6354594"/>
                  </a:ext>
                </a:extLst>
              </a:tr>
              <a:tr h="36900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6407547"/>
                  </a:ext>
                </a:extLst>
              </a:tr>
              <a:tr h="369002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0903919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74F2F6E-28EC-B14D-A680-243925013F61}"/>
              </a:ext>
            </a:extLst>
          </p:cNvPr>
          <p:cNvSpPr/>
          <p:nvPr/>
        </p:nvSpPr>
        <p:spPr>
          <a:xfrm>
            <a:off x="2804964" y="248860"/>
            <a:ext cx="6582072" cy="602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ANNOVAR annotation format 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44E981-F2B7-D04D-BE56-B2373A77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7592-E80D-2140-B220-D2BAA07B7B70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F2EEB4-DE2B-9A47-92C1-FBE5E1269ABE}"/>
              </a:ext>
            </a:extLst>
          </p:cNvPr>
          <p:cNvSpPr txBox="1"/>
          <p:nvPr/>
        </p:nvSpPr>
        <p:spPr>
          <a:xfrm>
            <a:off x="801279" y="1079989"/>
            <a:ext cx="111142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rgbClr val="000000"/>
                </a:solidFill>
                <a:effectLst/>
              </a:rPr>
              <a:t>hg19</a:t>
            </a:r>
          </a:p>
          <a:p>
            <a:r>
              <a:rPr lang="en" altLang="zh-TW" sz="1600" dirty="0">
                <a:solidFill>
                  <a:srgbClr val="000000"/>
                </a:solidFill>
                <a:effectLst/>
              </a:rPr>
              <a:t>refGene,cytoBand,knownGene,ensGene,gnomad211_genome,avsnp150,TaiwanBiobank_official,gnomad211_exome,clinvar_20210123,dbnsfp41a,dbscsnv11,gwava,</a:t>
            </a:r>
            <a:r>
              <a:rPr lang="en" altLang="zh-TW" sz="1600" dirty="0">
                <a:solidFill>
                  <a:srgbClr val="C00000"/>
                </a:solidFill>
                <a:effectLst/>
              </a:rPr>
              <a:t>TWB1496_AF</a:t>
            </a:r>
          </a:p>
          <a:p>
            <a:endParaRPr lang="en" altLang="zh-TW" sz="160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rgbClr val="000000"/>
                </a:solidFill>
              </a:rPr>
              <a:t>h</a:t>
            </a:r>
            <a:r>
              <a:rPr lang="en" altLang="zh-TW" sz="1600" dirty="0">
                <a:solidFill>
                  <a:srgbClr val="000000"/>
                </a:solidFill>
                <a:effectLst/>
              </a:rPr>
              <a:t>g38</a:t>
            </a:r>
          </a:p>
          <a:p>
            <a:r>
              <a:rPr lang="en" altLang="zh-TW" sz="1600" dirty="0"/>
              <a:t>refGene,cytoBand,knownGene,ensGene,gnomad30_genome,avsnp150,gnomad211_exome,clinvar_20210123,icgc28,dbnsfp41a </a:t>
            </a:r>
            <a:endParaRPr lang="en" altLang="zh-TW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9780A7-A2EB-434A-A088-5B32237F78F3}"/>
              </a:ext>
            </a:extLst>
          </p:cNvPr>
          <p:cNvSpPr txBox="1"/>
          <p:nvPr/>
        </p:nvSpPr>
        <p:spPr>
          <a:xfrm>
            <a:off x="837273" y="3164240"/>
            <a:ext cx="21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One variant one row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A6FFF5-8A96-AF4E-9605-6E792D9B1A8D}"/>
              </a:ext>
            </a:extLst>
          </p:cNvPr>
          <p:cNvSpPr txBox="1"/>
          <p:nvPr/>
        </p:nvSpPr>
        <p:spPr>
          <a:xfrm>
            <a:off x="3469547" y="1864819"/>
            <a:ext cx="4009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" altLang="zh-TW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Taiwan Genome </a:t>
            </a:r>
            <a:r>
              <a:rPr lang="en" altLang="zh-TW" sz="14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https://genomes.tw/#/</a:t>
            </a:r>
            <a:r>
              <a:rPr lang="en" altLang="zh-TW" sz="14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" altLang="zh-TW" sz="14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410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6ED2F85-39DA-2542-A4E7-3DCEDAA2B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49" y="811716"/>
            <a:ext cx="9410700" cy="5524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290083C-6A08-1846-A135-16D4C26AA765}"/>
              </a:ext>
            </a:extLst>
          </p:cNvPr>
          <p:cNvSpPr/>
          <p:nvPr/>
        </p:nvSpPr>
        <p:spPr>
          <a:xfrm>
            <a:off x="5231780" y="209550"/>
            <a:ext cx="1728439" cy="602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 err="1">
                <a:solidFill>
                  <a:schemeClr val="tx1"/>
                </a:solidFill>
              </a:rPr>
              <a:t>AnnotSV</a:t>
            </a:r>
            <a:r>
              <a:rPr kumimoji="1" lang="en-US" altLang="zh-TW" sz="2400" b="1" dirty="0">
                <a:solidFill>
                  <a:schemeClr val="tx1"/>
                </a:solidFill>
              </a:rPr>
              <a:t> 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01B1FEF-22E5-5D44-998B-72FF7E3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7592-E80D-2140-B220-D2BAA07B7B7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814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0536E8B-1E0C-1A47-9C53-17CC522ED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72832"/>
              </p:ext>
            </p:extLst>
          </p:nvPr>
        </p:nvGraphicFramePr>
        <p:xfrm>
          <a:off x="749030" y="2016254"/>
          <a:ext cx="10749064" cy="211919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14290">
                  <a:extLst>
                    <a:ext uri="{9D8B030D-6E8A-4147-A177-3AD203B41FA5}">
                      <a16:colId xmlns:a16="http://schemas.microsoft.com/office/drawing/2014/main" val="129749214"/>
                    </a:ext>
                  </a:extLst>
                </a:gridCol>
                <a:gridCol w="832929">
                  <a:extLst>
                    <a:ext uri="{9D8B030D-6E8A-4147-A177-3AD203B41FA5}">
                      <a16:colId xmlns:a16="http://schemas.microsoft.com/office/drawing/2014/main" val="3085530111"/>
                    </a:ext>
                  </a:extLst>
                </a:gridCol>
                <a:gridCol w="832929">
                  <a:extLst>
                    <a:ext uri="{9D8B030D-6E8A-4147-A177-3AD203B41FA5}">
                      <a16:colId xmlns:a16="http://schemas.microsoft.com/office/drawing/2014/main" val="3001611553"/>
                    </a:ext>
                  </a:extLst>
                </a:gridCol>
                <a:gridCol w="813234">
                  <a:extLst>
                    <a:ext uri="{9D8B030D-6E8A-4147-A177-3AD203B41FA5}">
                      <a16:colId xmlns:a16="http://schemas.microsoft.com/office/drawing/2014/main" val="1089984862"/>
                    </a:ext>
                  </a:extLst>
                </a:gridCol>
                <a:gridCol w="669488">
                  <a:extLst>
                    <a:ext uri="{9D8B030D-6E8A-4147-A177-3AD203B41FA5}">
                      <a16:colId xmlns:a16="http://schemas.microsoft.com/office/drawing/2014/main" val="3212909666"/>
                    </a:ext>
                  </a:extLst>
                </a:gridCol>
                <a:gridCol w="933312">
                  <a:extLst>
                    <a:ext uri="{9D8B030D-6E8A-4147-A177-3AD203B41FA5}">
                      <a16:colId xmlns:a16="http://schemas.microsoft.com/office/drawing/2014/main" val="3242078987"/>
                    </a:ext>
                  </a:extLst>
                </a:gridCol>
                <a:gridCol w="326518">
                  <a:extLst>
                    <a:ext uri="{9D8B030D-6E8A-4147-A177-3AD203B41FA5}">
                      <a16:colId xmlns:a16="http://schemas.microsoft.com/office/drawing/2014/main" val="3068131706"/>
                    </a:ext>
                  </a:extLst>
                </a:gridCol>
                <a:gridCol w="601140">
                  <a:extLst>
                    <a:ext uri="{9D8B030D-6E8A-4147-A177-3AD203B41FA5}">
                      <a16:colId xmlns:a16="http://schemas.microsoft.com/office/drawing/2014/main" val="603875926"/>
                    </a:ext>
                  </a:extLst>
                </a:gridCol>
                <a:gridCol w="478103">
                  <a:extLst>
                    <a:ext uri="{9D8B030D-6E8A-4147-A177-3AD203B41FA5}">
                      <a16:colId xmlns:a16="http://schemas.microsoft.com/office/drawing/2014/main" val="3262180176"/>
                    </a:ext>
                  </a:extLst>
                </a:gridCol>
                <a:gridCol w="1388844">
                  <a:extLst>
                    <a:ext uri="{9D8B030D-6E8A-4147-A177-3AD203B41FA5}">
                      <a16:colId xmlns:a16="http://schemas.microsoft.com/office/drawing/2014/main" val="1128489020"/>
                    </a:ext>
                  </a:extLst>
                </a:gridCol>
                <a:gridCol w="1795886">
                  <a:extLst>
                    <a:ext uri="{9D8B030D-6E8A-4147-A177-3AD203B41FA5}">
                      <a16:colId xmlns:a16="http://schemas.microsoft.com/office/drawing/2014/main" val="3398696"/>
                    </a:ext>
                  </a:extLst>
                </a:gridCol>
                <a:gridCol w="1262391">
                  <a:extLst>
                    <a:ext uri="{9D8B030D-6E8A-4147-A177-3AD203B41FA5}">
                      <a16:colId xmlns:a16="http://schemas.microsoft.com/office/drawing/2014/main" val="2593067628"/>
                    </a:ext>
                  </a:extLst>
                </a:gridCol>
              </a:tblGrid>
              <a:tr h="1005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  <a:latin typeface="+mn-lt"/>
                        </a:rPr>
                        <a:t>SV_chrom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  <a:latin typeface="+mn-lt"/>
                        </a:rPr>
                        <a:t>SV_start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  <a:latin typeface="+mn-lt"/>
                        </a:rPr>
                        <a:t>SV_end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  <a:latin typeface="+mn-lt"/>
                        </a:rPr>
                        <a:t>SV_length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  <a:latin typeface="+mn-lt"/>
                        </a:rPr>
                        <a:t>SV_type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  <a:latin typeface="+mn-lt"/>
                        </a:rPr>
                        <a:t>Samples_ID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REF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ALT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QUAL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FORMAT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MDD0026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Gene_name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65724"/>
                  </a:ext>
                </a:extLst>
              </a:tr>
              <a:tr h="2509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22</a:t>
                      </a:r>
                    </a:p>
                  </a:txBody>
                  <a:tcPr marL="8315" marR="831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10711935</a:t>
                      </a:r>
                    </a:p>
                  </a:txBody>
                  <a:tcPr marL="8315" marR="831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15938517</a:t>
                      </a:r>
                    </a:p>
                  </a:txBody>
                  <a:tcPr marL="8315" marR="831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5226582</a:t>
                      </a:r>
                    </a:p>
                  </a:txBody>
                  <a:tcPr marL="8315" marR="831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&lt;DUP&gt;</a:t>
                      </a:r>
                    </a:p>
                  </a:txBody>
                  <a:tcPr marL="8315" marR="831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MDD0026</a:t>
                      </a:r>
                    </a:p>
                  </a:txBody>
                  <a:tcPr marL="8315" marR="831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N</a:t>
                      </a:r>
                    </a:p>
                  </a:txBody>
                  <a:tcPr marL="28575" marR="2857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&lt;DUP&gt;</a:t>
                      </a:r>
                    </a:p>
                  </a:txBody>
                  <a:tcPr marL="8315" marR="831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150</a:t>
                      </a:r>
                    </a:p>
                  </a:txBody>
                  <a:tcPr marL="8315" marR="831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GT:SM:CN:BC:PE</a:t>
                      </a:r>
                    </a:p>
                  </a:txBody>
                  <a:tcPr marL="8315" marR="831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./1:2.36715:5:53:25,5</a:t>
                      </a:r>
                    </a:p>
                  </a:txBody>
                  <a:tcPr marL="8315" marR="831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BMS1P17</a:t>
                      </a:r>
                    </a:p>
                  </a:txBody>
                  <a:tcPr marL="8315" marR="831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8807029"/>
                  </a:ext>
                </a:extLst>
              </a:tr>
              <a:tr h="2509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22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10711935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15938517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5226582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&lt;DUP&gt;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MDD0026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N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&lt;DUP&gt;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150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GT:SM:CN:BC:PE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./1:2.36715:5:53:25,5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BMS1P18</a:t>
                      </a:r>
                    </a:p>
                  </a:txBody>
                  <a:tcPr marL="8315" marR="8315" marT="0" marB="0" anchor="ctr"/>
                </a:tc>
                <a:extLst>
                  <a:ext uri="{0D108BD9-81ED-4DB2-BD59-A6C34878D82A}">
                    <a16:rowId xmlns:a16="http://schemas.microsoft.com/office/drawing/2014/main" val="3743315906"/>
                  </a:ext>
                </a:extLst>
              </a:tr>
              <a:tr h="737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22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10711935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15938517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5226582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&lt;DUP&gt;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MDD0026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N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&lt;DUP&gt;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150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GT:SM:CN:BC:PE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./1:2.36715:5:53:25,5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BMS1P22</a:t>
                      </a:r>
                    </a:p>
                  </a:txBody>
                  <a:tcPr marL="8315" marR="8315" marT="0" marB="0" anchor="ctr"/>
                </a:tc>
                <a:extLst>
                  <a:ext uri="{0D108BD9-81ED-4DB2-BD59-A6C34878D82A}">
                    <a16:rowId xmlns:a16="http://schemas.microsoft.com/office/drawing/2014/main" val="2773091945"/>
                  </a:ext>
                </a:extLst>
              </a:tr>
              <a:tr h="2094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22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10711935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15938517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5226582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&lt;DUP&gt;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MDD0026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N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&lt;DUP&gt;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150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GT:SM:CN:BC:PE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./1:2.36715:5:53:25,5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DUXAP8</a:t>
                      </a:r>
                    </a:p>
                  </a:txBody>
                  <a:tcPr marL="8315" marR="8315" marT="0" marB="0" anchor="ctr"/>
                </a:tc>
                <a:extLst>
                  <a:ext uri="{0D108BD9-81ED-4DB2-BD59-A6C34878D82A}">
                    <a16:rowId xmlns:a16="http://schemas.microsoft.com/office/drawing/2014/main" val="3896186225"/>
                  </a:ext>
                </a:extLst>
              </a:tr>
              <a:tr h="737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22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10711935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15938517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5226582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&lt;DUP&gt;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MDD0026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N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&lt;DUP&gt;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150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GT:SM:CN:BC:PE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./1:2.36715:5:53:25,5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FRG1FP</a:t>
                      </a:r>
                    </a:p>
                  </a:txBody>
                  <a:tcPr marL="8315" marR="8315" marT="0" marB="0" anchor="ctr"/>
                </a:tc>
                <a:extLst>
                  <a:ext uri="{0D108BD9-81ED-4DB2-BD59-A6C34878D82A}">
                    <a16:rowId xmlns:a16="http://schemas.microsoft.com/office/drawing/2014/main" val="3695618994"/>
                  </a:ext>
                </a:extLst>
              </a:tr>
              <a:tr h="2744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22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10711935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15938517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5226582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&lt;DUP&gt;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MDD0026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N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&lt;DUP&gt;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150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GT:SM:CN:BC:PE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./1:2.36715:5:53:25,5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LOC102723769</a:t>
                      </a:r>
                    </a:p>
                  </a:txBody>
                  <a:tcPr marL="8315" marR="8315" marT="0" marB="0" anchor="ctr"/>
                </a:tc>
                <a:extLst>
                  <a:ext uri="{0D108BD9-81ED-4DB2-BD59-A6C34878D82A}">
                    <a16:rowId xmlns:a16="http://schemas.microsoft.com/office/drawing/2014/main" val="3697831657"/>
                  </a:ext>
                </a:extLst>
              </a:tr>
              <a:tr h="737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22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10711935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15938517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5226582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&lt;DUP&gt;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MDD0026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N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&lt;DUP&gt;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150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GT:SM:CN:BC:PE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./1:2.36715:5:53:25,5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OR11H1</a:t>
                      </a:r>
                    </a:p>
                  </a:txBody>
                  <a:tcPr marL="8315" marR="8315" marT="0" marB="0" anchor="ctr"/>
                </a:tc>
                <a:extLst>
                  <a:ext uri="{0D108BD9-81ED-4DB2-BD59-A6C34878D82A}">
                    <a16:rowId xmlns:a16="http://schemas.microsoft.com/office/drawing/2014/main" val="2117794132"/>
                  </a:ext>
                </a:extLst>
              </a:tr>
              <a:tr h="2094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22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10711935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15938517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5226582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&lt;DUP&gt;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MDD0026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N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&lt;DUP&gt;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150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GT:SM:CN:BC:PE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./1:2.36715:5:53:25,5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POTEH</a:t>
                      </a:r>
                    </a:p>
                  </a:txBody>
                  <a:tcPr marL="8315" marR="8315" marT="0" marB="0" anchor="ctr"/>
                </a:tc>
                <a:extLst>
                  <a:ext uri="{0D108BD9-81ED-4DB2-BD59-A6C34878D82A}">
                    <a16:rowId xmlns:a16="http://schemas.microsoft.com/office/drawing/2014/main" val="3562146931"/>
                  </a:ext>
                </a:extLst>
              </a:tr>
              <a:tr h="737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22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10711935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15938517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5226582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&lt;DUP&gt;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MDD0026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N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&lt;DUP&gt;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150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GT:SM:CN:BC:PE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./1:2.36715:5:53:25,5</a:t>
                      </a:r>
                    </a:p>
                  </a:txBody>
                  <a:tcPr marL="8315" marR="8315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POTEH-AS1</a:t>
                      </a:r>
                    </a:p>
                  </a:txBody>
                  <a:tcPr marL="8315" marR="8315" marT="0" marB="0" anchor="ctr"/>
                </a:tc>
                <a:extLst>
                  <a:ext uri="{0D108BD9-81ED-4DB2-BD59-A6C34878D82A}">
                    <a16:rowId xmlns:a16="http://schemas.microsoft.com/office/drawing/2014/main" val="1479857786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5369EE5-E5F5-434D-9EB6-CA75E9C9CBBA}"/>
              </a:ext>
            </a:extLst>
          </p:cNvPr>
          <p:cNvSpPr/>
          <p:nvPr/>
        </p:nvSpPr>
        <p:spPr>
          <a:xfrm>
            <a:off x="2602945" y="245850"/>
            <a:ext cx="6986109" cy="602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 err="1">
                <a:solidFill>
                  <a:schemeClr val="tx1"/>
                </a:solidFill>
              </a:rPr>
              <a:t>AnnotSV</a:t>
            </a:r>
            <a:r>
              <a:rPr kumimoji="1" lang="en-US" altLang="zh-TW" sz="2400" b="1" dirty="0">
                <a:solidFill>
                  <a:schemeClr val="tx1"/>
                </a:solidFill>
              </a:rPr>
              <a:t> annotation output format  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70288F9-158B-3646-B333-D29D72B11F9C}"/>
              </a:ext>
            </a:extLst>
          </p:cNvPr>
          <p:cNvSpPr txBox="1"/>
          <p:nvPr/>
        </p:nvSpPr>
        <p:spPr>
          <a:xfrm>
            <a:off x="420891" y="959311"/>
            <a:ext cx="277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One annotation one row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786DA3C-525D-4948-B8B1-AC99A515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7592-E80D-2140-B220-D2BAA07B7B70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4F9F3DD-8C96-5643-9337-679C795BAFC1}"/>
              </a:ext>
            </a:extLst>
          </p:cNvPr>
          <p:cNvSpPr txBox="1"/>
          <p:nvPr/>
        </p:nvSpPr>
        <p:spPr>
          <a:xfrm>
            <a:off x="749030" y="151052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Split mode</a:t>
            </a:r>
            <a:endParaRPr kumimoji="1"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32FDB8E-A973-5345-96DD-BB52794F7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52238"/>
              </p:ext>
            </p:extLst>
          </p:nvPr>
        </p:nvGraphicFramePr>
        <p:xfrm>
          <a:off x="250735" y="4671673"/>
          <a:ext cx="11690528" cy="94601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14864">
                  <a:extLst>
                    <a:ext uri="{9D8B030D-6E8A-4147-A177-3AD203B41FA5}">
                      <a16:colId xmlns:a16="http://schemas.microsoft.com/office/drawing/2014/main" val="129749214"/>
                    </a:ext>
                  </a:extLst>
                </a:gridCol>
                <a:gridCol w="612905">
                  <a:extLst>
                    <a:ext uri="{9D8B030D-6E8A-4147-A177-3AD203B41FA5}">
                      <a16:colId xmlns:a16="http://schemas.microsoft.com/office/drawing/2014/main" val="3085530111"/>
                    </a:ext>
                  </a:extLst>
                </a:gridCol>
                <a:gridCol w="612905">
                  <a:extLst>
                    <a:ext uri="{9D8B030D-6E8A-4147-A177-3AD203B41FA5}">
                      <a16:colId xmlns:a16="http://schemas.microsoft.com/office/drawing/2014/main" val="3001611553"/>
                    </a:ext>
                  </a:extLst>
                </a:gridCol>
                <a:gridCol w="613320">
                  <a:extLst>
                    <a:ext uri="{9D8B030D-6E8A-4147-A177-3AD203B41FA5}">
                      <a16:colId xmlns:a16="http://schemas.microsoft.com/office/drawing/2014/main" val="1089984862"/>
                    </a:ext>
                  </a:extLst>
                </a:gridCol>
                <a:gridCol w="506795">
                  <a:extLst>
                    <a:ext uri="{9D8B030D-6E8A-4147-A177-3AD203B41FA5}">
                      <a16:colId xmlns:a16="http://schemas.microsoft.com/office/drawing/2014/main" val="3212909666"/>
                    </a:ext>
                  </a:extLst>
                </a:gridCol>
                <a:gridCol w="699775">
                  <a:extLst>
                    <a:ext uri="{9D8B030D-6E8A-4147-A177-3AD203B41FA5}">
                      <a16:colId xmlns:a16="http://schemas.microsoft.com/office/drawing/2014/main" val="3242078987"/>
                    </a:ext>
                  </a:extLst>
                </a:gridCol>
                <a:gridCol w="219214">
                  <a:extLst>
                    <a:ext uri="{9D8B030D-6E8A-4147-A177-3AD203B41FA5}">
                      <a16:colId xmlns:a16="http://schemas.microsoft.com/office/drawing/2014/main" val="3068131706"/>
                    </a:ext>
                  </a:extLst>
                </a:gridCol>
                <a:gridCol w="492486">
                  <a:extLst>
                    <a:ext uri="{9D8B030D-6E8A-4147-A177-3AD203B41FA5}">
                      <a16:colId xmlns:a16="http://schemas.microsoft.com/office/drawing/2014/main" val="603875926"/>
                    </a:ext>
                  </a:extLst>
                </a:gridCol>
                <a:gridCol w="320983">
                  <a:extLst>
                    <a:ext uri="{9D8B030D-6E8A-4147-A177-3AD203B41FA5}">
                      <a16:colId xmlns:a16="http://schemas.microsoft.com/office/drawing/2014/main" val="3262180176"/>
                    </a:ext>
                  </a:extLst>
                </a:gridCol>
                <a:gridCol w="932424">
                  <a:extLst>
                    <a:ext uri="{9D8B030D-6E8A-4147-A177-3AD203B41FA5}">
                      <a16:colId xmlns:a16="http://schemas.microsoft.com/office/drawing/2014/main" val="1128489020"/>
                    </a:ext>
                  </a:extLst>
                </a:gridCol>
                <a:gridCol w="1205699">
                  <a:extLst>
                    <a:ext uri="{9D8B030D-6E8A-4147-A177-3AD203B41FA5}">
                      <a16:colId xmlns:a16="http://schemas.microsoft.com/office/drawing/2014/main" val="3398696"/>
                    </a:ext>
                  </a:extLst>
                </a:gridCol>
                <a:gridCol w="847528">
                  <a:extLst>
                    <a:ext uri="{9D8B030D-6E8A-4147-A177-3AD203B41FA5}">
                      <a16:colId xmlns:a16="http://schemas.microsoft.com/office/drawing/2014/main" val="1225693207"/>
                    </a:ext>
                  </a:extLst>
                </a:gridCol>
                <a:gridCol w="3164102">
                  <a:extLst>
                    <a:ext uri="{9D8B030D-6E8A-4147-A177-3AD203B41FA5}">
                      <a16:colId xmlns:a16="http://schemas.microsoft.com/office/drawing/2014/main" val="2553209971"/>
                    </a:ext>
                  </a:extLst>
                </a:gridCol>
                <a:gridCol w="847528">
                  <a:extLst>
                    <a:ext uri="{9D8B030D-6E8A-4147-A177-3AD203B41FA5}">
                      <a16:colId xmlns:a16="http://schemas.microsoft.com/office/drawing/2014/main" val="3813197469"/>
                    </a:ext>
                  </a:extLst>
                </a:gridCol>
              </a:tblGrid>
              <a:tr h="22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  <a:latin typeface="+mn-lt"/>
                        </a:rPr>
                        <a:t>SV_chrom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  <a:latin typeface="+mn-lt"/>
                        </a:rPr>
                        <a:t>SV_start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  <a:latin typeface="+mn-lt"/>
                        </a:rPr>
                        <a:t>SV_end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  <a:latin typeface="+mn-lt"/>
                        </a:rPr>
                        <a:t>SV_length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  <a:latin typeface="+mn-lt"/>
                        </a:rPr>
                        <a:t>SV_type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  <a:latin typeface="+mn-lt"/>
                        </a:rPr>
                        <a:t>Samples_ID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REF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ALT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QUAL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FORMAT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MDD0026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4976" marR="4976" marT="497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AnnotSV_ranking_score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AnnotSV_ranking_criteria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ACMG_class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65724"/>
                  </a:ext>
                </a:extLst>
              </a:tr>
              <a:tr h="601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10711935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15938517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5226582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&lt;DUP&gt;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MDD0026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&lt;DUP&gt;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GT:SM:CN:BC:PE</a:t>
                      </a:r>
                    </a:p>
                  </a:txBody>
                  <a:tcPr marL="8315" marR="831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dirty="0">
                          <a:effectLst/>
                          <a:latin typeface="+mn-lt"/>
                          <a:ea typeface="PMingLiu" panose="02020500000000000000" pitchFamily="18" charset="-120"/>
                        </a:rPr>
                        <a:t>./1:2.36715:5:53:25,5</a:t>
                      </a:r>
                    </a:p>
                  </a:txBody>
                  <a:tcPr marL="8315" marR="831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1A (+0.00);2A (</a:t>
                      </a:r>
                      <a:r>
                        <a:rPr lang="e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cf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P_gain_source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, +1.00);3A (10 genes, +0.00);5F (+0.00)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7985778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038E580B-2913-A54C-87BB-C322FFD02EF9}"/>
              </a:ext>
            </a:extLst>
          </p:cNvPr>
          <p:cNvSpPr txBox="1"/>
          <p:nvPr/>
        </p:nvSpPr>
        <p:spPr>
          <a:xfrm>
            <a:off x="323132" y="5890478"/>
            <a:ext cx="11752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600" b="1" dirty="0"/>
              <a:t>Technical standards for the interpretation and reporting of constitutional copy-number variants: a joint consensus recommendation of the American College of Medical Genetics and Genomics (ACMG) and the Clinical Genome Resource (</a:t>
            </a:r>
            <a:r>
              <a:rPr lang="en" altLang="zh-TW" sz="1600" b="1" dirty="0" err="1"/>
              <a:t>ClinGen</a:t>
            </a:r>
            <a:r>
              <a:rPr lang="en" altLang="zh-TW" sz="1600" b="1" dirty="0"/>
              <a:t>)</a:t>
            </a:r>
          </a:p>
          <a:p>
            <a:r>
              <a:rPr kumimoji="1" lang="en" altLang="zh-TW" sz="1600" dirty="0">
                <a:hlinkClick r:id="rId3"/>
              </a:rPr>
              <a:t>https://pubmed.ncbi.nlm.nih.gov/31690835/</a:t>
            </a:r>
            <a:endParaRPr kumimoji="1" lang="en" altLang="zh-TW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262AADE-473F-514B-909F-F59352749CA9}"/>
              </a:ext>
            </a:extLst>
          </p:cNvPr>
          <p:cNvSpPr txBox="1"/>
          <p:nvPr/>
        </p:nvSpPr>
        <p:spPr>
          <a:xfrm>
            <a:off x="250735" y="429844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Full mode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709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6ED2F85-39DA-2542-A4E7-3DCEDAA2B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49" y="811716"/>
            <a:ext cx="9410700" cy="5524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290083C-6A08-1846-A135-16D4C26AA765}"/>
              </a:ext>
            </a:extLst>
          </p:cNvPr>
          <p:cNvSpPr/>
          <p:nvPr/>
        </p:nvSpPr>
        <p:spPr>
          <a:xfrm>
            <a:off x="5231780" y="209550"/>
            <a:ext cx="1728439" cy="602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 err="1">
                <a:solidFill>
                  <a:schemeClr val="tx1"/>
                </a:solidFill>
              </a:rPr>
              <a:t>AnnotSV</a:t>
            </a:r>
            <a:r>
              <a:rPr kumimoji="1" lang="en-US" altLang="zh-TW" sz="2400" b="1" dirty="0">
                <a:solidFill>
                  <a:schemeClr val="tx1"/>
                </a:solidFill>
              </a:rPr>
              <a:t> 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01B1FEF-22E5-5D44-998B-72FF7E3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7592-E80D-2140-B220-D2BAA07B7B7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935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BA6D209-4FA1-9240-8224-A1B363D97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51" y="1410832"/>
            <a:ext cx="11172497" cy="486920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2398235-5DF1-9C46-85A2-71AB204F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AE43-A41D-EE46-AB9C-8285EE17600F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33A1ED-3382-254C-BDEC-74DC01D41DEB}"/>
              </a:ext>
            </a:extLst>
          </p:cNvPr>
          <p:cNvSpPr/>
          <p:nvPr/>
        </p:nvSpPr>
        <p:spPr>
          <a:xfrm>
            <a:off x="0" y="355465"/>
            <a:ext cx="12192000" cy="602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 err="1">
                <a:solidFill>
                  <a:schemeClr val="tx1"/>
                </a:solidFill>
              </a:rPr>
              <a:t>KnotAnnotSV</a:t>
            </a:r>
            <a:r>
              <a:rPr kumimoji="1" lang="en-US" altLang="zh-TW" sz="2400" b="1" dirty="0">
                <a:solidFill>
                  <a:schemeClr val="tx1"/>
                </a:solidFill>
              </a:rPr>
              <a:t> 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B2ECDB-EA0C-CD4E-8F37-B1229F70B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274" y="1410832"/>
            <a:ext cx="3236091" cy="33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1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BA3B4C5-E766-994D-836B-668BDF0144D2}"/>
              </a:ext>
            </a:extLst>
          </p:cNvPr>
          <p:cNvGraphicFramePr>
            <a:graphicFrameLocks noGrp="1"/>
          </p:cNvGraphicFramePr>
          <p:nvPr/>
        </p:nvGraphicFramePr>
        <p:xfrm>
          <a:off x="1840613" y="1134336"/>
          <a:ext cx="815286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817">
                  <a:extLst>
                    <a:ext uri="{9D8B030D-6E8A-4147-A177-3AD203B41FA5}">
                      <a16:colId xmlns:a16="http://schemas.microsoft.com/office/drawing/2014/main" val="3170394506"/>
                    </a:ext>
                  </a:extLst>
                </a:gridCol>
                <a:gridCol w="1112077">
                  <a:extLst>
                    <a:ext uri="{9D8B030D-6E8A-4147-A177-3AD203B41FA5}">
                      <a16:colId xmlns:a16="http://schemas.microsoft.com/office/drawing/2014/main" val="73445896"/>
                    </a:ext>
                  </a:extLst>
                </a:gridCol>
                <a:gridCol w="959159">
                  <a:extLst>
                    <a:ext uri="{9D8B030D-6E8A-4147-A177-3AD203B41FA5}">
                      <a16:colId xmlns:a16="http://schemas.microsoft.com/office/drawing/2014/main" val="2485038275"/>
                    </a:ext>
                  </a:extLst>
                </a:gridCol>
                <a:gridCol w="857770">
                  <a:extLst>
                    <a:ext uri="{9D8B030D-6E8A-4147-A177-3AD203B41FA5}">
                      <a16:colId xmlns:a16="http://schemas.microsoft.com/office/drawing/2014/main" val="2008916469"/>
                    </a:ext>
                  </a:extLst>
                </a:gridCol>
                <a:gridCol w="1212444">
                  <a:extLst>
                    <a:ext uri="{9D8B030D-6E8A-4147-A177-3AD203B41FA5}">
                      <a16:colId xmlns:a16="http://schemas.microsoft.com/office/drawing/2014/main" val="3732391958"/>
                    </a:ext>
                  </a:extLst>
                </a:gridCol>
                <a:gridCol w="1060947">
                  <a:extLst>
                    <a:ext uri="{9D8B030D-6E8A-4147-A177-3AD203B41FA5}">
                      <a16:colId xmlns:a16="http://schemas.microsoft.com/office/drawing/2014/main" val="4099982578"/>
                    </a:ext>
                  </a:extLst>
                </a:gridCol>
                <a:gridCol w="2038647">
                  <a:extLst>
                    <a:ext uri="{9D8B030D-6E8A-4147-A177-3AD203B41FA5}">
                      <a16:colId xmlns:a16="http://schemas.microsoft.com/office/drawing/2014/main" val="268648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Start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End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Alt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accent1"/>
                          </a:solidFill>
                        </a:rPr>
                        <a:t>Sample1_sv</a:t>
                      </a:r>
                      <a:endParaRPr lang="zh-TW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&lt;DEL&gt;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0/1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304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C954D0D-452C-3F4F-AEDD-A1CE2FEB43E7}"/>
              </a:ext>
            </a:extLst>
          </p:cNvPr>
          <p:cNvGraphicFramePr>
            <a:graphicFrameLocks noGrp="1"/>
          </p:cNvGraphicFramePr>
          <p:nvPr/>
        </p:nvGraphicFramePr>
        <p:xfrm>
          <a:off x="1840614" y="2207045"/>
          <a:ext cx="81528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244">
                  <a:extLst>
                    <a:ext uri="{9D8B030D-6E8A-4147-A177-3AD203B41FA5}">
                      <a16:colId xmlns:a16="http://schemas.microsoft.com/office/drawing/2014/main" val="3170394506"/>
                    </a:ext>
                  </a:extLst>
                </a:gridCol>
                <a:gridCol w="1174725">
                  <a:extLst>
                    <a:ext uri="{9D8B030D-6E8A-4147-A177-3AD203B41FA5}">
                      <a16:colId xmlns:a16="http://schemas.microsoft.com/office/drawing/2014/main" val="73445896"/>
                    </a:ext>
                  </a:extLst>
                </a:gridCol>
                <a:gridCol w="950820">
                  <a:extLst>
                    <a:ext uri="{9D8B030D-6E8A-4147-A177-3AD203B41FA5}">
                      <a16:colId xmlns:a16="http://schemas.microsoft.com/office/drawing/2014/main" val="2485038275"/>
                    </a:ext>
                  </a:extLst>
                </a:gridCol>
                <a:gridCol w="881918">
                  <a:extLst>
                    <a:ext uri="{9D8B030D-6E8A-4147-A177-3AD203B41FA5}">
                      <a16:colId xmlns:a16="http://schemas.microsoft.com/office/drawing/2014/main" val="2008916469"/>
                    </a:ext>
                  </a:extLst>
                </a:gridCol>
                <a:gridCol w="1157520">
                  <a:extLst>
                    <a:ext uri="{9D8B030D-6E8A-4147-A177-3AD203B41FA5}">
                      <a16:colId xmlns:a16="http://schemas.microsoft.com/office/drawing/2014/main" val="3732391958"/>
                    </a:ext>
                  </a:extLst>
                </a:gridCol>
                <a:gridCol w="1102397">
                  <a:extLst>
                    <a:ext uri="{9D8B030D-6E8A-4147-A177-3AD203B41FA5}">
                      <a16:colId xmlns:a16="http://schemas.microsoft.com/office/drawing/2014/main" val="4099982578"/>
                    </a:ext>
                  </a:extLst>
                </a:gridCol>
                <a:gridCol w="2019236">
                  <a:extLst>
                    <a:ext uri="{9D8B030D-6E8A-4147-A177-3AD203B41FA5}">
                      <a16:colId xmlns:a16="http://schemas.microsoft.com/office/drawing/2014/main" val="370922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Start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End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Alt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accent1"/>
                          </a:solidFill>
                        </a:rPr>
                        <a:t>Sample1_cnv</a:t>
                      </a:r>
                      <a:endParaRPr lang="zh-TW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&lt;DEL&gt;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OOO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0/1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&lt;DEL&gt;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△△△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0/1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28387"/>
                  </a:ext>
                </a:extLst>
              </a:tr>
            </a:tbl>
          </a:graphicData>
        </a:graphic>
      </p:graphicFrame>
      <p:sp>
        <p:nvSpPr>
          <p:cNvPr id="4" name="向下箭號 3">
            <a:extLst>
              <a:ext uri="{FF2B5EF4-FFF2-40B4-BE49-F238E27FC236}">
                <a16:creationId xmlns:a16="http://schemas.microsoft.com/office/drawing/2014/main" id="{4301C009-C2AD-6845-A176-8A375B7971EC}"/>
              </a:ext>
            </a:extLst>
          </p:cNvPr>
          <p:cNvSpPr/>
          <p:nvPr/>
        </p:nvSpPr>
        <p:spPr>
          <a:xfrm>
            <a:off x="6027193" y="5014610"/>
            <a:ext cx="457200" cy="40013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0DCEAA83-73FB-5A40-8884-D917DF418F3F}"/>
              </a:ext>
            </a:extLst>
          </p:cNvPr>
          <p:cNvGraphicFramePr>
            <a:graphicFrameLocks noGrp="1"/>
          </p:cNvGraphicFramePr>
          <p:nvPr/>
        </p:nvGraphicFramePr>
        <p:xfrm>
          <a:off x="430642" y="5574656"/>
          <a:ext cx="109727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081">
                  <a:extLst>
                    <a:ext uri="{9D8B030D-6E8A-4147-A177-3AD203B41FA5}">
                      <a16:colId xmlns:a16="http://schemas.microsoft.com/office/drawing/2014/main" val="3170394506"/>
                    </a:ext>
                  </a:extLst>
                </a:gridCol>
                <a:gridCol w="986759">
                  <a:extLst>
                    <a:ext uri="{9D8B030D-6E8A-4147-A177-3AD203B41FA5}">
                      <a16:colId xmlns:a16="http://schemas.microsoft.com/office/drawing/2014/main" val="73445896"/>
                    </a:ext>
                  </a:extLst>
                </a:gridCol>
                <a:gridCol w="1015188">
                  <a:extLst>
                    <a:ext uri="{9D8B030D-6E8A-4147-A177-3AD203B41FA5}">
                      <a16:colId xmlns:a16="http://schemas.microsoft.com/office/drawing/2014/main" val="2485038275"/>
                    </a:ext>
                  </a:extLst>
                </a:gridCol>
                <a:gridCol w="907874">
                  <a:extLst>
                    <a:ext uri="{9D8B030D-6E8A-4147-A177-3AD203B41FA5}">
                      <a16:colId xmlns:a16="http://schemas.microsoft.com/office/drawing/2014/main" val="2008916469"/>
                    </a:ext>
                  </a:extLst>
                </a:gridCol>
                <a:gridCol w="1075815">
                  <a:extLst>
                    <a:ext uri="{9D8B030D-6E8A-4147-A177-3AD203B41FA5}">
                      <a16:colId xmlns:a16="http://schemas.microsoft.com/office/drawing/2014/main" val="3732391958"/>
                    </a:ext>
                  </a:extLst>
                </a:gridCol>
                <a:gridCol w="2910893">
                  <a:extLst>
                    <a:ext uri="{9D8B030D-6E8A-4147-A177-3AD203B41FA5}">
                      <a16:colId xmlns:a16="http://schemas.microsoft.com/office/drawing/2014/main" val="4099982578"/>
                    </a:ext>
                  </a:extLst>
                </a:gridCol>
                <a:gridCol w="1650380">
                  <a:extLst>
                    <a:ext uri="{9D8B030D-6E8A-4147-A177-3AD203B41FA5}">
                      <a16:colId xmlns:a16="http://schemas.microsoft.com/office/drawing/2014/main" val="2686484069"/>
                    </a:ext>
                  </a:extLst>
                </a:gridCol>
                <a:gridCol w="1460809">
                  <a:extLst>
                    <a:ext uri="{9D8B030D-6E8A-4147-A177-3AD203B41FA5}">
                      <a16:colId xmlns:a16="http://schemas.microsoft.com/office/drawing/2014/main" val="546290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Start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End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Alt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1"/>
                          </a:solidFill>
                        </a:rPr>
                        <a:t>Sample1</a:t>
                      </a:r>
                      <a:endParaRPr lang="zh-TW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6"/>
                          </a:solidFill>
                        </a:rPr>
                        <a:t>Sample2</a:t>
                      </a:r>
                      <a:endParaRPr lang="zh-TW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603862"/>
                  </a:ext>
                </a:extLst>
              </a:tr>
              <a:tr h="1426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&lt;DEL&gt;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XXXX</a:t>
                      </a:r>
                      <a:r>
                        <a:rPr lang="en-US" altLang="zh-TW" b="1" dirty="0">
                          <a:solidFill>
                            <a:schemeClr val="accent2"/>
                          </a:solidFill>
                        </a:rPr>
                        <a:t>,</a:t>
                      </a:r>
                      <a:r>
                        <a:rPr lang="en-US" altLang="zh-TW" dirty="0"/>
                        <a:t>OOO</a:t>
                      </a:r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,</a:t>
                      </a:r>
                      <a:r>
                        <a:rPr lang="zh-TW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△△△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0/1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1/1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304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1649FBA-A4BA-D34E-90CE-BCFBA1D3873B}"/>
              </a:ext>
            </a:extLst>
          </p:cNvPr>
          <p:cNvSpPr/>
          <p:nvPr/>
        </p:nvSpPr>
        <p:spPr>
          <a:xfrm>
            <a:off x="1840612" y="1134336"/>
            <a:ext cx="5040011" cy="741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BBCFE32-6FA6-8A4B-B54F-075F4993C443}"/>
              </a:ext>
            </a:extLst>
          </p:cNvPr>
          <p:cNvGraphicFramePr>
            <a:graphicFrameLocks noGrp="1"/>
          </p:cNvGraphicFramePr>
          <p:nvPr/>
        </p:nvGraphicFramePr>
        <p:xfrm>
          <a:off x="1840612" y="3534836"/>
          <a:ext cx="81528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244">
                  <a:extLst>
                    <a:ext uri="{9D8B030D-6E8A-4147-A177-3AD203B41FA5}">
                      <a16:colId xmlns:a16="http://schemas.microsoft.com/office/drawing/2014/main" val="3170394506"/>
                    </a:ext>
                  </a:extLst>
                </a:gridCol>
                <a:gridCol w="1174725">
                  <a:extLst>
                    <a:ext uri="{9D8B030D-6E8A-4147-A177-3AD203B41FA5}">
                      <a16:colId xmlns:a16="http://schemas.microsoft.com/office/drawing/2014/main" val="73445896"/>
                    </a:ext>
                  </a:extLst>
                </a:gridCol>
                <a:gridCol w="950820">
                  <a:extLst>
                    <a:ext uri="{9D8B030D-6E8A-4147-A177-3AD203B41FA5}">
                      <a16:colId xmlns:a16="http://schemas.microsoft.com/office/drawing/2014/main" val="2485038275"/>
                    </a:ext>
                  </a:extLst>
                </a:gridCol>
                <a:gridCol w="881918">
                  <a:extLst>
                    <a:ext uri="{9D8B030D-6E8A-4147-A177-3AD203B41FA5}">
                      <a16:colId xmlns:a16="http://schemas.microsoft.com/office/drawing/2014/main" val="2008916469"/>
                    </a:ext>
                  </a:extLst>
                </a:gridCol>
                <a:gridCol w="1157520">
                  <a:extLst>
                    <a:ext uri="{9D8B030D-6E8A-4147-A177-3AD203B41FA5}">
                      <a16:colId xmlns:a16="http://schemas.microsoft.com/office/drawing/2014/main" val="3732391958"/>
                    </a:ext>
                  </a:extLst>
                </a:gridCol>
                <a:gridCol w="1102397">
                  <a:extLst>
                    <a:ext uri="{9D8B030D-6E8A-4147-A177-3AD203B41FA5}">
                      <a16:colId xmlns:a16="http://schemas.microsoft.com/office/drawing/2014/main" val="4099982578"/>
                    </a:ext>
                  </a:extLst>
                </a:gridCol>
                <a:gridCol w="2019236">
                  <a:extLst>
                    <a:ext uri="{9D8B030D-6E8A-4147-A177-3AD203B41FA5}">
                      <a16:colId xmlns:a16="http://schemas.microsoft.com/office/drawing/2014/main" val="370922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Start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End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Alt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accent6"/>
                          </a:solidFill>
                        </a:rPr>
                        <a:t>Sample2_cnv</a:t>
                      </a:r>
                      <a:endParaRPr lang="zh-TW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&lt;DEL&gt;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OOO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&lt;DEL&gt;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△△△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305233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E9314DC3-831F-734E-AE5F-6A1783584AC0}"/>
              </a:ext>
            </a:extLst>
          </p:cNvPr>
          <p:cNvSpPr/>
          <p:nvPr/>
        </p:nvSpPr>
        <p:spPr>
          <a:xfrm>
            <a:off x="0" y="262280"/>
            <a:ext cx="12192000" cy="602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Merging output format 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F2CAF5A-7B07-E24F-A299-B726B7BC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7592-E80D-2140-B220-D2BAA07B7B70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558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970</Words>
  <Application>Microsoft Macintosh PowerPoint</Application>
  <PresentationFormat>寬螢幕</PresentationFormat>
  <Paragraphs>408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Wingdings</vt:lpstr>
      <vt:lpstr>Office 佈景主題</vt:lpstr>
      <vt:lpstr>AnnotSV ANNOVAR result merging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6</cp:revision>
  <cp:lastPrinted>2022-06-21T02:29:28Z</cp:lastPrinted>
  <dcterms:created xsi:type="dcterms:W3CDTF">2022-06-20T06:09:39Z</dcterms:created>
  <dcterms:modified xsi:type="dcterms:W3CDTF">2022-06-23T02:25:09Z</dcterms:modified>
</cp:coreProperties>
</file>