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png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95" r:id="rId6"/>
    <p:sldId id="278" r:id="rId7"/>
    <p:sldId id="279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57" r:id="rId18"/>
    <p:sldId id="292" r:id="rId19"/>
    <p:sldId id="293" r:id="rId20"/>
    <p:sldId id="294" r:id="rId21"/>
    <p:sldId id="258" r:id="rId22"/>
    <p:sldId id="269" r:id="rId23"/>
    <p:sldId id="270" r:id="rId24"/>
    <p:sldId id="271" r:id="rId25"/>
    <p:sldId id="272" r:id="rId26"/>
    <p:sldId id="273" r:id="rId27"/>
    <p:sldId id="296" r:id="rId28"/>
    <p:sldId id="297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7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00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258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186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351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346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411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8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5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80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7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9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6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59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85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29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180933-6559-4CDC-A35F-A02A62F35C32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19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altLang="zh-TW" sz="5400" dirty="0"/>
            </a:br>
            <a:r>
              <a:rPr lang="en-US" altLang="zh-TW" sz="5400" dirty="0"/>
              <a:t>Machine Learning</a:t>
            </a:r>
            <a:r>
              <a:rPr lang="zh-TW" altLang="en-US" sz="5400" dirty="0"/>
              <a:t>期中報告</a:t>
            </a:r>
            <a:br>
              <a:rPr lang="en-US" altLang="zh-TW" sz="5400" dirty="0"/>
            </a:br>
            <a:r>
              <a:rPr lang="zh-TW" altLang="en-US" sz="5400" dirty="0"/>
              <a:t>斜拋運動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44441" y="4617162"/>
            <a:ext cx="6987645" cy="1388534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2400" dirty="0"/>
              <a:t>指導老師 </a:t>
            </a:r>
            <a:r>
              <a:rPr lang="en-US" altLang="zh-TW" sz="2400" dirty="0"/>
              <a:t>: </a:t>
            </a:r>
            <a:r>
              <a:rPr lang="zh-TW" altLang="en-US" sz="2400" dirty="0"/>
              <a:t>陳南佑 老師             組長 </a:t>
            </a:r>
            <a:r>
              <a:rPr lang="en-US" altLang="zh-TW" sz="2400" dirty="0"/>
              <a:t>[ </a:t>
            </a:r>
            <a:r>
              <a:rPr lang="zh-TW" altLang="en-US" sz="2400" dirty="0"/>
              <a:t>材料博</a:t>
            </a:r>
            <a:r>
              <a:rPr lang="en-US" altLang="zh-TW" sz="2400" dirty="0"/>
              <a:t>-2 ]</a:t>
            </a:r>
            <a:r>
              <a:rPr lang="zh-TW" altLang="en-US" sz="2400" dirty="0"/>
              <a:t> </a:t>
            </a:r>
            <a:r>
              <a:rPr lang="en-US" altLang="zh-TW" sz="2400" dirty="0"/>
              <a:t>0681521 </a:t>
            </a:r>
            <a:r>
              <a:rPr lang="zh-TW" altLang="en-US" sz="2400" dirty="0"/>
              <a:t>顏培青</a:t>
            </a:r>
            <a:endParaRPr lang="en-US" altLang="zh-TW" sz="2400" dirty="0"/>
          </a:p>
          <a:p>
            <a:r>
              <a:rPr lang="zh-TW" altLang="en-US" sz="2400" dirty="0"/>
              <a:t>楊安正 老師         副組長 </a:t>
            </a:r>
            <a:r>
              <a:rPr lang="en-US" altLang="zh-TW" sz="2400" dirty="0"/>
              <a:t>[ </a:t>
            </a:r>
            <a:r>
              <a:rPr lang="zh-TW" altLang="en-US" sz="2400" dirty="0"/>
              <a:t>材料碩</a:t>
            </a:r>
            <a:r>
              <a:rPr lang="en-US" altLang="zh-TW" sz="2400" dirty="0"/>
              <a:t>-1 ]</a:t>
            </a:r>
            <a:r>
              <a:rPr lang="zh-TW" altLang="en-US" sz="2400" dirty="0"/>
              <a:t> </a:t>
            </a:r>
            <a:r>
              <a:rPr lang="en-US" altLang="zh-TW" sz="2400" dirty="0"/>
              <a:t>0751576 </a:t>
            </a:r>
            <a:r>
              <a:rPr lang="zh-TW" altLang="en-US" sz="2400" dirty="0"/>
              <a:t>陳恩諒</a:t>
            </a:r>
            <a:endParaRPr lang="en-US" altLang="zh-TW" sz="2400" dirty="0"/>
          </a:p>
          <a:p>
            <a:r>
              <a:rPr lang="en-US" altLang="zh-TW" sz="2400" dirty="0"/>
              <a:t>[ </a:t>
            </a:r>
            <a:r>
              <a:rPr lang="zh-TW" altLang="en-US" sz="2400" dirty="0"/>
              <a:t>材料碩</a:t>
            </a:r>
            <a:r>
              <a:rPr lang="en-US" altLang="zh-TW" sz="2400" dirty="0"/>
              <a:t>-2 ]</a:t>
            </a:r>
            <a:r>
              <a:rPr lang="zh-TW" altLang="en-US" sz="2400" dirty="0"/>
              <a:t> </a:t>
            </a:r>
            <a:r>
              <a:rPr lang="en-US" altLang="zh-TW" sz="2400" dirty="0"/>
              <a:t>0751522 </a:t>
            </a:r>
            <a:r>
              <a:rPr lang="zh-TW" altLang="en-US" sz="2400" dirty="0"/>
              <a:t>鄭浩閔</a:t>
            </a:r>
            <a:endParaRPr lang="en-US" altLang="zh-TW" sz="2400" dirty="0"/>
          </a:p>
          <a:p>
            <a:r>
              <a:rPr lang="en-US" altLang="zh-TW" sz="2400" dirty="0"/>
              <a:t>[ </a:t>
            </a:r>
            <a:r>
              <a:rPr lang="zh-TW" altLang="en-US" sz="2400" dirty="0"/>
              <a:t>材料系</a:t>
            </a:r>
            <a:r>
              <a:rPr lang="en-US" altLang="zh-TW" sz="2400" dirty="0"/>
              <a:t>-4 ]</a:t>
            </a:r>
            <a:r>
              <a:rPr lang="zh-TW" altLang="en-US" sz="2400" dirty="0"/>
              <a:t> </a:t>
            </a:r>
            <a:r>
              <a:rPr lang="en-US" altLang="zh-TW" sz="2400" dirty="0"/>
              <a:t>0411555 </a:t>
            </a:r>
            <a:r>
              <a:rPr lang="zh-TW" altLang="en-US" sz="2400" dirty="0"/>
              <a:t>張冠邦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76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4A314-C7CE-474C-B130-4B45BA4548B4}"/>
              </a:ext>
            </a:extLst>
          </p:cNvPr>
          <p:cNvSpPr/>
          <p:nvPr/>
        </p:nvSpPr>
        <p:spPr>
          <a:xfrm>
            <a:off x="3671642" y="1512919"/>
            <a:ext cx="56440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Will pre-prepare Excel 10,000 data, </a:t>
            </a:r>
          </a:p>
          <a:p>
            <a:r>
              <a:rPr lang="en-US" altLang="zh-TW" sz="2800" b="1" dirty="0"/>
              <a:t>import into python Result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123B17-62ED-40FD-8E30-A8938C6C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02" y="2728862"/>
            <a:ext cx="65627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0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Code-6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4A314-C7CE-474C-B130-4B45BA4548B4}"/>
              </a:ext>
            </a:extLst>
          </p:cNvPr>
          <p:cNvSpPr/>
          <p:nvPr/>
        </p:nvSpPr>
        <p:spPr>
          <a:xfrm>
            <a:off x="3473813" y="1479393"/>
            <a:ext cx="6434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Show data in a histogram  Output Result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8AF940-1FA7-4161-AC33-7B578E1E57D0}"/>
              </a:ext>
            </a:extLst>
          </p:cNvPr>
          <p:cNvGrpSpPr/>
          <p:nvPr/>
        </p:nvGrpSpPr>
        <p:grpSpPr>
          <a:xfrm>
            <a:off x="2170502" y="2253105"/>
            <a:ext cx="9041204" cy="4271444"/>
            <a:chOff x="2037208" y="2264256"/>
            <a:chExt cx="9041204" cy="42714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809B4B1-F6C0-4B48-B582-9D023B15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7208" y="2264734"/>
              <a:ext cx="2880000" cy="180000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C14C5C7-027E-4485-A0AE-57F3A4E58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7208" y="4391369"/>
              <a:ext cx="2880000" cy="180000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CA8F941-1A41-40F5-ACAD-274FCE2A0F14}"/>
                </a:ext>
              </a:extLst>
            </p:cNvPr>
            <p:cNvSpPr/>
            <p:nvPr/>
          </p:nvSpPr>
          <p:spPr>
            <a:xfrm>
              <a:off x="3204537" y="3910681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b="1" dirty="0"/>
                <a:t>v0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8D794A9-B7D5-4242-AA52-3000D77DE60F}"/>
                </a:ext>
              </a:extLst>
            </p:cNvPr>
            <p:cNvSpPr/>
            <p:nvPr/>
          </p:nvSpPr>
          <p:spPr>
            <a:xfrm>
              <a:off x="3059465" y="6135590"/>
              <a:ext cx="83548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b="1" dirty="0"/>
                <a:t>Theta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3BB79E9-1ADC-4DFE-8EA8-F456D4140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7810" y="2264734"/>
              <a:ext cx="2880000" cy="1800000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7CF6E6F-DCF4-4728-8FCA-097DE2A18E44}"/>
                </a:ext>
              </a:extLst>
            </p:cNvPr>
            <p:cNvSpPr/>
            <p:nvPr/>
          </p:nvSpPr>
          <p:spPr>
            <a:xfrm>
              <a:off x="6117720" y="3990303"/>
              <a:ext cx="11984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Corbel (本文)"/>
                </a:rPr>
                <a:t>g(m/s^2) 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CE49033-45A3-441F-9B49-38C89FF76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7810" y="4390413"/>
              <a:ext cx="2880000" cy="1800000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3E099B-1353-4438-A50D-E6D0FDE50933}"/>
                </a:ext>
              </a:extLst>
            </p:cNvPr>
            <p:cNvSpPr/>
            <p:nvPr/>
          </p:nvSpPr>
          <p:spPr>
            <a:xfrm>
              <a:off x="6285139" y="6135590"/>
              <a:ext cx="8392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Corbel (本文)"/>
                </a:rPr>
                <a:t>ho(m)</a:t>
              </a:r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98CFFBC-BF51-4FF5-B937-6F4E55E4B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8412" y="2264256"/>
              <a:ext cx="2880000" cy="1800000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3D09F40-ED35-45EA-A816-87F8B67312E2}"/>
                </a:ext>
              </a:extLst>
            </p:cNvPr>
            <p:cNvSpPr/>
            <p:nvPr/>
          </p:nvSpPr>
          <p:spPr>
            <a:xfrm>
              <a:off x="9198322" y="4032357"/>
              <a:ext cx="7125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Corbel (本文)"/>
                </a:rPr>
                <a:t>R(m)</a:t>
              </a:r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346B194A-42B1-4AE5-9E14-59CF74D11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98412" y="4400568"/>
              <a:ext cx="2880000" cy="1800000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A51D6A7-2D23-4F3A-9B7E-202E39A4F38B}"/>
                </a:ext>
              </a:extLst>
            </p:cNvPr>
            <p:cNvSpPr/>
            <p:nvPr/>
          </p:nvSpPr>
          <p:spPr>
            <a:xfrm>
              <a:off x="9272510" y="6135590"/>
              <a:ext cx="7318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Corbel (本文)"/>
                </a:rPr>
                <a:t>H(m)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97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Code-7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4A314-C7CE-474C-B130-4B45BA4548B4}"/>
              </a:ext>
            </a:extLst>
          </p:cNvPr>
          <p:cNvSpPr/>
          <p:nvPr/>
        </p:nvSpPr>
        <p:spPr>
          <a:xfrm>
            <a:off x="3313148" y="1446461"/>
            <a:ext cx="6276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 Array ; MAX_R ; MAX_H  Output Result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960B98F-7B85-4306-AAE4-CFE81D8A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040" y="2186763"/>
            <a:ext cx="61912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Code-8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4A314-C7CE-474C-B130-4B45BA4548B4}"/>
              </a:ext>
            </a:extLst>
          </p:cNvPr>
          <p:cNvSpPr/>
          <p:nvPr/>
        </p:nvSpPr>
        <p:spPr>
          <a:xfrm>
            <a:off x="3306639" y="1490989"/>
            <a:ext cx="6374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Draw distance G network  Output Result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EA1BB4-8969-48B0-934F-2F3F96AF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68" y="2453090"/>
            <a:ext cx="4320000" cy="30085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40D9F7-76AD-4774-90C4-78ECF99F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89" y="2453090"/>
            <a:ext cx="4320000" cy="300857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6F4C67A-29A9-4A0F-ADE0-521921EDC356}"/>
              </a:ext>
            </a:extLst>
          </p:cNvPr>
          <p:cNvSpPr/>
          <p:nvPr/>
        </p:nvSpPr>
        <p:spPr>
          <a:xfrm>
            <a:off x="2793358" y="5461662"/>
            <a:ext cx="2619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v0</a:t>
            </a:r>
            <a:r>
              <a:rPr lang="en-US" altLang="zh-TW" sz="2800" b="1" dirty="0">
                <a:latin typeface="Corbel (本文)"/>
              </a:rPr>
              <a:t>,</a:t>
            </a:r>
            <a:r>
              <a:rPr lang="en-US" altLang="zh-TW" sz="2800" b="1" dirty="0"/>
              <a:t> Theta, </a:t>
            </a:r>
            <a:r>
              <a:rPr lang="en-US" altLang="zh-TW" sz="2800" b="1" dirty="0">
                <a:latin typeface="Corbel (本文)"/>
              </a:rPr>
              <a:t>R(m)</a:t>
            </a:r>
            <a:r>
              <a:rPr lang="en-US" altLang="zh-TW" sz="2800" b="1" dirty="0"/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E6FF59-1CE0-471F-B4A3-729CC793E89B}"/>
              </a:ext>
            </a:extLst>
          </p:cNvPr>
          <p:cNvSpPr/>
          <p:nvPr/>
        </p:nvSpPr>
        <p:spPr>
          <a:xfrm>
            <a:off x="7547956" y="5536090"/>
            <a:ext cx="264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v0</a:t>
            </a:r>
            <a:r>
              <a:rPr lang="en-US" altLang="zh-TW" sz="2800" b="1" dirty="0">
                <a:latin typeface="Corbel (本文)"/>
              </a:rPr>
              <a:t>,</a:t>
            </a:r>
            <a:r>
              <a:rPr lang="en-US" altLang="zh-TW" sz="2800" b="1" dirty="0"/>
              <a:t> Theta, </a:t>
            </a:r>
            <a:r>
              <a:rPr lang="en-US" altLang="zh-TW" sz="2800" b="1" dirty="0">
                <a:latin typeface="Corbel (本文)"/>
              </a:rPr>
              <a:t>H(m)</a:t>
            </a:r>
            <a:r>
              <a:rPr lang="en-US" altLang="zh-TW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357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Code-9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4A314-C7CE-474C-B130-4B45BA4548B4}"/>
              </a:ext>
            </a:extLst>
          </p:cNvPr>
          <p:cNvSpPr/>
          <p:nvPr/>
        </p:nvSpPr>
        <p:spPr>
          <a:xfrm>
            <a:off x="3581811" y="1490989"/>
            <a:ext cx="5816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  Community Network Output Result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EA0E109-3CF4-4CF1-A3AC-5392217CD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66" y="2307606"/>
            <a:ext cx="5334000" cy="3714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D25AE41-71FF-4123-8974-9CA9AE6EFB3D}"/>
              </a:ext>
            </a:extLst>
          </p:cNvPr>
          <p:cNvSpPr/>
          <p:nvPr/>
        </p:nvSpPr>
        <p:spPr>
          <a:xfrm>
            <a:off x="4704362" y="6074589"/>
            <a:ext cx="3571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v0</a:t>
            </a:r>
            <a:r>
              <a:rPr lang="en-US" altLang="zh-TW" sz="2800" b="1" dirty="0">
                <a:latin typeface="Corbel (本文)"/>
              </a:rPr>
              <a:t>,</a:t>
            </a:r>
            <a:r>
              <a:rPr lang="en-US" altLang="zh-TW" sz="2800" b="1" dirty="0"/>
              <a:t> Theta, </a:t>
            </a:r>
            <a:r>
              <a:rPr lang="en-US" altLang="zh-TW" sz="2800" b="1" dirty="0">
                <a:latin typeface="Corbel (本文)"/>
              </a:rPr>
              <a:t>R(m), H(m)</a:t>
            </a:r>
            <a:r>
              <a:rPr lang="en-US" altLang="zh-TW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697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Code-10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4A314-C7CE-474C-B130-4B45BA4548B4}"/>
              </a:ext>
            </a:extLst>
          </p:cNvPr>
          <p:cNvSpPr/>
          <p:nvPr/>
        </p:nvSpPr>
        <p:spPr>
          <a:xfrm>
            <a:off x="3778724" y="1650998"/>
            <a:ext cx="5429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100000 Data Graph  Output Result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6868D8-1842-4213-B4D9-3431F0631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75" y="2487853"/>
            <a:ext cx="3905250" cy="2857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C88F97A-D0CB-4AE1-A65F-6A38BC81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683" y="2487853"/>
            <a:ext cx="3905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Data Preparation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636220"/>
            <a:ext cx="10018713" cy="47895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number_pts</a:t>
            </a:r>
            <a:r>
              <a:rPr lang="en-US" altLang="zh-TW" dirty="0"/>
              <a:t> = 10000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deg</a:t>
            </a:r>
            <a:r>
              <a:rPr lang="en-US" altLang="zh-TW" dirty="0"/>
              <a:t>=[]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vo</a:t>
            </a:r>
            <a:r>
              <a:rPr lang="en-US" altLang="zh-TW" dirty="0"/>
              <a:t>=[]</a:t>
            </a:r>
          </a:p>
          <a:p>
            <a:pPr marL="0" indent="0">
              <a:buNone/>
            </a:pPr>
            <a:r>
              <a:rPr lang="en-US" altLang="zh-TW" dirty="0"/>
              <a:t>	R=[]</a:t>
            </a:r>
          </a:p>
          <a:p>
            <a:pPr marL="0" indent="0">
              <a:buNone/>
            </a:pPr>
            <a:r>
              <a:rPr lang="en-US" altLang="zh-TW" dirty="0"/>
              <a:t>	H=[]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number_pts</a:t>
            </a:r>
            <a:r>
              <a:rPr lang="en-US" altLang="zh-TW" dirty="0"/>
              <a:t>):</a:t>
            </a:r>
          </a:p>
          <a:p>
            <a:pPr marL="0" indent="0">
              <a:buNone/>
            </a:pPr>
            <a:r>
              <a:rPr lang="en-US" altLang="zh-TW" dirty="0"/>
              <a:t>		    </a:t>
            </a:r>
            <a:r>
              <a:rPr lang="en-US" altLang="zh-TW" dirty="0" err="1"/>
              <a:t>deg_tmp</a:t>
            </a:r>
            <a:r>
              <a:rPr lang="en-US" altLang="zh-TW" dirty="0"/>
              <a:t> = 45 + </a:t>
            </a:r>
            <a:r>
              <a:rPr lang="en-US" altLang="zh-TW" dirty="0" err="1"/>
              <a:t>np.random.normal</a:t>
            </a:r>
            <a:r>
              <a:rPr lang="en-US" altLang="zh-TW" dirty="0"/>
              <a:t>(0.5, 3.1)</a:t>
            </a:r>
          </a:p>
          <a:p>
            <a:pPr marL="0" indent="0">
              <a:buNone/>
            </a:pPr>
            <a:r>
              <a:rPr lang="en-US" altLang="zh-TW" dirty="0"/>
              <a:t>		    </a:t>
            </a:r>
            <a:r>
              <a:rPr lang="en-US" altLang="zh-TW" dirty="0" err="1"/>
              <a:t>vo_tmp</a:t>
            </a:r>
            <a:r>
              <a:rPr lang="en-US" altLang="zh-TW" dirty="0"/>
              <a:t> = 11.5 + </a:t>
            </a:r>
            <a:r>
              <a:rPr lang="en-US" altLang="zh-TW" dirty="0" err="1"/>
              <a:t>np.random.normal</a:t>
            </a:r>
            <a:r>
              <a:rPr lang="en-US" altLang="zh-TW" dirty="0"/>
              <a:t>(0.1, 0.8)</a:t>
            </a:r>
          </a:p>
          <a:p>
            <a:pPr marL="0" indent="0">
              <a:buNone/>
            </a:pPr>
            <a:r>
              <a:rPr lang="en-US" altLang="zh-TW" dirty="0"/>
              <a:t>		    </a:t>
            </a:r>
            <a:r>
              <a:rPr lang="en-US" altLang="zh-TW" dirty="0" err="1"/>
              <a:t>deg.append</a:t>
            </a:r>
            <a:r>
              <a:rPr lang="en-US" altLang="zh-TW" dirty="0"/>
              <a:t>(</a:t>
            </a:r>
            <a:r>
              <a:rPr lang="en-US" altLang="zh-TW" dirty="0" err="1"/>
              <a:t>deg_tmp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		    </a:t>
            </a:r>
            <a:r>
              <a:rPr lang="en-US" altLang="zh-TW" dirty="0" err="1"/>
              <a:t>vo.append</a:t>
            </a:r>
            <a:r>
              <a:rPr lang="en-US" altLang="zh-TW" dirty="0"/>
              <a:t>(</a:t>
            </a:r>
            <a:r>
              <a:rPr lang="en-US" altLang="zh-TW" dirty="0" err="1"/>
              <a:t>vo_tmp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		    </a:t>
            </a:r>
            <a:r>
              <a:rPr lang="en-US" altLang="zh-TW" dirty="0" err="1"/>
              <a:t>R_tmp</a:t>
            </a:r>
            <a:r>
              <a:rPr lang="en-US" altLang="zh-TW" dirty="0"/>
              <a:t> = (</a:t>
            </a:r>
            <a:r>
              <a:rPr lang="en-US" altLang="zh-TW" dirty="0" err="1"/>
              <a:t>vo_tmp</a:t>
            </a:r>
            <a:r>
              <a:rPr lang="en-US" altLang="zh-TW" dirty="0"/>
              <a:t>**2)*</a:t>
            </a:r>
            <a:r>
              <a:rPr lang="en-US" altLang="zh-TW" dirty="0" err="1"/>
              <a:t>math.sin</a:t>
            </a:r>
            <a:r>
              <a:rPr lang="en-US" altLang="zh-TW" dirty="0"/>
              <a:t>(</a:t>
            </a:r>
            <a:r>
              <a:rPr lang="en-US" altLang="zh-TW" dirty="0" err="1"/>
              <a:t>deg_tmp</a:t>
            </a:r>
            <a:r>
              <a:rPr lang="en-US" altLang="zh-TW" dirty="0"/>
              <a:t>*</a:t>
            </a:r>
            <a:r>
              <a:rPr lang="en-US" altLang="zh-TW" dirty="0" err="1"/>
              <a:t>math.pi</a:t>
            </a:r>
            <a:r>
              <a:rPr lang="en-US" altLang="zh-TW" dirty="0"/>
              <a:t>/180*2)/g + 2/</a:t>
            </a:r>
            <a:r>
              <a:rPr lang="en-US" altLang="zh-TW" dirty="0" err="1"/>
              <a:t>math.tan</a:t>
            </a:r>
            <a:r>
              <a:rPr lang="en-US" altLang="zh-TW" dirty="0"/>
              <a:t>(</a:t>
            </a:r>
            <a:r>
              <a:rPr lang="en-US" altLang="zh-TW" dirty="0" err="1"/>
              <a:t>deg_tmp</a:t>
            </a:r>
            <a:r>
              <a:rPr lang="en-US" altLang="zh-TW" dirty="0"/>
              <a:t>*</a:t>
            </a:r>
            <a:r>
              <a:rPr lang="en-US" altLang="zh-TW" dirty="0" err="1"/>
              <a:t>math.pi</a:t>
            </a:r>
            <a:r>
              <a:rPr lang="en-US" altLang="zh-TW" dirty="0"/>
              <a:t>/180)</a:t>
            </a:r>
          </a:p>
          <a:p>
            <a:pPr marL="0" indent="0">
              <a:buNone/>
            </a:pPr>
            <a:r>
              <a:rPr lang="en-US" altLang="zh-TW" dirty="0"/>
              <a:t>		    </a:t>
            </a:r>
            <a:r>
              <a:rPr lang="en-US" altLang="zh-TW" dirty="0" err="1"/>
              <a:t>H_tmp</a:t>
            </a:r>
            <a:r>
              <a:rPr lang="en-US" altLang="zh-TW" dirty="0"/>
              <a:t> = ( </a:t>
            </a:r>
            <a:r>
              <a:rPr lang="en-US" altLang="zh-TW" dirty="0" err="1"/>
              <a:t>vo_tmp</a:t>
            </a:r>
            <a:r>
              <a:rPr lang="en-US" altLang="zh-TW" dirty="0"/>
              <a:t>*</a:t>
            </a:r>
            <a:r>
              <a:rPr lang="en-US" altLang="zh-TW" dirty="0" err="1"/>
              <a:t>math.sin</a:t>
            </a:r>
            <a:r>
              <a:rPr lang="en-US" altLang="zh-TW" dirty="0"/>
              <a:t>(</a:t>
            </a:r>
            <a:r>
              <a:rPr lang="en-US" altLang="zh-TW" dirty="0" err="1"/>
              <a:t>deg_tmp</a:t>
            </a:r>
            <a:r>
              <a:rPr lang="en-US" altLang="zh-TW" dirty="0"/>
              <a:t>*</a:t>
            </a:r>
            <a:r>
              <a:rPr lang="en-US" altLang="zh-TW" dirty="0" err="1"/>
              <a:t>math.pi</a:t>
            </a:r>
            <a:r>
              <a:rPr lang="en-US" altLang="zh-TW" dirty="0"/>
              <a:t>/180) )**2 / (2*g) + 2</a:t>
            </a:r>
          </a:p>
          <a:p>
            <a:pPr marL="0" indent="0">
              <a:buNone/>
            </a:pPr>
            <a:r>
              <a:rPr lang="en-US" altLang="zh-TW" dirty="0"/>
              <a:t>		    </a:t>
            </a:r>
            <a:r>
              <a:rPr lang="en-US" altLang="zh-TW" dirty="0" err="1"/>
              <a:t>R.append</a:t>
            </a:r>
            <a:r>
              <a:rPr lang="en-US" altLang="zh-TW" dirty="0"/>
              <a:t>(</a:t>
            </a:r>
            <a:r>
              <a:rPr lang="en-US" altLang="zh-TW" dirty="0" err="1"/>
              <a:t>R_tmp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		    </a:t>
            </a:r>
            <a:r>
              <a:rPr lang="en-US" altLang="zh-TW" dirty="0" err="1"/>
              <a:t>H.append</a:t>
            </a:r>
            <a:r>
              <a:rPr lang="en-US" altLang="zh-TW" dirty="0"/>
              <a:t>(</a:t>
            </a:r>
            <a:r>
              <a:rPr lang="en-US" altLang="zh-TW" dirty="0" err="1"/>
              <a:t>H_tmp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48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Establish Training Data_1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64926" y="1752599"/>
            <a:ext cx="8657479" cy="398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X = data_1[:,:2]</a:t>
            </a:r>
          </a:p>
          <a:p>
            <a:pPr marL="0" indent="0">
              <a:buNone/>
            </a:pPr>
            <a:r>
              <a:rPr lang="en-US" altLang="zh-TW" sz="2000" dirty="0"/>
              <a:t>Y = data_1[:,2:4]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/>
              <a:t>traindata</a:t>
            </a:r>
            <a:r>
              <a:rPr lang="en-US" altLang="zh-TW" sz="2000" dirty="0"/>
              <a:t>=0.9*</a:t>
            </a:r>
            <a:r>
              <a:rPr lang="en-US" altLang="zh-TW" sz="2000" dirty="0" err="1"/>
              <a:t>number_pts</a:t>
            </a:r>
            <a:r>
              <a:rPr lang="en-US" altLang="zh-TW" sz="2000" dirty="0"/>
              <a:t> # </a:t>
            </a:r>
            <a:r>
              <a:rPr lang="zh-TW" altLang="en-US" sz="2000" dirty="0"/>
              <a:t>取資料點當中前 </a:t>
            </a:r>
            <a:r>
              <a:rPr lang="en-US" altLang="zh-TW" sz="2000" dirty="0"/>
              <a:t>90% </a:t>
            </a:r>
            <a:r>
              <a:rPr lang="zh-TW" altLang="en-US" sz="2000" dirty="0"/>
              <a:t>筆資料當作 </a:t>
            </a:r>
            <a:r>
              <a:rPr lang="en-US" altLang="zh-TW" sz="2000" dirty="0"/>
              <a:t>training data</a:t>
            </a:r>
          </a:p>
          <a:p>
            <a:pPr marL="0" indent="0">
              <a:buNone/>
            </a:pPr>
            <a:r>
              <a:rPr lang="en-US" altLang="zh-TW" sz="2000" dirty="0" err="1"/>
              <a:t>testdata</a:t>
            </a:r>
            <a:r>
              <a:rPr lang="en-US" altLang="zh-TW" sz="2000" dirty="0"/>
              <a:t>=0.1*</a:t>
            </a:r>
            <a:r>
              <a:rPr lang="en-US" altLang="zh-TW" sz="2000" dirty="0" err="1"/>
              <a:t>number_pts</a:t>
            </a:r>
            <a:r>
              <a:rPr lang="en-US" altLang="zh-TW" sz="2000" dirty="0"/>
              <a:t> # </a:t>
            </a:r>
            <a:r>
              <a:rPr lang="zh-TW" altLang="en-US" sz="2000" dirty="0"/>
              <a:t>取資料點當中，後 </a:t>
            </a:r>
            <a:r>
              <a:rPr lang="en-US" altLang="zh-TW" sz="2000" dirty="0"/>
              <a:t>10% </a:t>
            </a:r>
            <a:r>
              <a:rPr lang="zh-TW" altLang="en-US" sz="2000" dirty="0"/>
              <a:t>筆資料當作 </a:t>
            </a:r>
            <a:r>
              <a:rPr lang="en-US" altLang="zh-TW" sz="2000" dirty="0"/>
              <a:t>testing data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# </a:t>
            </a:r>
            <a:r>
              <a:rPr lang="zh-TW" altLang="en-US" sz="2000" dirty="0"/>
              <a:t>建立 </a:t>
            </a:r>
            <a:r>
              <a:rPr lang="en-US" altLang="zh-TW" sz="2000" dirty="0" err="1"/>
              <a:t>trainig</a:t>
            </a:r>
            <a:r>
              <a:rPr lang="en-US" altLang="zh-TW" sz="2000" dirty="0"/>
              <a:t> </a:t>
            </a:r>
            <a:r>
              <a:rPr lang="zh-TW" altLang="en-US" sz="2000" dirty="0"/>
              <a:t>與 </a:t>
            </a:r>
            <a:r>
              <a:rPr lang="en-US" altLang="zh-TW" sz="2000" dirty="0"/>
              <a:t>testing data</a:t>
            </a:r>
          </a:p>
          <a:p>
            <a:pPr marL="0" indent="0">
              <a:buNone/>
            </a:pPr>
            <a:r>
              <a:rPr lang="en-US" altLang="zh-TW" sz="2000" dirty="0" err="1"/>
              <a:t>X_train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Y_train</a:t>
            </a:r>
            <a:r>
              <a:rPr lang="en-US" altLang="zh-TW" sz="2000" dirty="0"/>
              <a:t> = X[:int(</a:t>
            </a:r>
            <a:r>
              <a:rPr lang="en-US" altLang="zh-TW" sz="2000" dirty="0" err="1"/>
              <a:t>traindata</a:t>
            </a:r>
            <a:r>
              <a:rPr lang="en-US" altLang="zh-TW" sz="2000" dirty="0"/>
              <a:t>)], Y[:int(</a:t>
            </a:r>
            <a:r>
              <a:rPr lang="en-US" altLang="zh-TW" sz="2000" dirty="0" err="1"/>
              <a:t>traindata</a:t>
            </a:r>
            <a:r>
              <a:rPr lang="en-US" altLang="zh-TW" sz="2000" dirty="0"/>
              <a:t>)]</a:t>
            </a:r>
          </a:p>
          <a:p>
            <a:pPr marL="0" indent="0">
              <a:buNone/>
            </a:pPr>
            <a:r>
              <a:rPr lang="en-US" altLang="zh-TW" sz="2000" dirty="0" err="1"/>
              <a:t>X_test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Y_test</a:t>
            </a:r>
            <a:r>
              <a:rPr lang="en-US" altLang="zh-TW" sz="2000" dirty="0"/>
              <a:t> = X[int(</a:t>
            </a:r>
            <a:r>
              <a:rPr lang="en-US" altLang="zh-TW" sz="2000" dirty="0" err="1"/>
              <a:t>traindata</a:t>
            </a:r>
            <a:r>
              <a:rPr lang="en-US" altLang="zh-TW" sz="2000" dirty="0"/>
              <a:t>):], Y[int(</a:t>
            </a:r>
            <a:r>
              <a:rPr lang="en-US" altLang="zh-TW" sz="2000" dirty="0" err="1"/>
              <a:t>traindata</a:t>
            </a:r>
            <a:r>
              <a:rPr lang="en-US" altLang="zh-TW" sz="2000" dirty="0"/>
              <a:t>):]</a:t>
            </a:r>
          </a:p>
        </p:txBody>
      </p:sp>
    </p:spTree>
    <p:extLst>
      <p:ext uri="{BB962C8B-B14F-4D97-AF65-F5344CB8AC3E}">
        <p14:creationId xmlns:p14="http://schemas.microsoft.com/office/powerpoint/2010/main" val="114663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4554" y="1388534"/>
            <a:ext cx="9178224" cy="49558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/>
              <a:t>#</a:t>
            </a:r>
            <a:r>
              <a:rPr lang="zh-TW" altLang="en-US" sz="1800" dirty="0"/>
              <a:t>建模</a:t>
            </a:r>
          </a:p>
          <a:p>
            <a:pPr marL="0" indent="0">
              <a:buNone/>
            </a:pPr>
            <a:r>
              <a:rPr lang="en-US" altLang="zh-TW" sz="1800" dirty="0"/>
              <a:t>model = </a:t>
            </a:r>
            <a:r>
              <a:rPr lang="en-US" altLang="zh-TW" sz="1800" dirty="0" err="1"/>
              <a:t>tf.keras.models.Sequential</a:t>
            </a:r>
            <a:r>
              <a:rPr lang="en-US" altLang="zh-TW" sz="1800" dirty="0"/>
              <a:t>([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tf.keras.layers.Dense</a:t>
            </a:r>
            <a:r>
              <a:rPr lang="en-US" altLang="zh-TW" sz="1800" dirty="0"/>
              <a:t>(32, </a:t>
            </a:r>
            <a:r>
              <a:rPr lang="en-US" altLang="zh-TW" sz="1800" dirty="0" err="1"/>
              <a:t>input_dim</a:t>
            </a:r>
            <a:r>
              <a:rPr lang="en-US" altLang="zh-TW" sz="1800" dirty="0"/>
              <a:t>=2,kernel_initializer='normal', activation=</a:t>
            </a:r>
            <a:r>
              <a:rPr lang="en-US" altLang="zh-TW" sz="1800" dirty="0" err="1"/>
              <a:t>tf.nn.relu,name</a:t>
            </a:r>
            <a:r>
              <a:rPr lang="en-US" altLang="zh-TW" sz="1800" dirty="0"/>
              <a:t>='</a:t>
            </a:r>
            <a:r>
              <a:rPr lang="en-US" altLang="zh-TW" sz="1800" dirty="0" err="1"/>
              <a:t>Input_Layer</a:t>
            </a:r>
            <a:r>
              <a:rPr lang="en-US" altLang="zh-TW" sz="1800" dirty="0"/>
              <a:t>'),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tf.keras.layers.BatchNormalization</a:t>
            </a:r>
            <a:r>
              <a:rPr lang="en-US" altLang="zh-TW" sz="1800" dirty="0"/>
              <a:t>(axis=-1, momentum=0.99, epsilon=0.001, center=True, scale=</a:t>
            </a:r>
            <a:r>
              <a:rPr lang="en-US" altLang="zh-TW" sz="1800" dirty="0" err="1"/>
              <a:t>True,name</a:t>
            </a:r>
            <a:r>
              <a:rPr lang="en-US" altLang="zh-TW" sz="1800" dirty="0"/>
              <a:t>='BN_Layer1'),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tf.keras.layers.Dense</a:t>
            </a:r>
            <a:r>
              <a:rPr lang="en-US" altLang="zh-TW" sz="1800" dirty="0"/>
              <a:t>(64, activation=</a:t>
            </a:r>
            <a:r>
              <a:rPr lang="en-US" altLang="zh-TW" sz="1800" dirty="0" err="1"/>
              <a:t>tf.nn.relu,name</a:t>
            </a:r>
            <a:r>
              <a:rPr lang="en-US" altLang="zh-TW" sz="1800" dirty="0"/>
              <a:t>='hidden_Layer2'),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tf.keras.layers.BatchNormalization</a:t>
            </a:r>
            <a:r>
              <a:rPr lang="en-US" altLang="zh-TW" sz="1800" dirty="0"/>
              <a:t>(axis=-1, momentum=0.99, epsilon=0.001, center=True, scale=</a:t>
            </a:r>
            <a:r>
              <a:rPr lang="en-US" altLang="zh-TW" sz="1800" dirty="0" err="1"/>
              <a:t>False,name</a:t>
            </a:r>
            <a:r>
              <a:rPr lang="en-US" altLang="zh-TW" sz="1800" dirty="0"/>
              <a:t>='BN_Layer2'),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tf.keras.layers.Dense</a:t>
            </a:r>
            <a:r>
              <a:rPr lang="en-US" altLang="zh-TW" sz="1800" dirty="0"/>
              <a:t>(64, activation=</a:t>
            </a:r>
            <a:r>
              <a:rPr lang="en-US" altLang="zh-TW" sz="1800" dirty="0" err="1"/>
              <a:t>tf.nn.relu,name</a:t>
            </a:r>
            <a:r>
              <a:rPr lang="en-US" altLang="zh-TW" sz="1800" dirty="0"/>
              <a:t>='hidden_Layer3'),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tf.keras.layers.BatchNormalization</a:t>
            </a:r>
            <a:r>
              <a:rPr lang="en-US" altLang="zh-TW" sz="1800" dirty="0"/>
              <a:t>(axis=-1, momentum=0.99, epsilon=0.001, center=True, scale=</a:t>
            </a:r>
            <a:r>
              <a:rPr lang="en-US" altLang="zh-TW" sz="1800" dirty="0" err="1"/>
              <a:t>True,name</a:t>
            </a:r>
            <a:r>
              <a:rPr lang="en-US" altLang="zh-TW" sz="1800" dirty="0"/>
              <a:t>='BN_Layer3'),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tf.keras.layers.Dense</a:t>
            </a:r>
            <a:r>
              <a:rPr lang="en-US" altLang="zh-TW" sz="1800" dirty="0"/>
              <a:t>(32, activation=</a:t>
            </a:r>
            <a:r>
              <a:rPr lang="en-US" altLang="zh-TW" sz="1800" dirty="0" err="1"/>
              <a:t>tf.nn.relu,name</a:t>
            </a:r>
            <a:r>
              <a:rPr lang="en-US" altLang="zh-TW" sz="1800" dirty="0"/>
              <a:t>='hidden_Layer4'),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tf.keras.layers.Dense</a:t>
            </a:r>
            <a:r>
              <a:rPr lang="en-US" altLang="zh-TW" sz="1800" dirty="0"/>
              <a:t>(2,name='</a:t>
            </a:r>
            <a:r>
              <a:rPr lang="en-US" altLang="zh-TW" sz="1800" dirty="0" err="1"/>
              <a:t>output_Layer</a:t>
            </a:r>
            <a:r>
              <a:rPr lang="en-US" altLang="zh-TW" sz="1800" dirty="0"/>
              <a:t>')])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DAB8DDC-8B37-44EF-9961-659E5831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Neural Network_1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295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DAB8DDC-8B37-44EF-9961-659E5831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Training Model_1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20EDF5-3E64-4534-A613-C2FACC0AE7C8}"/>
              </a:ext>
            </a:extLst>
          </p:cNvPr>
          <p:cNvSpPr/>
          <p:nvPr/>
        </p:nvSpPr>
        <p:spPr>
          <a:xfrm>
            <a:off x="3172178" y="1544599"/>
            <a:ext cx="72926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model.compile(optimizer='adam',loss='msle',metrics=['accuracy'])             </a:t>
            </a:r>
          </a:p>
          <a:p>
            <a:r>
              <a:rPr lang="zh-TW" altLang="en-US" dirty="0"/>
              <a:t> </a:t>
            </a:r>
          </a:p>
          <a:p>
            <a:r>
              <a:rPr lang="zh-TW" altLang="en-US" dirty="0"/>
              <a:t>print( "Training ------------")</a:t>
            </a:r>
          </a:p>
          <a:p>
            <a:r>
              <a:rPr lang="zh-TW" altLang="en-US" dirty="0"/>
              <a:t># Another way to train the model</a:t>
            </a:r>
          </a:p>
          <a:p>
            <a:r>
              <a:rPr lang="zh-TW" altLang="en-US" dirty="0"/>
              <a:t>#model.fit(X_train, Y_train, epochs=40, batch_size=32, validation_split=0.3,callbacks=[kerasboard])</a:t>
            </a:r>
          </a:p>
          <a:p>
            <a:r>
              <a:rPr lang="zh-TW" altLang="en-US" dirty="0"/>
              <a:t>model.fit(X_train, Y_train, epochs=40, batch_size=32, validation_split=0.3)</a:t>
            </a:r>
          </a:p>
          <a:p>
            <a:endParaRPr lang="zh-TW" altLang="en-US" dirty="0"/>
          </a:p>
          <a:p>
            <a:r>
              <a:rPr lang="zh-TW" altLang="en-US" dirty="0"/>
              <a:t>print( "\nTesting ------------")</a:t>
            </a:r>
          </a:p>
          <a:p>
            <a:r>
              <a:rPr lang="zh-TW" altLang="en-US" dirty="0"/>
              <a:t># Evaluate the model with the metrics we defined earlier</a:t>
            </a:r>
          </a:p>
          <a:p>
            <a:r>
              <a:rPr lang="zh-TW" altLang="en-US" dirty="0"/>
              <a:t>score = model.evaluate(X_test, Y_test, verbose=0)</a:t>
            </a:r>
          </a:p>
          <a:p>
            <a:endParaRPr lang="zh-TW" altLang="en-US" dirty="0"/>
          </a:p>
          <a:p>
            <a:r>
              <a:rPr lang="zh-TW" altLang="en-US" dirty="0"/>
              <a:t>## loss, accuracy = model.evaluate(X_test, Y_test)</a:t>
            </a:r>
          </a:p>
          <a:p>
            <a:endParaRPr lang="zh-TW" altLang="en-US" dirty="0"/>
          </a:p>
          <a:p>
            <a:r>
              <a:rPr lang="zh-TW" altLang="en-US" dirty="0"/>
              <a:t>print( "test loss: {}".format(score[0])) #loss</a:t>
            </a:r>
          </a:p>
          <a:p>
            <a:r>
              <a:rPr lang="zh-TW" altLang="en-US" dirty="0"/>
              <a:t>print( "test accuracy: {}".format(score[1])) #accuracy</a:t>
            </a:r>
          </a:p>
        </p:txBody>
      </p:sp>
    </p:spTree>
    <p:extLst>
      <p:ext uri="{BB962C8B-B14F-4D97-AF65-F5344CB8AC3E}">
        <p14:creationId xmlns:p14="http://schemas.microsoft.com/office/powerpoint/2010/main" val="42746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3CA17577-202F-4D79-8C06-1671C97F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25157"/>
              </p:ext>
            </p:extLst>
          </p:nvPr>
        </p:nvGraphicFramePr>
        <p:xfrm>
          <a:off x="1968920" y="2640112"/>
          <a:ext cx="8574683" cy="1936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754">
                  <a:extLst>
                    <a:ext uri="{9D8B030D-6E8A-4147-A177-3AD203B41FA5}">
                      <a16:colId xmlns:a16="http://schemas.microsoft.com/office/drawing/2014/main" val="1964832072"/>
                    </a:ext>
                  </a:extLst>
                </a:gridCol>
                <a:gridCol w="716526">
                  <a:extLst>
                    <a:ext uri="{9D8B030D-6E8A-4147-A177-3AD203B41FA5}">
                      <a16:colId xmlns:a16="http://schemas.microsoft.com/office/drawing/2014/main" val="3621336075"/>
                    </a:ext>
                  </a:extLst>
                </a:gridCol>
                <a:gridCol w="1800079">
                  <a:extLst>
                    <a:ext uri="{9D8B030D-6E8A-4147-A177-3AD203B41FA5}">
                      <a16:colId xmlns:a16="http://schemas.microsoft.com/office/drawing/2014/main" val="1947603763"/>
                    </a:ext>
                  </a:extLst>
                </a:gridCol>
                <a:gridCol w="1803291">
                  <a:extLst>
                    <a:ext uri="{9D8B030D-6E8A-4147-A177-3AD203B41FA5}">
                      <a16:colId xmlns:a16="http://schemas.microsoft.com/office/drawing/2014/main" val="3004707982"/>
                    </a:ext>
                  </a:extLst>
                </a:gridCol>
                <a:gridCol w="1799366">
                  <a:extLst>
                    <a:ext uri="{9D8B030D-6E8A-4147-A177-3AD203B41FA5}">
                      <a16:colId xmlns:a16="http://schemas.microsoft.com/office/drawing/2014/main" val="846188338"/>
                    </a:ext>
                  </a:extLst>
                </a:gridCol>
                <a:gridCol w="1805667">
                  <a:extLst>
                    <a:ext uri="{9D8B030D-6E8A-4147-A177-3AD203B41FA5}">
                      <a16:colId xmlns:a16="http://schemas.microsoft.com/office/drawing/2014/main" val="2034097966"/>
                    </a:ext>
                  </a:extLst>
                </a:gridCol>
              </a:tblGrid>
              <a:tr h="472962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項目</a:t>
                      </a:r>
                      <a:r>
                        <a:rPr lang="en-US" altLang="zh-TW" sz="1800" dirty="0"/>
                        <a:t>/</a:t>
                      </a:r>
                      <a:r>
                        <a:rPr lang="zh-TW" altLang="en-US" sz="1800" dirty="0"/>
                        <a:t>姓名</a:t>
                      </a:r>
                      <a:endParaRPr lang="zh-TW" altLang="en-US" sz="1800" dirty="0">
                        <a:solidFill>
                          <a:srgbClr val="04221C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顏培青</a:t>
                      </a:r>
                      <a:endParaRPr lang="en-US" altLang="zh-TW" sz="1800" dirty="0">
                        <a:solidFill>
                          <a:srgbClr val="04221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陳恩諒</a:t>
                      </a:r>
                      <a:endParaRPr lang="zh-TW" altLang="en-US" sz="1800" dirty="0">
                        <a:solidFill>
                          <a:srgbClr val="04221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鄭浩閔</a:t>
                      </a:r>
                      <a:endParaRPr lang="zh-TW" altLang="en-US" sz="1800" dirty="0">
                        <a:solidFill>
                          <a:srgbClr val="04221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張冠邦</a:t>
                      </a:r>
                      <a:endParaRPr lang="zh-TW" altLang="en-US" sz="1800" dirty="0">
                        <a:solidFill>
                          <a:srgbClr val="04221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414124"/>
                  </a:ext>
                </a:extLst>
              </a:tr>
              <a:tr h="356235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工作項目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指派工作項目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專題報告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題目規則制定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每週會議記錄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240385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題目主架構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統合小組意見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理論資訊蒐集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理論資訊蒐集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152471"/>
                  </a:ext>
                </a:extLst>
              </a:tr>
              <a:tr h="36004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掌握進度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程式主體架構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主題情境示意圖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數學運算式計算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4853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撰寫報告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替代語法查詢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程式小迴圈執行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程式小迴圈執行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791577"/>
                  </a:ext>
                </a:extLst>
              </a:tr>
            </a:tbl>
          </a:graphicData>
        </a:graphic>
      </p:graphicFrame>
      <p:sp>
        <p:nvSpPr>
          <p:cNvPr id="50" name="標題 1">
            <a:extLst>
              <a:ext uri="{FF2B5EF4-FFF2-40B4-BE49-F238E27FC236}">
                <a16:creationId xmlns:a16="http://schemas.microsoft.com/office/drawing/2014/main" id="{2CB44B70-203A-4F32-A258-CEB1A203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Group division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23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DAB8DDC-8B37-44EF-9961-659E5831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Training Result_1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CD12B49-55CB-47B0-BFB8-3ADA04D30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81" y="1463673"/>
            <a:ext cx="553916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2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Data Package_2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2713657" y="2349728"/>
            <a:ext cx="6764686" cy="2985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500" dirty="0"/>
              <a:t>	inputs=</a:t>
            </a:r>
            <a:r>
              <a:rPr lang="en-US" altLang="zh-TW" sz="1500" dirty="0" err="1"/>
              <a:t>np.array</a:t>
            </a:r>
            <a:r>
              <a:rPr lang="en-US" altLang="zh-TW" sz="1500" dirty="0"/>
              <a:t>([</a:t>
            </a:r>
            <a:r>
              <a:rPr lang="en-US" altLang="zh-TW" sz="1500" dirty="0" err="1"/>
              <a:t>vo,deg</a:t>
            </a:r>
            <a:r>
              <a:rPr lang="en-US" altLang="zh-TW" sz="1500" dirty="0"/>
              <a:t>],</a:t>
            </a:r>
            <a:r>
              <a:rPr lang="en-US" altLang="zh-TW" sz="1500" dirty="0" err="1"/>
              <a:t>dtype</a:t>
            </a:r>
            <a:r>
              <a:rPr lang="en-US" altLang="zh-TW" sz="1500" dirty="0"/>
              <a:t>=np.float32).transpose()</a:t>
            </a:r>
          </a:p>
          <a:p>
            <a:pPr marL="0" indent="0">
              <a:buNone/>
            </a:pPr>
            <a:r>
              <a:rPr lang="en-US" altLang="zh-TW" sz="1500" dirty="0"/>
              <a:t>	outcome=</a:t>
            </a:r>
            <a:r>
              <a:rPr lang="en-US" altLang="zh-TW" sz="1500" dirty="0" err="1"/>
              <a:t>np.array</a:t>
            </a:r>
            <a:r>
              <a:rPr lang="en-US" altLang="zh-TW" sz="1500" dirty="0"/>
              <a:t>([R,H],</a:t>
            </a:r>
            <a:r>
              <a:rPr lang="en-US" altLang="zh-TW" sz="1500" dirty="0" err="1"/>
              <a:t>dtype</a:t>
            </a:r>
            <a:r>
              <a:rPr lang="en-US" altLang="zh-TW" sz="1500" dirty="0"/>
              <a:t>=np.float32).transpose()</a:t>
            </a:r>
          </a:p>
          <a:p>
            <a:pPr marL="0" indent="0">
              <a:buNone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with </a:t>
            </a:r>
            <a:r>
              <a:rPr lang="en-US" altLang="zh-TW" sz="1500" dirty="0" err="1"/>
              <a:t>tf.variable_scope</a:t>
            </a:r>
            <a:r>
              <a:rPr lang="en-US" altLang="zh-TW" sz="1500" dirty="0"/>
              <a:t>('</a:t>
            </a:r>
            <a:r>
              <a:rPr lang="en-US" altLang="zh-TW" sz="1500" dirty="0" err="1"/>
              <a:t>inputs',reuse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tf.AUTO_REUSE</a:t>
            </a:r>
            <a:r>
              <a:rPr lang="en-US" altLang="zh-TW" sz="1500" dirty="0"/>
              <a:t>):</a:t>
            </a:r>
          </a:p>
          <a:p>
            <a:pPr marL="0" indent="0">
              <a:buNone/>
            </a:pPr>
            <a:r>
              <a:rPr lang="en-US" altLang="zh-TW" sz="1500" dirty="0"/>
              <a:t>		    </a:t>
            </a:r>
            <a:r>
              <a:rPr lang="en-US" altLang="zh-TW" sz="1500" dirty="0" err="1"/>
              <a:t>tf_inputs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tf.placeholder</a:t>
            </a:r>
            <a:r>
              <a:rPr lang="en-US" altLang="zh-TW" sz="1500" dirty="0"/>
              <a:t>(tf.float32,[None,2],name='inputs')</a:t>
            </a:r>
          </a:p>
          <a:p>
            <a:pPr marL="0" indent="0">
              <a:buNone/>
            </a:pPr>
            <a:r>
              <a:rPr lang="en-US" altLang="zh-TW" sz="1500" dirty="0"/>
              <a:t>	with </a:t>
            </a:r>
            <a:r>
              <a:rPr lang="en-US" altLang="zh-TW" sz="1500" dirty="0" err="1"/>
              <a:t>tf.variable_scope</a:t>
            </a:r>
            <a:r>
              <a:rPr lang="en-US" altLang="zh-TW" sz="1500" dirty="0"/>
              <a:t>('</a:t>
            </a:r>
            <a:r>
              <a:rPr lang="en-US" altLang="zh-TW" sz="1500" dirty="0" err="1"/>
              <a:t>outcome',reuse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tf.AUTO_REUSE</a:t>
            </a:r>
            <a:r>
              <a:rPr lang="en-US" altLang="zh-TW" sz="1500" dirty="0"/>
              <a:t>):</a:t>
            </a:r>
          </a:p>
          <a:p>
            <a:pPr marL="0" indent="0">
              <a:buNone/>
            </a:pPr>
            <a:r>
              <a:rPr lang="en-US" altLang="zh-TW" sz="1500" dirty="0"/>
              <a:t>		    </a:t>
            </a:r>
            <a:r>
              <a:rPr lang="en-US" altLang="zh-TW" sz="1500" dirty="0" err="1"/>
              <a:t>tf_outcome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tf.placeholder</a:t>
            </a:r>
            <a:r>
              <a:rPr lang="en-US" altLang="zh-TW" sz="1500" dirty="0"/>
              <a:t>(tf.float32,[None,2],name='outcome')</a:t>
            </a:r>
          </a:p>
        </p:txBody>
      </p:sp>
      <p:sp>
        <p:nvSpPr>
          <p:cNvPr id="9" name="橢圓形圖說文字 8"/>
          <p:cNvSpPr/>
          <p:nvPr/>
        </p:nvSpPr>
        <p:spPr>
          <a:xfrm>
            <a:off x="3465469" y="1752599"/>
            <a:ext cx="1629295" cy="773083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V0+theta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形圖說文字 9"/>
          <p:cNvSpPr/>
          <p:nvPr/>
        </p:nvSpPr>
        <p:spPr>
          <a:xfrm>
            <a:off x="7849047" y="2525682"/>
            <a:ext cx="1629295" cy="773083"/>
          </a:xfrm>
          <a:prstGeom prst="wedgeEllipseCallout">
            <a:avLst>
              <a:gd name="adj1" fmla="val -57568"/>
              <a:gd name="adj2" fmla="val 345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R+H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4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Neural Network_2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1484310" y="1636219"/>
            <a:ext cx="10018713" cy="3816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500" dirty="0"/>
              <a:t>	with </a:t>
            </a:r>
            <a:r>
              <a:rPr lang="en-US" altLang="zh-TW" sz="1500" dirty="0" err="1"/>
              <a:t>tf.variable_scope</a:t>
            </a:r>
            <a:r>
              <a:rPr lang="en-US" altLang="zh-TW" sz="1500" dirty="0"/>
              <a:t>('</a:t>
            </a:r>
            <a:r>
              <a:rPr lang="en-US" altLang="zh-TW" sz="1500" dirty="0" err="1"/>
              <a:t>Net',reuse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tf.AUTO_REUSE</a:t>
            </a:r>
            <a:r>
              <a:rPr lang="en-US" altLang="zh-TW" sz="1500" dirty="0"/>
              <a:t>):</a:t>
            </a:r>
          </a:p>
          <a:p>
            <a:pPr marL="0" indent="0">
              <a:buNone/>
            </a:pPr>
            <a:r>
              <a:rPr lang="en-US" altLang="zh-TW" sz="1500" dirty="0"/>
              <a:t>		    L1=</a:t>
            </a:r>
            <a:r>
              <a:rPr lang="en-US" altLang="zh-TW" sz="1500" dirty="0" err="1"/>
              <a:t>tf.layers.dense</a:t>
            </a:r>
            <a:r>
              <a:rPr lang="en-US" altLang="zh-TW" sz="1500" dirty="0"/>
              <a:t>(tf_inputs,</a:t>
            </a:r>
            <a:r>
              <a:rPr lang="en-US" altLang="zh-TW" sz="1500" b="1" dirty="0">
                <a:solidFill>
                  <a:srgbClr val="FF0000"/>
                </a:solidFill>
              </a:rPr>
              <a:t>16</a:t>
            </a:r>
            <a:r>
              <a:rPr lang="en-US" altLang="zh-TW" sz="1500" dirty="0"/>
              <a:t>,tf.nn.</a:t>
            </a:r>
            <a:r>
              <a:rPr lang="en-US" altLang="zh-TW" sz="1500" b="1" dirty="0">
                <a:solidFill>
                  <a:srgbClr val="00B0F0"/>
                </a:solidFill>
              </a:rPr>
              <a:t>relu</a:t>
            </a:r>
            <a:r>
              <a:rPr lang="en-US" altLang="zh-TW" sz="1500" dirty="0"/>
              <a:t>,name='hidden_layer1')</a:t>
            </a:r>
          </a:p>
          <a:p>
            <a:pPr marL="0" indent="0">
              <a:buNone/>
            </a:pPr>
            <a:r>
              <a:rPr lang="en-US" altLang="zh-TW" sz="1500" dirty="0"/>
              <a:t>		    L1_BN=</a:t>
            </a:r>
            <a:r>
              <a:rPr lang="en-US" altLang="zh-TW" sz="1500" dirty="0" err="1"/>
              <a:t>tf.layers.batch_normalization</a:t>
            </a:r>
            <a:r>
              <a:rPr lang="en-US" altLang="zh-TW" sz="1500" dirty="0"/>
              <a:t>(inputs=L1,training=</a:t>
            </a:r>
            <a:r>
              <a:rPr lang="en-US" altLang="zh-TW" sz="1500" dirty="0" err="1"/>
              <a:t>True,name</a:t>
            </a:r>
            <a:r>
              <a:rPr lang="en-US" altLang="zh-TW" sz="1500" dirty="0"/>
              <a:t>='batch_normalization_layer1')</a:t>
            </a:r>
          </a:p>
          <a:p>
            <a:pPr marL="0" indent="0">
              <a:buNone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	    L2=</a:t>
            </a:r>
            <a:r>
              <a:rPr lang="en-US" altLang="zh-TW" sz="1500" dirty="0" err="1"/>
              <a:t>tf.layers.dense</a:t>
            </a:r>
            <a:r>
              <a:rPr lang="en-US" altLang="zh-TW" sz="1500" dirty="0"/>
              <a:t>(L1_BN,</a:t>
            </a:r>
            <a:r>
              <a:rPr lang="en-US" altLang="zh-TW" sz="1500" b="1" dirty="0">
                <a:solidFill>
                  <a:srgbClr val="FF0000"/>
                </a:solidFill>
              </a:rPr>
              <a:t>64</a:t>
            </a:r>
            <a:r>
              <a:rPr lang="en-US" altLang="zh-TW" sz="1500" dirty="0"/>
              <a:t>,tf.nn.</a:t>
            </a:r>
            <a:r>
              <a:rPr lang="en-US" altLang="zh-TW" sz="1500" b="1" dirty="0">
                <a:solidFill>
                  <a:srgbClr val="00B0F0"/>
                </a:solidFill>
              </a:rPr>
              <a:t>relu</a:t>
            </a:r>
            <a:r>
              <a:rPr lang="en-US" altLang="zh-TW" sz="1500" dirty="0"/>
              <a:t>,name='hidden_layer2')</a:t>
            </a:r>
          </a:p>
          <a:p>
            <a:pPr marL="0" indent="0">
              <a:buNone/>
            </a:pPr>
            <a:r>
              <a:rPr lang="en-US" altLang="zh-TW" sz="1500" dirty="0"/>
              <a:t>		    L2_BN=</a:t>
            </a:r>
            <a:r>
              <a:rPr lang="en-US" altLang="zh-TW" sz="1500" dirty="0" err="1"/>
              <a:t>tf.layers.batch_normalization</a:t>
            </a:r>
            <a:r>
              <a:rPr lang="en-US" altLang="zh-TW" sz="1500" dirty="0"/>
              <a:t>(inputs=L2,training=</a:t>
            </a:r>
            <a:r>
              <a:rPr lang="en-US" altLang="zh-TW" sz="1500" dirty="0" err="1"/>
              <a:t>True,name</a:t>
            </a:r>
            <a:r>
              <a:rPr lang="en-US" altLang="zh-TW" sz="1500" dirty="0"/>
              <a:t>='batch_normalization_layer2')</a:t>
            </a:r>
          </a:p>
          <a:p>
            <a:pPr marL="0" indent="0">
              <a:buNone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	    L3=</a:t>
            </a:r>
            <a:r>
              <a:rPr lang="en-US" altLang="zh-TW" sz="1500" dirty="0" err="1"/>
              <a:t>tf.layers.dense</a:t>
            </a:r>
            <a:r>
              <a:rPr lang="en-US" altLang="zh-TW" sz="1500" dirty="0"/>
              <a:t>(L2_BN,</a:t>
            </a:r>
            <a:r>
              <a:rPr lang="en-US" altLang="zh-TW" sz="1500" b="1" dirty="0">
                <a:solidFill>
                  <a:srgbClr val="FF0000"/>
                </a:solidFill>
              </a:rPr>
              <a:t>16</a:t>
            </a:r>
            <a:r>
              <a:rPr lang="en-US" altLang="zh-TW" sz="1500" dirty="0"/>
              <a:t>,tf.nn.</a:t>
            </a:r>
            <a:r>
              <a:rPr lang="en-US" altLang="zh-TW" sz="1500" b="1" dirty="0">
                <a:solidFill>
                  <a:srgbClr val="00B0F0"/>
                </a:solidFill>
              </a:rPr>
              <a:t>relu</a:t>
            </a:r>
            <a:r>
              <a:rPr lang="en-US" altLang="zh-TW" sz="1500" dirty="0"/>
              <a:t>,name='hidden_layer3')</a:t>
            </a:r>
          </a:p>
          <a:p>
            <a:pPr marL="0" indent="0">
              <a:buNone/>
            </a:pPr>
            <a:r>
              <a:rPr lang="en-US" altLang="zh-TW" sz="1500" dirty="0"/>
              <a:t>		    L3_BN=</a:t>
            </a:r>
            <a:r>
              <a:rPr lang="en-US" altLang="zh-TW" sz="1500" dirty="0" err="1"/>
              <a:t>tf.layers.batch_normalization</a:t>
            </a:r>
            <a:r>
              <a:rPr lang="en-US" altLang="zh-TW" sz="1500" dirty="0"/>
              <a:t>(inputs=L3,training=</a:t>
            </a:r>
            <a:r>
              <a:rPr lang="en-US" altLang="zh-TW" sz="1500" dirty="0" err="1"/>
              <a:t>True,name</a:t>
            </a:r>
            <a:r>
              <a:rPr lang="en-US" altLang="zh-TW" sz="1500" dirty="0"/>
              <a:t>='batch_normalization_layer3')</a:t>
            </a:r>
          </a:p>
          <a:p>
            <a:pPr marL="0" indent="0">
              <a:buNone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	    output=</a:t>
            </a:r>
            <a:r>
              <a:rPr lang="en-US" altLang="zh-TW" sz="1500" dirty="0" err="1"/>
              <a:t>tf.layers.dense</a:t>
            </a:r>
            <a:r>
              <a:rPr lang="en-US" altLang="zh-TW" sz="1500" dirty="0"/>
              <a:t>(L3_BN,2)</a:t>
            </a:r>
          </a:p>
        </p:txBody>
      </p:sp>
    </p:spTree>
    <p:extLst>
      <p:ext uri="{BB962C8B-B14F-4D97-AF65-F5344CB8AC3E}">
        <p14:creationId xmlns:p14="http://schemas.microsoft.com/office/powerpoint/2010/main" val="104974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Loss function/Optimizer,</a:t>
            </a:r>
            <a:br>
              <a:rPr lang="en-US" altLang="zh-TW" dirty="0"/>
            </a:br>
            <a:r>
              <a:rPr lang="en-US" altLang="zh-TW" dirty="0"/>
              <a:t>Initialization/Accuracy_2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1484310" y="1561404"/>
            <a:ext cx="10018713" cy="46731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500" dirty="0"/>
              <a:t>	logits=output</a:t>
            </a:r>
          </a:p>
          <a:p>
            <a:pPr marL="0" indent="0">
              <a:buNone/>
            </a:pPr>
            <a:r>
              <a:rPr lang="en-US" altLang="zh-TW" sz="1500" dirty="0"/>
              <a:t>	prediction=</a:t>
            </a:r>
            <a:r>
              <a:rPr lang="en-US" altLang="zh-TW" sz="1500" dirty="0" err="1"/>
              <a:t>tf.nn.softmax</a:t>
            </a:r>
            <a:r>
              <a:rPr lang="en-US" altLang="zh-TW" sz="1500" dirty="0"/>
              <a:t>(logits)</a:t>
            </a:r>
          </a:p>
          <a:p>
            <a:pPr marL="0" indent="0">
              <a:buNone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</a:t>
            </a:r>
            <a:r>
              <a:rPr lang="en-US" altLang="zh-TW" sz="1500" dirty="0" err="1"/>
              <a:t>loss_op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tf.losses.</a:t>
            </a:r>
            <a:r>
              <a:rPr lang="en-US" altLang="zh-TW" sz="1500" dirty="0" err="1">
                <a:solidFill>
                  <a:srgbClr val="FF0000"/>
                </a:solidFill>
              </a:rPr>
              <a:t>mean_squared_error</a:t>
            </a:r>
            <a:r>
              <a:rPr lang="en-US" altLang="zh-TW" sz="1500" dirty="0"/>
              <a:t>(</a:t>
            </a:r>
            <a:r>
              <a:rPr lang="en-US" altLang="zh-TW" sz="1500" dirty="0" err="1"/>
              <a:t>tf_outcome,output,scope</a:t>
            </a:r>
            <a:r>
              <a:rPr lang="en-US" altLang="zh-TW" sz="1500" dirty="0"/>
              <a:t>='loss')</a:t>
            </a:r>
          </a:p>
          <a:p>
            <a:pPr marL="0" indent="0">
              <a:buNone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with </a:t>
            </a:r>
            <a:r>
              <a:rPr lang="en-US" altLang="zh-TW" sz="1500" dirty="0" err="1"/>
              <a:t>tf.variable_scope</a:t>
            </a:r>
            <a:r>
              <a:rPr lang="en-US" altLang="zh-TW" sz="1500" dirty="0"/>
              <a:t>('</a:t>
            </a:r>
            <a:r>
              <a:rPr lang="en-US" altLang="zh-TW" sz="1500" dirty="0" err="1"/>
              <a:t>train_op',reuse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tf.AUTO_REUSE</a:t>
            </a:r>
            <a:r>
              <a:rPr lang="en-US" altLang="zh-TW" sz="1500" dirty="0"/>
              <a:t>):</a:t>
            </a:r>
          </a:p>
          <a:p>
            <a:pPr marL="0" indent="0">
              <a:buNone/>
            </a:pPr>
            <a:r>
              <a:rPr lang="en-US" altLang="zh-TW" sz="1500" dirty="0"/>
              <a:t>		    </a:t>
            </a:r>
            <a:r>
              <a:rPr lang="en-US" altLang="zh-TW" sz="1500" dirty="0" err="1"/>
              <a:t>train_op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tf.train.</a:t>
            </a:r>
            <a:r>
              <a:rPr lang="en-US" altLang="zh-TW" sz="1500" dirty="0" err="1">
                <a:solidFill>
                  <a:srgbClr val="FF0000"/>
                </a:solidFill>
              </a:rPr>
              <a:t>AdamOptimizer</a:t>
            </a:r>
            <a:r>
              <a:rPr lang="en-US" altLang="zh-TW" sz="1500" dirty="0">
                <a:solidFill>
                  <a:srgbClr val="FF0000"/>
                </a:solidFill>
              </a:rPr>
              <a:t>(0.005)</a:t>
            </a:r>
            <a:r>
              <a:rPr lang="en-US" altLang="zh-TW" sz="1500" dirty="0"/>
              <a:t>.minimize(</a:t>
            </a:r>
            <a:r>
              <a:rPr lang="en-US" altLang="zh-TW" sz="1500" dirty="0" err="1"/>
              <a:t>loss_op</a:t>
            </a:r>
            <a:r>
              <a:rPr lang="en-US" altLang="zh-TW" sz="1500" dirty="0"/>
              <a:t>)</a:t>
            </a:r>
          </a:p>
          <a:p>
            <a:pPr marL="0" indent="0">
              <a:buNone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</a:t>
            </a:r>
            <a:r>
              <a:rPr lang="en-US" altLang="zh-TW" sz="1500" dirty="0" err="1">
                <a:solidFill>
                  <a:srgbClr val="FF0000"/>
                </a:solidFill>
              </a:rPr>
              <a:t>global_variables_initializer</a:t>
            </a:r>
            <a:r>
              <a:rPr lang="en-US" altLang="zh-TW" sz="1500" dirty="0"/>
              <a:t>()</a:t>
            </a:r>
          </a:p>
          <a:p>
            <a:pPr marL="0" indent="0">
              <a:buNone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</a:t>
            </a:r>
            <a:r>
              <a:rPr lang="en-US" altLang="zh-TW" sz="1500" dirty="0" err="1"/>
              <a:t>correct_pred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tf.equal</a:t>
            </a:r>
            <a:r>
              <a:rPr lang="en-US" altLang="zh-TW" sz="1500" dirty="0"/>
              <a:t>(</a:t>
            </a:r>
            <a:r>
              <a:rPr lang="en-US" altLang="zh-TW" sz="1500" dirty="0" err="1"/>
              <a:t>tf.argmax</a:t>
            </a:r>
            <a:r>
              <a:rPr lang="en-US" altLang="zh-TW" sz="1500" dirty="0"/>
              <a:t>(prediction,1),</a:t>
            </a:r>
            <a:r>
              <a:rPr lang="en-US" altLang="zh-TW" sz="1500" dirty="0" err="1"/>
              <a:t>tf.argmax</a:t>
            </a:r>
            <a:r>
              <a:rPr lang="en-US" altLang="zh-TW" sz="1500" dirty="0"/>
              <a:t>(tf_outcome,1))</a:t>
            </a:r>
          </a:p>
          <a:p>
            <a:pPr marL="0" indent="0">
              <a:buNone/>
            </a:pPr>
            <a:r>
              <a:rPr lang="en-US" altLang="zh-TW" sz="1500" dirty="0"/>
              <a:t>	accuracy=</a:t>
            </a:r>
            <a:r>
              <a:rPr lang="en-US" altLang="zh-TW" sz="1500" dirty="0" err="1"/>
              <a:t>tf.</a:t>
            </a:r>
            <a:r>
              <a:rPr lang="en-US" altLang="zh-TW" sz="1500" dirty="0" err="1">
                <a:solidFill>
                  <a:srgbClr val="FF0000"/>
                </a:solidFill>
              </a:rPr>
              <a:t>reduce_mean</a:t>
            </a:r>
            <a:r>
              <a:rPr lang="en-US" altLang="zh-TW" sz="1500" dirty="0"/>
              <a:t>(</a:t>
            </a:r>
            <a:r>
              <a:rPr lang="en-US" altLang="zh-TW" sz="1500" dirty="0" err="1"/>
              <a:t>tf.cast</a:t>
            </a:r>
            <a:r>
              <a:rPr lang="en-US" altLang="zh-TW" sz="1500" dirty="0"/>
              <a:t>(correct_pred,tf.float32))</a:t>
            </a:r>
          </a:p>
          <a:p>
            <a:pPr marL="0" indent="0">
              <a:buNone/>
            </a:pPr>
            <a:endParaRPr lang="en-US" altLang="zh-TW" sz="1500" dirty="0"/>
          </a:p>
        </p:txBody>
      </p:sp>
      <p:sp>
        <p:nvSpPr>
          <p:cNvPr id="2" name="橢圓形圖說文字 1"/>
          <p:cNvSpPr/>
          <p:nvPr/>
        </p:nvSpPr>
        <p:spPr>
          <a:xfrm>
            <a:off x="7755775" y="1903613"/>
            <a:ext cx="2219498" cy="964277"/>
          </a:xfrm>
          <a:prstGeom prst="wedgeEllipseCallout">
            <a:avLst>
              <a:gd name="adj1" fmla="val -50796"/>
              <a:gd name="adj2" fmla="val 418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function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橢圓形圖說文字 4"/>
          <p:cNvSpPr/>
          <p:nvPr/>
        </p:nvSpPr>
        <p:spPr>
          <a:xfrm>
            <a:off x="7442662" y="3011975"/>
            <a:ext cx="2219498" cy="964277"/>
          </a:xfrm>
          <a:prstGeom prst="wedgeEllipseCallout">
            <a:avLst>
              <a:gd name="adj1" fmla="val -50796"/>
              <a:gd name="adj2" fmla="val 418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Optimizer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橢圓形圖說文字 8"/>
          <p:cNvSpPr/>
          <p:nvPr/>
        </p:nvSpPr>
        <p:spPr>
          <a:xfrm>
            <a:off x="6827521" y="5752406"/>
            <a:ext cx="1842654" cy="964277"/>
          </a:xfrm>
          <a:prstGeom prst="wedgeEllipseCallout">
            <a:avLst>
              <a:gd name="adj1" fmla="val -57538"/>
              <a:gd name="adj2" fmla="val -443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81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Session Run_2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1484310" y="1752600"/>
            <a:ext cx="10018713" cy="4265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500" dirty="0"/>
              <a:t>	for step in range(10001):</a:t>
            </a:r>
          </a:p>
          <a:p>
            <a:pPr marL="0" indent="0">
              <a:buNone/>
            </a:pPr>
            <a:r>
              <a:rPr lang="en-US" altLang="zh-TW" sz="1500" dirty="0"/>
              <a:t>	        _,</a:t>
            </a:r>
            <a:r>
              <a:rPr lang="en-US" altLang="zh-TW" sz="1500" dirty="0" err="1"/>
              <a:t>L,predic</a:t>
            </a:r>
            <a:r>
              <a:rPr lang="en-US" altLang="zh-TW" sz="1500" dirty="0"/>
              <a:t>=</a:t>
            </a:r>
            <a:r>
              <a:rPr lang="en-US" altLang="zh-TW" sz="1500" dirty="0" err="1"/>
              <a:t>sess.run</a:t>
            </a:r>
            <a:r>
              <a:rPr lang="en-US" altLang="zh-TW" sz="1500" dirty="0"/>
              <a:t>([</a:t>
            </a:r>
            <a:r>
              <a:rPr lang="en-US" altLang="zh-TW" sz="1500" dirty="0" err="1"/>
              <a:t>train_op,loss_op,output</a:t>
            </a:r>
            <a:r>
              <a:rPr lang="en-US" altLang="zh-TW" sz="1500" dirty="0"/>
              <a:t>],</a:t>
            </a:r>
            <a:r>
              <a:rPr lang="en-US" altLang="zh-TW" sz="1500" dirty="0" err="1"/>
              <a:t>feed_dict</a:t>
            </a:r>
            <a:r>
              <a:rPr lang="en-US" altLang="zh-TW" sz="1500" dirty="0"/>
              <a:t>={</a:t>
            </a:r>
            <a:r>
              <a:rPr lang="en-US" altLang="zh-TW" sz="1500" dirty="0" err="1"/>
              <a:t>tf_inputs:inputs,tf_outcome:outcome</a:t>
            </a:r>
            <a:r>
              <a:rPr lang="en-US" altLang="zh-TW" sz="1500" dirty="0"/>
              <a:t>})</a:t>
            </a:r>
          </a:p>
          <a:p>
            <a:pPr marL="0" indent="0">
              <a:buNone/>
            </a:pPr>
            <a:r>
              <a:rPr lang="en-US" altLang="zh-TW" sz="1500" dirty="0"/>
              <a:t>	        if step%</a:t>
            </a:r>
            <a:r>
              <a:rPr lang="en-US" altLang="zh-TW" sz="1500" dirty="0">
                <a:solidFill>
                  <a:srgbClr val="FF0000"/>
                </a:solidFill>
              </a:rPr>
              <a:t>100</a:t>
            </a:r>
            <a:r>
              <a:rPr lang="en-US" altLang="zh-TW" sz="1500" dirty="0"/>
              <a:t>==0:</a:t>
            </a:r>
          </a:p>
          <a:p>
            <a:pPr marL="0" indent="0">
              <a:buNone/>
            </a:pPr>
            <a:r>
              <a:rPr lang="en-US" altLang="zh-TW" sz="1500" dirty="0"/>
              <a:t>	            </a:t>
            </a:r>
            <a:r>
              <a:rPr lang="en-US" altLang="zh-TW" sz="1500" dirty="0" err="1"/>
              <a:t>loss,acc</a:t>
            </a:r>
            <a:r>
              <a:rPr lang="en-US" altLang="zh-TW" sz="1500" dirty="0"/>
              <a:t>=</a:t>
            </a:r>
            <a:r>
              <a:rPr lang="en-US" altLang="zh-TW" sz="1500" dirty="0" err="1"/>
              <a:t>sess.run</a:t>
            </a:r>
            <a:r>
              <a:rPr lang="en-US" altLang="zh-TW" sz="1500" dirty="0"/>
              <a:t>([</a:t>
            </a:r>
            <a:r>
              <a:rPr lang="en-US" altLang="zh-TW" sz="1500" dirty="0" err="1"/>
              <a:t>loss_op,accuracy</a:t>
            </a:r>
            <a:r>
              <a:rPr lang="en-US" altLang="zh-TW" sz="1500" dirty="0"/>
              <a:t>],</a:t>
            </a:r>
            <a:r>
              <a:rPr lang="en-US" altLang="zh-TW" sz="1500" dirty="0" err="1"/>
              <a:t>feed_dict</a:t>
            </a:r>
            <a:r>
              <a:rPr lang="en-US" altLang="zh-TW" sz="1500" dirty="0"/>
              <a:t>={</a:t>
            </a:r>
            <a:r>
              <a:rPr lang="en-US" altLang="zh-TW" sz="1500" dirty="0" err="1"/>
              <a:t>tf_inputs:inputs,tf_outcome:outcome</a:t>
            </a:r>
            <a:r>
              <a:rPr lang="en-US" altLang="zh-TW" sz="1500" dirty="0"/>
              <a:t>})</a:t>
            </a:r>
          </a:p>
          <a:p>
            <a:pPr marL="0" indent="0">
              <a:buNone/>
            </a:pPr>
            <a:r>
              <a:rPr lang="en-US" altLang="zh-TW" sz="1500" dirty="0"/>
              <a:t>            </a:t>
            </a:r>
          </a:p>
          <a:p>
            <a:pPr marL="0" indent="0">
              <a:buNone/>
            </a:pPr>
            <a:r>
              <a:rPr lang="en-US" altLang="zh-TW" sz="1500" dirty="0"/>
              <a:t>	            print("Step " + </a:t>
            </a:r>
            <a:r>
              <a:rPr lang="en-US" altLang="zh-TW" sz="1500" dirty="0" err="1"/>
              <a:t>str</a:t>
            </a:r>
            <a:r>
              <a:rPr lang="en-US" altLang="zh-TW" sz="1500" dirty="0"/>
              <a:t>(step) + ", Loss= " + \</a:t>
            </a:r>
          </a:p>
          <a:p>
            <a:pPr marL="0" indent="0">
              <a:buNone/>
            </a:pPr>
            <a:r>
              <a:rPr lang="en-US" altLang="zh-TW" sz="1500" dirty="0"/>
              <a:t>	                  "{:.6f}".format(loss) + ", Training Accuracy= " + \</a:t>
            </a:r>
          </a:p>
          <a:p>
            <a:pPr marL="0" indent="0">
              <a:buNone/>
            </a:pPr>
            <a:r>
              <a:rPr lang="en-US" altLang="zh-TW" sz="1500" dirty="0"/>
              <a:t>	                  "{:.10f}".format(</a:t>
            </a:r>
            <a:r>
              <a:rPr lang="en-US" altLang="zh-TW" sz="1500" dirty="0" err="1"/>
              <a:t>acc</a:t>
            </a:r>
            <a:r>
              <a:rPr lang="en-US" altLang="zh-TW" sz="1500" dirty="0"/>
              <a:t>))            </a:t>
            </a:r>
          </a:p>
          <a:p>
            <a:pPr marL="0" indent="0">
              <a:buNone/>
            </a:pPr>
            <a:r>
              <a:rPr lang="en-US" altLang="zh-TW" sz="1500" dirty="0"/>
              <a:t>               </a:t>
            </a:r>
          </a:p>
          <a:p>
            <a:pPr marL="0" indent="0">
              <a:buNone/>
            </a:pPr>
            <a:r>
              <a:rPr lang="en-US" altLang="zh-TW" sz="1500" dirty="0"/>
              <a:t>		print("Testing Accuracy:", </a:t>
            </a:r>
            <a:r>
              <a:rPr lang="en-US" altLang="zh-TW" sz="1500" dirty="0" err="1"/>
              <a:t>sess.run</a:t>
            </a:r>
            <a:r>
              <a:rPr lang="en-US" altLang="zh-TW" sz="1500" dirty="0"/>
              <a:t>(accuracy, </a:t>
            </a:r>
            <a:r>
              <a:rPr lang="en-US" altLang="zh-TW" sz="1500" dirty="0" err="1"/>
              <a:t>feed_dict</a:t>
            </a:r>
            <a:r>
              <a:rPr lang="en-US" altLang="zh-TW" sz="1500" dirty="0"/>
              <a:t>={</a:t>
            </a:r>
            <a:r>
              <a:rPr lang="en-US" altLang="zh-TW" sz="1500" dirty="0" err="1"/>
              <a:t>tf_inputs:inputs,tf_outcome:outcome</a:t>
            </a:r>
            <a:r>
              <a:rPr lang="en-US" altLang="zh-TW" sz="1500" dirty="0"/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746829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598610" y="0"/>
            <a:ext cx="10018713" cy="1752599"/>
          </a:xfrm>
        </p:spPr>
        <p:txBody>
          <a:bodyPr/>
          <a:lstStyle/>
          <a:p>
            <a:r>
              <a:rPr lang="en-US" altLang="zh-TW" dirty="0"/>
              <a:t>Result-loss &amp; accuracy_2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0" y="3340330"/>
            <a:ext cx="4174296" cy="3124200"/>
          </a:xfr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16" y="3340330"/>
            <a:ext cx="4174296" cy="3124200"/>
          </a:xfrm>
        </p:spPr>
      </p:pic>
      <p:sp>
        <p:nvSpPr>
          <p:cNvPr id="9" name="文字方塊 8"/>
          <p:cNvSpPr txBox="1"/>
          <p:nvPr/>
        </p:nvSpPr>
        <p:spPr>
          <a:xfrm>
            <a:off x="3012427" y="3340330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accuracy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23333" y="3390607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12427" y="6177741"/>
            <a:ext cx="1346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step</a:t>
            </a:r>
            <a:endParaRPr lang="zh-TW" alt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423333" y="6177740"/>
            <a:ext cx="1346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step</a:t>
            </a:r>
            <a:endParaRPr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598610" y="4561608"/>
            <a:ext cx="369332" cy="6816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200" dirty="0"/>
              <a:t>accuracy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009516" y="4561607"/>
            <a:ext cx="369332" cy="681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200" dirty="0"/>
              <a:t>loss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98610" y="1380387"/>
            <a:ext cx="9756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/>
              <a:t>	Step 9700, 		Loss= 0.000101, 	Training Accuracy= 1.0000000000</a:t>
            </a:r>
          </a:p>
          <a:p>
            <a:r>
              <a:rPr lang="en-US" altLang="zh-TW" sz="1500" dirty="0"/>
              <a:t>	Step 9800, 		Loss= 0.000223, 	Training Accuracy= 1.0000000000</a:t>
            </a:r>
          </a:p>
          <a:p>
            <a:r>
              <a:rPr lang="en-US" altLang="zh-TW" sz="1500" dirty="0"/>
              <a:t>	Step 9900, 		Loss= 0.000073, 	Training Accuracy= 1.0000000000</a:t>
            </a:r>
          </a:p>
          <a:p>
            <a:r>
              <a:rPr lang="en-US" altLang="zh-TW" sz="1500" dirty="0"/>
              <a:t>	Step 10000, 	Loss= 0.000083, 	Training Accuracy= 1.0000000000</a:t>
            </a:r>
          </a:p>
          <a:p>
            <a:r>
              <a:rPr lang="en-US" altLang="zh-TW" sz="1500" dirty="0"/>
              <a:t>	Optimization Finished!</a:t>
            </a:r>
          </a:p>
          <a:p>
            <a:r>
              <a:rPr lang="en-US" altLang="zh-TW" sz="1500" dirty="0"/>
              <a:t>	Testing Accuracy: 1.0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75843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598610" y="0"/>
            <a:ext cx="10018713" cy="1752599"/>
          </a:xfrm>
        </p:spPr>
        <p:txBody>
          <a:bodyPr/>
          <a:lstStyle/>
          <a:p>
            <a:r>
              <a:rPr lang="en-US" altLang="zh-TW" dirty="0"/>
              <a:t>Result- Real </a:t>
            </a:r>
            <a:r>
              <a:rPr lang="en-US" altLang="zh-TW" dirty="0" err="1"/>
              <a:t>v.s</a:t>
            </a:r>
            <a:r>
              <a:rPr lang="en-US" altLang="zh-TW" dirty="0"/>
              <a:t>. Predict_2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96" y="2667000"/>
            <a:ext cx="4174296" cy="3124200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952" y="2667000"/>
            <a:ext cx="4174296" cy="3124200"/>
          </a:xfrm>
        </p:spPr>
      </p:pic>
      <p:sp>
        <p:nvSpPr>
          <p:cNvPr id="16" name="文字方塊 15"/>
          <p:cNvSpPr txBox="1"/>
          <p:nvPr/>
        </p:nvSpPr>
        <p:spPr>
          <a:xfrm>
            <a:off x="3258113" y="2667000"/>
            <a:ext cx="1346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H comparison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381769" y="2667000"/>
            <a:ext cx="1346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 comparison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4527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FB649E1-C3E7-43AA-B8B7-2B84D8F9A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98218"/>
              </p:ext>
            </p:extLst>
          </p:nvPr>
        </p:nvGraphicFramePr>
        <p:xfrm>
          <a:off x="2220732" y="1842212"/>
          <a:ext cx="4033349" cy="4574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963">
                  <a:extLst>
                    <a:ext uri="{9D8B030D-6E8A-4147-A177-3AD203B41FA5}">
                      <a16:colId xmlns:a16="http://schemas.microsoft.com/office/drawing/2014/main" val="3039205180"/>
                    </a:ext>
                  </a:extLst>
                </a:gridCol>
                <a:gridCol w="277498">
                  <a:extLst>
                    <a:ext uri="{9D8B030D-6E8A-4147-A177-3AD203B41FA5}">
                      <a16:colId xmlns:a16="http://schemas.microsoft.com/office/drawing/2014/main" val="3697589359"/>
                    </a:ext>
                  </a:extLst>
                </a:gridCol>
                <a:gridCol w="932737">
                  <a:extLst>
                    <a:ext uri="{9D8B030D-6E8A-4147-A177-3AD203B41FA5}">
                      <a16:colId xmlns:a16="http://schemas.microsoft.com/office/drawing/2014/main" val="2555231241"/>
                    </a:ext>
                  </a:extLst>
                </a:gridCol>
                <a:gridCol w="1203512">
                  <a:extLst>
                    <a:ext uri="{9D8B030D-6E8A-4147-A177-3AD203B41FA5}">
                      <a16:colId xmlns:a16="http://schemas.microsoft.com/office/drawing/2014/main" val="4103521758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2327436636"/>
                    </a:ext>
                  </a:extLst>
                </a:gridCol>
                <a:gridCol w="450018">
                  <a:extLst>
                    <a:ext uri="{9D8B030D-6E8A-4147-A177-3AD203B41FA5}">
                      <a16:colId xmlns:a16="http://schemas.microsoft.com/office/drawing/2014/main" val="150465609"/>
                    </a:ext>
                  </a:extLst>
                </a:gridCol>
              </a:tblGrid>
              <a:tr h="276868">
                <a:tc grid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+mj-lt"/>
                        </a:rPr>
                        <a:t>No.</a:t>
                      </a:r>
                      <a:r>
                        <a:rPr lang="zh-TW" altLang="en-US" sz="1000" dirty="0">
                          <a:latin typeface="+mj-lt"/>
                        </a:rPr>
                        <a:t> </a:t>
                      </a:r>
                      <a:r>
                        <a:rPr lang="en-US" altLang="zh-TW" sz="1000" u="sng" dirty="0">
                          <a:latin typeface="+mj-lt"/>
                        </a:rPr>
                        <a:t>20190409</a:t>
                      </a:r>
                      <a:endParaRPr lang="zh-TW" altLang="en-US" sz="1000" u="sng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dist"/>
                      <a:r>
                        <a:rPr lang="zh-TW" altLang="en-US" sz="1200" dirty="0">
                          <a:latin typeface="+mj-lt"/>
                        </a:rPr>
                        <a:t>  會議記錄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+mj-lt"/>
                        </a:rPr>
                        <a:t>1/1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2020160"/>
                  </a:ext>
                </a:extLst>
              </a:tr>
              <a:tr h="227735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會議主旨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1000" dirty="0">
                          <a:latin typeface="+mj-lt"/>
                        </a:rPr>
                        <a:t>期中作業 </a:t>
                      </a:r>
                      <a:r>
                        <a:rPr lang="en-US" altLang="zh-TW" sz="1000" dirty="0">
                          <a:latin typeface="+mj-lt"/>
                        </a:rPr>
                        <a:t>– </a:t>
                      </a:r>
                      <a:r>
                        <a:rPr lang="zh-TW" altLang="en-US" sz="1000" dirty="0">
                          <a:latin typeface="+mj-lt"/>
                        </a:rPr>
                        <a:t>建立</a:t>
                      </a:r>
                      <a:r>
                        <a:rPr lang="en-US" altLang="zh-TW" sz="1000" dirty="0">
                          <a:latin typeface="+mj-lt"/>
                        </a:rPr>
                        <a:t>Line</a:t>
                      </a:r>
                      <a:r>
                        <a:rPr lang="zh-TW" altLang="en-US" sz="1000" dirty="0">
                          <a:latin typeface="+mj-lt"/>
                        </a:rPr>
                        <a:t>群方便小組討論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+mj-lt"/>
                        </a:rPr>
                        <a:t>■</a:t>
                      </a:r>
                      <a:r>
                        <a:rPr lang="zh-TW" altLang="en-US" sz="1000" dirty="0">
                          <a:latin typeface="+mj-lt"/>
                        </a:rPr>
                        <a:t> 定期</a:t>
                      </a:r>
                      <a:endParaRPr lang="en-US" altLang="zh-TW" sz="1000" dirty="0">
                        <a:latin typeface="+mj-lt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□</a:t>
                      </a:r>
                      <a:r>
                        <a:rPr lang="zh-TW" altLang="en-US" sz="1000" dirty="0">
                          <a:latin typeface="+mj-lt"/>
                        </a:rPr>
                        <a:t> 不定期</a:t>
                      </a:r>
                      <a:endParaRPr lang="en-US" altLang="zh-TW" sz="1000" dirty="0">
                        <a:latin typeface="+mj-lt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□</a:t>
                      </a:r>
                      <a:r>
                        <a:rPr lang="zh-TW" altLang="en-US" sz="1000" dirty="0">
                          <a:latin typeface="+mj-lt"/>
                        </a:rPr>
                        <a:t> 臨時</a:t>
                      </a:r>
                      <a:endParaRPr lang="en-US" altLang="zh-TW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32139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時間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+mj-lt"/>
                        </a:rPr>
                        <a:t>108</a:t>
                      </a:r>
                      <a:r>
                        <a:rPr lang="zh-TW" altLang="en-US" sz="1000" dirty="0">
                          <a:latin typeface="+mj-lt"/>
                        </a:rPr>
                        <a:t> 年 </a:t>
                      </a:r>
                      <a:r>
                        <a:rPr lang="en-US" altLang="zh-TW" sz="1000" dirty="0">
                          <a:latin typeface="+mj-lt"/>
                        </a:rPr>
                        <a:t>4</a:t>
                      </a:r>
                      <a:r>
                        <a:rPr lang="zh-TW" altLang="en-US" sz="1000" dirty="0">
                          <a:latin typeface="+mj-lt"/>
                        </a:rPr>
                        <a:t>月 </a:t>
                      </a:r>
                      <a:r>
                        <a:rPr lang="en-US" altLang="zh-TW" sz="1000" dirty="0">
                          <a:latin typeface="+mj-lt"/>
                        </a:rPr>
                        <a:t>9</a:t>
                      </a:r>
                      <a:r>
                        <a:rPr lang="zh-TW" altLang="en-US" sz="1000" dirty="0">
                          <a:latin typeface="+mj-lt"/>
                        </a:rPr>
                        <a:t> 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>
                          <a:latin typeface="+mj-lt"/>
                        </a:rPr>
                        <a:t>15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：</a:t>
                      </a:r>
                      <a:r>
                        <a:rPr lang="en-US" altLang="zh-TW" sz="1000" dirty="0">
                          <a:latin typeface="+mj-lt"/>
                          <a:ea typeface="PMingLiU" panose="02020500000000000000" pitchFamily="18" charset="-120"/>
                        </a:rPr>
                        <a:t>10 ~ 15 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：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30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36065"/>
                  </a:ext>
                </a:extLst>
              </a:tr>
              <a:tr h="217426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地點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交大電腦教室 </a:t>
                      </a:r>
                      <a:r>
                        <a:rPr lang="en-US" altLang="zh-TW" sz="1000" dirty="0">
                          <a:latin typeface="+mj-lt"/>
                        </a:rPr>
                        <a:t>3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58332"/>
                  </a:ext>
                </a:extLst>
              </a:tr>
              <a:tr h="215632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主持人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顏培青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77516"/>
                  </a:ext>
                </a:extLst>
              </a:tr>
              <a:tr h="213839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出席人員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latin typeface="+mj-lt"/>
                        </a:rPr>
                        <a:t>顏培青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、鄭浩閔、張冠邦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6143"/>
                  </a:ext>
                </a:extLst>
              </a:tr>
              <a:tr h="276868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列席人員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顏培青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、鄭浩閔、張冠邦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42943"/>
                  </a:ext>
                </a:extLst>
              </a:tr>
              <a:tr h="276868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缺席人員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31276"/>
                  </a:ext>
                </a:extLst>
              </a:tr>
              <a:tr h="2524808">
                <a:tc gridSpan="6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會議內容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：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1.</a:t>
                      </a:r>
                      <a:r>
                        <a:rPr lang="zh-TW" altLang="en-US" sz="1000" dirty="0">
                          <a:latin typeface="+mj-lt"/>
                        </a:rPr>
                        <a:t>先由組長 </a:t>
                      </a:r>
                      <a:r>
                        <a:rPr lang="en-US" altLang="zh-TW" sz="1000" dirty="0">
                          <a:latin typeface="+mj-lt"/>
                        </a:rPr>
                        <a:t>”</a:t>
                      </a:r>
                      <a:r>
                        <a:rPr lang="zh-TW" altLang="en-US" sz="1000" dirty="0">
                          <a:latin typeface="+mj-lt"/>
                        </a:rPr>
                        <a:t>顏培青</a:t>
                      </a:r>
                      <a:r>
                        <a:rPr lang="en-US" altLang="zh-TW" sz="1000" dirty="0">
                          <a:latin typeface="+mj-lt"/>
                        </a:rPr>
                        <a:t>” </a:t>
                      </a:r>
                      <a:r>
                        <a:rPr lang="zh-TW" altLang="en-US" sz="1000" dirty="0">
                          <a:latin typeface="+mj-lt"/>
                        </a:rPr>
                        <a:t>統一加</a:t>
                      </a:r>
                      <a:r>
                        <a:rPr lang="en-US" altLang="zh-TW" sz="1000" dirty="0">
                          <a:latin typeface="+mj-lt"/>
                        </a:rPr>
                        <a:t>Line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，課後創群組，方便小組溝通。</a:t>
                      </a:r>
                      <a:endParaRPr lang="en-US" altLang="zh-TW" sz="1000" dirty="0">
                        <a:latin typeface="+mj-lt"/>
                        <a:ea typeface="PMingLiU" panose="02020500000000000000" pitchFamily="18" charset="-120"/>
                      </a:endParaRPr>
                    </a:p>
                    <a:p>
                      <a:endParaRPr lang="en-US" altLang="zh-TW" sz="1000" dirty="0">
                        <a:latin typeface="+mj-lt"/>
                        <a:ea typeface="PMingLiU" panose="02020500000000000000" pitchFamily="18" charset="-120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2.</a:t>
                      </a:r>
                      <a:r>
                        <a:rPr lang="zh-TW" altLang="en-US" sz="1000" dirty="0">
                          <a:latin typeface="+mj-lt"/>
                        </a:rPr>
                        <a:t>會去各自先想好 </a:t>
                      </a:r>
                      <a:r>
                        <a:rPr lang="en-US" altLang="zh-TW" sz="1000" dirty="0">
                          <a:latin typeface="+mj-lt"/>
                        </a:rPr>
                        <a:t>”</a:t>
                      </a:r>
                      <a:r>
                        <a:rPr lang="zh-TW" altLang="en-US" sz="1000" dirty="0">
                          <a:latin typeface="+mj-lt"/>
                        </a:rPr>
                        <a:t>斜拋射運動</a:t>
                      </a:r>
                      <a:r>
                        <a:rPr lang="en-US" altLang="zh-TW" sz="1000" dirty="0">
                          <a:latin typeface="+mj-lt"/>
                        </a:rPr>
                        <a:t>”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，對於老師的出題，各自的看法的理解是什麼？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+mj-lt"/>
                        </a:rPr>
                        <a:t>3.</a:t>
                      </a:r>
                      <a:r>
                        <a:rPr lang="zh-TW" altLang="en-US" sz="1000" dirty="0">
                          <a:latin typeface="+mj-lt"/>
                        </a:rPr>
                        <a:t>回去先找資料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，</a:t>
                      </a:r>
                      <a:r>
                        <a:rPr lang="zh-TW" altLang="en-US" sz="1000" dirty="0">
                          <a:latin typeface="+mj-lt"/>
                        </a:rPr>
                        <a:t>查看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斜拋射運動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的原理及相關資料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4.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下禮拜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4/17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號前，一起溝通定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斜拋射運動的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主題。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endParaRPr lang="zh-TW" altLang="en-US" sz="10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5914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5933DD2-5D15-46C0-9844-466FF925D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73550"/>
              </p:ext>
            </p:extLst>
          </p:nvPr>
        </p:nvGraphicFramePr>
        <p:xfrm>
          <a:off x="6559052" y="1832052"/>
          <a:ext cx="4033349" cy="4574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963">
                  <a:extLst>
                    <a:ext uri="{9D8B030D-6E8A-4147-A177-3AD203B41FA5}">
                      <a16:colId xmlns:a16="http://schemas.microsoft.com/office/drawing/2014/main" val="3039205180"/>
                    </a:ext>
                  </a:extLst>
                </a:gridCol>
                <a:gridCol w="277498">
                  <a:extLst>
                    <a:ext uri="{9D8B030D-6E8A-4147-A177-3AD203B41FA5}">
                      <a16:colId xmlns:a16="http://schemas.microsoft.com/office/drawing/2014/main" val="3697589359"/>
                    </a:ext>
                  </a:extLst>
                </a:gridCol>
                <a:gridCol w="932737">
                  <a:extLst>
                    <a:ext uri="{9D8B030D-6E8A-4147-A177-3AD203B41FA5}">
                      <a16:colId xmlns:a16="http://schemas.microsoft.com/office/drawing/2014/main" val="2555231241"/>
                    </a:ext>
                  </a:extLst>
                </a:gridCol>
                <a:gridCol w="1203512">
                  <a:extLst>
                    <a:ext uri="{9D8B030D-6E8A-4147-A177-3AD203B41FA5}">
                      <a16:colId xmlns:a16="http://schemas.microsoft.com/office/drawing/2014/main" val="4103521758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2327436636"/>
                    </a:ext>
                  </a:extLst>
                </a:gridCol>
                <a:gridCol w="450018">
                  <a:extLst>
                    <a:ext uri="{9D8B030D-6E8A-4147-A177-3AD203B41FA5}">
                      <a16:colId xmlns:a16="http://schemas.microsoft.com/office/drawing/2014/main" val="150465609"/>
                    </a:ext>
                  </a:extLst>
                </a:gridCol>
              </a:tblGrid>
              <a:tr h="276868">
                <a:tc grid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+mj-lt"/>
                        </a:rPr>
                        <a:t>No.</a:t>
                      </a:r>
                      <a:r>
                        <a:rPr lang="zh-TW" altLang="en-US" sz="1000" dirty="0">
                          <a:latin typeface="+mj-lt"/>
                        </a:rPr>
                        <a:t> </a:t>
                      </a:r>
                      <a:r>
                        <a:rPr lang="en-US" altLang="zh-TW" sz="1000" u="sng" dirty="0">
                          <a:latin typeface="+mj-lt"/>
                        </a:rPr>
                        <a:t>20190416</a:t>
                      </a:r>
                      <a:endParaRPr lang="zh-TW" altLang="en-US" sz="1000" u="sng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dist"/>
                      <a:r>
                        <a:rPr lang="zh-TW" altLang="en-US" sz="1200" dirty="0">
                          <a:latin typeface="+mj-lt"/>
                        </a:rPr>
                        <a:t>  會議記錄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+mj-lt"/>
                        </a:rPr>
                        <a:t>1/1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2020160"/>
                  </a:ext>
                </a:extLst>
              </a:tr>
              <a:tr h="227735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會議主旨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1000" dirty="0">
                          <a:latin typeface="+mj-lt"/>
                        </a:rPr>
                        <a:t>期中作業 </a:t>
                      </a:r>
                      <a:r>
                        <a:rPr lang="en-US" altLang="zh-TW" sz="1000" dirty="0">
                          <a:latin typeface="+mj-lt"/>
                        </a:rPr>
                        <a:t>– </a:t>
                      </a:r>
                      <a:r>
                        <a:rPr lang="zh-TW" altLang="en-US" sz="1000" dirty="0">
                          <a:latin typeface="+mj-lt"/>
                        </a:rPr>
                        <a:t>訂主題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+mj-lt"/>
                        </a:rPr>
                        <a:t>■</a:t>
                      </a:r>
                      <a:r>
                        <a:rPr lang="zh-TW" altLang="en-US" sz="1000" dirty="0">
                          <a:latin typeface="+mj-lt"/>
                        </a:rPr>
                        <a:t> 定期</a:t>
                      </a:r>
                      <a:endParaRPr lang="en-US" altLang="zh-TW" sz="1000" dirty="0">
                        <a:latin typeface="+mj-lt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□</a:t>
                      </a:r>
                      <a:r>
                        <a:rPr lang="zh-TW" altLang="en-US" sz="1000" dirty="0">
                          <a:latin typeface="+mj-lt"/>
                        </a:rPr>
                        <a:t> 不定期</a:t>
                      </a:r>
                      <a:endParaRPr lang="en-US" altLang="zh-TW" sz="1000" dirty="0">
                        <a:latin typeface="+mj-lt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□</a:t>
                      </a:r>
                      <a:r>
                        <a:rPr lang="zh-TW" altLang="en-US" sz="1000" dirty="0">
                          <a:latin typeface="+mj-lt"/>
                        </a:rPr>
                        <a:t> 臨時</a:t>
                      </a:r>
                      <a:endParaRPr lang="en-US" altLang="zh-TW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32139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時間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+mj-lt"/>
                        </a:rPr>
                        <a:t>108</a:t>
                      </a:r>
                      <a:r>
                        <a:rPr lang="zh-TW" altLang="en-US" sz="1000" dirty="0">
                          <a:latin typeface="+mj-lt"/>
                        </a:rPr>
                        <a:t> 年 </a:t>
                      </a:r>
                      <a:r>
                        <a:rPr lang="en-US" altLang="zh-TW" sz="1000" dirty="0">
                          <a:latin typeface="+mj-lt"/>
                        </a:rPr>
                        <a:t>4</a:t>
                      </a:r>
                      <a:r>
                        <a:rPr lang="zh-TW" altLang="en-US" sz="1000" dirty="0">
                          <a:latin typeface="+mj-lt"/>
                        </a:rPr>
                        <a:t>月 </a:t>
                      </a:r>
                      <a:r>
                        <a:rPr lang="en-US" altLang="zh-TW" sz="1000" dirty="0">
                          <a:latin typeface="+mj-lt"/>
                        </a:rPr>
                        <a:t>16</a:t>
                      </a:r>
                      <a:r>
                        <a:rPr lang="zh-TW" altLang="en-US" sz="1000" dirty="0">
                          <a:latin typeface="+mj-lt"/>
                        </a:rPr>
                        <a:t> 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>
                          <a:latin typeface="+mj-lt"/>
                        </a:rPr>
                        <a:t>15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：</a:t>
                      </a:r>
                      <a:r>
                        <a:rPr lang="en-US" altLang="zh-TW" sz="1000" dirty="0">
                          <a:latin typeface="+mj-lt"/>
                          <a:ea typeface="PMingLiU" panose="02020500000000000000" pitchFamily="18" charset="-120"/>
                        </a:rPr>
                        <a:t>00 ~ 15 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：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30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36065"/>
                  </a:ext>
                </a:extLst>
              </a:tr>
              <a:tr h="217426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地點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交大電腦教室 </a:t>
                      </a:r>
                      <a:r>
                        <a:rPr lang="en-US" altLang="zh-TW" sz="1000" dirty="0">
                          <a:latin typeface="+mj-lt"/>
                        </a:rPr>
                        <a:t>3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58332"/>
                  </a:ext>
                </a:extLst>
              </a:tr>
              <a:tr h="215632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主持人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顏培青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77516"/>
                  </a:ext>
                </a:extLst>
              </a:tr>
              <a:tr h="213839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出席人員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latin typeface="+mj-lt"/>
                        </a:rPr>
                        <a:t>顏培青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、陳恩諒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、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鄭浩閔、張冠邦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6143"/>
                  </a:ext>
                </a:extLst>
              </a:tr>
              <a:tr h="276868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列席人員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顏培青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、陳恩諒、鄭浩閔、張冠邦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42943"/>
                  </a:ext>
                </a:extLst>
              </a:tr>
              <a:tr h="276868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缺席人員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31276"/>
                  </a:ext>
                </a:extLst>
              </a:tr>
              <a:tr h="2524808">
                <a:tc gridSpan="6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會議內容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：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1.</a:t>
                      </a:r>
                      <a:r>
                        <a:rPr lang="zh-TW" altLang="en-US" sz="1000" dirty="0">
                          <a:latin typeface="+mj-lt"/>
                        </a:rPr>
                        <a:t>加入新組員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，陳恩諒，我們當中因為恩諒的程式程度最好，所以副組長尤恩諒擔當，期末報告也暫定由恩諒主演獎程式部分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。</a:t>
                      </a:r>
                      <a:endParaRPr lang="en-US" altLang="zh-TW" sz="1000" dirty="0">
                        <a:latin typeface="+mj-lt"/>
                        <a:ea typeface="PMingLiU" panose="02020500000000000000" pitchFamily="18" charset="-120"/>
                      </a:endParaRPr>
                    </a:p>
                    <a:p>
                      <a:endParaRPr lang="en-US" altLang="zh-TW" sz="1000" dirty="0">
                        <a:latin typeface="+mj-lt"/>
                        <a:ea typeface="PMingLiU" panose="02020500000000000000" pitchFamily="18" charset="-120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2.</a:t>
                      </a:r>
                      <a:r>
                        <a:rPr lang="zh-TW" altLang="en-US" sz="1000" dirty="0">
                          <a:latin typeface="+mj-lt"/>
                        </a:rPr>
                        <a:t>我們起初有以投籃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、丟手榴彈、投籃球、撐竿跳、擲標槍為主題結構的思考方向，最後決定以擲標槍為主題。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+mj-lt"/>
                        </a:rPr>
                        <a:t>3.</a:t>
                      </a:r>
                      <a:r>
                        <a:rPr lang="zh-TW" altLang="en-US" sz="1000" dirty="0">
                          <a:latin typeface="+mj-lt"/>
                        </a:rPr>
                        <a:t>回去先找資料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，</a:t>
                      </a:r>
                      <a:r>
                        <a:rPr lang="zh-TW" altLang="en-US" sz="1000" dirty="0">
                          <a:latin typeface="+mj-lt"/>
                        </a:rPr>
                        <a:t>了解一下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擲標槍的比賽規則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4.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下禮拜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4/24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號，做分工的討論。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59147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7DAB3893-8BC1-4E5B-808C-BD23E5E09683}"/>
              </a:ext>
            </a:extLst>
          </p:cNvPr>
          <p:cNvSpPr/>
          <p:nvPr/>
        </p:nvSpPr>
        <p:spPr>
          <a:xfrm>
            <a:off x="2136391" y="1395193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solidFill>
                  <a:srgbClr val="032E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4/9</a:t>
            </a:r>
            <a:endParaRPr lang="zh-TW" altLang="en-US" sz="2400" dirty="0">
              <a:ln w="0"/>
              <a:solidFill>
                <a:srgbClr val="032E6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CB9B80-35C4-48B8-A800-A22BC33507E0}"/>
              </a:ext>
            </a:extLst>
          </p:cNvPr>
          <p:cNvSpPr/>
          <p:nvPr/>
        </p:nvSpPr>
        <p:spPr>
          <a:xfrm>
            <a:off x="6462352" y="1395193"/>
            <a:ext cx="829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solidFill>
                  <a:srgbClr val="032E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4/16</a:t>
            </a:r>
            <a:endParaRPr lang="zh-TW" altLang="en-US" sz="2400" dirty="0">
              <a:ln w="0"/>
              <a:solidFill>
                <a:srgbClr val="032E6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A5C54B2B-F414-49E6-8E24-A0CBB1C4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0" y="0"/>
            <a:ext cx="10018713" cy="1752599"/>
          </a:xfrm>
        </p:spPr>
        <p:txBody>
          <a:bodyPr/>
          <a:lstStyle/>
          <a:p>
            <a:r>
              <a:rPr lang="en-US" altLang="zh-TW" dirty="0" err="1"/>
              <a:t>ResWeekly</a:t>
            </a:r>
            <a:r>
              <a:rPr lang="en-US" altLang="zh-TW" dirty="0"/>
              <a:t> Meeting Record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903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F30EC-EDDF-4511-A0A4-1F2D1ACE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0" y="0"/>
            <a:ext cx="10018713" cy="1752599"/>
          </a:xfrm>
        </p:spPr>
        <p:txBody>
          <a:bodyPr/>
          <a:lstStyle/>
          <a:p>
            <a:r>
              <a:rPr lang="en-US" altLang="zh-TW" dirty="0" err="1"/>
              <a:t>ResWeekly</a:t>
            </a:r>
            <a:r>
              <a:rPr lang="en-US" altLang="zh-TW" dirty="0"/>
              <a:t> Meeting Record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7D3484-EBD1-41B9-8EFA-3112B8D59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227"/>
              </p:ext>
            </p:extLst>
          </p:nvPr>
        </p:nvGraphicFramePr>
        <p:xfrm>
          <a:off x="2220732" y="1842212"/>
          <a:ext cx="4033349" cy="4574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963">
                  <a:extLst>
                    <a:ext uri="{9D8B030D-6E8A-4147-A177-3AD203B41FA5}">
                      <a16:colId xmlns:a16="http://schemas.microsoft.com/office/drawing/2014/main" val="3039205180"/>
                    </a:ext>
                  </a:extLst>
                </a:gridCol>
                <a:gridCol w="277498">
                  <a:extLst>
                    <a:ext uri="{9D8B030D-6E8A-4147-A177-3AD203B41FA5}">
                      <a16:colId xmlns:a16="http://schemas.microsoft.com/office/drawing/2014/main" val="3697589359"/>
                    </a:ext>
                  </a:extLst>
                </a:gridCol>
                <a:gridCol w="932737">
                  <a:extLst>
                    <a:ext uri="{9D8B030D-6E8A-4147-A177-3AD203B41FA5}">
                      <a16:colId xmlns:a16="http://schemas.microsoft.com/office/drawing/2014/main" val="2555231241"/>
                    </a:ext>
                  </a:extLst>
                </a:gridCol>
                <a:gridCol w="1203512">
                  <a:extLst>
                    <a:ext uri="{9D8B030D-6E8A-4147-A177-3AD203B41FA5}">
                      <a16:colId xmlns:a16="http://schemas.microsoft.com/office/drawing/2014/main" val="4103521758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2327436636"/>
                    </a:ext>
                  </a:extLst>
                </a:gridCol>
                <a:gridCol w="450018">
                  <a:extLst>
                    <a:ext uri="{9D8B030D-6E8A-4147-A177-3AD203B41FA5}">
                      <a16:colId xmlns:a16="http://schemas.microsoft.com/office/drawing/2014/main" val="150465609"/>
                    </a:ext>
                  </a:extLst>
                </a:gridCol>
              </a:tblGrid>
              <a:tr h="276868">
                <a:tc grid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+mj-lt"/>
                        </a:rPr>
                        <a:t>No.</a:t>
                      </a:r>
                      <a:r>
                        <a:rPr lang="zh-TW" altLang="en-US" sz="1000" dirty="0">
                          <a:latin typeface="+mj-lt"/>
                        </a:rPr>
                        <a:t> </a:t>
                      </a:r>
                      <a:r>
                        <a:rPr lang="en-US" altLang="zh-TW" sz="1000" u="sng" dirty="0">
                          <a:latin typeface="+mj-lt"/>
                        </a:rPr>
                        <a:t>20190423</a:t>
                      </a:r>
                      <a:endParaRPr lang="zh-TW" altLang="en-US" sz="1000" u="sng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dist"/>
                      <a:r>
                        <a:rPr lang="zh-TW" altLang="en-US" sz="1200" dirty="0">
                          <a:latin typeface="+mj-lt"/>
                        </a:rPr>
                        <a:t>  會議記錄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+mj-lt"/>
                        </a:rPr>
                        <a:t>1/1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2020160"/>
                  </a:ext>
                </a:extLst>
              </a:tr>
              <a:tr h="227735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會議主旨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1000" dirty="0">
                          <a:latin typeface="+mj-lt"/>
                        </a:rPr>
                        <a:t>期中作業 </a:t>
                      </a:r>
                      <a:r>
                        <a:rPr lang="en-US" altLang="zh-TW" sz="1000" dirty="0">
                          <a:latin typeface="+mj-lt"/>
                        </a:rPr>
                        <a:t>– </a:t>
                      </a:r>
                      <a:r>
                        <a:rPr lang="zh-TW" altLang="en-US" sz="1000" dirty="0">
                          <a:latin typeface="+mj-lt"/>
                        </a:rPr>
                        <a:t>小組分工項目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+mj-lt"/>
                        </a:rPr>
                        <a:t>■</a:t>
                      </a:r>
                      <a:r>
                        <a:rPr lang="zh-TW" altLang="en-US" sz="1000" dirty="0">
                          <a:latin typeface="+mj-lt"/>
                        </a:rPr>
                        <a:t> 定期</a:t>
                      </a:r>
                      <a:endParaRPr lang="en-US" altLang="zh-TW" sz="1000" dirty="0">
                        <a:latin typeface="+mj-lt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□</a:t>
                      </a:r>
                      <a:r>
                        <a:rPr lang="zh-TW" altLang="en-US" sz="1000" dirty="0">
                          <a:latin typeface="+mj-lt"/>
                        </a:rPr>
                        <a:t> 不定期</a:t>
                      </a:r>
                      <a:endParaRPr lang="en-US" altLang="zh-TW" sz="1000" dirty="0">
                        <a:latin typeface="+mj-lt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□</a:t>
                      </a:r>
                      <a:r>
                        <a:rPr lang="zh-TW" altLang="en-US" sz="1000" dirty="0">
                          <a:latin typeface="+mj-lt"/>
                        </a:rPr>
                        <a:t> 臨時</a:t>
                      </a:r>
                      <a:endParaRPr lang="en-US" altLang="zh-TW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32139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時間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+mj-lt"/>
                        </a:rPr>
                        <a:t>108</a:t>
                      </a:r>
                      <a:r>
                        <a:rPr lang="zh-TW" altLang="en-US" sz="1000" dirty="0">
                          <a:latin typeface="+mj-lt"/>
                        </a:rPr>
                        <a:t> 年 </a:t>
                      </a:r>
                      <a:r>
                        <a:rPr lang="en-US" altLang="zh-TW" sz="1000" dirty="0">
                          <a:latin typeface="+mj-lt"/>
                        </a:rPr>
                        <a:t>4</a:t>
                      </a:r>
                      <a:r>
                        <a:rPr lang="zh-TW" altLang="en-US" sz="1000" dirty="0">
                          <a:latin typeface="+mj-lt"/>
                        </a:rPr>
                        <a:t>月 </a:t>
                      </a:r>
                      <a:r>
                        <a:rPr lang="en-US" altLang="zh-TW" sz="1000" dirty="0">
                          <a:latin typeface="+mj-lt"/>
                        </a:rPr>
                        <a:t>23</a:t>
                      </a:r>
                      <a:r>
                        <a:rPr lang="zh-TW" altLang="en-US" sz="1000" dirty="0">
                          <a:latin typeface="+mj-lt"/>
                        </a:rPr>
                        <a:t> 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>
                          <a:latin typeface="+mj-lt"/>
                        </a:rPr>
                        <a:t>15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：</a:t>
                      </a:r>
                      <a:r>
                        <a:rPr lang="en-US" altLang="zh-TW" sz="1000" dirty="0">
                          <a:latin typeface="+mj-lt"/>
                          <a:ea typeface="PMingLiU" panose="02020500000000000000" pitchFamily="18" charset="-120"/>
                        </a:rPr>
                        <a:t>10 ~ 15 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：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30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36065"/>
                  </a:ext>
                </a:extLst>
              </a:tr>
              <a:tr h="217426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地點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交大電腦教室 </a:t>
                      </a:r>
                      <a:r>
                        <a:rPr lang="en-US" altLang="zh-TW" sz="1000" dirty="0">
                          <a:latin typeface="+mj-lt"/>
                        </a:rPr>
                        <a:t>3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58332"/>
                  </a:ext>
                </a:extLst>
              </a:tr>
              <a:tr h="215632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主持人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顏培青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77516"/>
                  </a:ext>
                </a:extLst>
              </a:tr>
              <a:tr h="213839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出席人員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顏培青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、陳恩諒、鄭浩閔、張冠邦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6143"/>
                  </a:ext>
                </a:extLst>
              </a:tr>
              <a:tr h="276868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列席人員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顏培青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、陳恩諒、鄭浩閔、張冠邦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42943"/>
                  </a:ext>
                </a:extLst>
              </a:tr>
              <a:tr h="276868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缺席人員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31276"/>
                  </a:ext>
                </a:extLst>
              </a:tr>
              <a:tr h="2524808">
                <a:tc gridSpan="6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會議內容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：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1.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因為我們找不到合理對應射標槍的函式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，所以改為擲鉛球。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2.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依據浩閔查詢結果，鉛球重量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7.26Kg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，直徑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0.12m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，世界紀錄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22m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3.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設定變數為初速度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(V</a:t>
                      </a:r>
                      <a:r>
                        <a:rPr lang="en-US" altLang="zh-TW" sz="1000" kern="1200" baseline="-250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0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)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、角度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(</a:t>
                      </a:r>
                      <a:r>
                        <a:rPr lang="el-GR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θ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)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，運算結果為距離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(R)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、高度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(h)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4.V0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設定範圍在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9~14m/s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之間，</a:t>
                      </a:r>
                      <a:r>
                        <a:rPr lang="el-GR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θ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設定範圍在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35°~55°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之間。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+mj-lt"/>
                        </a:rPr>
                        <a:t>5.</a:t>
                      </a:r>
                      <a:r>
                        <a:rPr lang="zh-TW" altLang="en-US" sz="1000" dirty="0">
                          <a:latin typeface="+mj-lt"/>
                        </a:rPr>
                        <a:t>冠邦負責用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找出符合擲鉛球的</a:t>
                      </a:r>
                      <a:r>
                        <a:rPr lang="zh-TW" altLang="en-US" sz="1000" dirty="0">
                          <a:latin typeface="+mj-lt"/>
                        </a:rPr>
                        <a:t>數學函式與</a:t>
                      </a:r>
                      <a:r>
                        <a:rPr lang="en-US" altLang="zh-TW" sz="1000" dirty="0">
                          <a:latin typeface="+mj-lt"/>
                        </a:rPr>
                        <a:t>50</a:t>
                      </a:r>
                      <a:r>
                        <a:rPr lang="zh-TW" altLang="en-US" sz="1000" dirty="0">
                          <a:latin typeface="+mj-lt"/>
                        </a:rPr>
                        <a:t>組運算結果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6.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恩諒與培青負責想程式部分。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5914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15096BB2-BA68-4A99-8590-4971AE645340}"/>
              </a:ext>
            </a:extLst>
          </p:cNvPr>
          <p:cNvSpPr/>
          <p:nvPr/>
        </p:nvSpPr>
        <p:spPr>
          <a:xfrm>
            <a:off x="2136391" y="1395193"/>
            <a:ext cx="829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solidFill>
                  <a:srgbClr val="032E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4/23</a:t>
            </a:r>
            <a:endParaRPr lang="zh-TW" altLang="en-US" sz="2400" dirty="0">
              <a:ln w="0"/>
              <a:solidFill>
                <a:srgbClr val="032E6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5FB4F6-63C7-4BCC-8B2E-02AAECBBEF9A}"/>
              </a:ext>
            </a:extLst>
          </p:cNvPr>
          <p:cNvSpPr/>
          <p:nvPr/>
        </p:nvSpPr>
        <p:spPr>
          <a:xfrm>
            <a:off x="6462352" y="1395193"/>
            <a:ext cx="829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solidFill>
                  <a:srgbClr val="032E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4/30</a:t>
            </a:r>
            <a:endParaRPr lang="zh-TW" altLang="en-US" sz="2400" dirty="0">
              <a:ln w="0"/>
              <a:solidFill>
                <a:srgbClr val="032E6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8E2A406-B226-4C40-89D9-049F85018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8004"/>
              </p:ext>
            </p:extLst>
          </p:nvPr>
        </p:nvGraphicFramePr>
        <p:xfrm>
          <a:off x="6559052" y="1832052"/>
          <a:ext cx="4033349" cy="4574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963">
                  <a:extLst>
                    <a:ext uri="{9D8B030D-6E8A-4147-A177-3AD203B41FA5}">
                      <a16:colId xmlns:a16="http://schemas.microsoft.com/office/drawing/2014/main" val="3039205180"/>
                    </a:ext>
                  </a:extLst>
                </a:gridCol>
                <a:gridCol w="277498">
                  <a:extLst>
                    <a:ext uri="{9D8B030D-6E8A-4147-A177-3AD203B41FA5}">
                      <a16:colId xmlns:a16="http://schemas.microsoft.com/office/drawing/2014/main" val="3697589359"/>
                    </a:ext>
                  </a:extLst>
                </a:gridCol>
                <a:gridCol w="932737">
                  <a:extLst>
                    <a:ext uri="{9D8B030D-6E8A-4147-A177-3AD203B41FA5}">
                      <a16:colId xmlns:a16="http://schemas.microsoft.com/office/drawing/2014/main" val="2555231241"/>
                    </a:ext>
                  </a:extLst>
                </a:gridCol>
                <a:gridCol w="1203512">
                  <a:extLst>
                    <a:ext uri="{9D8B030D-6E8A-4147-A177-3AD203B41FA5}">
                      <a16:colId xmlns:a16="http://schemas.microsoft.com/office/drawing/2014/main" val="4103521758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2327436636"/>
                    </a:ext>
                  </a:extLst>
                </a:gridCol>
                <a:gridCol w="450018">
                  <a:extLst>
                    <a:ext uri="{9D8B030D-6E8A-4147-A177-3AD203B41FA5}">
                      <a16:colId xmlns:a16="http://schemas.microsoft.com/office/drawing/2014/main" val="150465609"/>
                    </a:ext>
                  </a:extLst>
                </a:gridCol>
              </a:tblGrid>
              <a:tr h="276868">
                <a:tc grid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+mj-lt"/>
                        </a:rPr>
                        <a:t>No.</a:t>
                      </a:r>
                      <a:r>
                        <a:rPr lang="zh-TW" altLang="en-US" sz="1000" dirty="0">
                          <a:latin typeface="+mj-lt"/>
                        </a:rPr>
                        <a:t> </a:t>
                      </a:r>
                      <a:r>
                        <a:rPr lang="en-US" altLang="zh-TW" sz="1000" u="sng" dirty="0">
                          <a:latin typeface="+mj-lt"/>
                        </a:rPr>
                        <a:t>20190430</a:t>
                      </a:r>
                      <a:endParaRPr lang="zh-TW" altLang="en-US" sz="1000" u="sng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dist"/>
                      <a:r>
                        <a:rPr lang="zh-TW" altLang="en-US" sz="1200" dirty="0">
                          <a:latin typeface="+mj-lt"/>
                        </a:rPr>
                        <a:t>  會議記錄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+mj-lt"/>
                        </a:rPr>
                        <a:t>1/1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2020160"/>
                  </a:ext>
                </a:extLst>
              </a:tr>
              <a:tr h="227735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會議主旨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1000" dirty="0">
                          <a:latin typeface="+mj-lt"/>
                        </a:rPr>
                        <a:t>期中作業 </a:t>
                      </a:r>
                      <a:r>
                        <a:rPr lang="en-US" altLang="zh-TW" sz="1000" dirty="0">
                          <a:latin typeface="+mj-lt"/>
                        </a:rPr>
                        <a:t>– </a:t>
                      </a:r>
                      <a:r>
                        <a:rPr lang="zh-TW" altLang="en-US" sz="1000" dirty="0">
                          <a:latin typeface="+mj-lt"/>
                        </a:rPr>
                        <a:t>拋射深度學習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+mj-lt"/>
                        </a:rPr>
                        <a:t>■</a:t>
                      </a:r>
                      <a:r>
                        <a:rPr lang="zh-TW" altLang="en-US" sz="1000" dirty="0">
                          <a:latin typeface="+mj-lt"/>
                        </a:rPr>
                        <a:t> 定期</a:t>
                      </a:r>
                      <a:endParaRPr lang="en-US" altLang="zh-TW" sz="1000" dirty="0">
                        <a:latin typeface="+mj-lt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□</a:t>
                      </a:r>
                      <a:r>
                        <a:rPr lang="zh-TW" altLang="en-US" sz="1000" dirty="0">
                          <a:latin typeface="+mj-lt"/>
                        </a:rPr>
                        <a:t> 不定期</a:t>
                      </a:r>
                      <a:endParaRPr lang="en-US" altLang="zh-TW" sz="1000" dirty="0">
                        <a:latin typeface="+mj-lt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□</a:t>
                      </a:r>
                      <a:r>
                        <a:rPr lang="zh-TW" altLang="en-US" sz="1000" dirty="0">
                          <a:latin typeface="+mj-lt"/>
                        </a:rPr>
                        <a:t> 臨時</a:t>
                      </a:r>
                      <a:endParaRPr lang="en-US" altLang="zh-TW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32139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時間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+mj-lt"/>
                        </a:rPr>
                        <a:t>108</a:t>
                      </a:r>
                      <a:r>
                        <a:rPr lang="zh-TW" altLang="en-US" sz="1000" dirty="0">
                          <a:latin typeface="+mj-lt"/>
                        </a:rPr>
                        <a:t> 年 </a:t>
                      </a:r>
                      <a:r>
                        <a:rPr lang="en-US" altLang="zh-TW" sz="1000" dirty="0">
                          <a:latin typeface="+mj-lt"/>
                        </a:rPr>
                        <a:t>4</a:t>
                      </a:r>
                      <a:r>
                        <a:rPr lang="zh-TW" altLang="en-US" sz="1000" dirty="0">
                          <a:latin typeface="+mj-lt"/>
                        </a:rPr>
                        <a:t>月 </a:t>
                      </a:r>
                      <a:r>
                        <a:rPr lang="en-US" altLang="zh-TW" sz="1000" dirty="0">
                          <a:latin typeface="+mj-lt"/>
                        </a:rPr>
                        <a:t>30</a:t>
                      </a:r>
                      <a:r>
                        <a:rPr lang="zh-TW" altLang="en-US" sz="1000" dirty="0">
                          <a:latin typeface="+mj-lt"/>
                        </a:rPr>
                        <a:t> 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>
                          <a:latin typeface="+mj-lt"/>
                        </a:rPr>
                        <a:t>15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：</a:t>
                      </a:r>
                      <a:r>
                        <a:rPr lang="en-US" altLang="zh-TW" sz="1000" dirty="0">
                          <a:latin typeface="+mj-lt"/>
                          <a:ea typeface="PMingLiU" panose="02020500000000000000" pitchFamily="18" charset="-120"/>
                        </a:rPr>
                        <a:t>05 ~ 15 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：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35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36065"/>
                  </a:ext>
                </a:extLst>
              </a:tr>
              <a:tr h="217426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地點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交大電腦教室 </a:t>
                      </a:r>
                      <a:r>
                        <a:rPr lang="en-US" altLang="zh-TW" sz="1000" dirty="0">
                          <a:latin typeface="+mj-lt"/>
                        </a:rPr>
                        <a:t>3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58332"/>
                  </a:ext>
                </a:extLst>
              </a:tr>
              <a:tr h="215632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主持人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顏培青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77516"/>
                  </a:ext>
                </a:extLst>
              </a:tr>
              <a:tr h="213839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出席人員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latin typeface="+mj-lt"/>
                        </a:rPr>
                        <a:t>顏培青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、陳恩諒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、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鄭浩閔、張冠邦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6143"/>
                  </a:ext>
                </a:extLst>
              </a:tr>
              <a:tr h="276868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列席人員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顏培青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、陳恩諒、鄭浩閔、張冠邦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42943"/>
                  </a:ext>
                </a:extLst>
              </a:tr>
              <a:tr h="276868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缺席人員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31276"/>
                  </a:ext>
                </a:extLst>
              </a:tr>
              <a:tr h="2524808">
                <a:tc gridSpan="6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會議內容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：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1.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恩諒已經寫好將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的方程式與算術式用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呈現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2.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我們接下來我們要試著用亂數迴圈，製造初速度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(V</a:t>
                      </a:r>
                      <a:r>
                        <a:rPr lang="en-US" altLang="zh-TW" sz="1000" kern="1200" baseline="-250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0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)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、角度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(</a:t>
                      </a:r>
                      <a:r>
                        <a:rPr lang="el-GR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θ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)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，兩種隨機變數，去自動跑出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3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百組結果。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3.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用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Python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，呈現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Excel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所標註的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5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組數值與曲線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，並在下方呈現變數與結果的數值。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+mj-lt"/>
                        </a:rPr>
                        <a:t>4.</a:t>
                      </a:r>
                      <a:r>
                        <a:rPr lang="zh-TW" altLang="en-US" sz="1000" dirty="0">
                          <a:latin typeface="+mj-lt"/>
                        </a:rPr>
                        <a:t> 類神經網路有一個重點是需要全連結</a:t>
                      </a:r>
                      <a:r>
                        <a:rPr lang="en-US" altLang="zh-TW" sz="1000" dirty="0">
                          <a:latin typeface="+mj-lt"/>
                        </a:rPr>
                        <a:t>, </a:t>
                      </a:r>
                      <a:r>
                        <a:rPr lang="zh-TW" altLang="en-US" sz="1000" dirty="0">
                          <a:latin typeface="+mj-lt"/>
                        </a:rPr>
                        <a:t>目前我還在研究要用何種方式去做</a:t>
                      </a:r>
                      <a:r>
                        <a:rPr lang="en-US" altLang="zh-TW" sz="1000" dirty="0">
                          <a:latin typeface="+mj-lt"/>
                        </a:rPr>
                        <a:t>, </a:t>
                      </a:r>
                      <a:r>
                        <a:rPr lang="zh-TW" altLang="en-US" sz="1000" dirty="0">
                          <a:latin typeface="+mj-lt"/>
                        </a:rPr>
                        <a:t>可能要用</a:t>
                      </a:r>
                      <a:r>
                        <a:rPr lang="en-US" altLang="zh-TW" sz="1000" dirty="0">
                          <a:latin typeface="+mj-lt"/>
                        </a:rPr>
                        <a:t>ANN</a:t>
                      </a:r>
                      <a:r>
                        <a:rPr lang="zh-TW" altLang="en-US" sz="1000" dirty="0">
                          <a:latin typeface="+mj-lt"/>
                        </a:rPr>
                        <a:t>網路</a:t>
                      </a:r>
                      <a:r>
                        <a:rPr lang="en-US" altLang="zh-TW" sz="1000" dirty="0">
                          <a:latin typeface="+mj-lt"/>
                        </a:rPr>
                        <a:t>, </a:t>
                      </a:r>
                      <a:r>
                        <a:rPr lang="zh-TW" altLang="en-US" sz="1000" dirty="0">
                          <a:latin typeface="+mj-lt"/>
                        </a:rPr>
                        <a:t>也有可能需要套用</a:t>
                      </a:r>
                      <a:r>
                        <a:rPr lang="en-US" altLang="zh-TW" sz="1000" dirty="0">
                          <a:latin typeface="+mj-lt"/>
                        </a:rPr>
                        <a:t>TensorFlow + </a:t>
                      </a:r>
                      <a:r>
                        <a:rPr lang="en-US" altLang="zh-TW" sz="1000" dirty="0" err="1">
                          <a:latin typeface="+mj-lt"/>
                        </a:rPr>
                        <a:t>Keras</a:t>
                      </a:r>
                      <a:r>
                        <a:rPr lang="en-US" altLang="zh-TW" sz="1000" dirty="0">
                          <a:latin typeface="+mj-lt"/>
                        </a:rPr>
                        <a:t> </a:t>
                      </a:r>
                      <a:r>
                        <a:rPr lang="zh-TW" altLang="en-US" sz="1000" dirty="0">
                          <a:latin typeface="+mj-lt"/>
                        </a:rPr>
                        <a:t>或</a:t>
                      </a:r>
                      <a:r>
                        <a:rPr lang="en-US" altLang="zh-TW" sz="1000" dirty="0">
                          <a:latin typeface="+mj-lt"/>
                        </a:rPr>
                        <a:t>K-mean </a:t>
                      </a:r>
                      <a:r>
                        <a:rPr lang="zh-TW" altLang="en-US" sz="1000" dirty="0">
                          <a:latin typeface="+mj-lt"/>
                        </a:rPr>
                        <a:t>的方式去進行</a:t>
                      </a:r>
                      <a:r>
                        <a:rPr lang="en-US" altLang="zh-TW" sz="1000" dirty="0">
                          <a:latin typeface="+mj-lt"/>
                        </a:rPr>
                        <a:t>, </a:t>
                      </a:r>
                      <a:r>
                        <a:rPr lang="zh-TW" altLang="en-US" sz="1000" dirty="0">
                          <a:latin typeface="+mj-lt"/>
                        </a:rPr>
                        <a:t>而且好像必須全串</a:t>
                      </a:r>
                      <a:r>
                        <a:rPr lang="en-US" altLang="zh-TW" sz="1000" dirty="0">
                          <a:latin typeface="+mj-lt"/>
                        </a:rPr>
                        <a:t>loss</a:t>
                      </a:r>
                      <a:r>
                        <a:rPr lang="zh-TW" altLang="en-US" sz="1000" dirty="0">
                          <a:latin typeface="+mj-lt"/>
                        </a:rPr>
                        <a:t>函數式才會準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5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04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11AC6-C2DE-4880-B124-A0A50F08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Schedule </a:t>
            </a:r>
            <a:r>
              <a:rPr lang="en-US" altLang="zh-TW" dirty="0" err="1"/>
              <a:t>Schedule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9D99172-8346-489E-BB8F-AACCF78B768B}"/>
              </a:ext>
            </a:extLst>
          </p:cNvPr>
          <p:cNvGrpSpPr/>
          <p:nvPr/>
        </p:nvGrpSpPr>
        <p:grpSpPr>
          <a:xfrm>
            <a:off x="2256509" y="1496574"/>
            <a:ext cx="8022712" cy="4661116"/>
            <a:chOff x="2256509" y="1496574"/>
            <a:chExt cx="8022712" cy="4661116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D55F3B72-DF0B-4017-96E9-B9C97FBA9879}"/>
                </a:ext>
              </a:extLst>
            </p:cNvPr>
            <p:cNvCxnSpPr>
              <a:cxnSpLocks/>
            </p:cNvCxnSpPr>
            <p:nvPr/>
          </p:nvCxnSpPr>
          <p:spPr>
            <a:xfrm>
              <a:off x="7104454" y="2090466"/>
              <a:ext cx="0" cy="3371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B63F1D70-99BE-49CF-AFF6-D1DFE85D50C0}"/>
                </a:ext>
              </a:extLst>
            </p:cNvPr>
            <p:cNvCxnSpPr>
              <a:cxnSpLocks/>
            </p:cNvCxnSpPr>
            <p:nvPr/>
          </p:nvCxnSpPr>
          <p:spPr>
            <a:xfrm>
              <a:off x="7104452" y="2090468"/>
              <a:ext cx="0" cy="3371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8378033-1217-4BA9-A4A9-0B796BC966ED}"/>
                </a:ext>
              </a:extLst>
            </p:cNvPr>
            <p:cNvSpPr/>
            <p:nvPr/>
          </p:nvSpPr>
          <p:spPr>
            <a:xfrm>
              <a:off x="7060023" y="4509197"/>
              <a:ext cx="79200" cy="78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D635976E-C18F-4719-8FD9-FE5D11F083CC}"/>
                </a:ext>
              </a:extLst>
            </p:cNvPr>
            <p:cNvGrpSpPr/>
            <p:nvPr/>
          </p:nvGrpSpPr>
          <p:grpSpPr>
            <a:xfrm>
              <a:off x="3435849" y="2207578"/>
              <a:ext cx="900827" cy="186035"/>
              <a:chOff x="2252502" y="2777069"/>
              <a:chExt cx="900827" cy="186035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D89E39D-91E8-4CD1-99D3-FC865F1F3FC3}"/>
                  </a:ext>
                </a:extLst>
              </p:cNvPr>
              <p:cNvSpPr/>
              <p:nvPr/>
            </p:nvSpPr>
            <p:spPr>
              <a:xfrm>
                <a:off x="2253329" y="2883904"/>
                <a:ext cx="900000" cy="792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85848B5-1A24-42E5-86D0-438E5146812B}"/>
                  </a:ext>
                </a:extLst>
              </p:cNvPr>
              <p:cNvSpPr/>
              <p:nvPr/>
            </p:nvSpPr>
            <p:spPr>
              <a:xfrm>
                <a:off x="2252502" y="2777069"/>
                <a:ext cx="900000" cy="781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01B32FDC-3B80-4DF0-9B24-011EA8660D72}"/>
                </a:ext>
              </a:extLst>
            </p:cNvPr>
            <p:cNvCxnSpPr>
              <a:cxnSpLocks/>
            </p:cNvCxnSpPr>
            <p:nvPr/>
          </p:nvCxnSpPr>
          <p:spPr>
            <a:xfrm>
              <a:off x="4345225" y="2090465"/>
              <a:ext cx="0" cy="3371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109F7529-07A7-4B4E-BB47-913BFF19B1E2}"/>
                </a:ext>
              </a:extLst>
            </p:cNvPr>
            <p:cNvCxnSpPr>
              <a:cxnSpLocks/>
            </p:cNvCxnSpPr>
            <p:nvPr/>
          </p:nvCxnSpPr>
          <p:spPr>
            <a:xfrm>
              <a:off x="3426123" y="1989056"/>
              <a:ext cx="0" cy="34713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C99D7247-C9BF-4175-90A9-9FAF3A1F104C}"/>
                </a:ext>
              </a:extLst>
            </p:cNvPr>
            <p:cNvCxnSpPr>
              <a:cxnSpLocks/>
            </p:cNvCxnSpPr>
            <p:nvPr/>
          </p:nvCxnSpPr>
          <p:spPr>
            <a:xfrm>
              <a:off x="2329059" y="5545074"/>
              <a:ext cx="7950162" cy="0"/>
            </a:xfrm>
            <a:prstGeom prst="line">
              <a:avLst/>
            </a:prstGeom>
            <a:ln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64DE39D-0142-4DBA-8902-75D835FB1EFB}"/>
                </a:ext>
              </a:extLst>
            </p:cNvPr>
            <p:cNvSpPr txBox="1"/>
            <p:nvPr/>
          </p:nvSpPr>
          <p:spPr>
            <a:xfrm>
              <a:off x="2414706" y="2173434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4/9 </a:t>
              </a:r>
              <a:r>
                <a:rPr lang="zh-TW" altLang="en-US" sz="1200" dirty="0"/>
                <a:t>查資料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6DAD16D-298A-488E-9E48-09E4AFFE7BEE}"/>
                </a:ext>
              </a:extLst>
            </p:cNvPr>
            <p:cNvSpPr txBox="1"/>
            <p:nvPr/>
          </p:nvSpPr>
          <p:spPr>
            <a:xfrm>
              <a:off x="2323334" y="2734789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4/16 </a:t>
              </a:r>
              <a:r>
                <a:rPr lang="zh-TW" altLang="en-US" sz="1200" dirty="0"/>
                <a:t>定主題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AD28339-2303-4655-BA80-E8BCA7677E09}"/>
                </a:ext>
              </a:extLst>
            </p:cNvPr>
            <p:cNvSpPr txBox="1"/>
            <p:nvPr/>
          </p:nvSpPr>
          <p:spPr>
            <a:xfrm>
              <a:off x="2323921" y="3314346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4/23 </a:t>
              </a:r>
              <a:r>
                <a:rPr lang="zh-TW" altLang="en-US" sz="1200" dirty="0"/>
                <a:t>寫程式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B928D0D-E5B4-43FA-ABCF-318D8BD965C0}"/>
                </a:ext>
              </a:extLst>
            </p:cNvPr>
            <p:cNvSpPr txBox="1"/>
            <p:nvPr/>
          </p:nvSpPr>
          <p:spPr>
            <a:xfrm>
              <a:off x="2324864" y="3889664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4/30 </a:t>
              </a:r>
              <a:r>
                <a:rPr lang="zh-TW" altLang="en-US" sz="1200" dirty="0"/>
                <a:t>寫程式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DEDC364-FE87-4C48-BFDA-3CD35F57D936}"/>
                </a:ext>
              </a:extLst>
            </p:cNvPr>
            <p:cNvSpPr txBox="1"/>
            <p:nvPr/>
          </p:nvSpPr>
          <p:spPr>
            <a:xfrm>
              <a:off x="2556599" y="4470216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5/7 </a:t>
              </a:r>
              <a:r>
                <a:rPr lang="zh-TW" altLang="en-US" sz="1200" dirty="0"/>
                <a:t>報告</a:t>
              </a: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6FA0A228-0E44-4DA9-83BB-7767675863F0}"/>
                </a:ext>
              </a:extLst>
            </p:cNvPr>
            <p:cNvGrpSpPr/>
            <p:nvPr/>
          </p:nvGrpSpPr>
          <p:grpSpPr>
            <a:xfrm>
              <a:off x="5618972" y="5880690"/>
              <a:ext cx="1042293" cy="277000"/>
              <a:chOff x="5701665" y="5495928"/>
              <a:chExt cx="1042293" cy="277000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765AF2F-E66B-4A08-AFC3-B4F3BFF32AB1}"/>
                  </a:ext>
                </a:extLst>
              </p:cNvPr>
              <p:cNvSpPr/>
              <p:nvPr/>
            </p:nvSpPr>
            <p:spPr>
              <a:xfrm>
                <a:off x="5701665" y="5594829"/>
                <a:ext cx="79200" cy="79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3CD66A2-B39A-468D-BC19-FBA64803D550}"/>
                  </a:ext>
                </a:extLst>
              </p:cNvPr>
              <p:cNvSpPr/>
              <p:nvPr/>
            </p:nvSpPr>
            <p:spPr>
              <a:xfrm>
                <a:off x="6230855" y="5595594"/>
                <a:ext cx="79200" cy="792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B40C5208-0B78-49C0-98A8-1DBEDE0AA089}"/>
                  </a:ext>
                </a:extLst>
              </p:cNvPr>
              <p:cNvSpPr txBox="1"/>
              <p:nvPr/>
            </p:nvSpPr>
            <p:spPr>
              <a:xfrm>
                <a:off x="5727643" y="54959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/>
                  <a:t>預計</a:t>
                </a: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80B01008-B9D6-4FB3-925C-034E590390A7}"/>
                  </a:ext>
                </a:extLst>
              </p:cNvPr>
              <p:cNvSpPr txBox="1"/>
              <p:nvPr/>
            </p:nvSpPr>
            <p:spPr>
              <a:xfrm>
                <a:off x="6251515" y="5495928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/>
                  <a:t>完成</a:t>
                </a:r>
              </a:p>
            </p:txBody>
          </p: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CB74D20-C2C1-40D4-8503-F11002A09000}"/>
                </a:ext>
              </a:extLst>
            </p:cNvPr>
            <p:cNvSpPr txBox="1"/>
            <p:nvPr/>
          </p:nvSpPr>
          <p:spPr>
            <a:xfrm>
              <a:off x="3214781" y="5515532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4/9</a:t>
              </a:r>
              <a:endParaRPr lang="zh-TW" altLang="en-US" sz="12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A568AE9-4BD5-4DBD-8FB3-6A3E33507822}"/>
                </a:ext>
              </a:extLst>
            </p:cNvPr>
            <p:cNvSpPr txBox="1"/>
            <p:nvPr/>
          </p:nvSpPr>
          <p:spPr>
            <a:xfrm>
              <a:off x="4091336" y="5513323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4/16</a:t>
              </a:r>
              <a:endParaRPr lang="zh-TW" altLang="en-US" sz="12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C8FC6EA-0A04-48F5-9EA0-D946AB453FFE}"/>
                </a:ext>
              </a:extLst>
            </p:cNvPr>
            <p:cNvSpPr txBox="1"/>
            <p:nvPr/>
          </p:nvSpPr>
          <p:spPr>
            <a:xfrm>
              <a:off x="5015834" y="5515536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4/23</a:t>
              </a:r>
              <a:endParaRPr lang="zh-TW" altLang="en-US" sz="12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33AB3D7-B537-4C56-A0C7-FC0E78E80B14}"/>
                </a:ext>
              </a:extLst>
            </p:cNvPr>
            <p:cNvSpPr txBox="1"/>
            <p:nvPr/>
          </p:nvSpPr>
          <p:spPr>
            <a:xfrm>
              <a:off x="5797449" y="5511563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4/30</a:t>
              </a:r>
              <a:endParaRPr lang="zh-TW" altLang="en-US" sz="1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8965FEC-6BFD-4C54-A5D7-5B11EEC4B85F}"/>
                </a:ext>
              </a:extLst>
            </p:cNvPr>
            <p:cNvSpPr txBox="1"/>
            <p:nvPr/>
          </p:nvSpPr>
          <p:spPr>
            <a:xfrm>
              <a:off x="6900265" y="5512540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5/7</a:t>
              </a:r>
              <a:endParaRPr lang="zh-TW" altLang="en-US" sz="12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D8AC291-E9B7-469F-A232-99D95283054E}"/>
                </a:ext>
              </a:extLst>
            </p:cNvPr>
            <p:cNvSpPr txBox="1"/>
            <p:nvPr/>
          </p:nvSpPr>
          <p:spPr>
            <a:xfrm>
              <a:off x="5431737" y="1496574"/>
              <a:ext cx="1569660" cy="369332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TW" altLang="en-US" b="1" dirty="0"/>
                <a:t>工作進度排程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BB8B8D-4899-43CE-BDB2-800D556E164D}"/>
                </a:ext>
              </a:extLst>
            </p:cNvPr>
            <p:cNvSpPr txBox="1"/>
            <p:nvPr/>
          </p:nvSpPr>
          <p:spPr>
            <a:xfrm>
              <a:off x="2664895" y="553201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時間軸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B9AA344-49A0-496F-8A62-799192FF10E8}"/>
                </a:ext>
              </a:extLst>
            </p:cNvPr>
            <p:cNvSpPr txBox="1"/>
            <p:nvPr/>
          </p:nvSpPr>
          <p:spPr>
            <a:xfrm>
              <a:off x="2256509" y="5037394"/>
              <a:ext cx="1080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6/4 </a:t>
              </a:r>
              <a:r>
                <a:rPr lang="zh-TW" altLang="en-US" sz="1200" dirty="0"/>
                <a:t>程式加強</a:t>
              </a: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1B6598B-DE59-4853-8293-674774876D42}"/>
                </a:ext>
              </a:extLst>
            </p:cNvPr>
            <p:cNvGrpSpPr/>
            <p:nvPr/>
          </p:nvGrpSpPr>
          <p:grpSpPr>
            <a:xfrm>
              <a:off x="4350244" y="2793112"/>
              <a:ext cx="900827" cy="186035"/>
              <a:chOff x="2252502" y="2777069"/>
              <a:chExt cx="900827" cy="186035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3CCB7C2-86FE-4C9E-9F20-11E239788993}"/>
                  </a:ext>
                </a:extLst>
              </p:cNvPr>
              <p:cNvSpPr/>
              <p:nvPr/>
            </p:nvSpPr>
            <p:spPr>
              <a:xfrm>
                <a:off x="2253329" y="2883904"/>
                <a:ext cx="900000" cy="792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866C62F-7BD3-46D6-B1C1-DD7AC83D78FC}"/>
                  </a:ext>
                </a:extLst>
              </p:cNvPr>
              <p:cNvSpPr/>
              <p:nvPr/>
            </p:nvSpPr>
            <p:spPr>
              <a:xfrm>
                <a:off x="2252502" y="2777069"/>
                <a:ext cx="900000" cy="781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C538111C-F4B4-45C8-AC8C-ED6866D9CD62}"/>
                </a:ext>
              </a:extLst>
            </p:cNvPr>
            <p:cNvCxnSpPr>
              <a:cxnSpLocks/>
            </p:cNvCxnSpPr>
            <p:nvPr/>
          </p:nvCxnSpPr>
          <p:spPr>
            <a:xfrm>
              <a:off x="5267641" y="2090466"/>
              <a:ext cx="0" cy="3371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6106F48E-33B3-4AC6-884C-D677C45845F1}"/>
                </a:ext>
              </a:extLst>
            </p:cNvPr>
            <p:cNvGrpSpPr/>
            <p:nvPr/>
          </p:nvGrpSpPr>
          <p:grpSpPr>
            <a:xfrm>
              <a:off x="5272653" y="3362604"/>
              <a:ext cx="900827" cy="186035"/>
              <a:chOff x="2252502" y="2777069"/>
              <a:chExt cx="900827" cy="18603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C0F363-5461-401B-8DE9-1BE8D3EFE347}"/>
                  </a:ext>
                </a:extLst>
              </p:cNvPr>
              <p:cNvSpPr/>
              <p:nvPr/>
            </p:nvSpPr>
            <p:spPr>
              <a:xfrm>
                <a:off x="2253329" y="2883904"/>
                <a:ext cx="900000" cy="792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34BA85E-0B61-4BDE-B8B7-BA036A0B1AC4}"/>
                  </a:ext>
                </a:extLst>
              </p:cNvPr>
              <p:cNvSpPr/>
              <p:nvPr/>
            </p:nvSpPr>
            <p:spPr>
              <a:xfrm>
                <a:off x="2252502" y="2777069"/>
                <a:ext cx="900000" cy="781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7CD5CC6F-C566-45FA-8279-DE451608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182036" y="2090467"/>
              <a:ext cx="0" cy="3371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8EB08D33-73B3-4D6E-B599-FAABC53BBFDF}"/>
                </a:ext>
              </a:extLst>
            </p:cNvPr>
            <p:cNvGrpSpPr/>
            <p:nvPr/>
          </p:nvGrpSpPr>
          <p:grpSpPr>
            <a:xfrm>
              <a:off x="6191611" y="3949761"/>
              <a:ext cx="900827" cy="186035"/>
              <a:chOff x="2252502" y="2777069"/>
              <a:chExt cx="900827" cy="186035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EB17A73-2DF9-4042-8316-65B2F14E5139}"/>
                  </a:ext>
                </a:extLst>
              </p:cNvPr>
              <p:cNvSpPr/>
              <p:nvPr/>
            </p:nvSpPr>
            <p:spPr>
              <a:xfrm>
                <a:off x="2253329" y="2883904"/>
                <a:ext cx="900000" cy="792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EA2CD78-3EF0-4C52-9296-E542E4A87FD9}"/>
                  </a:ext>
                </a:extLst>
              </p:cNvPr>
              <p:cNvSpPr/>
              <p:nvPr/>
            </p:nvSpPr>
            <p:spPr>
              <a:xfrm>
                <a:off x="2252502" y="2777069"/>
                <a:ext cx="900000" cy="781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E0AD42FE-DD29-4C03-A868-6BE3FE315C1A}"/>
                </a:ext>
              </a:extLst>
            </p:cNvPr>
            <p:cNvCxnSpPr>
              <a:cxnSpLocks/>
            </p:cNvCxnSpPr>
            <p:nvPr/>
          </p:nvCxnSpPr>
          <p:spPr>
            <a:xfrm>
              <a:off x="9863681" y="2090469"/>
              <a:ext cx="0" cy="3371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C67E86A6-47A5-40CA-A158-D30B063B9FF2}"/>
                </a:ext>
              </a:extLst>
            </p:cNvPr>
            <p:cNvSpPr txBox="1"/>
            <p:nvPr/>
          </p:nvSpPr>
          <p:spPr>
            <a:xfrm>
              <a:off x="9651482" y="5512541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6/4</a:t>
              </a:r>
              <a:endParaRPr lang="zh-TW" altLang="en-US" sz="1200" dirty="0"/>
            </a:p>
          </p:txBody>
        </p: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E78F9A85-6860-40C3-8A9C-76772FE03D81}"/>
                </a:ext>
              </a:extLst>
            </p:cNvPr>
            <p:cNvGrpSpPr/>
            <p:nvPr/>
          </p:nvGrpSpPr>
          <p:grpSpPr>
            <a:xfrm>
              <a:off x="7114036" y="5088745"/>
              <a:ext cx="2736827" cy="186035"/>
              <a:chOff x="5930689" y="5088745"/>
              <a:chExt cx="2736827" cy="186035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4B27BC4-B28E-4CBE-ADC9-EEB667A780AE}"/>
                  </a:ext>
                </a:extLst>
              </p:cNvPr>
              <p:cNvSpPr/>
              <p:nvPr/>
            </p:nvSpPr>
            <p:spPr>
              <a:xfrm>
                <a:off x="5931516" y="5195580"/>
                <a:ext cx="2736000" cy="792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7EC1CE3-3FEB-42D2-88D2-7A03D590F378}"/>
                  </a:ext>
                </a:extLst>
              </p:cNvPr>
              <p:cNvSpPr/>
              <p:nvPr/>
            </p:nvSpPr>
            <p:spPr>
              <a:xfrm>
                <a:off x="5930689" y="5088745"/>
                <a:ext cx="2736000" cy="781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69D4034-B242-4317-80D2-78D9C34F2A57}"/>
                </a:ext>
              </a:extLst>
            </p:cNvPr>
            <p:cNvSpPr/>
            <p:nvPr/>
          </p:nvSpPr>
          <p:spPr>
            <a:xfrm>
              <a:off x="7061879" y="4620563"/>
              <a:ext cx="79200" cy="7804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124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57B6B-C091-42C7-8A07-9F438B08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Shot Put Related Rules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418C81-8933-40C5-9DF0-1AE1D555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95" y="2610650"/>
            <a:ext cx="3335116" cy="40299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554BC84-706D-48A8-91A2-B3713A02D9DE}"/>
              </a:ext>
            </a:extLst>
          </p:cNvPr>
          <p:cNvSpPr/>
          <p:nvPr/>
        </p:nvSpPr>
        <p:spPr>
          <a:xfrm>
            <a:off x="586026" y="1494915"/>
            <a:ext cx="17235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400" b="1" dirty="0">
                <a:ln w="0"/>
                <a:solidFill>
                  <a:srgbClr val="032E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規則說明：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9DE126-FCCE-488D-B016-04FE3C1D63C1}"/>
              </a:ext>
            </a:extLst>
          </p:cNvPr>
          <p:cNvSpPr txBox="1"/>
          <p:nvPr/>
        </p:nvSpPr>
        <p:spPr>
          <a:xfrm>
            <a:off x="641531" y="1951880"/>
            <a:ext cx="50417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1.</a:t>
            </a:r>
            <a:r>
              <a:rPr lang="zh-TW" altLang="en-US" sz="1200" dirty="0"/>
              <a:t>鉛球重量</a:t>
            </a:r>
            <a:r>
              <a:rPr lang="en-US" altLang="zh-TW" sz="1200" dirty="0"/>
              <a:t>7.26Kg</a:t>
            </a:r>
            <a:r>
              <a:rPr lang="zh-TW" altLang="en-US" sz="1200" dirty="0"/>
              <a:t>，直徑</a:t>
            </a:r>
            <a:r>
              <a:rPr lang="en-US" altLang="zh-TW" sz="1200" dirty="0"/>
              <a:t>0.12m</a:t>
            </a:r>
            <a:r>
              <a:rPr lang="zh-TW" altLang="en-US" sz="1200" dirty="0"/>
              <a:t>，僅當參考資料。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2.</a:t>
            </a:r>
            <a:r>
              <a:rPr lang="zh-TW" altLang="en-US" sz="1200" dirty="0"/>
              <a:t>一般擲鉛球的初速度</a:t>
            </a:r>
            <a:r>
              <a:rPr lang="en-US" altLang="zh-TW" sz="1200" dirty="0"/>
              <a:t>(V</a:t>
            </a:r>
            <a:r>
              <a:rPr lang="en-US" altLang="zh-TW" sz="1200" baseline="-25000" dirty="0"/>
              <a:t>0</a:t>
            </a:r>
            <a:r>
              <a:rPr lang="en-US" altLang="zh-TW" sz="1200" dirty="0"/>
              <a:t>)</a:t>
            </a:r>
            <a:r>
              <a:rPr lang="zh-TW" altLang="en-US" sz="1200" dirty="0"/>
              <a:t>落在</a:t>
            </a:r>
            <a:r>
              <a:rPr lang="en-US" altLang="zh-TW" sz="1200" dirty="0"/>
              <a:t>9~14m/s</a:t>
            </a:r>
            <a:r>
              <a:rPr lang="zh-TW" altLang="en-US" sz="1200" dirty="0"/>
              <a:t>之間，所以以此為設定範圍。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3.</a:t>
            </a:r>
            <a:r>
              <a:rPr lang="zh-TW" altLang="en-US" sz="1200" dirty="0"/>
              <a:t>將擲球角度</a:t>
            </a:r>
            <a:r>
              <a:rPr lang="en-US" altLang="zh-TW" sz="1200" dirty="0"/>
              <a:t>θ</a:t>
            </a:r>
            <a:r>
              <a:rPr lang="zh-TW" altLang="en-US" sz="1200" dirty="0"/>
              <a:t>設定範圍在</a:t>
            </a:r>
            <a:r>
              <a:rPr lang="en-US" altLang="zh-TW" sz="1200" dirty="0"/>
              <a:t>35°~55°</a:t>
            </a:r>
            <a:r>
              <a:rPr lang="zh-TW" altLang="en-US" sz="1200" dirty="0"/>
              <a:t>之間，理論的最佳擲球角度為</a:t>
            </a:r>
            <a:r>
              <a:rPr lang="en-US" altLang="zh-TW" sz="1200" dirty="0"/>
              <a:t>45 ° 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endParaRPr lang="zh-TW" altLang="en-US" sz="1200" dirty="0"/>
          </a:p>
          <a:p>
            <a:r>
              <a:rPr lang="en-US" altLang="zh-TW" sz="1200" dirty="0"/>
              <a:t>4.</a:t>
            </a:r>
            <a:r>
              <a:rPr lang="zh-TW" altLang="en-US" sz="1200" dirty="0"/>
              <a:t>世界紀錄的擲球距離為</a:t>
            </a:r>
            <a:r>
              <a:rPr lang="en-US" altLang="zh-TW" sz="1200" dirty="0"/>
              <a:t>22.63m</a:t>
            </a:r>
            <a:r>
              <a:rPr lang="zh-TW" altLang="en-US" sz="1200" dirty="0"/>
              <a:t>，所以以這為驗證函數機制。</a:t>
            </a:r>
            <a:endParaRPr lang="en-US" altLang="zh-TW" sz="1200" dirty="0"/>
          </a:p>
          <a:p>
            <a:endParaRPr lang="zh-TW" altLang="en-US" sz="1200" dirty="0"/>
          </a:p>
          <a:p>
            <a:r>
              <a:rPr lang="en-US" altLang="zh-TW" sz="1200" dirty="0"/>
              <a:t>5.</a:t>
            </a:r>
            <a:r>
              <a:rPr lang="zh-TW" altLang="en-US" sz="1200" dirty="0"/>
              <a:t>設定變數為初速度</a:t>
            </a:r>
            <a:r>
              <a:rPr lang="en-US" altLang="zh-TW" sz="1200" dirty="0"/>
              <a:t>(V</a:t>
            </a:r>
            <a:r>
              <a:rPr lang="en-US" altLang="zh-TW" sz="1200" baseline="-25000" dirty="0"/>
              <a:t>0</a:t>
            </a:r>
            <a:r>
              <a:rPr lang="en-US" altLang="zh-TW" sz="1200" dirty="0"/>
              <a:t>)</a:t>
            </a:r>
            <a:r>
              <a:rPr lang="zh-TW" altLang="en-US" sz="1200" dirty="0"/>
              <a:t>、角度</a:t>
            </a:r>
            <a:r>
              <a:rPr lang="en-US" altLang="zh-TW" sz="1200" dirty="0"/>
              <a:t>(θ)</a:t>
            </a:r>
            <a:r>
              <a:rPr lang="zh-TW" altLang="en-US" sz="1200" dirty="0"/>
              <a:t>，運算結果為距離</a:t>
            </a:r>
            <a:r>
              <a:rPr lang="en-US" altLang="zh-TW" sz="1200" dirty="0"/>
              <a:t>(R)</a:t>
            </a:r>
            <a:r>
              <a:rPr lang="zh-TW" altLang="en-US" sz="1200" dirty="0"/>
              <a:t>、高度</a:t>
            </a:r>
            <a:r>
              <a:rPr lang="en-US" altLang="zh-TW" sz="1200" dirty="0"/>
              <a:t>(h)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6.</a:t>
            </a:r>
            <a:r>
              <a:rPr lang="zh-TW" altLang="en-US" sz="1200" dirty="0"/>
              <a:t>鉛球離手高度設定為</a:t>
            </a:r>
            <a:r>
              <a:rPr lang="en-US" altLang="zh-TW" sz="1200" dirty="0"/>
              <a:t>2m</a:t>
            </a:r>
            <a:r>
              <a:rPr lang="zh-TW" altLang="en-US" sz="1200" dirty="0"/>
              <a:t>。</a:t>
            </a:r>
            <a:endParaRPr lang="en-US" altLang="zh-TW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F3AED4-5BED-45CD-835C-B72B9809AEE2}"/>
              </a:ext>
            </a:extLst>
          </p:cNvPr>
          <p:cNvSpPr/>
          <p:nvPr/>
        </p:nvSpPr>
        <p:spPr>
          <a:xfrm>
            <a:off x="587820" y="4070838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400" b="1" dirty="0">
                <a:ln w="0"/>
                <a:solidFill>
                  <a:srgbClr val="032E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程式編寫說明：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9B0983-AB4E-432A-B468-374ED66A5343}"/>
              </a:ext>
            </a:extLst>
          </p:cNvPr>
          <p:cNvSpPr txBox="1"/>
          <p:nvPr/>
        </p:nvSpPr>
        <p:spPr>
          <a:xfrm>
            <a:off x="657960" y="4520382"/>
            <a:ext cx="50417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1.</a:t>
            </a:r>
            <a:r>
              <a:rPr lang="zh-TW" altLang="en-US" sz="1200" dirty="0"/>
              <a:t>先以</a:t>
            </a:r>
            <a:r>
              <a:rPr lang="en-US" altLang="zh-TW" sz="1200" dirty="0"/>
              <a:t>Excel</a:t>
            </a:r>
            <a:r>
              <a:rPr lang="zh-TW" altLang="en-US" sz="1200" dirty="0"/>
              <a:t>算出</a:t>
            </a:r>
            <a:r>
              <a:rPr lang="en-US" altLang="zh-TW" sz="1200" dirty="0"/>
              <a:t>300</a:t>
            </a:r>
            <a:r>
              <a:rPr lang="zh-TW" altLang="en-US" sz="1200" dirty="0"/>
              <a:t>組數據。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2.</a:t>
            </a:r>
            <a:r>
              <a:rPr lang="zh-TW" altLang="en-US" sz="1200" dirty="0"/>
              <a:t>用</a:t>
            </a:r>
            <a:r>
              <a:rPr lang="en-US" altLang="zh-TW" sz="1200" dirty="0"/>
              <a:t>Python</a:t>
            </a:r>
            <a:r>
              <a:rPr lang="zh-TW" altLang="en-US" sz="1200" dirty="0"/>
              <a:t>，呈現</a:t>
            </a:r>
            <a:r>
              <a:rPr lang="en-US" altLang="zh-TW" sz="1200" dirty="0"/>
              <a:t>Excel</a:t>
            </a:r>
            <a:r>
              <a:rPr lang="zh-TW" altLang="en-US" sz="1200" dirty="0"/>
              <a:t>所標註的</a:t>
            </a:r>
            <a:r>
              <a:rPr lang="en-US" altLang="zh-TW" sz="1200" dirty="0"/>
              <a:t>5</a:t>
            </a:r>
            <a:r>
              <a:rPr lang="zh-TW" altLang="en-US" sz="1200" dirty="0"/>
              <a:t>組數值與曲線，</a:t>
            </a:r>
            <a:endParaRPr lang="en-US" altLang="zh-TW" sz="1200" dirty="0"/>
          </a:p>
          <a:p>
            <a:r>
              <a:rPr lang="en-US" altLang="zh-TW" sz="1200" dirty="0"/>
              <a:t>   </a:t>
            </a:r>
            <a:r>
              <a:rPr lang="zh-TW" altLang="en-US" sz="1200" dirty="0"/>
              <a:t>並在下方呈現變數與結果的數值。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3.</a:t>
            </a:r>
            <a:r>
              <a:rPr lang="zh-TW" altLang="en-US" sz="1200" dirty="0"/>
              <a:t>運用</a:t>
            </a:r>
            <a:r>
              <a:rPr lang="en-US" altLang="zh-TW" sz="1200" dirty="0"/>
              <a:t>TensorFlow</a:t>
            </a:r>
            <a:r>
              <a:rPr lang="zh-TW" altLang="en-US" sz="1200" dirty="0"/>
              <a:t> ，並寫出</a:t>
            </a:r>
            <a:r>
              <a:rPr lang="en-US" altLang="zh-TW" sz="1200" dirty="0"/>
              <a:t>loss</a:t>
            </a:r>
            <a:r>
              <a:rPr lang="zh-TW" altLang="en-US" sz="1200" dirty="0"/>
              <a:t> </a:t>
            </a:r>
            <a:r>
              <a:rPr lang="en-US" altLang="zh-TW" sz="1200" dirty="0"/>
              <a:t>function</a:t>
            </a:r>
            <a:r>
              <a:rPr lang="zh-TW" altLang="en-US" sz="1200" dirty="0"/>
              <a:t>，</a:t>
            </a:r>
            <a:endParaRPr lang="en-US" altLang="zh-TW" sz="1200" dirty="0"/>
          </a:p>
          <a:p>
            <a:r>
              <a:rPr lang="zh-TW" altLang="en-US" sz="1200" dirty="0"/>
              <a:t>   調正到越小愈好的狀態。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4.</a:t>
            </a:r>
            <a:r>
              <a:rPr lang="zh-TW" altLang="en-US" sz="1200" dirty="0"/>
              <a:t>試著用類神經網路編寫</a:t>
            </a:r>
            <a:r>
              <a:rPr lang="en-US" altLang="zh-TW" sz="1200" dirty="0"/>
              <a:t>Python</a:t>
            </a:r>
            <a:r>
              <a:rPr lang="zh-TW" altLang="en-US" sz="1200" dirty="0"/>
              <a:t>程式。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3.</a:t>
            </a:r>
            <a:r>
              <a:rPr lang="zh-TW" altLang="en-US" sz="1200" dirty="0"/>
              <a:t>找出</a:t>
            </a:r>
            <a:r>
              <a:rPr lang="en-US" altLang="zh-TW" sz="1200" dirty="0"/>
              <a:t>loss</a:t>
            </a:r>
            <a:r>
              <a:rPr lang="zh-TW" altLang="en-US" sz="1200" dirty="0"/>
              <a:t>的最小值。</a:t>
            </a:r>
            <a:endParaRPr lang="en-US" altLang="zh-TW" sz="12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299D545-D3E9-4002-B411-7362AFEAC796}"/>
              </a:ext>
            </a:extLst>
          </p:cNvPr>
          <p:cNvGrpSpPr/>
          <p:nvPr/>
        </p:nvGrpSpPr>
        <p:grpSpPr>
          <a:xfrm>
            <a:off x="4224565" y="4415603"/>
            <a:ext cx="1271990" cy="2195626"/>
            <a:chOff x="4355812" y="4160434"/>
            <a:chExt cx="1271990" cy="2195626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2FEA6BD-2A52-4156-A5D2-FD2DDD4CE7BD}"/>
                </a:ext>
              </a:extLst>
            </p:cNvPr>
            <p:cNvSpPr/>
            <p:nvPr/>
          </p:nvSpPr>
          <p:spPr>
            <a:xfrm>
              <a:off x="4355812" y="5633288"/>
              <a:ext cx="1270584" cy="2175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00" dirty="0"/>
                <a:t>4.</a:t>
              </a:r>
              <a:r>
                <a:rPr lang="zh-TW" altLang="en-US" sz="1000" dirty="0"/>
                <a:t>評估模型準確率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1A7D889C-C61C-40CB-89AA-B8F1C6CA1F0E}"/>
                </a:ext>
              </a:extLst>
            </p:cNvPr>
            <p:cNvSpPr/>
            <p:nvPr/>
          </p:nvSpPr>
          <p:spPr>
            <a:xfrm>
              <a:off x="4357218" y="4160434"/>
              <a:ext cx="1270584" cy="2175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00" dirty="0"/>
                <a:t>1.</a:t>
              </a:r>
              <a:r>
                <a:rPr lang="zh-TW" altLang="en-US" sz="1000" dirty="0"/>
                <a:t>資料預處理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2F603B74-F80E-432C-8D8A-A1397B6FDD0A}"/>
                </a:ext>
              </a:extLst>
            </p:cNvPr>
            <p:cNvSpPr/>
            <p:nvPr/>
          </p:nvSpPr>
          <p:spPr>
            <a:xfrm>
              <a:off x="4355812" y="4646937"/>
              <a:ext cx="1270584" cy="2175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00" dirty="0"/>
                <a:t>2.</a:t>
              </a:r>
              <a:r>
                <a:rPr lang="zh-TW" altLang="en-US" sz="1000" dirty="0"/>
                <a:t>建立模型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8EC5F4F-F0D4-403A-8FCB-1DB52B05B11B}"/>
                </a:ext>
              </a:extLst>
            </p:cNvPr>
            <p:cNvSpPr/>
            <p:nvPr/>
          </p:nvSpPr>
          <p:spPr>
            <a:xfrm>
              <a:off x="4355812" y="5134866"/>
              <a:ext cx="1270584" cy="2175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00" dirty="0"/>
                <a:t>3.</a:t>
              </a:r>
              <a:r>
                <a:rPr lang="zh-TW" altLang="en-US" sz="1000" dirty="0"/>
                <a:t>訓練模型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223649C-A2C4-4DD6-9A20-B92E4CEE3EF1}"/>
                </a:ext>
              </a:extLst>
            </p:cNvPr>
            <p:cNvSpPr/>
            <p:nvPr/>
          </p:nvSpPr>
          <p:spPr>
            <a:xfrm>
              <a:off x="4355812" y="6138548"/>
              <a:ext cx="1270584" cy="2175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00" dirty="0"/>
                <a:t>5.</a:t>
              </a:r>
              <a:r>
                <a:rPr lang="zh-TW" altLang="en-US" sz="1000" dirty="0"/>
                <a:t>進行預測</a:t>
              </a:r>
            </a:p>
          </p:txBody>
        </p:sp>
        <p:sp>
          <p:nvSpPr>
            <p:cNvPr id="14" name="箭號: 向下 13">
              <a:extLst>
                <a:ext uri="{FF2B5EF4-FFF2-40B4-BE49-F238E27FC236}">
                  <a16:creationId xmlns:a16="http://schemas.microsoft.com/office/drawing/2014/main" id="{E05EBCD3-48E8-4ED4-9FA7-CA9E3E400D33}"/>
                </a:ext>
              </a:extLst>
            </p:cNvPr>
            <p:cNvSpPr/>
            <p:nvPr/>
          </p:nvSpPr>
          <p:spPr>
            <a:xfrm>
              <a:off x="4883113" y="4401222"/>
              <a:ext cx="218793" cy="217512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20CE32D5-EE70-403F-991F-DE2E29F24967}"/>
                </a:ext>
              </a:extLst>
            </p:cNvPr>
            <p:cNvSpPr/>
            <p:nvPr/>
          </p:nvSpPr>
          <p:spPr>
            <a:xfrm>
              <a:off x="4886449" y="4885159"/>
              <a:ext cx="218793" cy="217512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1417148B-72AD-444A-91A8-872103BAC7C7}"/>
                </a:ext>
              </a:extLst>
            </p:cNvPr>
            <p:cNvSpPr/>
            <p:nvPr/>
          </p:nvSpPr>
          <p:spPr>
            <a:xfrm>
              <a:off x="4881707" y="5379881"/>
              <a:ext cx="218793" cy="217512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03FB7DD2-38F2-4237-A24D-BD6FF4E19C9D}"/>
                </a:ext>
              </a:extLst>
            </p:cNvPr>
            <p:cNvSpPr/>
            <p:nvPr/>
          </p:nvSpPr>
          <p:spPr>
            <a:xfrm>
              <a:off x="4877587" y="5878603"/>
              <a:ext cx="218793" cy="217512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B1F3ACBE-A332-41FA-BF5D-2E7624C7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831" y="2609216"/>
            <a:ext cx="2648578" cy="1944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A713AD8-603A-48E8-B25D-9FF81ACD1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831" y="804738"/>
            <a:ext cx="2649600" cy="166913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E95C5D7-5291-4408-8369-9DAFD9D2C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831" y="4688564"/>
            <a:ext cx="2648578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2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47A286E2-1DD6-4F22-8596-A79E9C59A7C8}"/>
              </a:ext>
            </a:extLst>
          </p:cNvPr>
          <p:cNvSpPr/>
          <p:nvPr/>
        </p:nvSpPr>
        <p:spPr>
          <a:xfrm>
            <a:off x="4095878" y="358765"/>
            <a:ext cx="20313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400" b="1" dirty="0">
                <a:ln w="0"/>
                <a:solidFill>
                  <a:srgbClr val="032E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斜拋射公式：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C783045-F1B5-49AE-A97F-4F06353EBF08}"/>
              </a:ext>
            </a:extLst>
          </p:cNvPr>
          <p:cNvSpPr/>
          <p:nvPr/>
        </p:nvSpPr>
        <p:spPr>
          <a:xfrm>
            <a:off x="293808" y="558907"/>
            <a:ext cx="292737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TW" sz="44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Excel </a:t>
            </a:r>
            <a:r>
              <a:rPr lang="zh-TW" altLang="en-US" sz="44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運算</a:t>
            </a:r>
          </a:p>
        </p:txBody>
      </p:sp>
      <p:pic>
        <p:nvPicPr>
          <p:cNvPr id="73" name="圖片 72">
            <a:extLst>
              <a:ext uri="{FF2B5EF4-FFF2-40B4-BE49-F238E27FC236}">
                <a16:creationId xmlns:a16="http://schemas.microsoft.com/office/drawing/2014/main" id="{C5001573-A988-41B1-AB4B-7B924FBB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02" y="2027497"/>
            <a:ext cx="3240000" cy="4558686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1FC41DC5-56E5-4E49-A54B-3184F94E5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16" y="2500413"/>
            <a:ext cx="3240000" cy="4090766"/>
          </a:xfrm>
          <a:prstGeom prst="rect">
            <a:avLst/>
          </a:prstGeom>
        </p:spPr>
      </p:pic>
      <p:grpSp>
        <p:nvGrpSpPr>
          <p:cNvPr id="75" name="群組 74">
            <a:extLst>
              <a:ext uri="{FF2B5EF4-FFF2-40B4-BE49-F238E27FC236}">
                <a16:creationId xmlns:a16="http://schemas.microsoft.com/office/drawing/2014/main" id="{1852BC2F-2824-46F9-8C44-D78D543E0AA0}"/>
              </a:ext>
            </a:extLst>
          </p:cNvPr>
          <p:cNvGrpSpPr>
            <a:grpSpLocks noChangeAspect="1"/>
          </p:cNvGrpSpPr>
          <p:nvPr/>
        </p:nvGrpSpPr>
        <p:grpSpPr>
          <a:xfrm>
            <a:off x="7762498" y="4719097"/>
            <a:ext cx="3600000" cy="1852719"/>
            <a:chOff x="5862639" y="4285753"/>
            <a:chExt cx="4729162" cy="2433836"/>
          </a:xfrm>
        </p:grpSpPr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556E276D-93BC-4B32-B433-E58360296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2639" y="4285753"/>
              <a:ext cx="4729162" cy="2433836"/>
            </a:xfrm>
            <a:prstGeom prst="rect">
              <a:avLst/>
            </a:prstGeom>
          </p:spPr>
        </p:pic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12EE8E23-E6C9-4EBA-A0C5-2485AF7FC4DC}"/>
                </a:ext>
              </a:extLst>
            </p:cNvPr>
            <p:cNvGrpSpPr/>
            <p:nvPr/>
          </p:nvGrpSpPr>
          <p:grpSpPr>
            <a:xfrm>
              <a:off x="7942617" y="5265575"/>
              <a:ext cx="371400" cy="1189530"/>
              <a:chOff x="7942617" y="5265575"/>
              <a:chExt cx="371400" cy="1189530"/>
            </a:xfrm>
          </p:grpSpPr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EB7A9156-8E7A-40B0-9E83-E997E4E997B0}"/>
                  </a:ext>
                </a:extLst>
              </p:cNvPr>
              <p:cNvCxnSpPr/>
              <p:nvPr/>
            </p:nvCxnSpPr>
            <p:spPr>
              <a:xfrm>
                <a:off x="8015526" y="5276007"/>
                <a:ext cx="0" cy="820589"/>
              </a:xfrm>
              <a:prstGeom prst="straightConnector1">
                <a:avLst/>
              </a:prstGeom>
              <a:ln w="12700">
                <a:solidFill>
                  <a:srgbClr val="FF0000">
                    <a:alpha val="70000"/>
                  </a:srgbClr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F94DE4CE-D800-4187-A78C-752B25BEBF71}"/>
                  </a:ext>
                </a:extLst>
              </p:cNvPr>
              <p:cNvCxnSpPr/>
              <p:nvPr/>
            </p:nvCxnSpPr>
            <p:spPr>
              <a:xfrm>
                <a:off x="7950218" y="6096596"/>
                <a:ext cx="134850" cy="0"/>
              </a:xfrm>
              <a:prstGeom prst="line">
                <a:avLst/>
              </a:prstGeom>
              <a:ln w="12700">
                <a:solidFill>
                  <a:srgbClr val="FF00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85C875B2-6E8F-41FE-BA44-44C55C1DD9C2}"/>
                  </a:ext>
                </a:extLst>
              </p:cNvPr>
              <p:cNvCxnSpPr/>
              <p:nvPr/>
            </p:nvCxnSpPr>
            <p:spPr>
              <a:xfrm>
                <a:off x="7953694" y="5265575"/>
                <a:ext cx="134850" cy="0"/>
              </a:xfrm>
              <a:prstGeom prst="line">
                <a:avLst/>
              </a:prstGeom>
              <a:ln w="12700">
                <a:solidFill>
                  <a:srgbClr val="FF00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63D054BB-A5DD-4DFE-8D72-0FCA36621558}"/>
                  </a:ext>
                </a:extLst>
              </p:cNvPr>
              <p:cNvSpPr txBox="1"/>
              <p:nvPr/>
            </p:nvSpPr>
            <p:spPr>
              <a:xfrm>
                <a:off x="7944977" y="5373426"/>
                <a:ext cx="369040" cy="315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solidFill>
                      <a:srgbClr val="FF0000">
                        <a:alpha val="70000"/>
                      </a:srgbClr>
                    </a:solidFill>
                  </a:rPr>
                  <a:t>h</a:t>
                </a:r>
                <a:r>
                  <a:rPr lang="en-US" altLang="zh-TW" sz="1400" b="1" baseline="-25000" dirty="0">
                    <a:solidFill>
                      <a:srgbClr val="FF0000">
                        <a:alpha val="70000"/>
                      </a:srgbClr>
                    </a:solidFill>
                  </a:rPr>
                  <a:t>1</a:t>
                </a:r>
                <a:endParaRPr lang="zh-TW" altLang="en-US" sz="1400" b="1" baseline="-25000" dirty="0">
                  <a:solidFill>
                    <a:srgbClr val="FF0000">
                      <a:alpha val="70000"/>
                    </a:srgbClr>
                  </a:solidFill>
                </a:endParaRPr>
              </a:p>
            </p:txBody>
          </p:sp>
          <p:cxnSp>
            <p:nvCxnSpPr>
              <p:cNvPr id="84" name="直線單箭頭接點 83">
                <a:extLst>
                  <a:ext uri="{FF2B5EF4-FFF2-40B4-BE49-F238E27FC236}">
                    <a16:creationId xmlns:a16="http://schemas.microsoft.com/office/drawing/2014/main" id="{83999A9D-C86E-4278-B4D9-A47DF4FDF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5410" y="6094263"/>
                <a:ext cx="0" cy="360842"/>
              </a:xfrm>
              <a:prstGeom prst="straightConnector1">
                <a:avLst/>
              </a:prstGeom>
              <a:ln w="12700">
                <a:solidFill>
                  <a:srgbClr val="FF0000">
                    <a:alpha val="70000"/>
                  </a:srgbClr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975DC6BA-B86F-4EEE-AC2D-7C0140967E8B}"/>
                  </a:ext>
                </a:extLst>
              </p:cNvPr>
              <p:cNvSpPr txBox="1"/>
              <p:nvPr/>
            </p:nvSpPr>
            <p:spPr>
              <a:xfrm>
                <a:off x="7942617" y="6118605"/>
                <a:ext cx="369040" cy="315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solidFill>
                      <a:srgbClr val="FF0000">
                        <a:alpha val="70000"/>
                      </a:srgbClr>
                    </a:solidFill>
                  </a:rPr>
                  <a:t>h</a:t>
                </a:r>
                <a:r>
                  <a:rPr lang="en-US" altLang="zh-TW" sz="1400" b="1" baseline="-25000" dirty="0">
                    <a:solidFill>
                      <a:srgbClr val="FF0000">
                        <a:alpha val="70000"/>
                      </a:srgbClr>
                    </a:solidFill>
                  </a:rPr>
                  <a:t>0</a:t>
                </a:r>
                <a:endParaRPr lang="zh-TW" altLang="en-US" sz="1400" b="1" baseline="-25000" dirty="0">
                  <a:solidFill>
                    <a:srgbClr val="FF0000">
                      <a:alpha val="70000"/>
                    </a:srgbClr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8EDE5E51-4AF9-4592-8D77-2BED633A6429}"/>
                  </a:ext>
                </a:extLst>
              </p:cNvPr>
              <p:cNvCxnSpPr/>
              <p:nvPr/>
            </p:nvCxnSpPr>
            <p:spPr>
              <a:xfrm>
                <a:off x="7951733" y="6449032"/>
                <a:ext cx="134850" cy="0"/>
              </a:xfrm>
              <a:prstGeom prst="line">
                <a:avLst/>
              </a:prstGeom>
              <a:ln w="12700">
                <a:solidFill>
                  <a:srgbClr val="FF00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544CB8-BACE-41EF-A745-C5A6B36C3D27}"/>
                </a:ext>
              </a:extLst>
            </p:cNvPr>
            <p:cNvSpPr txBox="1"/>
            <p:nvPr/>
          </p:nvSpPr>
          <p:spPr>
            <a:xfrm>
              <a:off x="6501523" y="5880629"/>
              <a:ext cx="307345" cy="2685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l-GR" altLang="zh-TW" sz="1100" b="1" dirty="0">
                  <a:solidFill>
                    <a:srgbClr val="FF0000">
                      <a:alpha val="70000"/>
                    </a:srgbClr>
                  </a:solidFill>
                  <a:latin typeface="+mj-lt"/>
                </a:rPr>
                <a:t>θ</a:t>
              </a:r>
              <a:endParaRPr lang="zh-TW" altLang="en-US" sz="1100" b="1" dirty="0">
                <a:solidFill>
                  <a:srgbClr val="FF0000">
                    <a:alpha val="70000"/>
                  </a:srgbClr>
                </a:solidFill>
                <a:latin typeface="+mj-lt"/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9C9C870-012C-4F68-B48C-64D58083FA6F}"/>
                </a:ext>
              </a:extLst>
            </p:cNvPr>
            <p:cNvSpPr txBox="1"/>
            <p:nvPr/>
          </p:nvSpPr>
          <p:spPr>
            <a:xfrm>
              <a:off x="9631839" y="6226412"/>
              <a:ext cx="307345" cy="2685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l-GR" altLang="zh-TW" sz="1100" b="1" dirty="0">
                  <a:solidFill>
                    <a:srgbClr val="FF0000">
                      <a:alpha val="70000"/>
                    </a:srgbClr>
                  </a:solidFill>
                  <a:latin typeface="+mj-lt"/>
                </a:rPr>
                <a:t>θ</a:t>
              </a:r>
              <a:endParaRPr lang="zh-TW" altLang="en-US" sz="1100" b="1" dirty="0">
                <a:solidFill>
                  <a:srgbClr val="FF0000">
                    <a:alpha val="70000"/>
                  </a:srgbClr>
                </a:solidFill>
                <a:latin typeface="+mj-lt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DF0C486F-F628-4E29-AC53-49A6A403CC26}"/>
              </a:ext>
            </a:extLst>
          </p:cNvPr>
          <p:cNvGrpSpPr/>
          <p:nvPr/>
        </p:nvGrpSpPr>
        <p:grpSpPr>
          <a:xfrm>
            <a:off x="4115594" y="790622"/>
            <a:ext cx="2536039" cy="1622219"/>
            <a:chOff x="5718634" y="2263633"/>
            <a:chExt cx="2536039" cy="1622219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0100EF2C-20D2-4B60-A7C8-CC947DFD5A5C}"/>
                </a:ext>
              </a:extLst>
            </p:cNvPr>
            <p:cNvSpPr txBox="1"/>
            <p:nvPr/>
          </p:nvSpPr>
          <p:spPr>
            <a:xfrm>
              <a:off x="5726916" y="2263633"/>
              <a:ext cx="798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/>
                <a:t>距離公式</a:t>
              </a:r>
              <a:endParaRPr lang="en-US" altLang="zh-TW" sz="1200" b="1" dirty="0"/>
            </a:p>
          </p:txBody>
        </p: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33BEC450-D810-4D39-8042-8A84A1856B29}"/>
                </a:ext>
              </a:extLst>
            </p:cNvPr>
            <p:cNvGrpSpPr/>
            <p:nvPr/>
          </p:nvGrpSpPr>
          <p:grpSpPr>
            <a:xfrm>
              <a:off x="5718634" y="2470624"/>
              <a:ext cx="1579036" cy="487455"/>
              <a:chOff x="7148290" y="2775421"/>
              <a:chExt cx="1579036" cy="487455"/>
            </a:xfrm>
          </p:grpSpPr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CE5EB145-D105-4A7F-8554-3416F5A1478B}"/>
                  </a:ext>
                </a:extLst>
              </p:cNvPr>
              <p:cNvSpPr txBox="1"/>
              <p:nvPr/>
            </p:nvSpPr>
            <p:spPr>
              <a:xfrm>
                <a:off x="7148290" y="2909964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(1) Ra=</a:t>
                </a:r>
                <a:endParaRPr lang="zh-TW" altLang="en-US" sz="1200" dirty="0"/>
              </a:p>
            </p:txBody>
          </p:sp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6029CF4E-224D-489B-B505-E3B9E5F79B90}"/>
                  </a:ext>
                </a:extLst>
              </p:cNvPr>
              <p:cNvSpPr txBox="1"/>
              <p:nvPr/>
            </p:nvSpPr>
            <p:spPr>
              <a:xfrm>
                <a:off x="7729937" y="2775421"/>
                <a:ext cx="997389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V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r>
                  <a:rPr lang="en-US" altLang="zh-TW" sz="1200" baseline="30000" dirty="0">
                    <a:latin typeface="+mj-lt"/>
                  </a:rPr>
                  <a:t>2</a:t>
                </a:r>
                <a:r>
                  <a:rPr lang="en-US" altLang="zh-TW" sz="1200" dirty="0">
                    <a:latin typeface="+mj-lt"/>
                  </a:rPr>
                  <a:t> • sin2</a:t>
                </a:r>
                <a:r>
                  <a:rPr lang="en-US" altLang="zh-TW" sz="1200" dirty="0"/>
                  <a:t> θ</a:t>
                </a:r>
                <a:endParaRPr lang="zh-TW" altLang="en-US" sz="1200" dirty="0">
                  <a:latin typeface="+mj-lt"/>
                </a:endParaRPr>
              </a:p>
            </p:txBody>
          </p:sp>
          <p:cxnSp>
            <p:nvCxnSpPr>
              <p:cNvPr id="106" name="直線接點 105">
                <a:extLst>
                  <a:ext uri="{FF2B5EF4-FFF2-40B4-BE49-F238E27FC236}">
                    <a16:creationId xmlns:a16="http://schemas.microsoft.com/office/drawing/2014/main" id="{A86A14E1-0B08-45A6-868F-B5D5E9D18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6910" y="3048001"/>
                <a:ext cx="900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60654DFC-D3CC-40A5-B78C-65EEABB24687}"/>
                  </a:ext>
                </a:extLst>
              </p:cNvPr>
              <p:cNvSpPr txBox="1"/>
              <p:nvPr/>
            </p:nvSpPr>
            <p:spPr>
              <a:xfrm>
                <a:off x="8063767" y="2985877"/>
                <a:ext cx="288862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g</a:t>
                </a:r>
                <a:endParaRPr lang="zh-TW" altLang="en-US" sz="1200" dirty="0">
                  <a:latin typeface="+mj-lt"/>
                </a:endParaRPr>
              </a:p>
            </p:txBody>
          </p: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2A7336A0-CF6F-43E1-BFD4-30EE98B53F7B}"/>
                </a:ext>
              </a:extLst>
            </p:cNvPr>
            <p:cNvGrpSpPr/>
            <p:nvPr/>
          </p:nvGrpSpPr>
          <p:grpSpPr>
            <a:xfrm>
              <a:off x="5718637" y="2956854"/>
              <a:ext cx="1538620" cy="480198"/>
              <a:chOff x="7148290" y="2789935"/>
              <a:chExt cx="1538620" cy="480198"/>
            </a:xfrm>
          </p:grpSpPr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7482399D-C4F1-41AF-8DEF-47D9A8479729}"/>
                  </a:ext>
                </a:extLst>
              </p:cNvPr>
              <p:cNvSpPr txBox="1"/>
              <p:nvPr/>
            </p:nvSpPr>
            <p:spPr>
              <a:xfrm>
                <a:off x="7148290" y="2909964"/>
                <a:ext cx="715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(2) </a:t>
                </a:r>
                <a:r>
                  <a:rPr lang="en-US" altLang="zh-TW" sz="1200" dirty="0" err="1"/>
                  <a:t>Rb</a:t>
                </a:r>
                <a:r>
                  <a:rPr lang="en-US" altLang="zh-TW" sz="1200" dirty="0"/>
                  <a:t>=</a:t>
                </a:r>
                <a:endParaRPr lang="zh-TW" altLang="en-US" sz="1200" dirty="0"/>
              </a:p>
            </p:txBody>
          </p: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3BA0B0A7-BFC0-4771-B917-DC367DDCF48F}"/>
                  </a:ext>
                </a:extLst>
              </p:cNvPr>
              <p:cNvSpPr txBox="1"/>
              <p:nvPr/>
            </p:nvSpPr>
            <p:spPr>
              <a:xfrm>
                <a:off x="8041992" y="2789935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h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endParaRPr lang="zh-TW" altLang="en-US" sz="1200" baseline="-25000" dirty="0">
                  <a:latin typeface="+mj-lt"/>
                </a:endParaRPr>
              </a:p>
            </p:txBody>
          </p: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8D5AFC29-C4D9-4FA2-8928-E9BC5A052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6910" y="3048001"/>
                <a:ext cx="900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98D3D78F-5B43-4C10-B2C5-D3160F378962}"/>
                  </a:ext>
                </a:extLst>
              </p:cNvPr>
              <p:cNvSpPr txBox="1"/>
              <p:nvPr/>
            </p:nvSpPr>
            <p:spPr>
              <a:xfrm>
                <a:off x="7954910" y="2993134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tan</a:t>
                </a:r>
                <a:r>
                  <a:rPr lang="en-US" altLang="zh-TW" sz="1200" dirty="0"/>
                  <a:t> θ</a:t>
                </a:r>
                <a:endParaRPr lang="zh-TW" altLang="en-US" sz="1200" dirty="0">
                  <a:latin typeface="+mj-lt"/>
                </a:endParaRPr>
              </a:p>
            </p:txBody>
          </p:sp>
        </p:grp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738DE0B9-5E5C-4D37-B846-6C7496642FAA}"/>
                </a:ext>
              </a:extLst>
            </p:cNvPr>
            <p:cNvGrpSpPr/>
            <p:nvPr/>
          </p:nvGrpSpPr>
          <p:grpSpPr>
            <a:xfrm>
              <a:off x="5720302" y="3391533"/>
              <a:ext cx="2534371" cy="494319"/>
              <a:chOff x="7774065" y="3326220"/>
              <a:chExt cx="2534371" cy="494319"/>
            </a:xfrm>
          </p:grpSpPr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C3C30AC5-3C2D-4AB1-85F7-12D8A9AF6370}"/>
                  </a:ext>
                </a:extLst>
              </p:cNvPr>
              <p:cNvSpPr txBox="1"/>
              <p:nvPr/>
            </p:nvSpPr>
            <p:spPr>
              <a:xfrm>
                <a:off x="9663518" y="3340341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h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endParaRPr lang="zh-TW" altLang="en-US" sz="1200" baseline="-25000" dirty="0">
                  <a:latin typeface="+mj-lt"/>
                </a:endParaRPr>
              </a:p>
            </p:txBody>
          </p:sp>
          <p:cxnSp>
            <p:nvCxnSpPr>
              <p:cNvPr id="93" name="直線接點 92">
                <a:extLst>
                  <a:ext uri="{FF2B5EF4-FFF2-40B4-BE49-F238E27FC236}">
                    <a16:creationId xmlns:a16="http://schemas.microsoft.com/office/drawing/2014/main" id="{D45B09CC-18C2-4424-86FC-CCA2A532C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8436" y="3598407"/>
                <a:ext cx="900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CB56E4E7-8DEF-473D-9FC8-936026DBFE2D}"/>
                  </a:ext>
                </a:extLst>
              </p:cNvPr>
              <p:cNvSpPr txBox="1"/>
              <p:nvPr/>
            </p:nvSpPr>
            <p:spPr>
              <a:xfrm>
                <a:off x="9576436" y="3543540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tan</a:t>
                </a:r>
                <a:r>
                  <a:rPr lang="en-US" altLang="zh-TW" sz="1200" dirty="0"/>
                  <a:t> θ</a:t>
                </a:r>
                <a:endParaRPr lang="zh-TW" altLang="en-US" sz="1200" dirty="0">
                  <a:latin typeface="+mj-lt"/>
                </a:endParaRPr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26EE87A6-D4C8-4916-A574-ECFA33B3843B}"/>
                  </a:ext>
                </a:extLst>
              </p:cNvPr>
              <p:cNvSpPr txBox="1"/>
              <p:nvPr/>
            </p:nvSpPr>
            <p:spPr>
              <a:xfrm>
                <a:off x="7774065" y="3460763"/>
                <a:ext cx="611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(3) R=</a:t>
                </a:r>
                <a:endParaRPr lang="zh-TW" altLang="en-US" sz="1200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752ED3C-D402-438E-A687-235EB63C3CA0}"/>
                  </a:ext>
                </a:extLst>
              </p:cNvPr>
              <p:cNvSpPr txBox="1"/>
              <p:nvPr/>
            </p:nvSpPr>
            <p:spPr>
              <a:xfrm>
                <a:off x="8261371" y="3326220"/>
                <a:ext cx="997389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V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r>
                  <a:rPr lang="en-US" altLang="zh-TW" sz="1200" baseline="30000" dirty="0">
                    <a:latin typeface="+mj-lt"/>
                  </a:rPr>
                  <a:t>2</a:t>
                </a:r>
                <a:r>
                  <a:rPr lang="en-US" altLang="zh-TW" sz="1200" dirty="0">
                    <a:latin typeface="+mj-lt"/>
                  </a:rPr>
                  <a:t> • sin2</a:t>
                </a:r>
                <a:r>
                  <a:rPr lang="en-US" altLang="zh-TW" sz="1200" dirty="0"/>
                  <a:t> θ</a:t>
                </a:r>
                <a:endParaRPr lang="zh-TW" altLang="en-US" sz="1200" dirty="0">
                  <a:latin typeface="+mj-lt"/>
                </a:endParaRPr>
              </a:p>
            </p:txBody>
          </p: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AD00E872-3FB1-481C-B79B-9B3DCFF77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8344" y="3598800"/>
                <a:ext cx="900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06148589-A270-4ECC-99DE-4A473F373F91}"/>
                  </a:ext>
                </a:extLst>
              </p:cNvPr>
              <p:cNvSpPr txBox="1"/>
              <p:nvPr/>
            </p:nvSpPr>
            <p:spPr>
              <a:xfrm>
                <a:off x="8595201" y="3536676"/>
                <a:ext cx="288862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g</a:t>
                </a:r>
                <a:endParaRPr lang="zh-TW" altLang="en-US" sz="1200" dirty="0">
                  <a:latin typeface="+mj-lt"/>
                </a:endParaRP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FD673F7F-012F-468E-B294-1EE7DC814772}"/>
                  </a:ext>
                </a:extLst>
              </p:cNvPr>
              <p:cNvSpPr txBox="1"/>
              <p:nvPr/>
            </p:nvSpPr>
            <p:spPr>
              <a:xfrm>
                <a:off x="9182705" y="3433957"/>
                <a:ext cx="335348" cy="23596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zh-TW" sz="1400" baseline="-25000" dirty="0">
                    <a:latin typeface="+mj-lt"/>
                  </a:rPr>
                  <a:t>+</a:t>
                </a:r>
                <a:endParaRPr lang="zh-TW" altLang="en-US" sz="1400" baseline="-25000" dirty="0">
                  <a:latin typeface="+mj-lt"/>
                </a:endParaRPr>
              </a:p>
            </p:txBody>
          </p:sp>
        </p:grpSp>
      </p:grp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FCA5D9EC-06CE-4D20-9336-9A98AC9D7587}"/>
              </a:ext>
            </a:extLst>
          </p:cNvPr>
          <p:cNvSpPr txBox="1"/>
          <p:nvPr/>
        </p:nvSpPr>
        <p:spPr>
          <a:xfrm>
            <a:off x="9071983" y="1402455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+mj-lt"/>
              </a:rPr>
              <a:t>原理上</a:t>
            </a:r>
            <a:r>
              <a:rPr lang="zh-TW" altLang="en-US" sz="12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，</a:t>
            </a:r>
            <a:r>
              <a:rPr lang="zh-TW" altLang="en-US" sz="1200" dirty="0">
                <a:solidFill>
                  <a:srgbClr val="FF0000"/>
                </a:solidFill>
                <a:latin typeface="+mj-lt"/>
              </a:rPr>
              <a:t>拋射與落地角</a:t>
            </a:r>
            <a:r>
              <a:rPr lang="el-GR" altLang="zh-TW" sz="1200" dirty="0">
                <a:solidFill>
                  <a:srgbClr val="FF0000"/>
                </a:solidFill>
                <a:latin typeface="+mj-lt"/>
              </a:rPr>
              <a:t>θ</a:t>
            </a:r>
            <a:r>
              <a:rPr lang="zh-TW" altLang="en-US" sz="1200" dirty="0">
                <a:solidFill>
                  <a:srgbClr val="FF0000"/>
                </a:solidFill>
                <a:latin typeface="+mj-lt"/>
              </a:rPr>
              <a:t>要相等</a:t>
            </a:r>
            <a:r>
              <a:rPr lang="zh-TW" altLang="en-US" sz="1200" dirty="0">
                <a:solidFill>
                  <a:srgbClr val="FF0000"/>
                </a:solidFill>
                <a:ea typeface="PMingLiU" panose="02020500000000000000" pitchFamily="18" charset="-120"/>
              </a:rPr>
              <a:t>，</a:t>
            </a:r>
            <a:endParaRPr lang="en-US" altLang="zh-TW" sz="1200" dirty="0">
              <a:solidFill>
                <a:srgbClr val="FF0000"/>
              </a:solidFill>
              <a:latin typeface="+mj-lt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+mj-lt"/>
              </a:rPr>
              <a:t>高度</a:t>
            </a:r>
            <a:r>
              <a:rPr lang="en-US" altLang="zh-TW" sz="1200" dirty="0">
                <a:solidFill>
                  <a:srgbClr val="FF0000"/>
                </a:solidFill>
                <a:latin typeface="+mj-lt"/>
              </a:rPr>
              <a:t>(2)</a:t>
            </a:r>
            <a:r>
              <a:rPr lang="zh-TW" altLang="en-US" sz="1200" dirty="0">
                <a:solidFill>
                  <a:srgbClr val="FF0000"/>
                </a:solidFill>
                <a:latin typeface="+mj-lt"/>
              </a:rPr>
              <a:t>的方程式角度無法一樣</a:t>
            </a:r>
            <a:r>
              <a:rPr lang="zh-TW" altLang="en-US" sz="1200" dirty="0">
                <a:solidFill>
                  <a:srgbClr val="FF0000"/>
                </a:solidFill>
                <a:ea typeface="PMingLiU" panose="02020500000000000000" pitchFamily="18" charset="-120"/>
              </a:rPr>
              <a:t>，</a:t>
            </a:r>
            <a:endParaRPr lang="en-US" altLang="zh-TW" sz="1200" dirty="0">
              <a:solidFill>
                <a:srgbClr val="FF0000"/>
              </a:solidFill>
              <a:latin typeface="+mj-lt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+mj-lt"/>
              </a:rPr>
              <a:t>所以不適用在擲鉛球運動上。</a:t>
            </a:r>
          </a:p>
        </p:txBody>
      </p:sp>
      <p:pic>
        <p:nvPicPr>
          <p:cNvPr id="109" name="圖片 108">
            <a:extLst>
              <a:ext uri="{FF2B5EF4-FFF2-40B4-BE49-F238E27FC236}">
                <a16:creationId xmlns:a16="http://schemas.microsoft.com/office/drawing/2014/main" id="{02F18FCC-1D0F-45D8-B6FC-71B22A52E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315" y="2632290"/>
            <a:ext cx="3600000" cy="1862279"/>
          </a:xfrm>
          <a:prstGeom prst="rect">
            <a:avLst/>
          </a:prstGeom>
        </p:spPr>
      </p:pic>
      <p:sp>
        <p:nvSpPr>
          <p:cNvPr id="110" name="箭號: 向下 109">
            <a:extLst>
              <a:ext uri="{FF2B5EF4-FFF2-40B4-BE49-F238E27FC236}">
                <a16:creationId xmlns:a16="http://schemas.microsoft.com/office/drawing/2014/main" id="{B72F4DF0-B1D8-4A50-AC3D-A4D444A8DB7B}"/>
              </a:ext>
            </a:extLst>
          </p:cNvPr>
          <p:cNvSpPr/>
          <p:nvPr/>
        </p:nvSpPr>
        <p:spPr>
          <a:xfrm>
            <a:off x="9965347" y="2072163"/>
            <a:ext cx="277640" cy="386275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1" name="箭號: 向下 110">
            <a:extLst>
              <a:ext uri="{FF2B5EF4-FFF2-40B4-BE49-F238E27FC236}">
                <a16:creationId xmlns:a16="http://schemas.microsoft.com/office/drawing/2014/main" id="{02A102EC-BC43-4B6B-8EEF-637E5B0ECEB5}"/>
              </a:ext>
            </a:extLst>
          </p:cNvPr>
          <p:cNvSpPr/>
          <p:nvPr/>
        </p:nvSpPr>
        <p:spPr>
          <a:xfrm rot="16200000">
            <a:off x="8845906" y="1590030"/>
            <a:ext cx="196428" cy="301578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A427FB7-3C63-4BB1-B368-20897AAA3D84}"/>
              </a:ext>
            </a:extLst>
          </p:cNvPr>
          <p:cNvSpPr/>
          <p:nvPr/>
        </p:nvSpPr>
        <p:spPr>
          <a:xfrm>
            <a:off x="7677992" y="2557615"/>
            <a:ext cx="3722805" cy="200958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0FCEA51B-ACE6-40D9-8E30-275FD53867CF}"/>
              </a:ext>
            </a:extLst>
          </p:cNvPr>
          <p:cNvCxnSpPr>
            <a:cxnSpLocks/>
          </p:cNvCxnSpPr>
          <p:nvPr/>
        </p:nvCxnSpPr>
        <p:spPr>
          <a:xfrm flipV="1">
            <a:off x="7694110" y="2584907"/>
            <a:ext cx="3706687" cy="1982295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30584B8E-17A1-46D1-938C-94DE93EA4007}"/>
              </a:ext>
            </a:extLst>
          </p:cNvPr>
          <p:cNvCxnSpPr>
            <a:cxnSpLocks/>
          </p:cNvCxnSpPr>
          <p:nvPr/>
        </p:nvCxnSpPr>
        <p:spPr>
          <a:xfrm flipH="1" flipV="1">
            <a:off x="7710228" y="2608408"/>
            <a:ext cx="3664205" cy="1906732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A983307E-0C53-48CA-8FC9-C7E3EDB76B4D}"/>
              </a:ext>
            </a:extLst>
          </p:cNvPr>
          <p:cNvGrpSpPr/>
          <p:nvPr/>
        </p:nvGrpSpPr>
        <p:grpSpPr>
          <a:xfrm>
            <a:off x="6746821" y="793893"/>
            <a:ext cx="1964927" cy="1616098"/>
            <a:chOff x="8527138" y="2263636"/>
            <a:chExt cx="1964927" cy="1616098"/>
          </a:xfrm>
        </p:grpSpPr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8D2DBBE2-1189-4CA6-8A22-55D446937A76}"/>
                </a:ext>
              </a:extLst>
            </p:cNvPr>
            <p:cNvSpPr txBox="1"/>
            <p:nvPr/>
          </p:nvSpPr>
          <p:spPr>
            <a:xfrm>
              <a:off x="8549924" y="2263636"/>
              <a:ext cx="798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/>
                <a:t>高度公式</a:t>
              </a:r>
              <a:endParaRPr lang="en-US" altLang="zh-TW" sz="1200" b="1" dirty="0"/>
            </a:p>
          </p:txBody>
        </p:sp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4EBB39F2-1B9A-4122-8A53-C362097DB0C8}"/>
                </a:ext>
              </a:extLst>
            </p:cNvPr>
            <p:cNvGrpSpPr/>
            <p:nvPr/>
          </p:nvGrpSpPr>
          <p:grpSpPr>
            <a:xfrm>
              <a:off x="8527138" y="2470627"/>
              <a:ext cx="1579036" cy="487455"/>
              <a:chOff x="8381998" y="2470627"/>
              <a:chExt cx="1579036" cy="487455"/>
            </a:xfrm>
          </p:grpSpPr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6648BD18-EA6F-4891-B827-8DF7BCE0C6BB}"/>
                  </a:ext>
                </a:extLst>
              </p:cNvPr>
              <p:cNvSpPr txBox="1"/>
              <p:nvPr/>
            </p:nvSpPr>
            <p:spPr>
              <a:xfrm>
                <a:off x="8381998" y="2605170"/>
                <a:ext cx="668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(1) h</a:t>
                </a:r>
                <a:r>
                  <a:rPr lang="en-US" altLang="zh-TW" sz="1200" baseline="-25000" dirty="0"/>
                  <a:t>1</a:t>
                </a:r>
                <a:r>
                  <a:rPr lang="en-US" altLang="zh-TW" sz="1200" dirty="0"/>
                  <a:t>=</a:t>
                </a:r>
                <a:endParaRPr lang="zh-TW" altLang="en-US" sz="1200" dirty="0"/>
              </a:p>
            </p:txBody>
          </p:sp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80F272A1-C152-4DC1-81A8-F3A3A0B25EF2}"/>
                  </a:ext>
                </a:extLst>
              </p:cNvPr>
              <p:cNvSpPr txBox="1"/>
              <p:nvPr/>
            </p:nvSpPr>
            <p:spPr>
              <a:xfrm>
                <a:off x="8963645" y="2470627"/>
                <a:ext cx="997389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V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r>
                  <a:rPr lang="en-US" altLang="zh-TW" sz="1200" baseline="30000" dirty="0">
                    <a:latin typeface="+mj-lt"/>
                  </a:rPr>
                  <a:t>2</a:t>
                </a:r>
                <a:r>
                  <a:rPr lang="en-US" altLang="zh-TW" sz="1200" dirty="0">
                    <a:latin typeface="+mj-lt"/>
                  </a:rPr>
                  <a:t> • sin2</a:t>
                </a:r>
                <a:r>
                  <a:rPr lang="en-US" altLang="zh-TW" sz="1200" dirty="0"/>
                  <a:t> θ</a:t>
                </a:r>
                <a:endParaRPr lang="zh-TW" altLang="en-US" sz="1200" dirty="0">
                  <a:latin typeface="+mj-lt"/>
                </a:endParaRPr>
              </a:p>
            </p:txBody>
          </p:sp>
          <p:cxnSp>
            <p:nvCxnSpPr>
              <p:cNvPr id="134" name="直線接點 133">
                <a:extLst>
                  <a:ext uri="{FF2B5EF4-FFF2-40B4-BE49-F238E27FC236}">
                    <a16:creationId xmlns:a16="http://schemas.microsoft.com/office/drawing/2014/main" id="{785A9614-C1B0-427E-A252-4395C572A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0618" y="2743207"/>
                <a:ext cx="900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ADC26FD1-57C8-4871-97C0-7FF8F4489DBF}"/>
                  </a:ext>
                </a:extLst>
              </p:cNvPr>
              <p:cNvSpPr txBox="1"/>
              <p:nvPr/>
            </p:nvSpPr>
            <p:spPr>
              <a:xfrm>
                <a:off x="9268447" y="2681083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2g</a:t>
                </a:r>
                <a:endParaRPr lang="zh-TW" altLang="en-US" sz="1200" dirty="0">
                  <a:latin typeface="+mj-lt"/>
                </a:endParaRPr>
              </a:p>
            </p:txBody>
          </p:sp>
        </p:grpSp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33A96DFE-194D-4D4B-A0CA-00CE92CD328E}"/>
                </a:ext>
              </a:extLst>
            </p:cNvPr>
            <p:cNvGrpSpPr/>
            <p:nvPr/>
          </p:nvGrpSpPr>
          <p:grpSpPr>
            <a:xfrm>
              <a:off x="8527141" y="2942341"/>
              <a:ext cx="1957665" cy="487455"/>
              <a:chOff x="8447314" y="2942341"/>
              <a:chExt cx="1957665" cy="487455"/>
            </a:xfrm>
          </p:grpSpPr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70B28408-886F-4AC4-ABFA-E2CA77843E34}"/>
                  </a:ext>
                </a:extLst>
              </p:cNvPr>
              <p:cNvSpPr txBox="1"/>
              <p:nvPr/>
            </p:nvSpPr>
            <p:spPr>
              <a:xfrm>
                <a:off x="8447314" y="3076884"/>
                <a:ext cx="6238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(2) H=</a:t>
                </a:r>
                <a:endParaRPr lang="zh-TW" altLang="en-US" sz="1200" dirty="0"/>
              </a:p>
            </p:txBody>
          </p:sp>
          <p:sp>
            <p:nvSpPr>
              <p:cNvPr id="127" name="文字方塊 126">
                <a:extLst>
                  <a:ext uri="{FF2B5EF4-FFF2-40B4-BE49-F238E27FC236}">
                    <a16:creationId xmlns:a16="http://schemas.microsoft.com/office/drawing/2014/main" id="{2F6A4E5C-CDCC-4BF8-B2B0-2AAEE994CD74}"/>
                  </a:ext>
                </a:extLst>
              </p:cNvPr>
              <p:cNvSpPr txBox="1"/>
              <p:nvPr/>
            </p:nvSpPr>
            <p:spPr>
              <a:xfrm>
                <a:off x="8963648" y="2942341"/>
                <a:ext cx="997389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V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r>
                  <a:rPr lang="en-US" altLang="zh-TW" sz="1200" baseline="30000" dirty="0">
                    <a:latin typeface="+mj-lt"/>
                  </a:rPr>
                  <a:t>2</a:t>
                </a:r>
                <a:r>
                  <a:rPr lang="en-US" altLang="zh-TW" sz="1200" dirty="0">
                    <a:latin typeface="+mj-lt"/>
                  </a:rPr>
                  <a:t> • sin2</a:t>
                </a:r>
                <a:r>
                  <a:rPr lang="en-US" altLang="zh-TW" sz="1200" dirty="0"/>
                  <a:t> θ</a:t>
                </a:r>
                <a:endParaRPr lang="zh-TW" altLang="en-US" sz="1200" dirty="0">
                  <a:latin typeface="+mj-lt"/>
                </a:endParaRPr>
              </a:p>
            </p:txBody>
          </p:sp>
          <p:cxnSp>
            <p:nvCxnSpPr>
              <p:cNvPr id="128" name="直線接點 127">
                <a:extLst>
                  <a:ext uri="{FF2B5EF4-FFF2-40B4-BE49-F238E27FC236}">
                    <a16:creationId xmlns:a16="http://schemas.microsoft.com/office/drawing/2014/main" id="{344F7C4F-B39B-4D51-8C01-4AA34D8AB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0621" y="3214921"/>
                <a:ext cx="900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2F47E330-8006-4926-9ECF-C3C819862ADB}"/>
                  </a:ext>
                </a:extLst>
              </p:cNvPr>
              <p:cNvSpPr txBox="1"/>
              <p:nvPr/>
            </p:nvSpPr>
            <p:spPr>
              <a:xfrm>
                <a:off x="9268450" y="3152797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2g</a:t>
                </a:r>
                <a:endParaRPr lang="zh-TW" altLang="en-US" sz="1200" dirty="0">
                  <a:latin typeface="+mj-lt"/>
                </a:endParaRPr>
              </a:p>
            </p:txBody>
          </p:sp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2AE6484-171C-46E4-87D3-66279A7EA241}"/>
                  </a:ext>
                </a:extLst>
              </p:cNvPr>
              <p:cNvSpPr txBox="1"/>
              <p:nvPr/>
            </p:nvSpPr>
            <p:spPr>
              <a:xfrm>
                <a:off x="10069631" y="3047392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h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endParaRPr lang="zh-TW" altLang="en-US" sz="1200" dirty="0">
                  <a:latin typeface="+mj-lt"/>
                </a:endParaRPr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95ABAADC-2928-4DEE-B6AF-24468F2EB90A}"/>
                  </a:ext>
                </a:extLst>
              </p:cNvPr>
              <p:cNvSpPr txBox="1"/>
              <p:nvPr/>
            </p:nvSpPr>
            <p:spPr>
              <a:xfrm>
                <a:off x="9891059" y="3064808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+</a:t>
                </a:r>
                <a:endParaRPr lang="zh-TW" altLang="en-US" sz="1200" dirty="0">
                  <a:latin typeface="+mj-lt"/>
                </a:endParaRPr>
              </a:p>
            </p:txBody>
          </p:sp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7269AA54-CE7D-4636-A714-A07709D1DAF2}"/>
                </a:ext>
              </a:extLst>
            </p:cNvPr>
            <p:cNvGrpSpPr/>
            <p:nvPr/>
          </p:nvGrpSpPr>
          <p:grpSpPr>
            <a:xfrm>
              <a:off x="8534400" y="3392279"/>
              <a:ext cx="1957665" cy="487455"/>
              <a:chOff x="8447314" y="2942341"/>
              <a:chExt cx="1957665" cy="487455"/>
            </a:xfrm>
          </p:grpSpPr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88851B3F-32DC-41E5-A555-5113AEDE7F1E}"/>
                  </a:ext>
                </a:extLst>
              </p:cNvPr>
              <p:cNvSpPr txBox="1"/>
              <p:nvPr/>
            </p:nvSpPr>
            <p:spPr>
              <a:xfrm>
                <a:off x="8447314" y="3076884"/>
                <a:ext cx="6238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(3) H=</a:t>
                </a:r>
                <a:endParaRPr lang="zh-TW" altLang="en-US" sz="1200" dirty="0"/>
              </a:p>
            </p:txBody>
          </p: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9D0E9824-EA49-4079-9F8E-C7C7471D1EB0}"/>
                  </a:ext>
                </a:extLst>
              </p:cNvPr>
              <p:cNvSpPr txBox="1"/>
              <p:nvPr/>
            </p:nvSpPr>
            <p:spPr>
              <a:xfrm>
                <a:off x="8963648" y="2942341"/>
                <a:ext cx="1066318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(V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r>
                  <a:rPr lang="en-US" altLang="zh-TW" sz="1200" baseline="30000" dirty="0">
                    <a:latin typeface="+mj-lt"/>
                  </a:rPr>
                  <a:t>2</a:t>
                </a:r>
                <a:r>
                  <a:rPr lang="en-US" altLang="zh-TW" sz="1200" dirty="0">
                    <a:latin typeface="+mj-lt"/>
                  </a:rPr>
                  <a:t> • </a:t>
                </a:r>
                <a:r>
                  <a:rPr lang="en-US" altLang="zh-TW" sz="1200" dirty="0" err="1">
                    <a:latin typeface="+mj-lt"/>
                  </a:rPr>
                  <a:t>sin</a:t>
                </a:r>
                <a:r>
                  <a:rPr lang="en-US" altLang="zh-TW" sz="1200" dirty="0" err="1"/>
                  <a:t>θ</a:t>
                </a:r>
                <a:r>
                  <a:rPr lang="en-US" altLang="zh-TW" sz="1200" dirty="0"/>
                  <a:t>)</a:t>
                </a:r>
                <a:r>
                  <a:rPr lang="en-US" altLang="zh-TW" sz="1200" baseline="30000" dirty="0"/>
                  <a:t>2</a:t>
                </a:r>
                <a:endParaRPr lang="zh-TW" altLang="en-US" sz="1200" baseline="30000" dirty="0">
                  <a:latin typeface="+mj-lt"/>
                </a:endParaRPr>
              </a:p>
            </p:txBody>
          </p: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9049A24C-3D7A-4BD0-8068-38EDC11F3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0621" y="3214921"/>
                <a:ext cx="900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CFCDF158-4D21-4784-9367-986E35CFB7D4}"/>
                  </a:ext>
                </a:extLst>
              </p:cNvPr>
              <p:cNvSpPr txBox="1"/>
              <p:nvPr/>
            </p:nvSpPr>
            <p:spPr>
              <a:xfrm>
                <a:off x="9268450" y="3152797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2g</a:t>
                </a:r>
                <a:endParaRPr lang="zh-TW" altLang="en-US" sz="1200" dirty="0">
                  <a:latin typeface="+mj-lt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9EB9F74C-AEDC-40BA-8FC9-BA05B80DA2B0}"/>
                  </a:ext>
                </a:extLst>
              </p:cNvPr>
              <p:cNvSpPr txBox="1"/>
              <p:nvPr/>
            </p:nvSpPr>
            <p:spPr>
              <a:xfrm>
                <a:off x="10069631" y="3047392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h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endParaRPr lang="zh-TW" altLang="en-US" sz="1200" dirty="0">
                  <a:latin typeface="+mj-lt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C42640AA-F159-42DA-B4FE-2F329C975EF6}"/>
                  </a:ext>
                </a:extLst>
              </p:cNvPr>
              <p:cNvSpPr txBox="1"/>
              <p:nvPr/>
            </p:nvSpPr>
            <p:spPr>
              <a:xfrm>
                <a:off x="9891059" y="3064808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+</a:t>
                </a:r>
                <a:endParaRPr lang="zh-TW" altLang="en-US" sz="1200" dirty="0">
                  <a:latin typeface="+mj-lt"/>
                </a:endParaRPr>
              </a:p>
            </p:txBody>
          </p:sp>
        </p:grpSp>
      </p:grp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EDD6999E-E5CC-4992-8EA9-51B887F5FC91}"/>
              </a:ext>
            </a:extLst>
          </p:cNvPr>
          <p:cNvCxnSpPr>
            <a:cxnSpLocks/>
          </p:cNvCxnSpPr>
          <p:nvPr/>
        </p:nvCxnSpPr>
        <p:spPr>
          <a:xfrm flipV="1">
            <a:off x="6841999" y="1555360"/>
            <a:ext cx="1877284" cy="392892"/>
          </a:xfrm>
          <a:prstGeom prst="line">
            <a:avLst/>
          </a:prstGeom>
          <a:ln w="15875">
            <a:solidFill>
              <a:srgbClr val="FF0000">
                <a:alpha val="9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6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65350E9-BC27-4400-BBCD-DB4166FF73E1}"/>
              </a:ext>
            </a:extLst>
          </p:cNvPr>
          <p:cNvSpPr/>
          <p:nvPr/>
        </p:nvSpPr>
        <p:spPr>
          <a:xfrm>
            <a:off x="2692630" y="1352424"/>
            <a:ext cx="87104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# 參數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常數-1 : 離手高度 (ho) ; 設定在 : 2 (m)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常數-2 : 重力加速度(g) ; 設定在 : 9.8 (m/s^2)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變數-1 : 初速度（v0） ; 設定在 : 9 ~ 14 (m/s)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變數-2 : 角度（Theta）; 設定在 : 35 ~ 55 (deg)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結果-1 : 距離（R）; 理論值範圍落在 : 8 ~ 25 (m)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結果-2 : 高度（H）; 理論值範圍落在 : 3 ~ 9 (m)</a:t>
            </a:r>
          </a:p>
          <a:p>
            <a:endParaRPr lang="zh-TW" altLang="en-US" dirty="0">
              <a:solidFill>
                <a:srgbClr val="00B050"/>
              </a:solidFill>
            </a:endParaRPr>
          </a:p>
          <a:p>
            <a:r>
              <a:rPr lang="zh-TW" altLang="en-US" dirty="0">
                <a:solidFill>
                  <a:srgbClr val="00B050"/>
                </a:solidFill>
              </a:rPr>
              <a:t># 距離公式 (拋射總距離)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Ra = (v0**2) * np.sin(Theta*np.pi/180 *2) / g (拋射離手高度至落下到離手高度的距離)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Rb = 2 / np.tan(Theta*np.pi/180) (離手高度至落地的距離)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R = Ra + Rb</a:t>
            </a:r>
          </a:p>
          <a:p>
            <a:endParaRPr lang="zh-TW" altLang="en-US" dirty="0">
              <a:solidFill>
                <a:srgbClr val="00B050"/>
              </a:solidFill>
            </a:endParaRPr>
          </a:p>
          <a:p>
            <a:r>
              <a:rPr lang="zh-TW" altLang="en-US" dirty="0">
                <a:solidFill>
                  <a:srgbClr val="00B050"/>
                </a:solidFill>
              </a:rPr>
              <a:t># 高度公式 (拋射曲線-最高高度)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ho = 2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h1 = ( v0*math.sin(Theta*math.pi/180) )**2 / (2*g)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H = ho + h1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D13B744-79B4-4065-89FC-E8E244E8513A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Code-1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8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Code-2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B904FF-A3DB-4022-BEB7-24C61A1A0F81}"/>
              </a:ext>
            </a:extLst>
          </p:cNvPr>
          <p:cNvSpPr/>
          <p:nvPr/>
        </p:nvSpPr>
        <p:spPr>
          <a:xfrm>
            <a:off x="3721656" y="1719429"/>
            <a:ext cx="667023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/>
              <a:t>Module Kit</a:t>
            </a:r>
          </a:p>
          <a:p>
            <a:pPr algn="ctr"/>
            <a:endParaRPr lang="en-US" altLang="zh-TW" sz="1200" b="1" dirty="0"/>
          </a:p>
          <a:p>
            <a:r>
              <a:rPr lang="zh-TW" altLang="en-US" sz="2800" dirty="0"/>
              <a:t>%matplotlib inline</a:t>
            </a:r>
          </a:p>
          <a:p>
            <a:r>
              <a:rPr lang="zh-TW" altLang="en-US" sz="2800" dirty="0"/>
              <a:t>import tensorflow as tf</a:t>
            </a:r>
          </a:p>
          <a:p>
            <a:r>
              <a:rPr lang="zh-TW" altLang="en-US" sz="2800" dirty="0"/>
              <a:t>import pandas as pd</a:t>
            </a:r>
          </a:p>
          <a:p>
            <a:r>
              <a:rPr lang="zh-TW" altLang="en-US" sz="2800" dirty="0"/>
              <a:t>import scipy.io</a:t>
            </a:r>
          </a:p>
          <a:p>
            <a:r>
              <a:rPr lang="zh-TW" altLang="en-US" sz="2800" dirty="0"/>
              <a:t>import matplotlib.pyplot as plt</a:t>
            </a:r>
          </a:p>
          <a:p>
            <a:r>
              <a:rPr lang="zh-TW" altLang="en-US" sz="2800" dirty="0"/>
              <a:t>import numpy as np</a:t>
            </a:r>
          </a:p>
          <a:p>
            <a:r>
              <a:rPr lang="zh-TW" altLang="en-US" sz="2800" dirty="0"/>
              <a:t>import math</a:t>
            </a:r>
          </a:p>
          <a:p>
            <a:r>
              <a:rPr lang="zh-TW" altLang="en-US" sz="2800" dirty="0"/>
              <a:t>from mpl_toolkits.mplot3d import Axes3D</a:t>
            </a:r>
          </a:p>
        </p:txBody>
      </p:sp>
    </p:spTree>
    <p:extLst>
      <p:ext uri="{BB962C8B-B14F-4D97-AF65-F5344CB8AC3E}">
        <p14:creationId xmlns:p14="http://schemas.microsoft.com/office/powerpoint/2010/main" val="59058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Code-3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ADC5F7-1352-4F86-9A93-DCCA34018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857780"/>
            <a:ext cx="3240000" cy="23152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98932AD-FBF4-4538-A956-9A484E28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094" y="2857780"/>
            <a:ext cx="3240000" cy="23152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8904346-823E-4B7F-B031-8C0FA5B91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202" y="2857780"/>
            <a:ext cx="3240000" cy="231525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A6253D-9E21-485F-9CB5-8341B50D417D}"/>
              </a:ext>
            </a:extLst>
          </p:cNvPr>
          <p:cNvSpPr/>
          <p:nvPr/>
        </p:nvSpPr>
        <p:spPr>
          <a:xfrm>
            <a:off x="2271742" y="2219586"/>
            <a:ext cx="1665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Fixed Angle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FA1FD9-DC79-4CF2-B389-F6E07A2A693E}"/>
              </a:ext>
            </a:extLst>
          </p:cNvPr>
          <p:cNvSpPr/>
          <p:nvPr/>
        </p:nvSpPr>
        <p:spPr>
          <a:xfrm>
            <a:off x="8673107" y="2219585"/>
            <a:ext cx="2709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Fixed Initial Velocity</a:t>
            </a:r>
            <a:endParaRPr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40F359-DBEE-42DC-A4DE-3476770C58C1}"/>
              </a:ext>
            </a:extLst>
          </p:cNvPr>
          <p:cNvSpPr/>
          <p:nvPr/>
        </p:nvSpPr>
        <p:spPr>
          <a:xfrm>
            <a:off x="5825053" y="2219584"/>
            <a:ext cx="1337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Combine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4A314-C7CE-474C-B130-4B45BA4548B4}"/>
              </a:ext>
            </a:extLst>
          </p:cNvPr>
          <p:cNvSpPr/>
          <p:nvPr/>
        </p:nvSpPr>
        <p:spPr>
          <a:xfrm>
            <a:off x="4590035" y="1579255"/>
            <a:ext cx="3807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Equation Output Result</a:t>
            </a:r>
          </a:p>
        </p:txBody>
      </p:sp>
    </p:spTree>
    <p:extLst>
      <p:ext uri="{BB962C8B-B14F-4D97-AF65-F5344CB8AC3E}">
        <p14:creationId xmlns:p14="http://schemas.microsoft.com/office/powerpoint/2010/main" val="265128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Code-4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A6253D-9E21-485F-9CB5-8341B50D417D}"/>
              </a:ext>
            </a:extLst>
          </p:cNvPr>
          <p:cNvSpPr/>
          <p:nvPr/>
        </p:nvSpPr>
        <p:spPr>
          <a:xfrm>
            <a:off x="3393209" y="2193663"/>
            <a:ext cx="1667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Theta vs v0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FA1FD9-DC79-4CF2-B389-F6E07A2A693E}"/>
              </a:ext>
            </a:extLst>
          </p:cNvPr>
          <p:cNvSpPr/>
          <p:nvPr/>
        </p:nvSpPr>
        <p:spPr>
          <a:xfrm>
            <a:off x="8635068" y="2193664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 vs H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4A314-C7CE-474C-B130-4B45BA4548B4}"/>
              </a:ext>
            </a:extLst>
          </p:cNvPr>
          <p:cNvSpPr/>
          <p:nvPr/>
        </p:nvSpPr>
        <p:spPr>
          <a:xfrm>
            <a:off x="4404008" y="1522262"/>
            <a:ext cx="4420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Parameter Sampling Result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193A509-1E66-4895-A72B-0571CF60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80" y="2686602"/>
            <a:ext cx="4533900" cy="29908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112321D-61B8-4566-8B50-BC4D74D8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766" y="2686602"/>
            <a:ext cx="4533900" cy="29908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4C22A5B-59BC-4B89-A0FC-1227413E1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645" y="5780620"/>
            <a:ext cx="2965647" cy="9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59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889</TotalTime>
  <Words>2255</Words>
  <Application>Microsoft Office PowerPoint</Application>
  <PresentationFormat>寬螢幕</PresentationFormat>
  <Paragraphs>420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Corbel (本文)</vt:lpstr>
      <vt:lpstr>Arial</vt:lpstr>
      <vt:lpstr>Corbel</vt:lpstr>
      <vt:lpstr>視差</vt:lpstr>
      <vt:lpstr> Machine Learning期中報告 斜拋運動</vt:lpstr>
      <vt:lpstr>Group division</vt:lpstr>
      <vt:lpstr>Schedule Schedule</vt:lpstr>
      <vt:lpstr>Shot Put Related Rules</vt:lpstr>
      <vt:lpstr>PowerPoint 簡報</vt:lpstr>
      <vt:lpstr>PowerPoint 簡報</vt:lpstr>
      <vt:lpstr>Code-2</vt:lpstr>
      <vt:lpstr>Code-3</vt:lpstr>
      <vt:lpstr>Code-4</vt:lpstr>
      <vt:lpstr>Code-5</vt:lpstr>
      <vt:lpstr>Code-6</vt:lpstr>
      <vt:lpstr>Code-7</vt:lpstr>
      <vt:lpstr>Code-8</vt:lpstr>
      <vt:lpstr>Code-9</vt:lpstr>
      <vt:lpstr>Code-10</vt:lpstr>
      <vt:lpstr>Data Preparation</vt:lpstr>
      <vt:lpstr>Establish Training Data_1</vt:lpstr>
      <vt:lpstr>Neural Network_1</vt:lpstr>
      <vt:lpstr>Training Model_1</vt:lpstr>
      <vt:lpstr>Training Result_1</vt:lpstr>
      <vt:lpstr>Data Package_2</vt:lpstr>
      <vt:lpstr>Neural Network_2</vt:lpstr>
      <vt:lpstr>Loss function/Optimizer, Initialization/Accuracy_2</vt:lpstr>
      <vt:lpstr>Session Run_2</vt:lpstr>
      <vt:lpstr>Result-loss &amp; accuracy_2</vt:lpstr>
      <vt:lpstr>Result- Real v.s. Predict_2</vt:lpstr>
      <vt:lpstr>ResWeekly Meeting Record</vt:lpstr>
      <vt:lpstr>ResWeekly Meeting Record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Learning期中報告 斜拋運動</dc:title>
  <dc:creator>Windows 使用者</dc:creator>
  <cp:lastModifiedBy>deity Sun</cp:lastModifiedBy>
  <cp:revision>36</cp:revision>
  <dcterms:created xsi:type="dcterms:W3CDTF">2019-05-28T05:45:50Z</dcterms:created>
  <dcterms:modified xsi:type="dcterms:W3CDTF">2019-06-04T02:44:47Z</dcterms:modified>
</cp:coreProperties>
</file>