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23"/>
  </p:notesMasterIdLst>
  <p:sldIdLst>
    <p:sldId id="256" r:id="rId2"/>
    <p:sldId id="266" r:id="rId3"/>
    <p:sldId id="310" r:id="rId4"/>
    <p:sldId id="313" r:id="rId5"/>
    <p:sldId id="314" r:id="rId6"/>
    <p:sldId id="341" r:id="rId7"/>
    <p:sldId id="342" r:id="rId8"/>
    <p:sldId id="303" r:id="rId9"/>
    <p:sldId id="332" r:id="rId10"/>
    <p:sldId id="302" r:id="rId11"/>
    <p:sldId id="304" r:id="rId12"/>
    <p:sldId id="333" r:id="rId13"/>
    <p:sldId id="334" r:id="rId14"/>
    <p:sldId id="316" r:id="rId15"/>
    <p:sldId id="338" r:id="rId16"/>
    <p:sldId id="343" r:id="rId17"/>
    <p:sldId id="291" r:id="rId18"/>
    <p:sldId id="307" r:id="rId19"/>
    <p:sldId id="344" r:id="rId20"/>
    <p:sldId id="297" r:id="rId21"/>
    <p:sldId id="29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1" clrIdx="0">
    <p:extLst>
      <p:ext uri="{19B8F6BF-5375-455C-9EA6-DF929625EA0E}">
        <p15:presenceInfo xmlns:p15="http://schemas.microsoft.com/office/powerpoint/2012/main" userId="卓曉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F2F2F2"/>
    <a:srgbClr val="9DC3E6"/>
    <a:srgbClr val="517495"/>
    <a:srgbClr val="009900"/>
    <a:srgbClr val="009999"/>
    <a:srgbClr val="008080"/>
    <a:srgbClr val="008000"/>
    <a:srgbClr val="CCECFF"/>
    <a:srgbClr val="9CD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6400" autoAdjust="0"/>
  </p:normalViewPr>
  <p:slideViewPr>
    <p:cSldViewPr snapToGrid="0">
      <p:cViewPr varScale="1">
        <p:scale>
          <a:sx n="82" d="100"/>
          <a:sy n="82" d="100"/>
        </p:scale>
        <p:origin x="19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2021-11-17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ea1ChtPeriod"/>
            </a:pP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MedOrderTemplate</a:t>
            </a:r>
            <a:endParaRPr lang="en-US" altLang="zh-TW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dirty="0">
                <a:solidFill>
                  <a:srgbClr val="00B050"/>
                </a:solidFill>
              </a:rPr>
              <a:t>/**</a:t>
            </a:r>
            <a:r>
              <a:rPr lang="zh-TW" altLang="en-US" dirty="0">
                <a:solidFill>
                  <a:srgbClr val="00B050"/>
                </a:solidFill>
              </a:rPr>
              <a:t>組套編號</a:t>
            </a:r>
            <a:r>
              <a:rPr lang="en-US" altLang="zh-TW" dirty="0">
                <a:solidFill>
                  <a:srgbClr val="00B050"/>
                </a:solidFill>
              </a:rPr>
              <a:t> */</a:t>
            </a:r>
            <a:endParaRPr lang="zh-TW" altLang="en-US" dirty="0">
              <a:solidFill>
                <a:srgbClr val="00B050"/>
              </a:solidFill>
            </a:endParaRPr>
          </a:p>
          <a:p>
            <a:pPr lvl="1"/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TempNo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/**</a:t>
            </a:r>
            <a:r>
              <a:rPr lang="zh-TW" altLang="en-US" dirty="0">
                <a:solidFill>
                  <a:srgbClr val="00B050"/>
                </a:solidFill>
              </a:rPr>
              <a:t>醫師</a:t>
            </a:r>
            <a:r>
              <a:rPr lang="en-US" altLang="zh-TW" dirty="0">
                <a:solidFill>
                  <a:srgbClr val="00B050"/>
                </a:solidFill>
              </a:rPr>
              <a:t>/</a:t>
            </a:r>
            <a:r>
              <a:rPr lang="zh-TW" altLang="en-US" dirty="0">
                <a:solidFill>
                  <a:srgbClr val="00B050"/>
                </a:solidFill>
              </a:rPr>
              <a:t>科別代號</a:t>
            </a:r>
            <a:r>
              <a:rPr lang="en-US" altLang="zh-TW" dirty="0">
                <a:solidFill>
                  <a:srgbClr val="00B050"/>
                </a:solidFill>
              </a:rPr>
              <a:t>*/</a:t>
            </a:r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OwnerNo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/**</a:t>
            </a:r>
            <a:r>
              <a:rPr lang="zh-TW" altLang="en-US" dirty="0">
                <a:solidFill>
                  <a:srgbClr val="00B050"/>
                </a:solidFill>
              </a:rPr>
              <a:t>組套名稱</a:t>
            </a:r>
            <a:r>
              <a:rPr lang="en-US" altLang="zh-TW" dirty="0">
                <a:solidFill>
                  <a:srgbClr val="00B050"/>
                </a:solidFill>
              </a:rPr>
              <a:t>*/</a:t>
            </a:r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TempName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/**</a:t>
            </a:r>
            <a:r>
              <a:rPr lang="zh-TW" altLang="en-US" dirty="0">
                <a:solidFill>
                  <a:srgbClr val="00B050"/>
                </a:solidFill>
              </a:rPr>
              <a:t>組套內容</a:t>
            </a:r>
            <a:r>
              <a:rPr lang="en-US" altLang="zh-TW" dirty="0">
                <a:solidFill>
                  <a:srgbClr val="00B050"/>
                </a:solidFill>
              </a:rPr>
              <a:t> */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Context: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/**</a:t>
            </a:r>
            <a:r>
              <a:rPr lang="zh-TW" altLang="en-US" dirty="0">
                <a:solidFill>
                  <a:srgbClr val="00B050"/>
                </a:solidFill>
              </a:rPr>
              <a:t>最後異動人員</a:t>
            </a:r>
            <a:r>
              <a:rPr lang="en-US" altLang="zh-TW" dirty="0">
                <a:solidFill>
                  <a:srgbClr val="00B050"/>
                </a:solidFill>
              </a:rPr>
              <a:t> */</a:t>
            </a:r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SystemUse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/**</a:t>
            </a:r>
            <a:r>
              <a:rPr lang="zh-TW" altLang="en-US" dirty="0">
                <a:solidFill>
                  <a:srgbClr val="00B050"/>
                </a:solidFill>
              </a:rPr>
              <a:t>最後異動時間</a:t>
            </a:r>
            <a:r>
              <a:rPr lang="en-US" altLang="zh-TW" dirty="0">
                <a:solidFill>
                  <a:srgbClr val="00B050"/>
                </a:solidFill>
              </a:rPr>
              <a:t>*/</a:t>
            </a:r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 System time: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ea1ChtPeriod"/>
            </a:pP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ea1ChtPeriod"/>
            </a:pP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MedOrderTemplate</a:t>
            </a:r>
            <a:endParaRPr lang="en-US" altLang="zh-TW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dirty="0">
                <a:solidFill>
                  <a:srgbClr val="00B050"/>
                </a:solidFill>
              </a:rPr>
              <a:t>/**</a:t>
            </a:r>
            <a:r>
              <a:rPr lang="zh-TW" altLang="en-US" dirty="0">
                <a:solidFill>
                  <a:srgbClr val="00B050"/>
                </a:solidFill>
              </a:rPr>
              <a:t>組套編號</a:t>
            </a:r>
            <a:r>
              <a:rPr lang="en-US" altLang="zh-TW" dirty="0">
                <a:solidFill>
                  <a:srgbClr val="00B050"/>
                </a:solidFill>
              </a:rPr>
              <a:t> */</a:t>
            </a:r>
            <a:endParaRPr lang="zh-TW" altLang="en-US" dirty="0">
              <a:solidFill>
                <a:srgbClr val="00B050"/>
              </a:solidFill>
            </a:endParaRPr>
          </a:p>
          <a:p>
            <a:pPr lvl="1"/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TempNo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/**</a:t>
            </a:r>
            <a:r>
              <a:rPr lang="zh-TW" altLang="en-US" dirty="0">
                <a:solidFill>
                  <a:srgbClr val="00B050"/>
                </a:solidFill>
              </a:rPr>
              <a:t>醫師</a:t>
            </a:r>
            <a:r>
              <a:rPr lang="en-US" altLang="zh-TW" dirty="0">
                <a:solidFill>
                  <a:srgbClr val="00B050"/>
                </a:solidFill>
              </a:rPr>
              <a:t>/</a:t>
            </a:r>
            <a:r>
              <a:rPr lang="zh-TW" altLang="en-US" dirty="0">
                <a:solidFill>
                  <a:srgbClr val="00B050"/>
                </a:solidFill>
              </a:rPr>
              <a:t>科別代號</a:t>
            </a:r>
            <a:r>
              <a:rPr lang="en-US" altLang="zh-TW" dirty="0">
                <a:solidFill>
                  <a:srgbClr val="00B050"/>
                </a:solidFill>
              </a:rPr>
              <a:t>*/</a:t>
            </a:r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OwnerNo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/**</a:t>
            </a:r>
            <a:r>
              <a:rPr lang="zh-TW" altLang="en-US" dirty="0">
                <a:solidFill>
                  <a:srgbClr val="00B050"/>
                </a:solidFill>
              </a:rPr>
              <a:t>組套名稱</a:t>
            </a:r>
            <a:r>
              <a:rPr lang="en-US" altLang="zh-TW" dirty="0">
                <a:solidFill>
                  <a:srgbClr val="00B050"/>
                </a:solidFill>
              </a:rPr>
              <a:t>*/</a:t>
            </a:r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TempName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/**</a:t>
            </a:r>
            <a:r>
              <a:rPr lang="zh-TW" altLang="en-US" dirty="0">
                <a:solidFill>
                  <a:srgbClr val="00B050"/>
                </a:solidFill>
              </a:rPr>
              <a:t>組套內容</a:t>
            </a:r>
            <a:r>
              <a:rPr lang="en-US" altLang="zh-TW" dirty="0">
                <a:solidFill>
                  <a:srgbClr val="00B050"/>
                </a:solidFill>
              </a:rPr>
              <a:t> */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Context: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/**</a:t>
            </a:r>
            <a:r>
              <a:rPr lang="zh-TW" altLang="en-US" dirty="0">
                <a:solidFill>
                  <a:srgbClr val="00B050"/>
                </a:solidFill>
              </a:rPr>
              <a:t>最後異動人員</a:t>
            </a:r>
            <a:r>
              <a:rPr lang="en-US" altLang="zh-TW" dirty="0">
                <a:solidFill>
                  <a:srgbClr val="00B050"/>
                </a:solidFill>
              </a:rPr>
              <a:t> */</a:t>
            </a:r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SystemUse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/**</a:t>
            </a:r>
            <a:r>
              <a:rPr lang="zh-TW" altLang="en-US" dirty="0">
                <a:solidFill>
                  <a:srgbClr val="00B050"/>
                </a:solidFill>
              </a:rPr>
              <a:t>最後異動時間</a:t>
            </a:r>
            <a:r>
              <a:rPr lang="en-US" altLang="zh-TW" dirty="0">
                <a:solidFill>
                  <a:srgbClr val="00B050"/>
                </a:solidFill>
              </a:rPr>
              <a:t>*/</a:t>
            </a:r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 System time: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ea1ChtPeriod"/>
            </a:pP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203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466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9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07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2021-11-17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31344" y="6513242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2019.09.02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75376"/>
              </p:ext>
            </p:extLst>
          </p:nvPr>
        </p:nvGraphicFramePr>
        <p:xfrm>
          <a:off x="1349292" y="4068848"/>
          <a:ext cx="9106037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3462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12575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黃浩軒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張書綺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、黃浩軒、柏升偉、陳睿謙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954828" y="973072"/>
            <a:ext cx="9738050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/>
              <a:t>—</a:t>
            </a:r>
            <a:r>
              <a:rPr lang="zh-TW" altLang="en-US" b="1" dirty="0"/>
              <a:t>組套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(5/12)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86361"/>
              </p:ext>
            </p:extLst>
          </p:nvPr>
        </p:nvGraphicFramePr>
        <p:xfrm>
          <a:off x="423792" y="1277596"/>
          <a:ext cx="3210844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onTabChange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onAddToCartClick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73251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onRemoveClick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392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onOrderClick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580417"/>
                  </a:ext>
                </a:extLst>
              </a:tr>
            </a:tbl>
          </a:graphicData>
        </a:graphic>
      </p:graphicFrame>
      <p:grpSp>
        <p:nvGrpSpPr>
          <p:cNvPr id="2" name="群組 1"/>
          <p:cNvGrpSpPr/>
          <p:nvPr/>
        </p:nvGrpSpPr>
        <p:grpSpPr>
          <a:xfrm>
            <a:off x="3677749" y="1237131"/>
            <a:ext cx="8148083" cy="4590640"/>
            <a:chOff x="3733734" y="1526380"/>
            <a:chExt cx="8148083" cy="459064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734" y="1526380"/>
              <a:ext cx="8148083" cy="4590640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6772549" y="3266977"/>
              <a:ext cx="3287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❶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7550218" y="300748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❷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7336848" y="492704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❸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8012729" y="445660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❹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581687" y="300401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❺</a:t>
              </a:r>
              <a:endParaRPr lang="zh-TW" altLang="en-US" dirty="0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7956965" y="32455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</a:p>
        </p:txBody>
      </p:sp>
    </p:spTree>
    <p:extLst>
      <p:ext uri="{BB962C8B-B14F-4D97-AF65-F5344CB8AC3E}">
        <p14:creationId xmlns:p14="http://schemas.microsoft.com/office/powerpoint/2010/main" val="402103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9699835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(6/12)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字首查詢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555206"/>
              </p:ext>
            </p:extLst>
          </p:nvPr>
        </p:nvGraphicFramePr>
        <p:xfrm>
          <a:off x="423792" y="1277232"/>
          <a:ext cx="3210844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onAddClick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($event)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96634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onOrderClick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($event)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79861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4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onTabChange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($event)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822562"/>
                  </a:ext>
                </a:extLst>
              </a:tr>
            </a:tbl>
          </a:graphicData>
        </a:graphic>
      </p:graphicFrame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49" y="1236276"/>
            <a:ext cx="8148083" cy="459064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804635" y="3464599"/>
            <a:ext cx="328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107" y="4319636"/>
            <a:ext cx="512108" cy="50289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960036" y="32799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</a:p>
        </p:txBody>
      </p:sp>
      <p:sp>
        <p:nvSpPr>
          <p:cNvPr id="12" name="矩形 11"/>
          <p:cNvSpPr/>
          <p:nvPr/>
        </p:nvSpPr>
        <p:spPr>
          <a:xfrm>
            <a:off x="5790125" y="3023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58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9628118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(6/12)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專科診斷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49" y="1236276"/>
            <a:ext cx="8148083" cy="45906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71138" y="3476492"/>
            <a:ext cx="328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380" y="3441469"/>
            <a:ext cx="512108" cy="502897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9732225" y="3441470"/>
            <a:ext cx="2136720" cy="562726"/>
          </a:xfrm>
          <a:prstGeom prst="wedgeRoundRectCallout">
            <a:avLst>
              <a:gd name="adj1" fmla="val -56266"/>
              <a:gd name="adj2" fmla="val -1611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這邊產生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breadcrum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047206"/>
              </p:ext>
            </p:extLst>
          </p:nvPr>
        </p:nvGraphicFramePr>
        <p:xfrm>
          <a:off x="423792" y="1277232"/>
          <a:ext cx="3210844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4106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786738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onHomeClick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($event)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onShortCutClick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($event)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96634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onNextClick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($event)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82256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4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onBackClick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($event)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42492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5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onLangChange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($event)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787634"/>
                  </a:ext>
                </a:extLst>
              </a:tr>
            </a:tbl>
          </a:graphicData>
        </a:graphic>
      </p:graphicFrame>
      <p:sp>
        <p:nvSpPr>
          <p:cNvPr id="11" name="圓角矩形圖說文字 10"/>
          <p:cNvSpPr/>
          <p:nvPr/>
        </p:nvSpPr>
        <p:spPr>
          <a:xfrm>
            <a:off x="6741623" y="3343758"/>
            <a:ext cx="1330908" cy="393605"/>
          </a:xfrm>
          <a:prstGeom prst="wedgeRoundRectCallout">
            <a:avLst>
              <a:gd name="adj1" fmla="val -66591"/>
              <a:gd name="adj2" fmla="val 2612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功能列點擊</a:t>
            </a:r>
          </a:p>
        </p:txBody>
      </p:sp>
      <p:sp>
        <p:nvSpPr>
          <p:cNvPr id="12" name="矩形 11"/>
          <p:cNvSpPr/>
          <p:nvPr/>
        </p:nvSpPr>
        <p:spPr>
          <a:xfrm>
            <a:off x="5519973" y="54030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7956152" y="4693321"/>
            <a:ext cx="1104720" cy="393605"/>
          </a:xfrm>
          <a:prstGeom prst="wedgeRoundRectCallout">
            <a:avLst>
              <a:gd name="adj1" fmla="val -66591"/>
              <a:gd name="adj2" fmla="val 2612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選項點擊</a:t>
            </a:r>
          </a:p>
        </p:txBody>
      </p:sp>
      <p:sp>
        <p:nvSpPr>
          <p:cNvPr id="14" name="矩形 13"/>
          <p:cNvSpPr/>
          <p:nvPr/>
        </p:nvSpPr>
        <p:spPr>
          <a:xfrm>
            <a:off x="8615288" y="53865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❺</a:t>
            </a:r>
            <a:endParaRPr lang="zh-TW" altLang="en-US" dirty="0"/>
          </a:p>
        </p:txBody>
      </p:sp>
      <p:sp>
        <p:nvSpPr>
          <p:cNvPr id="17" name="圓角矩形圖說文字 16"/>
          <p:cNvSpPr/>
          <p:nvPr/>
        </p:nvSpPr>
        <p:spPr>
          <a:xfrm>
            <a:off x="9797656" y="5181330"/>
            <a:ext cx="2204365" cy="574525"/>
          </a:xfrm>
          <a:prstGeom prst="wedgeRoundRectCallout">
            <a:avLst>
              <a:gd name="adj1" fmla="val -66591"/>
              <a:gd name="adj2" fmla="val 2612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點「英文」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切換英文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再點一次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「切換中文」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7432919" y="48119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</a:p>
        </p:txBody>
      </p:sp>
    </p:spTree>
    <p:extLst>
      <p:ext uri="{BB962C8B-B14F-4D97-AF65-F5344CB8AC3E}">
        <p14:creationId xmlns:p14="http://schemas.microsoft.com/office/powerpoint/2010/main" val="310775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926953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(6/12)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常用分類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4355"/>
              </p:ext>
            </p:extLst>
          </p:nvPr>
        </p:nvGraphicFramePr>
        <p:xfrm>
          <a:off x="423792" y="1277232"/>
          <a:ext cx="3210844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4106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786738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onHomeClick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($event)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onShortCutClick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($event)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96634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onNextClick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($event)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82256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4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onBackClick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($event)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424929"/>
                  </a:ext>
                </a:extLst>
              </a:tr>
            </a:tbl>
          </a:graphicData>
        </a:graphic>
      </p:graphicFrame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49" y="1236276"/>
            <a:ext cx="8148083" cy="45906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71139" y="3540561"/>
            <a:ext cx="328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380" y="3441469"/>
            <a:ext cx="512108" cy="502897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7407077" y="4781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</a:p>
        </p:txBody>
      </p:sp>
      <p:sp>
        <p:nvSpPr>
          <p:cNvPr id="19" name="圓角矩形圖說文字 18"/>
          <p:cNvSpPr/>
          <p:nvPr/>
        </p:nvSpPr>
        <p:spPr>
          <a:xfrm>
            <a:off x="8763119" y="3944366"/>
            <a:ext cx="2136720" cy="393605"/>
          </a:xfrm>
          <a:prstGeom prst="wedgeRoundRectCallout">
            <a:avLst>
              <a:gd name="adj1" fmla="val -24754"/>
              <a:gd name="adj2" fmla="val -9003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breadcrum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</a:p>
        </p:txBody>
      </p:sp>
      <p:sp>
        <p:nvSpPr>
          <p:cNvPr id="21" name="圓角矩形圖說文字 20"/>
          <p:cNvSpPr/>
          <p:nvPr/>
        </p:nvSpPr>
        <p:spPr>
          <a:xfrm>
            <a:off x="6741623" y="3343758"/>
            <a:ext cx="1330908" cy="393605"/>
          </a:xfrm>
          <a:prstGeom prst="wedgeRoundRectCallout">
            <a:avLst>
              <a:gd name="adj1" fmla="val -66591"/>
              <a:gd name="adj2" fmla="val 2612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功能列點擊</a:t>
            </a:r>
          </a:p>
        </p:txBody>
      </p:sp>
      <p:sp>
        <p:nvSpPr>
          <p:cNvPr id="22" name="矩形 21"/>
          <p:cNvSpPr/>
          <p:nvPr/>
        </p:nvSpPr>
        <p:spPr>
          <a:xfrm>
            <a:off x="5548882" y="5457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  <p:sp>
        <p:nvSpPr>
          <p:cNvPr id="23" name="圓角矩形圖說文字 22"/>
          <p:cNvSpPr/>
          <p:nvPr/>
        </p:nvSpPr>
        <p:spPr>
          <a:xfrm>
            <a:off x="7956152" y="4693321"/>
            <a:ext cx="1104720" cy="393605"/>
          </a:xfrm>
          <a:prstGeom prst="wedgeRoundRectCallout">
            <a:avLst>
              <a:gd name="adj1" fmla="val -66591"/>
              <a:gd name="adj2" fmla="val 2612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選項點擊</a:t>
            </a:r>
          </a:p>
        </p:txBody>
      </p:sp>
    </p:spTree>
    <p:extLst>
      <p:ext uri="{BB962C8B-B14F-4D97-AF65-F5344CB8AC3E}">
        <p14:creationId xmlns:p14="http://schemas.microsoft.com/office/powerpoint/2010/main" val="142484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(7/12)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042628"/>
              </p:ext>
            </p:extLst>
          </p:nvPr>
        </p:nvGraphicFramePr>
        <p:xfrm>
          <a:off x="423792" y="1277230"/>
          <a:ext cx="3210844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onTabChange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951294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onAddToCartClick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89086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onRemoveClick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23991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onOrderClick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898406"/>
                  </a:ext>
                </a:extLst>
              </a:tr>
            </a:tbl>
          </a:graphicData>
        </a:graphic>
      </p:graphicFrame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50" y="1236926"/>
            <a:ext cx="8148081" cy="45906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68341" y="3380832"/>
            <a:ext cx="288000" cy="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32816" y="35781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77609" y="43829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07746" y="39474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07746" y="48875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946706" y="3196166"/>
            <a:ext cx="395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❺</a:t>
            </a:r>
            <a:endParaRPr lang="zh-TW" altLang="en-US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423791" y="4186107"/>
            <a:ext cx="3017678" cy="701414"/>
          </a:xfrm>
          <a:prstGeom prst="wedgeRoundRectCallout">
            <a:avLst>
              <a:gd name="adj1" fmla="val -22105"/>
              <a:gd name="adj2" fmla="val -88847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「檢驗檢查」至「治療處置」方法皆同表格所示</a:t>
            </a:r>
          </a:p>
        </p:txBody>
      </p:sp>
    </p:spTree>
    <p:extLst>
      <p:ext uri="{BB962C8B-B14F-4D97-AF65-F5344CB8AC3E}">
        <p14:creationId xmlns:p14="http://schemas.microsoft.com/office/powerpoint/2010/main" val="409711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35354"/>
              </p:ext>
            </p:extLst>
          </p:nvPr>
        </p:nvGraphicFramePr>
        <p:xfrm>
          <a:off x="447692" y="977663"/>
          <a:ext cx="3450764" cy="29268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586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MedOrderTemplate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tempNo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ownerNo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tempName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context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order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41294"/>
                  </a:ext>
                </a:extLst>
              </a:tr>
              <a:tr h="365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87229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 time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57845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51896"/>
              </p:ext>
            </p:extLst>
          </p:nvPr>
        </p:nvGraphicFramePr>
        <p:xfrm>
          <a:off x="376494" y="4302752"/>
          <a:ext cx="3452400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7515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304885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51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examOrder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examOrder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8059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drugOrder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drugOrder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diagOrder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diagOrder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391639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79353"/>
              </p:ext>
            </p:extLst>
          </p:nvPr>
        </p:nvGraphicFramePr>
        <p:xfrm>
          <a:off x="4382597" y="974424"/>
          <a:ext cx="3452400" cy="2926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74907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51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ExamOrder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medCode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8059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medName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dosageQty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71475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useDays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09726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usage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16278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way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22467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81111"/>
              </p:ext>
            </p:extLst>
          </p:nvPr>
        </p:nvGraphicFramePr>
        <p:xfrm>
          <a:off x="8319138" y="977663"/>
          <a:ext cx="3452400" cy="3291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74907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51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DrugOrder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medCode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8059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medName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dosageQty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1435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dosageUnit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061585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useDays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81171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usage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7817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way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5911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9349"/>
              </p:ext>
            </p:extLst>
          </p:nvPr>
        </p:nvGraphicFramePr>
        <p:xfrm>
          <a:off x="4382597" y="4302752"/>
          <a:ext cx="345240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74907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51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DiagOrder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diagCode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8059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diagName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diagType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866065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remark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0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76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49406"/>
              </p:ext>
            </p:extLst>
          </p:nvPr>
        </p:nvGraphicFramePr>
        <p:xfrm>
          <a:off x="436607" y="1087223"/>
          <a:ext cx="3450764" cy="29808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260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DiagTreeInfo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treeNode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chtNodeName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engNodeName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diagCode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4129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parentTreeNode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87229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seqNo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57845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24033"/>
              </p:ext>
            </p:extLst>
          </p:nvPr>
        </p:nvGraphicFramePr>
        <p:xfrm>
          <a:off x="4391686" y="1087223"/>
          <a:ext cx="345240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74907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51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OptionInfo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divNo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8059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divName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drNo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64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drName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</a:t>
                      </a:r>
                      <a:r>
                        <a:rPr lang="en-US" altLang="zh-TW" b="1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4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4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9365154"/>
              </p:ext>
            </p:extLst>
          </p:nvPr>
        </p:nvGraphicFramePr>
        <p:xfrm>
          <a:off x="488919" y="997381"/>
          <a:ext cx="11102160" cy="5660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363952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/>
                        <a:t>View Service</a:t>
                      </a:r>
                      <a:r>
                        <a:rPr lang="en-US" altLang="zh-TW" sz="1800" b="1" kern="1200" baseline="0" dirty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84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個人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組套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組套存檔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onSaveClick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 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setMedTempList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tempNo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202206"/>
                  </a:ext>
                </a:extLst>
              </a:tr>
              <a:tr h="3267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按下搜尋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onSearchClick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onSearch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OptionInfo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MedOrderTemplate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644920"/>
                  </a:ext>
                </a:extLst>
              </a:tr>
              <a:tr h="3267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組套選取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onRowSelect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 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getSetRowItem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tempNo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MedOrderTemplate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461583"/>
                  </a:ext>
                </a:extLst>
              </a:tr>
              <a:tr h="3267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科別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醫師資訊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onDrChange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getDrInfo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ownerNo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OptionInfo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74948"/>
                  </a:ext>
                </a:extLst>
              </a:tr>
              <a:tr h="425742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藥囑開立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關鍵字搜尋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getFormName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searchTerm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DrugOrder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409889"/>
                  </a:ext>
                </a:extLst>
              </a:tr>
              <a:tr h="42574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加入預選清單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onAddToCartClick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getDrugCodeInfo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medCode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DrugOrder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00438"/>
                  </a:ext>
                </a:extLst>
              </a:tr>
              <a:tr h="42574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加入藥囑清單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onOrderClick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DrugOrder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DrugOrder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189445"/>
                  </a:ext>
                </a:extLst>
              </a:tr>
              <a:tr h="425742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醫囑開立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關鍵字搜尋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getKeyword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searchTerm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ExamOrder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080410"/>
                  </a:ext>
                </a:extLst>
              </a:tr>
              <a:tr h="42574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加入預選清單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onAddToCartClick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getOrderCodeInfo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medCode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ExamOrder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849147"/>
                  </a:ext>
                </a:extLst>
              </a:tr>
              <a:tr h="42574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加入醫囑清單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onOrderClick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ExamOrder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ExamOrder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618408"/>
                  </a:ext>
                </a:extLst>
              </a:tr>
              <a:tr h="425742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診斷</a:t>
                      </a:r>
                      <a:endParaRPr lang="en-US" altLang="zh-TW" sz="1800" kern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開立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關鍵字搜尋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getKeywordDiagList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searchTerm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DiagOrder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441752"/>
                  </a:ext>
                </a:extLst>
              </a:tr>
              <a:tr h="42574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診斷樹點擊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onNextClick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($event)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treeNode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DiagTreeInfo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997720"/>
                  </a:ext>
                </a:extLst>
              </a:tr>
              <a:tr h="42574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加入診斷清單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onOrderClick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DiagOrder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DiagOrder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34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28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WebAPI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Controller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195685"/>
              </p:ext>
            </p:extLst>
          </p:nvPr>
        </p:nvGraphicFramePr>
        <p:xfrm>
          <a:off x="592586" y="1296142"/>
          <a:ext cx="1091505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257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277451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87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URL(/</a:t>
                      </a:r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MedOrderTemplate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  <a:endParaRPr lang="en-US" altLang="zh-TW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取得組套清單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getMedTempList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ownerNo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MedOrderTemplate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</a:t>
                      </a:r>
                      <a:r>
                        <a:rPr lang="zh-TW" altLang="en-US" sz="1800" kern="12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組套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getSetListInfo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medCode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MedOrderTemplate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070508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組套存檔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setMedOrderTemplate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tempNo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639603"/>
              </p:ext>
            </p:extLst>
          </p:nvPr>
        </p:nvGraphicFramePr>
        <p:xfrm>
          <a:off x="592585" y="2968101"/>
          <a:ext cx="1091505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0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0063">
                  <a:extLst>
                    <a:ext uri="{9D8B030D-6E8A-4147-A177-3AD203B41FA5}">
                      <a16:colId xmlns:a16="http://schemas.microsoft.com/office/drawing/2014/main" val="712629243"/>
                    </a:ext>
                  </a:extLst>
                </a:gridCol>
                <a:gridCol w="233895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053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>
                          <a:effectLst/>
                        </a:rPr>
                        <a:t>Method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bg1"/>
                          </a:solidFill>
                        </a:rPr>
                        <a:t>URL</a:t>
                      </a:r>
                      <a:r>
                        <a:rPr lang="en-US" altLang="zh-TW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zh-TW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admMedOrder</a:t>
                      </a:r>
                      <a:r>
                        <a:rPr lang="en-US" altLang="zh-TW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drugOrder</a:t>
                      </a:r>
                      <a:r>
                        <a:rPr lang="en-US" altLang="zh-TW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取得藥囑清單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getDrugOrderList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ownerNo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DrugOrder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取得藥品資訊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getDrugCodeInfo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medCode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DrugOrder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817206"/>
                  </a:ext>
                </a:extLst>
              </a:tr>
              <a:tr h="295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取得藥品清單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getDrugList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DrugOrder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94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55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WebAPI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Controller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596177"/>
              </p:ext>
            </p:extLst>
          </p:nvPr>
        </p:nvGraphicFramePr>
        <p:xfrm>
          <a:off x="592582" y="1447972"/>
          <a:ext cx="1064029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8752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87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URL(/</a:t>
                      </a: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diagRecord</a:t>
                      </a:r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取得診斷資訊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getDiagRecordInfo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ownerNo</a:t>
                      </a:r>
                      <a:endParaRPr lang="en-US" altLang="zh-TW" sz="18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DiagOrder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取得診斷清單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getDiagOrderList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ownerNo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DiagOrder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26218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726"/>
              </p:ext>
            </p:extLst>
          </p:nvPr>
        </p:nvGraphicFramePr>
        <p:xfrm>
          <a:off x="592581" y="2906001"/>
          <a:ext cx="1064029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16">
                  <a:extLst>
                    <a:ext uri="{9D8B030D-6E8A-4147-A177-3AD203B41FA5}">
                      <a16:colId xmlns:a16="http://schemas.microsoft.com/office/drawing/2014/main" val="712629243"/>
                    </a:ext>
                  </a:extLst>
                </a:gridCol>
                <a:gridCol w="2313324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053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>
                          <a:effectLst/>
                        </a:rPr>
                        <a:t>Method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URL(/</a:t>
                      </a:r>
                      <a:r>
                        <a:rPr lang="en-US" altLang="zh-TW" sz="14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4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admMedOrder</a:t>
                      </a:r>
                      <a:r>
                        <a:rPr lang="en-US" altLang="zh-TW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4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drugOrder</a:t>
                      </a:r>
                      <a:r>
                        <a:rPr lang="en-US" altLang="zh-TW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取得醫囑資訊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getExamOrders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ownerNo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ExamOrder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取得醫囑清單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OrderList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ownerNo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ExamOrder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133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6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Service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263696"/>
              </p:ext>
            </p:extLst>
          </p:nvPr>
        </p:nvGraphicFramePr>
        <p:xfrm>
          <a:off x="499954" y="1116352"/>
          <a:ext cx="10938359" cy="3584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843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470604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34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Service Function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取得組套清單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getMedTempList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ownerNo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MedOrderTemplate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取得組套資訊</a:t>
                      </a:r>
                      <a:endParaRPr lang="en-US" altLang="zh-TW" sz="1800" kern="12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getSetListInfo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medCode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MedOrderTemplate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402075"/>
                  </a:ext>
                </a:extLst>
              </a:tr>
              <a:tr h="363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組套存檔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setMedTempList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tempNo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329053"/>
                  </a:ext>
                </a:extLst>
              </a:tr>
              <a:tr h="388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取得藥囑清單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getDrugOrderList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ownerNo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DrugOrder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760063"/>
                  </a:ext>
                </a:extLst>
              </a:tr>
              <a:tr h="363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取得藥品資訊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getDrugCodeInfo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medCode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DrugOrder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636149"/>
                  </a:ext>
                </a:extLst>
              </a:tr>
              <a:tr h="363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取得藥品清單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getDrugList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DrugOrder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65614"/>
                  </a:ext>
                </a:extLst>
              </a:tr>
              <a:tr h="635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取得診斷資訊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getDiagRecordInfo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ownerNo</a:t>
                      </a:r>
                      <a:endParaRPr lang="en-US" altLang="zh-TW" sz="18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DiagOrder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26245"/>
                  </a:ext>
                </a:extLst>
              </a:tr>
              <a:tr h="363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取得醫囑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getExamOrders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ownerNo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ExamOrder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0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96618"/>
              </p:ext>
            </p:extLst>
          </p:nvPr>
        </p:nvGraphicFramePr>
        <p:xfrm>
          <a:off x="495836" y="1112842"/>
          <a:ext cx="10967415" cy="347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2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477193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128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Service Function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取得組套清單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getMedTempList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ownerNo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MedOrderTemplate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取得組套資訊</a:t>
                      </a:r>
                      <a:endParaRPr lang="en-US" altLang="zh-TW" sz="1800" kern="12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getSetListInfo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medCode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MedOrderTemplate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620820"/>
                  </a:ext>
                </a:extLst>
              </a:tr>
              <a:tr h="312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組套存檔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setMedTempList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tempNo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取得藥囑清單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getDrugOrderList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ownerNo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DrugOrder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817206"/>
                  </a:ext>
                </a:extLst>
              </a:tr>
              <a:tr h="312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取得藥品資訊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getDrugCodeInfo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medCode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DrugOrder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5790"/>
                  </a:ext>
                </a:extLst>
              </a:tr>
              <a:tr h="312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取得藥品清單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getDrugList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DrugOrder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671308"/>
                  </a:ext>
                </a:extLst>
              </a:tr>
              <a:tr h="547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取得診斷清單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getDiagRecordInfo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ownerNo</a:t>
                      </a:r>
                      <a:endParaRPr lang="en-US" altLang="zh-TW" sz="18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DiagOrder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324037"/>
                  </a:ext>
                </a:extLst>
              </a:tr>
              <a:tr h="312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取得醫囑清單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getExamOrders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ownerNo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ExamOrder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239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8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69" y="1242453"/>
            <a:ext cx="8060678" cy="4541396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(1/12)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15609"/>
              </p:ext>
            </p:extLst>
          </p:nvPr>
        </p:nvGraphicFramePr>
        <p:xfrm>
          <a:off x="423792" y="1277593"/>
          <a:ext cx="3169943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onListClick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onDittoClick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4152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onOptionChange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8511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2195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87225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onDrChange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10644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4113072" y="1864497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53723" y="1874119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568243" y="1886042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82763" y="1869225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97283" y="18765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❺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81785" y="24011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❻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61982" y="26040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❼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412781" y="33586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❽</a:t>
            </a:r>
            <a:endParaRPr lang="zh-TW" altLang="en-US" dirty="0"/>
          </a:p>
        </p:txBody>
      </p:sp>
      <p:sp>
        <p:nvSpPr>
          <p:cNvPr id="15" name="圓角矩形圖說文字 14"/>
          <p:cNvSpPr/>
          <p:nvPr/>
        </p:nvSpPr>
        <p:spPr>
          <a:xfrm>
            <a:off x="219910" y="5668970"/>
            <a:ext cx="3110753" cy="806376"/>
          </a:xfrm>
          <a:prstGeom prst="wedgeRoundRectCallout">
            <a:avLst>
              <a:gd name="adj1" fmla="val -23760"/>
              <a:gd name="adj2" fmla="val 61264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續下頁，選擇科別組套介面設計</a:t>
            </a:r>
          </a:p>
        </p:txBody>
      </p:sp>
      <p:sp>
        <p:nvSpPr>
          <p:cNvPr id="16" name="圓角矩形圖說文字 15"/>
          <p:cNvSpPr/>
          <p:nvPr/>
        </p:nvSpPr>
        <p:spPr>
          <a:xfrm>
            <a:off x="5893019" y="3883207"/>
            <a:ext cx="3313738" cy="441688"/>
          </a:xfrm>
          <a:prstGeom prst="wedgeRoundRectCallout">
            <a:avLst>
              <a:gd name="adj1" fmla="val -22319"/>
              <a:gd name="adj2" fmla="val -7214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單按一下，跳至該組套的組套內容</a:t>
            </a:r>
          </a:p>
        </p:txBody>
      </p:sp>
      <p:sp>
        <p:nvSpPr>
          <p:cNvPr id="3" name="矩形 2"/>
          <p:cNvSpPr/>
          <p:nvPr/>
        </p:nvSpPr>
        <p:spPr>
          <a:xfrm>
            <a:off x="8448571" y="235518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❾</a:t>
            </a:r>
            <a:endParaRPr lang="zh-TW" altLang="en-US" dirty="0"/>
          </a:p>
        </p:txBody>
      </p:sp>
      <p:sp>
        <p:nvSpPr>
          <p:cNvPr id="17" name="圓角矩形圖說文字 16"/>
          <p:cNvSpPr/>
          <p:nvPr/>
        </p:nvSpPr>
        <p:spPr>
          <a:xfrm>
            <a:off x="8162873" y="2061327"/>
            <a:ext cx="2676923" cy="277246"/>
          </a:xfrm>
          <a:prstGeom prst="wedgeRoundRectCallout">
            <a:avLst>
              <a:gd name="adj1" fmla="val -21095"/>
              <a:gd name="adj2" fmla="val 7835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按下搜尋後，秀出醫師姓名</a:t>
            </a:r>
          </a:p>
        </p:txBody>
      </p:sp>
    </p:spTree>
    <p:extLst>
      <p:ext uri="{BB962C8B-B14F-4D97-AF65-F5344CB8AC3E}">
        <p14:creationId xmlns:p14="http://schemas.microsoft.com/office/powerpoint/2010/main" val="6673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(1/12)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科別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13072" y="1864497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53723" y="1874119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68243" y="1886042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82763" y="1869225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97283" y="18765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❺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357654" y="24011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❻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286219" y="24011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❼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214784" y="25858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❽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318549" y="32256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❾</a:t>
            </a:r>
            <a:endParaRPr lang="zh-TW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62259"/>
              </p:ext>
            </p:extLst>
          </p:nvPr>
        </p:nvGraphicFramePr>
        <p:xfrm>
          <a:off x="423792" y="1277593"/>
          <a:ext cx="3169943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onListClick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onDittoClick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4152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onOptionChange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8511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onDivChange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675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2195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872252"/>
                  </a:ext>
                </a:extLst>
              </a:tr>
            </a:tbl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3673369" y="1242456"/>
            <a:ext cx="8060678" cy="4541397"/>
            <a:chOff x="3673369" y="1242456"/>
            <a:chExt cx="8060678" cy="454139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3369" y="1242456"/>
              <a:ext cx="8060678" cy="4541397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10586802" y="2665702"/>
              <a:ext cx="1075953" cy="20956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4103475" y="1849271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869065" y="1867205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566958" y="1862503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306417" y="1853999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070814" y="18613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❺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731652" y="2387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❻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143598" y="24011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❼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217632" y="259638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❽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409536" y="31924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51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(2/12)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37980"/>
              </p:ext>
            </p:extLst>
          </p:nvPr>
        </p:nvGraphicFramePr>
        <p:xfrm>
          <a:off x="423792" y="1268265"/>
          <a:ext cx="3169943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85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91209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onDosageQtyChange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onDosageUnitChange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124525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onUsageClick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69896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onWayClick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8363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onUsedDaysChange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89147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onStatusClick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422149"/>
                  </a:ext>
                </a:extLst>
              </a:tr>
            </a:tbl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3716344" y="1239242"/>
            <a:ext cx="7929035" cy="4467228"/>
            <a:chOff x="3735452" y="1908060"/>
            <a:chExt cx="8021774" cy="4567552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452" y="1908060"/>
              <a:ext cx="8021774" cy="4567552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8030719" y="4252177"/>
              <a:ext cx="3957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❶</a:t>
              </a:r>
            </a:p>
          </p:txBody>
        </p:sp>
      </p:grpSp>
      <p:sp>
        <p:nvSpPr>
          <p:cNvPr id="10" name="圓角矩形圖說文字 9"/>
          <p:cNvSpPr/>
          <p:nvPr/>
        </p:nvSpPr>
        <p:spPr>
          <a:xfrm>
            <a:off x="7088373" y="5019954"/>
            <a:ext cx="2271758" cy="393605"/>
          </a:xfrm>
          <a:prstGeom prst="wedgeRoundRectCallout">
            <a:avLst>
              <a:gd name="adj1" fmla="val -21962"/>
              <a:gd name="adj2" fmla="val -8580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按下可以更改欄位內容</a:t>
            </a:r>
          </a:p>
        </p:txBody>
      </p:sp>
      <p:sp>
        <p:nvSpPr>
          <p:cNvPr id="12" name="矩形 11"/>
          <p:cNvSpPr/>
          <p:nvPr/>
        </p:nvSpPr>
        <p:spPr>
          <a:xfrm>
            <a:off x="8547193" y="3047541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147130" y="3058136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747067" y="3058136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413814" y="306321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❺</a:t>
            </a:r>
            <a:endParaRPr lang="zh-TW" altLang="en-US" dirty="0"/>
          </a:p>
        </p:txBody>
      </p:sp>
      <p:sp>
        <p:nvSpPr>
          <p:cNvPr id="19" name="圓角矩形圖說文字 18"/>
          <p:cNvSpPr/>
          <p:nvPr/>
        </p:nvSpPr>
        <p:spPr>
          <a:xfrm>
            <a:off x="376494" y="4142961"/>
            <a:ext cx="3177985" cy="1753986"/>
          </a:xfrm>
          <a:prstGeom prst="wedgeRoundRectCallout">
            <a:avLst>
              <a:gd name="adj1" fmla="val -20127"/>
              <a:gd name="adj2" fmla="val -586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Change&amp; Click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用法差別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1.Change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是用在單點擊，即可更改表格中內容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2.Click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事件，是用於點擊後，他還會跳出一個視窗上使用者選取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86860" y="48352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17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917909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(2/12)</a:t>
            </a:r>
            <a:r>
              <a:rPr lang="en-US" altLang="zh-TW" sz="1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</a:t>
            </a:r>
            <a:r>
              <a:rPr lang="zh-TW" altLang="en-US" sz="2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頻率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45227"/>
              </p:ext>
            </p:extLst>
          </p:nvPr>
        </p:nvGraphicFramePr>
        <p:xfrm>
          <a:off x="423792" y="1268265"/>
          <a:ext cx="3169943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85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91209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onDosageQtyChange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onDosageUnitChange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124525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onUsageClick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69896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onWayClick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8363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onUsedDaysChange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89147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onStatusClick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4221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onUsageSelect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698105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onWaySelect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174570"/>
                  </a:ext>
                </a:extLst>
              </a:tr>
            </a:tbl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3716344" y="1239242"/>
            <a:ext cx="7929035" cy="4467229"/>
            <a:chOff x="3735452" y="1908060"/>
            <a:chExt cx="8021774" cy="4567553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452" y="1908060"/>
              <a:ext cx="8021774" cy="4567553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8022309" y="4464662"/>
              <a:ext cx="3957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❶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8547193" y="3047541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147130" y="3058136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747067" y="3058136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413814" y="306321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❺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986860" y="48352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❻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716344" y="1268265"/>
            <a:ext cx="7929034" cy="440769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95" y="2145751"/>
            <a:ext cx="3421671" cy="2874203"/>
          </a:xfrm>
          <a:prstGeom prst="rect">
            <a:avLst/>
          </a:prstGeom>
        </p:spPr>
      </p:pic>
      <p:sp>
        <p:nvSpPr>
          <p:cNvPr id="23" name="圓角矩形圖說文字 22"/>
          <p:cNvSpPr/>
          <p:nvPr/>
        </p:nvSpPr>
        <p:spPr>
          <a:xfrm>
            <a:off x="8171411" y="5977995"/>
            <a:ext cx="3699164" cy="393605"/>
          </a:xfrm>
          <a:prstGeom prst="wedgeRoundRectCallout">
            <a:avLst>
              <a:gd name="adj1" fmla="val -21962"/>
              <a:gd name="adj2" fmla="val -8580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按下頻率後彈跳出視窗，即可更改頻率</a:t>
            </a:r>
          </a:p>
        </p:txBody>
      </p:sp>
      <p:sp>
        <p:nvSpPr>
          <p:cNvPr id="24" name="矩形 23"/>
          <p:cNvSpPr/>
          <p:nvPr/>
        </p:nvSpPr>
        <p:spPr>
          <a:xfrm>
            <a:off x="6325394" y="328744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80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858946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(2/12)</a:t>
            </a:r>
            <a:r>
              <a:rPr lang="en-US" altLang="zh-TW" sz="2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–</a:t>
            </a:r>
            <a:r>
              <a:rPr lang="zh-TW" altLang="en-US" sz="2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途徑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90393"/>
              </p:ext>
            </p:extLst>
          </p:nvPr>
        </p:nvGraphicFramePr>
        <p:xfrm>
          <a:off x="423792" y="1268265"/>
          <a:ext cx="3169943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85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91209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onDosageQtyChange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onDosageUnitChange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124525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onUsageClick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69896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onWayClick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8363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onUsedDaysChange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89147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onStatusClick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4221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onUsageSelect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78713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onWaySelect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196851"/>
                  </a:ext>
                </a:extLst>
              </a:tr>
            </a:tbl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3716344" y="1239242"/>
            <a:ext cx="7929035" cy="4467229"/>
            <a:chOff x="3735452" y="1908060"/>
            <a:chExt cx="8021774" cy="4567553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452" y="1908060"/>
              <a:ext cx="8021774" cy="4567553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8022309" y="4464662"/>
              <a:ext cx="3957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❶</a:t>
              </a:r>
            </a:p>
          </p:txBody>
        </p:sp>
      </p:grpSp>
      <p:sp>
        <p:nvSpPr>
          <p:cNvPr id="10" name="圓角矩形圖說文字 9"/>
          <p:cNvSpPr/>
          <p:nvPr/>
        </p:nvSpPr>
        <p:spPr>
          <a:xfrm>
            <a:off x="8163098" y="5977995"/>
            <a:ext cx="3707477" cy="393605"/>
          </a:xfrm>
          <a:prstGeom prst="wedgeRoundRectCallout">
            <a:avLst>
              <a:gd name="adj1" fmla="val -21962"/>
              <a:gd name="adj2" fmla="val -8580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按下途徑後彈跳出視窗，即可更改途徑</a:t>
            </a:r>
          </a:p>
        </p:txBody>
      </p:sp>
      <p:sp>
        <p:nvSpPr>
          <p:cNvPr id="12" name="矩形 11"/>
          <p:cNvSpPr/>
          <p:nvPr/>
        </p:nvSpPr>
        <p:spPr>
          <a:xfrm>
            <a:off x="8547193" y="3047541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147130" y="3058136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747067" y="3058136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413814" y="306321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❺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986860" y="48352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❻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16344" y="1268265"/>
            <a:ext cx="7929034" cy="443820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3"/>
          <a:srcRect b="1273"/>
          <a:stretch/>
        </p:blipFill>
        <p:spPr>
          <a:xfrm>
            <a:off x="6055943" y="2171630"/>
            <a:ext cx="3458848" cy="2874203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6340613" y="33027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7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(3/12)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67095"/>
              </p:ext>
            </p:extLst>
          </p:nvPr>
        </p:nvGraphicFramePr>
        <p:xfrm>
          <a:off x="423792" y="1277596"/>
          <a:ext cx="3169943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onAddClick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3731116" y="1247980"/>
            <a:ext cx="7903819" cy="4453022"/>
            <a:chOff x="3745311" y="1902423"/>
            <a:chExt cx="8012061" cy="4573191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5311" y="1902423"/>
              <a:ext cx="8012061" cy="4573191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5625297" y="2519080"/>
              <a:ext cx="3957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44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(4/12)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39074"/>
              </p:ext>
            </p:extLst>
          </p:nvPr>
        </p:nvGraphicFramePr>
        <p:xfrm>
          <a:off x="423792" y="1277596"/>
          <a:ext cx="3169943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onDittoClick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3731117" y="1247980"/>
            <a:ext cx="7903817" cy="4453020"/>
            <a:chOff x="3745312" y="1902423"/>
            <a:chExt cx="8012059" cy="4573189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5312" y="1902423"/>
              <a:ext cx="8012059" cy="4573189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4934835" y="2566992"/>
              <a:ext cx="3957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❶</a:t>
              </a: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423792" y="2704934"/>
            <a:ext cx="1816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Ditto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en-US" altLang="zh-TW" b="1" dirty="0" err="1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tempNo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null</a:t>
            </a:r>
            <a:endParaRPr lang="zh-TW" altLang="en-US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43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13902</TotalTime>
  <Words>1530</Words>
  <Application>Microsoft Office PowerPoint</Application>
  <PresentationFormat>寬螢幕</PresentationFormat>
  <Paragraphs>621</Paragraphs>
  <Slides>21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Consolas</vt:lpstr>
      <vt:lpstr>Office 佈景主題</vt:lpstr>
      <vt:lpstr>系統設計書—組套</vt:lpstr>
      <vt:lpstr>系統設計大綱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孫培然</cp:lastModifiedBy>
  <cp:revision>578</cp:revision>
  <dcterms:created xsi:type="dcterms:W3CDTF">2019-04-08T01:43:59Z</dcterms:created>
  <dcterms:modified xsi:type="dcterms:W3CDTF">2021-11-16T23:52:58Z</dcterms:modified>
</cp:coreProperties>
</file>