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30"/>
  </p:notesMasterIdLst>
  <p:sldIdLst>
    <p:sldId id="256" r:id="rId2"/>
    <p:sldId id="266" r:id="rId3"/>
    <p:sldId id="310" r:id="rId4"/>
    <p:sldId id="375" r:id="rId5"/>
    <p:sldId id="360" r:id="rId6"/>
    <p:sldId id="346" r:id="rId7"/>
    <p:sldId id="347" r:id="rId8"/>
    <p:sldId id="348" r:id="rId9"/>
    <p:sldId id="349" r:id="rId10"/>
    <p:sldId id="350" r:id="rId11"/>
    <p:sldId id="351" r:id="rId12"/>
    <p:sldId id="376" r:id="rId13"/>
    <p:sldId id="352" r:id="rId14"/>
    <p:sldId id="361" r:id="rId15"/>
    <p:sldId id="353" r:id="rId16"/>
    <p:sldId id="354" r:id="rId17"/>
    <p:sldId id="355" r:id="rId18"/>
    <p:sldId id="362" r:id="rId19"/>
    <p:sldId id="359" r:id="rId20"/>
    <p:sldId id="357" r:id="rId21"/>
    <p:sldId id="338" r:id="rId22"/>
    <p:sldId id="366" r:id="rId23"/>
    <p:sldId id="367" r:id="rId24"/>
    <p:sldId id="373" r:id="rId25"/>
    <p:sldId id="374" r:id="rId26"/>
    <p:sldId id="369" r:id="rId27"/>
    <p:sldId id="370" r:id="rId28"/>
    <p:sldId id="3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5B4EBFC-AF84-4609-8087-E3623C52BFF6}">
          <p14:sldIdLst>
            <p14:sldId id="256"/>
            <p14:sldId id="266"/>
          </p14:sldIdLst>
        </p14:section>
        <p14:section name="UI-目錄選單建檔" id="{D5E54878-9BBF-4BDB-9DD8-7A867D375225}">
          <p14:sldIdLst>
            <p14:sldId id="310"/>
            <p14:sldId id="375"/>
            <p14:sldId id="360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I-應用程式建檔" id="{63AE5203-43D9-4469-AC31-F022EC864119}">
          <p14:sldIdLst>
            <p14:sldId id="376"/>
            <p14:sldId id="352"/>
            <p14:sldId id="361"/>
            <p14:sldId id="353"/>
            <p14:sldId id="354"/>
            <p14:sldId id="355"/>
            <p14:sldId id="362"/>
            <p14:sldId id="359"/>
            <p14:sldId id="357"/>
          </p14:sldIdLst>
        </p14:section>
        <p14:section name="ViewModel" id="{3782CA4B-D40D-4571-87A7-2C88D9FE605B}">
          <p14:sldIdLst>
            <p14:sldId id="338"/>
            <p14:sldId id="366"/>
            <p14:sldId id="367"/>
            <p14:sldId id="373"/>
            <p14:sldId id="374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8CBAD"/>
    <a:srgbClr val="FFF2CC"/>
    <a:srgbClr val="FDF3ED"/>
    <a:srgbClr val="E08484"/>
    <a:srgbClr val="B42E2E"/>
    <a:srgbClr val="D24E4E"/>
    <a:srgbClr val="333332"/>
    <a:srgbClr val="3B3B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5244" autoAdjust="0"/>
  </p:normalViewPr>
  <p:slideViewPr>
    <p:cSldViewPr snapToGrid="0">
      <p:cViewPr varScale="1">
        <p:scale>
          <a:sx n="67" d="100"/>
          <a:sy n="67" d="100"/>
        </p:scale>
        <p:origin x="150" y="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29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0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應用頁面建檔</a:t>
            </a:r>
            <a:r>
              <a:rPr lang="en-US" altLang="zh-TW" b="1" dirty="0"/>
              <a:t>】</a:t>
            </a:r>
          </a:p>
          <a:p>
            <a:r>
              <a:rPr lang="en-US" altLang="zh-TW" b="0" dirty="0" err="1"/>
              <a:t>OnInit</a:t>
            </a:r>
            <a:r>
              <a:rPr lang="en-US" altLang="zh-TW" b="0" dirty="0"/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，用於瀏覽已建立的應用頁面  </a:t>
            </a:r>
            <a:r>
              <a:rPr lang="en-US" altLang="zh-TW" dirty="0"/>
              <a:t>&amp;</a:t>
            </a:r>
            <a:r>
              <a:rPr lang="zh-TW" altLang="en-US" dirty="0"/>
              <a:t> 輸入「頁面代號」或「網頁路徑」，及時判斷是否重覆</a:t>
            </a:r>
            <a:endParaRPr lang="en-US" altLang="zh-TW" dirty="0"/>
          </a:p>
          <a:p>
            <a:r>
              <a:rPr lang="en-US" altLang="zh-TW" dirty="0"/>
              <a:t>---- </a:t>
            </a:r>
            <a:r>
              <a:rPr lang="en-US" altLang="zh-TW" dirty="0" err="1"/>
              <a:t>getDevelopers</a:t>
            </a:r>
            <a:r>
              <a:rPr lang="en-US" altLang="zh-TW" dirty="0"/>
              <a:t>()</a:t>
            </a:r>
            <a:r>
              <a:rPr lang="zh-TW" altLang="en-US" dirty="0"/>
              <a:t>，用於在維護人員的下拉式選單顯示資訊室人員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按下表格中的刪除按鈕 </a:t>
            </a:r>
            <a:r>
              <a:rPr lang="en-US" altLang="zh-TW" dirty="0" err="1"/>
              <a:t>onRowRemoveClick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getAppPageUsedList</a:t>
            </a:r>
            <a:r>
              <a:rPr lang="en-US" altLang="zh-TW" dirty="0"/>
              <a:t>(</a:t>
            </a:r>
            <a:r>
              <a:rPr lang="en-US" altLang="zh-TW" dirty="0" err="1"/>
              <a:t>pageId</a:t>
            </a:r>
            <a:r>
              <a:rPr lang="en-US" altLang="zh-TW" dirty="0"/>
              <a:t>)</a:t>
            </a:r>
            <a:r>
              <a:rPr lang="zh-TW" altLang="en-US" dirty="0"/>
              <a:t>，用於在刪除前，通知頁面</a:t>
            </a:r>
            <a:r>
              <a:rPr lang="zh-TW" altLang="en-US"/>
              <a:t>是否被應用程式使用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按下工具列的儲存按鈕 </a:t>
            </a:r>
            <a:r>
              <a:rPr lang="en-US" altLang="zh-TW" dirty="0" err="1"/>
              <a:t>onSaveClick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setAppPageInfos</a:t>
            </a:r>
            <a:r>
              <a:rPr lang="en-US" altLang="zh-TW" dirty="0"/>
              <a:t>(</a:t>
            </a:r>
            <a:r>
              <a:rPr lang="en-US" altLang="zh-TW" dirty="0" err="1"/>
              <a:t>appPageInfo</a:t>
            </a:r>
            <a:r>
              <a:rPr lang="en-US" altLang="zh-TW" dirty="0"/>
              <a:t>[])</a:t>
            </a:r>
            <a:r>
              <a:rPr lang="zh-TW" altLang="en-US" dirty="0"/>
              <a:t>，更新應用頁面的各項設定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，瀏覽已建立的應用頁面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b="1"/>
              <a:t>【</a:t>
            </a:r>
            <a:r>
              <a:rPr lang="zh-TW" altLang="en-US" b="1"/>
              <a:t>應用程式建</a:t>
            </a:r>
            <a:r>
              <a:rPr lang="zh-TW" altLang="en-US" b="1" dirty="0"/>
              <a:t>檔</a:t>
            </a:r>
            <a:r>
              <a:rPr lang="en-US" altLang="zh-TW" b="1" dirty="0"/>
              <a:t>】</a:t>
            </a:r>
          </a:p>
          <a:p>
            <a:r>
              <a:rPr lang="en-US" altLang="zh-TW" b="1" dirty="0" err="1"/>
              <a:t>OnInit</a:t>
            </a:r>
            <a:r>
              <a:rPr lang="en-US" altLang="zh-TW" b="1" dirty="0"/>
              <a:t>()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getAppPageInfos</a:t>
            </a:r>
            <a:r>
              <a:rPr lang="en-US" altLang="zh-TW" b="0" dirty="0"/>
              <a:t>()</a:t>
            </a:r>
            <a:r>
              <a:rPr lang="zh-TW" altLang="en-US" b="0" dirty="0"/>
              <a:t>，瀏覽已建立的應用頁面</a:t>
            </a:r>
          </a:p>
          <a:p>
            <a:endParaRPr lang="zh-TW" altLang="en-US" b="0" dirty="0"/>
          </a:p>
          <a:p>
            <a:r>
              <a:rPr lang="zh-TW" altLang="en-US" b="0" dirty="0"/>
              <a:t>按下工具列的儲存按鈕 </a:t>
            </a:r>
            <a:r>
              <a:rPr lang="en-US" altLang="zh-TW" b="0" dirty="0" err="1"/>
              <a:t>onSaveClick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setAppStoreInfos</a:t>
            </a:r>
            <a:r>
              <a:rPr lang="en-US" altLang="zh-TW" b="0" dirty="0"/>
              <a:t>(</a:t>
            </a:r>
            <a:r>
              <a:rPr lang="en-US" altLang="zh-TW" b="0" dirty="0" err="1"/>
              <a:t>appId,appPageInfo</a:t>
            </a:r>
            <a:r>
              <a:rPr lang="en-US" altLang="zh-TW" b="0" dirty="0"/>
              <a:t>[])</a:t>
            </a:r>
            <a:r>
              <a:rPr lang="zh-TW" altLang="en-US" b="0" dirty="0"/>
              <a:t>，更新</a:t>
            </a:r>
            <a:r>
              <a:rPr lang="zh-TW" altLang="en-US" b="0"/>
              <a:t>某筆應用程式的</a:t>
            </a:r>
            <a:r>
              <a:rPr lang="zh-TW" altLang="en-US" b="0" dirty="0"/>
              <a:t>各項設定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en-US" altLang="zh-TW" b="0" dirty="0"/>
              <a:t>()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按下工具列的刪除按鈕 </a:t>
            </a:r>
            <a:r>
              <a:rPr lang="en-US" altLang="zh-TW" b="0" dirty="0" err="1"/>
              <a:t>onRemoveClick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getAppStoreUsedList</a:t>
            </a:r>
            <a:r>
              <a:rPr lang="en-US" altLang="zh-TW" b="0" dirty="0"/>
              <a:t>()</a:t>
            </a:r>
            <a:r>
              <a:rPr lang="zh-TW" altLang="en-US" b="0" dirty="0"/>
              <a:t>，用於在刪除前</a:t>
            </a:r>
            <a:r>
              <a:rPr lang="zh-TW" altLang="en-US" b="0"/>
              <a:t>，通知應用程式是否</a:t>
            </a:r>
            <a:r>
              <a:rPr lang="zh-TW" altLang="en-US" b="0" dirty="0"/>
              <a:t>被使用者使用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removeAppStore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，刪除</a:t>
            </a:r>
            <a:r>
              <a:rPr lang="zh-TW" altLang="en-US" b="0"/>
              <a:t>某筆應用程式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按下工具列的匯出設定檔 </a:t>
            </a:r>
            <a:r>
              <a:rPr lang="en-US" altLang="zh-TW" b="0" dirty="0" err="1"/>
              <a:t>onExportJsonClick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getAppStoreConfig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，取得</a:t>
            </a:r>
            <a:r>
              <a:rPr lang="zh-TW" altLang="en-US" b="0"/>
              <a:t>某筆應用程式的 </a:t>
            </a:r>
            <a:r>
              <a:rPr lang="en-US" altLang="zh-TW" b="0" dirty="0" err="1"/>
              <a:t>app.config.json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0" dirty="0"/>
              <a:t>按下</a:t>
            </a:r>
            <a:r>
              <a:rPr lang="zh-TW" altLang="en-US" b="0"/>
              <a:t>表格中的應用程式 </a:t>
            </a:r>
            <a:r>
              <a:rPr lang="en-US" altLang="zh-TW" b="0" dirty="0" err="1"/>
              <a:t>onRowSelect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，顯示</a:t>
            </a:r>
            <a:r>
              <a:rPr lang="zh-TW" altLang="en-US" b="0"/>
              <a:t>某筆應用程式的</a:t>
            </a:r>
            <a:r>
              <a:rPr lang="zh-TW" altLang="en-US" b="0" dirty="0"/>
              <a:t>詳細資訊</a:t>
            </a:r>
          </a:p>
          <a:p>
            <a:endParaRPr lang="zh-TW" altLang="en-US" b="0" dirty="0"/>
          </a:p>
          <a:p>
            <a:r>
              <a:rPr lang="zh-TW" altLang="en-US" b="0"/>
              <a:t>輸入完應用程式代號 </a:t>
            </a:r>
            <a:r>
              <a:rPr lang="en-US" altLang="zh-TW" b="0" dirty="0" err="1"/>
              <a:t>onAppIdKeyUp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checkAppStoreUsed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，判別頁面代號是否重覆</a:t>
            </a:r>
          </a:p>
          <a:p>
            <a:endParaRPr lang="zh-TW" altLang="en-US" b="0" dirty="0"/>
          </a:p>
          <a:p>
            <a:r>
              <a:rPr lang="zh-TW" altLang="en-US" b="0" dirty="0"/>
              <a:t>輸入完網頁路徑 </a:t>
            </a:r>
            <a:r>
              <a:rPr lang="en-US" altLang="zh-TW" b="0" dirty="0" err="1"/>
              <a:t>onAppUrlKeyUp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checkAppStoreCreated</a:t>
            </a:r>
            <a:r>
              <a:rPr lang="en-US" altLang="zh-TW" b="0" dirty="0"/>
              <a:t>(</a:t>
            </a:r>
            <a:r>
              <a:rPr lang="en-US" altLang="zh-TW" b="0" dirty="0" err="1"/>
              <a:t>appUrl</a:t>
            </a:r>
            <a:r>
              <a:rPr lang="en-US" altLang="zh-TW" b="0" dirty="0"/>
              <a:t>)</a:t>
            </a:r>
            <a:r>
              <a:rPr lang="zh-TW" altLang="en-US" b="0" dirty="0"/>
              <a:t>，判別網頁路徑是否重覆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686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應用頁面建檔</a:t>
            </a:r>
            <a:r>
              <a:rPr lang="en-US" altLang="zh-TW" b="1" dirty="0"/>
              <a:t>】</a:t>
            </a:r>
          </a:p>
          <a:p>
            <a:r>
              <a:rPr lang="en-US" altLang="zh-TW" b="0" dirty="0" err="1"/>
              <a:t>OnInit</a:t>
            </a:r>
            <a:r>
              <a:rPr lang="en-US" altLang="zh-TW" b="0" dirty="0"/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，用於瀏覽已建立的應用頁面  </a:t>
            </a:r>
            <a:r>
              <a:rPr lang="en-US" altLang="zh-TW" dirty="0"/>
              <a:t>&amp;</a:t>
            </a:r>
            <a:r>
              <a:rPr lang="zh-TW" altLang="en-US" dirty="0"/>
              <a:t> 輸入「頁面代號」或「網頁路徑」，及時判斷是否重覆</a:t>
            </a:r>
            <a:endParaRPr lang="en-US" altLang="zh-TW" dirty="0"/>
          </a:p>
          <a:p>
            <a:r>
              <a:rPr lang="en-US" altLang="zh-TW" dirty="0"/>
              <a:t>---- </a:t>
            </a:r>
            <a:r>
              <a:rPr lang="en-US" altLang="zh-TW" dirty="0" err="1"/>
              <a:t>getDevelopers</a:t>
            </a:r>
            <a:r>
              <a:rPr lang="en-US" altLang="zh-TW" dirty="0"/>
              <a:t>()</a:t>
            </a:r>
            <a:r>
              <a:rPr lang="zh-TW" altLang="en-US" dirty="0"/>
              <a:t>，用於在維護人員的下拉式選單顯示資訊室人員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按下表格中的刪除按鈕 </a:t>
            </a:r>
            <a:r>
              <a:rPr lang="en-US" altLang="zh-TW" dirty="0" err="1"/>
              <a:t>onRowRemoveClick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getAppPageUsedList</a:t>
            </a:r>
            <a:r>
              <a:rPr lang="en-US" altLang="zh-TW" dirty="0"/>
              <a:t>(</a:t>
            </a:r>
            <a:r>
              <a:rPr lang="en-US" altLang="zh-TW" dirty="0" err="1"/>
              <a:t>pageId</a:t>
            </a:r>
            <a:r>
              <a:rPr lang="en-US" altLang="zh-TW" dirty="0"/>
              <a:t>)</a:t>
            </a:r>
            <a:r>
              <a:rPr lang="zh-TW" altLang="en-US" dirty="0"/>
              <a:t>，用於在刪除前，通知頁面</a:t>
            </a:r>
            <a:r>
              <a:rPr lang="zh-TW" altLang="en-US"/>
              <a:t>是否被應用程式使用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按下工具列的儲存按鈕 </a:t>
            </a:r>
            <a:r>
              <a:rPr lang="en-US" altLang="zh-TW" dirty="0" err="1"/>
              <a:t>onSaveClick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setAppPageInfos</a:t>
            </a:r>
            <a:r>
              <a:rPr lang="en-US" altLang="zh-TW" dirty="0"/>
              <a:t>(</a:t>
            </a:r>
            <a:r>
              <a:rPr lang="en-US" altLang="zh-TW" dirty="0" err="1"/>
              <a:t>appPageInfo</a:t>
            </a:r>
            <a:r>
              <a:rPr lang="en-US" altLang="zh-TW" dirty="0"/>
              <a:t>[])</a:t>
            </a:r>
            <a:r>
              <a:rPr lang="zh-TW" altLang="en-US" dirty="0"/>
              <a:t>，更新應用頁面的各項設定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，瀏覽已建立的應用頁面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b="1"/>
              <a:t>【</a:t>
            </a:r>
            <a:r>
              <a:rPr lang="zh-TW" altLang="en-US" b="1"/>
              <a:t>應用程式建</a:t>
            </a:r>
            <a:r>
              <a:rPr lang="zh-TW" altLang="en-US" b="1" dirty="0"/>
              <a:t>檔</a:t>
            </a:r>
            <a:r>
              <a:rPr lang="en-US" altLang="zh-TW" b="1" dirty="0"/>
              <a:t>】</a:t>
            </a:r>
          </a:p>
          <a:p>
            <a:r>
              <a:rPr lang="en-US" altLang="zh-TW" b="1" dirty="0" err="1"/>
              <a:t>OnInit</a:t>
            </a:r>
            <a:r>
              <a:rPr lang="en-US" altLang="zh-TW" b="1" dirty="0"/>
              <a:t>()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getAppPageInfos</a:t>
            </a:r>
            <a:r>
              <a:rPr lang="zh-TW" altLang="en-US" b="0" dirty="0"/>
              <a:t>，瀏覽已建立的應用頁面</a:t>
            </a:r>
          </a:p>
          <a:p>
            <a:endParaRPr lang="zh-TW" altLang="en-US" b="0" dirty="0"/>
          </a:p>
          <a:p>
            <a:r>
              <a:rPr lang="zh-TW" altLang="en-US" b="0" dirty="0"/>
              <a:t>按下工具列的儲存按鈕 </a:t>
            </a:r>
            <a:r>
              <a:rPr lang="en-US" altLang="zh-TW" b="0" dirty="0" err="1"/>
              <a:t>onSaveClick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setAppStoreInfos</a:t>
            </a:r>
            <a:r>
              <a:rPr lang="en-US" altLang="zh-TW" b="0" dirty="0"/>
              <a:t>(</a:t>
            </a:r>
            <a:r>
              <a:rPr lang="en-US" altLang="zh-TW" b="0" dirty="0" err="1"/>
              <a:t>appId,appPageInfo</a:t>
            </a:r>
            <a:r>
              <a:rPr lang="en-US" altLang="zh-TW" b="0" dirty="0"/>
              <a:t>[])</a:t>
            </a:r>
            <a:r>
              <a:rPr lang="zh-TW" altLang="en-US" b="0" dirty="0"/>
              <a:t>，更新</a:t>
            </a:r>
            <a:r>
              <a:rPr lang="zh-TW" altLang="en-US" b="0"/>
              <a:t>某筆應用程式的</a:t>
            </a:r>
            <a:r>
              <a:rPr lang="zh-TW" altLang="en-US" b="0" dirty="0"/>
              <a:t>各項設定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en-US" altLang="zh-TW" b="0" dirty="0"/>
              <a:t>()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按下工具列的刪除按鈕 </a:t>
            </a:r>
            <a:r>
              <a:rPr lang="en-US" altLang="zh-TW" b="0" dirty="0" err="1"/>
              <a:t>onRemoveClick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getAppStoreUsedList</a:t>
            </a:r>
            <a:r>
              <a:rPr lang="en-US" altLang="zh-TW" b="0" dirty="0"/>
              <a:t>()</a:t>
            </a:r>
            <a:r>
              <a:rPr lang="zh-TW" altLang="en-US" b="0" dirty="0"/>
              <a:t>，用於在刪除前</a:t>
            </a:r>
            <a:r>
              <a:rPr lang="zh-TW" altLang="en-US" b="0"/>
              <a:t>，通知應用程式是否</a:t>
            </a:r>
            <a:r>
              <a:rPr lang="zh-TW" altLang="en-US" b="0" dirty="0"/>
              <a:t>被使用者使用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removeAppStore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，刪除</a:t>
            </a:r>
            <a:r>
              <a:rPr lang="zh-TW" altLang="en-US" b="0"/>
              <a:t>某筆應用程式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按下工具列的匯出設定檔 </a:t>
            </a:r>
            <a:r>
              <a:rPr lang="en-US" altLang="zh-TW" b="0" dirty="0" err="1"/>
              <a:t>onExportJsonClick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getAppStoreConfig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，取得</a:t>
            </a:r>
            <a:r>
              <a:rPr lang="zh-TW" altLang="en-US" b="0"/>
              <a:t>某筆應用程式的 </a:t>
            </a:r>
            <a:r>
              <a:rPr lang="en-US" altLang="zh-TW" b="0" dirty="0" err="1"/>
              <a:t>app.config.json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0" dirty="0"/>
              <a:t>按下</a:t>
            </a:r>
            <a:r>
              <a:rPr lang="zh-TW" altLang="en-US" b="0"/>
              <a:t>表格中的應用程式 </a:t>
            </a:r>
            <a:r>
              <a:rPr lang="en-US" altLang="zh-TW" b="0" dirty="0" err="1"/>
              <a:t>onRowSelect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，顯示</a:t>
            </a:r>
            <a:r>
              <a:rPr lang="zh-TW" altLang="en-US" b="0"/>
              <a:t>某筆應用程式的</a:t>
            </a:r>
            <a:r>
              <a:rPr lang="zh-TW" altLang="en-US" b="0" dirty="0"/>
              <a:t>詳細資訊</a:t>
            </a:r>
          </a:p>
          <a:p>
            <a:endParaRPr lang="zh-TW" altLang="en-US" b="0" dirty="0"/>
          </a:p>
          <a:p>
            <a:r>
              <a:rPr lang="zh-TW" altLang="en-US" b="0"/>
              <a:t>輸入完應用程式代號 </a:t>
            </a:r>
            <a:r>
              <a:rPr lang="en-US" altLang="zh-TW" b="0" dirty="0" err="1"/>
              <a:t>onAppIdKeyUp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checkAppStoreUsed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，判別頁面代號是否重覆</a:t>
            </a:r>
          </a:p>
          <a:p>
            <a:endParaRPr lang="zh-TW" altLang="en-US" b="0" dirty="0"/>
          </a:p>
          <a:p>
            <a:r>
              <a:rPr lang="zh-TW" altLang="en-US" b="0" dirty="0"/>
              <a:t>輸入完網頁路徑 </a:t>
            </a:r>
            <a:r>
              <a:rPr lang="en-US" altLang="zh-TW" b="0" dirty="0" err="1"/>
              <a:t>onAppUrlKeyUp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checkAppStoreCreated</a:t>
            </a:r>
            <a:r>
              <a:rPr lang="en-US" altLang="zh-TW" b="0" dirty="0"/>
              <a:t>(</a:t>
            </a:r>
            <a:r>
              <a:rPr lang="en-US" altLang="zh-TW" b="0" dirty="0" err="1"/>
              <a:t>appUrl</a:t>
            </a:r>
            <a:r>
              <a:rPr lang="en-US" altLang="zh-TW" b="0" dirty="0"/>
              <a:t>)</a:t>
            </a:r>
            <a:r>
              <a:rPr lang="zh-TW" altLang="en-US" b="0" dirty="0"/>
              <a:t>，判別網頁路徑是否重覆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0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19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37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85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0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3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2021.11.23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11567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李晟裕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劉立雯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54828" y="97307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/>
              <a:t>—</a:t>
            </a:r>
            <a:r>
              <a:rPr lang="zh-TW" altLang="en-US" b="1" dirty="0"/>
              <a:t>網頁建檔系統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90" cy="5202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62746"/>
              </p:ext>
            </p:extLst>
          </p:nvPr>
        </p:nvGraphicFramePr>
        <p:xfrm>
          <a:off x="423792" y="1277593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2E783A1-887A-44F9-83C3-700634A03702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52271" y="3865905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15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89" cy="5202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80524"/>
              </p:ext>
            </p:extLst>
          </p:nvPr>
        </p:nvGraphicFramePr>
        <p:xfrm>
          <a:off x="423792" y="1277593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7155707-0ABF-4E72-8226-B7BC7F29D06B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46573" y="186907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50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(9/16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搜尋目錄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瀏覽目錄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若目錄被應用程式使用，跳出通知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3"/>
          <p:cNvSpPr>
            <a:spLocks noGrp="1"/>
          </p:cNvSpPr>
          <p:nvPr>
            <p:ph idx="1"/>
          </p:nvPr>
        </p:nvSpPr>
        <p:spPr>
          <a:xfrm>
            <a:off x="376495" y="1001782"/>
            <a:ext cx="2035629" cy="7017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 smtClean="0">
                <a:solidFill>
                  <a:schemeClr val="bg2">
                    <a:lumMod val="25000"/>
                  </a:schemeClr>
                </a:solidFill>
                <a:latin typeface="+mn-lt"/>
                <a:cs typeface="Calibri" panose="020F0502020204030204" pitchFamily="34" charset="0"/>
              </a:rPr>
              <a:t>應用</a:t>
            </a:r>
            <a:r>
              <a:rPr lang="zh-TW" altLang="en-US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" panose="020F0502020204030204" pitchFamily="34" charset="0"/>
              </a:rPr>
              <a:t>程式</a:t>
            </a:r>
            <a:r>
              <a:rPr lang="zh-TW" altLang="en-US" sz="2400" b="1" dirty="0" smtClean="0">
                <a:solidFill>
                  <a:schemeClr val="bg2">
                    <a:lumMod val="25000"/>
                  </a:schemeClr>
                </a:solidFill>
                <a:latin typeface="+mn-lt"/>
                <a:cs typeface="Calibri" panose="020F0502020204030204" pitchFamily="34" charset="0"/>
              </a:rPr>
              <a:t>建</a:t>
            </a:r>
            <a:r>
              <a:rPr lang="zh-TW" altLang="en-US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" panose="020F0502020204030204" pitchFamily="34" charset="0"/>
              </a:rPr>
              <a:t>檔</a:t>
            </a:r>
            <a:r>
              <a:rPr lang="en-US" altLang="zh-TW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" panose="020F0502020204030204" pitchFamily="34" charset="0"/>
              </a:rPr>
              <a:t/>
            </a:r>
            <a:br>
              <a:rPr lang="en-US" altLang="zh-TW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" panose="020F0502020204030204" pitchFamily="34" charset="0"/>
              </a:rPr>
            </a:br>
            <a:endParaRPr lang="en-US" altLang="zh-TW" sz="2400" b="1" dirty="0">
              <a:solidFill>
                <a:schemeClr val="bg2">
                  <a:lumMod val="2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46096" y="197478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DI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0" name="群組 139"/>
          <p:cNvGrpSpPr/>
          <p:nvPr/>
        </p:nvGrpSpPr>
        <p:grpSpPr>
          <a:xfrm>
            <a:off x="2250518" y="1135417"/>
            <a:ext cx="8729854" cy="5279362"/>
            <a:chOff x="2250518" y="1135417"/>
            <a:chExt cx="8729854" cy="5279362"/>
          </a:xfrm>
        </p:grpSpPr>
        <p:cxnSp>
          <p:nvCxnSpPr>
            <p:cNvPr id="129" name="直線單箭頭接點 128"/>
            <p:cNvCxnSpPr/>
            <p:nvPr/>
          </p:nvCxnSpPr>
          <p:spPr>
            <a:xfrm flipH="1">
              <a:off x="7875082" y="2468098"/>
              <a:ext cx="2731" cy="1001537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肘形接點 123"/>
            <p:cNvCxnSpPr>
              <a:stCxn id="33" idx="0"/>
            </p:cNvCxnSpPr>
            <p:nvPr/>
          </p:nvCxnSpPr>
          <p:spPr>
            <a:xfrm rot="5400000" flipH="1" flipV="1">
              <a:off x="2838985" y="2246071"/>
              <a:ext cx="4073721" cy="3140501"/>
            </a:xfrm>
            <a:prstGeom prst="bentConnector3">
              <a:avLst>
                <a:gd name="adj1" fmla="val 97511"/>
              </a:avLst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肘形接點 119"/>
            <p:cNvCxnSpPr>
              <a:stCxn id="32" idx="0"/>
            </p:cNvCxnSpPr>
            <p:nvPr/>
          </p:nvCxnSpPr>
          <p:spPr>
            <a:xfrm rot="5400000" flipH="1" flipV="1">
              <a:off x="4667973" y="2976652"/>
              <a:ext cx="2899026" cy="715465"/>
            </a:xfrm>
            <a:prstGeom prst="bentConnector3">
              <a:avLst>
                <a:gd name="adj1" fmla="val 100467"/>
              </a:avLst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肘形接點 101"/>
            <p:cNvCxnSpPr/>
            <p:nvPr/>
          </p:nvCxnSpPr>
          <p:spPr>
            <a:xfrm flipV="1">
              <a:off x="4694476" y="2014900"/>
              <a:ext cx="3104755" cy="1409896"/>
            </a:xfrm>
            <a:prstGeom prst="bentConnector3">
              <a:avLst>
                <a:gd name="adj1" fmla="val 914"/>
              </a:avLst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7849422" y="1757146"/>
              <a:ext cx="15993" cy="555530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接點 36"/>
            <p:cNvCxnSpPr>
              <a:stCxn id="8" idx="0"/>
              <a:endCxn id="2" idx="2"/>
            </p:cNvCxnSpPr>
            <p:nvPr/>
          </p:nvCxnSpPr>
          <p:spPr>
            <a:xfrm rot="5400000" flipH="1" flipV="1">
              <a:off x="6955005" y="3187855"/>
              <a:ext cx="613204" cy="12700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群組 138"/>
            <p:cNvGrpSpPr/>
            <p:nvPr/>
          </p:nvGrpSpPr>
          <p:grpSpPr>
            <a:xfrm>
              <a:off x="2250518" y="1135417"/>
              <a:ext cx="8729854" cy="5279362"/>
              <a:chOff x="2250518" y="1135417"/>
              <a:chExt cx="8729854" cy="5279362"/>
            </a:xfrm>
          </p:grpSpPr>
          <p:cxnSp>
            <p:nvCxnSpPr>
              <p:cNvPr id="112" name="肘形接點 111"/>
              <p:cNvCxnSpPr>
                <a:stCxn id="9" idx="0"/>
              </p:cNvCxnSpPr>
              <p:nvPr/>
            </p:nvCxnSpPr>
            <p:spPr>
              <a:xfrm rot="16200000" flipV="1">
                <a:off x="7373126" y="942287"/>
                <a:ext cx="1607820" cy="3496518"/>
              </a:xfrm>
              <a:prstGeom prst="bentConnector2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肘形接點 115"/>
              <p:cNvCxnSpPr>
                <a:stCxn id="30" idx="0"/>
              </p:cNvCxnSpPr>
              <p:nvPr/>
            </p:nvCxnSpPr>
            <p:spPr>
              <a:xfrm rot="5400000" flipH="1" flipV="1">
                <a:off x="3429730" y="1751538"/>
                <a:ext cx="2908721" cy="3155998"/>
              </a:xfrm>
              <a:prstGeom prst="bentConnector2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肘形接點 97"/>
              <p:cNvCxnSpPr>
                <a:stCxn id="29" idx="0"/>
              </p:cNvCxnSpPr>
              <p:nvPr/>
            </p:nvCxnSpPr>
            <p:spPr>
              <a:xfrm rot="5400000" flipH="1" flipV="1">
                <a:off x="4674904" y="1740585"/>
                <a:ext cx="1625179" cy="1882566"/>
              </a:xfrm>
              <a:prstGeom prst="bentConnector2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7567986" y="1150549"/>
                <a:ext cx="2110154" cy="57650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AppConfigApi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>Service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82680" y="1135417"/>
                <a:ext cx="2110154" cy="57650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AppConfigService</a:t>
                </a:r>
                <a:endParaRPr lang="en-US" altLang="zh-TW" dirty="0"/>
              </a:p>
            </p:txBody>
          </p:sp>
          <p:grpSp>
            <p:nvGrpSpPr>
              <p:cNvPr id="138" name="群組 137"/>
              <p:cNvGrpSpPr/>
              <p:nvPr/>
            </p:nvGrpSpPr>
            <p:grpSpPr>
              <a:xfrm>
                <a:off x="2250518" y="2312676"/>
                <a:ext cx="8729854" cy="4102103"/>
                <a:chOff x="2250518" y="2312676"/>
                <a:chExt cx="8729854" cy="4102103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491133" y="3494457"/>
                  <a:ext cx="2110154" cy="5793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err="1" smtClean="0"/>
                    <a:t>AppStoreEditor</a:t>
                  </a:r>
                  <a:endParaRPr lang="zh-TW" altLang="en-US" sz="2000" dirty="0"/>
                </a:p>
              </p:txBody>
            </p:sp>
            <p:grpSp>
              <p:nvGrpSpPr>
                <p:cNvPr id="137" name="群組 136"/>
                <p:cNvGrpSpPr/>
                <p:nvPr/>
              </p:nvGrpSpPr>
              <p:grpSpPr>
                <a:xfrm>
                  <a:off x="2250518" y="2312676"/>
                  <a:ext cx="8729854" cy="4102103"/>
                  <a:chOff x="2250518" y="2312676"/>
                  <a:chExt cx="8729854" cy="4102103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6206530" y="2312676"/>
                    <a:ext cx="2110154" cy="5685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 err="1" smtClean="0"/>
                      <a:t>AppConfig</a:t>
                    </a:r>
                    <a:endParaRPr lang="zh-TW" altLang="en-US" sz="2000" dirty="0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6206530" y="3494457"/>
                    <a:ext cx="2110154" cy="57930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 err="1" smtClean="0"/>
                      <a:t>AppPageEditor</a:t>
                    </a:r>
                    <a:endParaRPr lang="zh-TW" altLang="en-US" sz="2000" dirty="0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8870218" y="3494456"/>
                    <a:ext cx="2110154" cy="57930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 err="1" smtClean="0"/>
                      <a:t>AppRemoveDialog</a:t>
                    </a:r>
                    <a:endParaRPr lang="zh-TW" altLang="en-US" sz="2000" dirty="0"/>
                  </a:p>
                </p:txBody>
              </p:sp>
              <p:cxnSp>
                <p:nvCxnSpPr>
                  <p:cNvPr id="7" name="肘形接點 6"/>
                  <p:cNvCxnSpPr>
                    <a:stCxn id="29" idx="0"/>
                    <a:endCxn id="2" idx="2"/>
                  </p:cNvCxnSpPr>
                  <p:nvPr/>
                </p:nvCxnSpPr>
                <p:spPr>
                  <a:xfrm rot="5400000" flipH="1" flipV="1">
                    <a:off x="5597306" y="1830157"/>
                    <a:ext cx="613204" cy="2715397"/>
                  </a:xfrm>
                  <a:prstGeom prst="bentConnector3">
                    <a:avLst>
                      <a:gd name="adj1" fmla="val 23076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肘形接點 11"/>
                  <p:cNvCxnSpPr>
                    <a:stCxn id="9" idx="0"/>
                    <a:endCxn id="2" idx="2"/>
                  </p:cNvCxnSpPr>
                  <p:nvPr/>
                </p:nvCxnSpPr>
                <p:spPr>
                  <a:xfrm rot="16200000" flipV="1">
                    <a:off x="8286850" y="1856011"/>
                    <a:ext cx="613203" cy="2663688"/>
                  </a:xfrm>
                  <a:prstGeom prst="bentConnector3">
                    <a:avLst>
                      <a:gd name="adj1" fmla="val 25147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矩形 29"/>
                  <p:cNvSpPr/>
                  <p:nvPr/>
                </p:nvSpPr>
                <p:spPr>
                  <a:xfrm>
                    <a:off x="2251014" y="4783897"/>
                    <a:ext cx="2110154" cy="57930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 err="1" smtClean="0"/>
                      <a:t>AppStoreForm</a:t>
                    </a:r>
                    <a:endParaRPr lang="zh-TW" altLang="en-US" sz="2000" dirty="0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4704677" y="4783897"/>
                    <a:ext cx="2110154" cy="57930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 err="1" smtClean="0"/>
                      <a:t>AppMenuTable</a:t>
                    </a:r>
                    <a:endParaRPr lang="zh-TW" altLang="en-US" sz="2000" dirty="0"/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2250518" y="5853181"/>
                    <a:ext cx="2110154" cy="5615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 err="1" smtClean="0"/>
                      <a:t>AppIconDialog</a:t>
                    </a:r>
                    <a:endParaRPr lang="zh-TW" altLang="en-US" sz="2000" dirty="0"/>
                  </a:p>
                </p:txBody>
              </p:sp>
              <p:cxnSp>
                <p:nvCxnSpPr>
                  <p:cNvPr id="40" name="肘形接點 39"/>
                  <p:cNvCxnSpPr>
                    <a:stCxn id="30" idx="0"/>
                    <a:endCxn id="29" idx="2"/>
                  </p:cNvCxnSpPr>
                  <p:nvPr/>
                </p:nvCxnSpPr>
                <p:spPr>
                  <a:xfrm rot="5400000" flipH="1" flipV="1">
                    <a:off x="3571082" y="3808770"/>
                    <a:ext cx="710137" cy="1240119"/>
                  </a:xfrm>
                  <a:prstGeom prst="bentConnector3">
                    <a:avLst>
                      <a:gd name="adj1" fmla="val 24963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肘形接點 42"/>
                  <p:cNvCxnSpPr>
                    <a:stCxn id="29" idx="2"/>
                    <a:endCxn id="32" idx="0"/>
                  </p:cNvCxnSpPr>
                  <p:nvPr/>
                </p:nvCxnSpPr>
                <p:spPr>
                  <a:xfrm rot="16200000" flipH="1">
                    <a:off x="4797914" y="3822056"/>
                    <a:ext cx="710137" cy="1213544"/>
                  </a:xfrm>
                  <a:prstGeom prst="bentConnector3">
                    <a:avLst>
                      <a:gd name="adj1" fmla="val 75037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肘形接點 49"/>
                  <p:cNvCxnSpPr>
                    <a:stCxn id="33" idx="0"/>
                    <a:endCxn id="30" idx="2"/>
                  </p:cNvCxnSpPr>
                  <p:nvPr/>
                </p:nvCxnSpPr>
                <p:spPr>
                  <a:xfrm rot="5400000" flipH="1" flipV="1">
                    <a:off x="3060853" y="5607943"/>
                    <a:ext cx="489981" cy="496"/>
                  </a:xfrm>
                  <a:prstGeom prst="bentConnector3">
                    <a:avLst>
                      <a:gd name="adj1" fmla="val 50000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97" name="直線單箭頭接點 96"/>
            <p:cNvCxnSpPr/>
            <p:nvPr/>
          </p:nvCxnSpPr>
          <p:spPr>
            <a:xfrm>
              <a:off x="6440894" y="1771512"/>
              <a:ext cx="0" cy="533216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群組 135"/>
          <p:cNvGrpSpPr/>
          <p:nvPr/>
        </p:nvGrpSpPr>
        <p:grpSpPr>
          <a:xfrm>
            <a:off x="893215" y="2117639"/>
            <a:ext cx="9689084" cy="3792048"/>
            <a:chOff x="1000283" y="2137022"/>
            <a:chExt cx="9689084" cy="3792048"/>
          </a:xfrm>
        </p:grpSpPr>
        <p:sp>
          <p:nvSpPr>
            <p:cNvPr id="80" name="文字方塊 79"/>
            <p:cNvSpPr txBox="1"/>
            <p:nvPr/>
          </p:nvSpPr>
          <p:spPr>
            <a:xfrm>
              <a:off x="4791208" y="2617850"/>
              <a:ext cx="131189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196"/>
              </a:schemeClr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b="1" dirty="0" err="1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deletedAppId</a:t>
              </a: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grpSp>
          <p:nvGrpSpPr>
            <p:cNvPr id="20" name="群組 19"/>
            <p:cNvGrpSpPr/>
            <p:nvPr/>
          </p:nvGrpSpPr>
          <p:grpSpPr>
            <a:xfrm rot="4620582">
              <a:off x="7429416" y="2234792"/>
              <a:ext cx="3086623" cy="3388689"/>
              <a:chOff x="4423318" y="1978648"/>
              <a:chExt cx="5021277" cy="4564967"/>
            </a:xfrm>
          </p:grpSpPr>
          <p:sp>
            <p:nvSpPr>
              <p:cNvPr id="18" name="弧形 17"/>
              <p:cNvSpPr/>
              <p:nvPr/>
            </p:nvSpPr>
            <p:spPr>
              <a:xfrm rot="11458198">
                <a:off x="4548141" y="1978648"/>
                <a:ext cx="4896454" cy="4564967"/>
              </a:xfrm>
              <a:prstGeom prst="arc">
                <a:avLst>
                  <a:gd name="adj1" fmla="val 21524694"/>
                  <a:gd name="adj2" fmla="val 3833797"/>
                </a:avLst>
              </a:prstGeom>
              <a:ln w="28575">
                <a:solidFill>
                  <a:srgbClr val="D24E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4423318" y="3828514"/>
                <a:ext cx="325087" cy="211017"/>
              </a:xfrm>
              <a:prstGeom prst="triangle">
                <a:avLst/>
              </a:prstGeom>
              <a:solidFill>
                <a:srgbClr val="D2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9932108" y="2340582"/>
              <a:ext cx="75725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196"/>
              </a:schemeClr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(delete)</a:t>
              </a: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7210343" y="2591063"/>
              <a:ext cx="3388689" cy="3009893"/>
              <a:chOff x="5335823" y="2591063"/>
              <a:chExt cx="3388689" cy="3009893"/>
            </a:xfrm>
          </p:grpSpPr>
          <p:sp>
            <p:nvSpPr>
              <p:cNvPr id="57" name="等腰三角形 56"/>
              <p:cNvSpPr/>
              <p:nvPr/>
            </p:nvSpPr>
            <p:spPr>
              <a:xfrm rot="15420582">
                <a:off x="8399990" y="3276347"/>
                <a:ext cx="199834" cy="156643"/>
              </a:xfrm>
              <a:prstGeom prst="triangle">
                <a:avLst/>
              </a:prstGeom>
              <a:solidFill>
                <a:srgbClr val="D2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弧形 57"/>
              <p:cNvSpPr/>
              <p:nvPr/>
            </p:nvSpPr>
            <p:spPr>
              <a:xfrm rot="16078780">
                <a:off x="5525221" y="2401665"/>
                <a:ext cx="3009893" cy="3388689"/>
              </a:xfrm>
              <a:prstGeom prst="arc">
                <a:avLst>
                  <a:gd name="adj1" fmla="val 284058"/>
                  <a:gd name="adj2" fmla="val 3949653"/>
                </a:avLst>
              </a:prstGeom>
              <a:ln w="28575">
                <a:solidFill>
                  <a:srgbClr val="D24E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9" name="文字方塊 58"/>
            <p:cNvSpPr txBox="1"/>
            <p:nvPr/>
          </p:nvSpPr>
          <p:spPr>
            <a:xfrm>
              <a:off x="8559018" y="2940514"/>
              <a:ext cx="1554785" cy="33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b="1" dirty="0" err="1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deletedAppStore</a:t>
              </a: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grpSp>
          <p:nvGrpSpPr>
            <p:cNvPr id="51" name="群組 50"/>
            <p:cNvGrpSpPr/>
            <p:nvPr/>
          </p:nvGrpSpPr>
          <p:grpSpPr>
            <a:xfrm flipH="1">
              <a:off x="3745143" y="2325119"/>
              <a:ext cx="3730704" cy="3220320"/>
              <a:chOff x="5488223" y="2533036"/>
              <a:chExt cx="3479492" cy="3220320"/>
            </a:xfrm>
          </p:grpSpPr>
          <p:grpSp>
            <p:nvGrpSpPr>
              <p:cNvPr id="69" name="群組 68"/>
              <p:cNvGrpSpPr/>
              <p:nvPr/>
            </p:nvGrpSpPr>
            <p:grpSpPr>
              <a:xfrm rot="4620582">
                <a:off x="5727705" y="2384357"/>
                <a:ext cx="3091332" cy="3388689"/>
                <a:chOff x="4423318" y="1947909"/>
                <a:chExt cx="5028938" cy="4564967"/>
              </a:xfrm>
            </p:grpSpPr>
            <p:sp>
              <p:nvSpPr>
                <p:cNvPr id="70" name="弧形 69"/>
                <p:cNvSpPr/>
                <p:nvPr/>
              </p:nvSpPr>
              <p:spPr>
                <a:xfrm rot="11458198">
                  <a:off x="4555802" y="1947909"/>
                  <a:ext cx="4896454" cy="4564967"/>
                </a:xfrm>
                <a:prstGeom prst="arc">
                  <a:avLst>
                    <a:gd name="adj1" fmla="val 21524694"/>
                    <a:gd name="adj2" fmla="val 4102511"/>
                  </a:avLst>
                </a:prstGeom>
                <a:ln w="28575">
                  <a:solidFill>
                    <a:srgbClr val="D24E4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等腰三角形 70"/>
                <p:cNvSpPr/>
                <p:nvPr/>
              </p:nvSpPr>
              <p:spPr>
                <a:xfrm rot="10800000">
                  <a:off x="4423318" y="3828514"/>
                  <a:ext cx="325087" cy="211017"/>
                </a:xfrm>
                <a:prstGeom prst="triangle">
                  <a:avLst/>
                </a:prstGeom>
                <a:solidFill>
                  <a:srgbClr val="D2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2" name="群組 71"/>
              <p:cNvGrpSpPr/>
              <p:nvPr/>
            </p:nvGrpSpPr>
            <p:grpSpPr>
              <a:xfrm>
                <a:off x="5488223" y="2743463"/>
                <a:ext cx="3388689" cy="3009893"/>
                <a:chOff x="5335823" y="2591063"/>
                <a:chExt cx="3388689" cy="3009893"/>
              </a:xfrm>
            </p:grpSpPr>
            <p:sp>
              <p:nvSpPr>
                <p:cNvPr id="73" name="等腰三角形 72"/>
                <p:cNvSpPr/>
                <p:nvPr/>
              </p:nvSpPr>
              <p:spPr>
                <a:xfrm rot="15420582">
                  <a:off x="8399990" y="3276347"/>
                  <a:ext cx="199834" cy="156643"/>
                </a:xfrm>
                <a:prstGeom prst="triangle">
                  <a:avLst/>
                </a:prstGeom>
                <a:solidFill>
                  <a:srgbClr val="D2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弧形 74"/>
                <p:cNvSpPr/>
                <p:nvPr/>
              </p:nvSpPr>
              <p:spPr>
                <a:xfrm rot="16078780">
                  <a:off x="5525221" y="2401665"/>
                  <a:ext cx="3009893" cy="3388689"/>
                </a:xfrm>
                <a:prstGeom prst="arc">
                  <a:avLst>
                    <a:gd name="adj1" fmla="val 98430"/>
                    <a:gd name="adj2" fmla="val 3949653"/>
                  </a:avLst>
                </a:prstGeom>
                <a:ln w="28575">
                  <a:solidFill>
                    <a:srgbClr val="D24E4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76" name="文字方塊 75"/>
            <p:cNvSpPr txBox="1"/>
            <p:nvPr/>
          </p:nvSpPr>
          <p:spPr>
            <a:xfrm>
              <a:off x="3207856" y="2137022"/>
              <a:ext cx="1527534" cy="33541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196"/>
              </a:schemeClr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200" b="1" dirty="0" err="1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seletedAppStore</a:t>
              </a: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2735396" y="2503146"/>
              <a:ext cx="1551067" cy="33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200" b="1" dirty="0" err="1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sendSavedAppId</a:t>
              </a: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4275302" y="2948775"/>
              <a:ext cx="1177566" cy="33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b="1" dirty="0" err="1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savedAppId</a:t>
              </a: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cxnSp>
          <p:nvCxnSpPr>
            <p:cNvPr id="81" name="直線單箭頭接點 80"/>
            <p:cNvCxnSpPr/>
            <p:nvPr/>
          </p:nvCxnSpPr>
          <p:spPr>
            <a:xfrm>
              <a:off x="7446196" y="2887603"/>
              <a:ext cx="0" cy="582032"/>
            </a:xfrm>
            <a:prstGeom prst="straightConnector1">
              <a:avLst/>
            </a:prstGeom>
            <a:ln w="28575">
              <a:solidFill>
                <a:srgbClr val="D24E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5867279" y="2999027"/>
              <a:ext cx="1527534" cy="335413"/>
            </a:xfrm>
            <a:prstGeom prst="rect">
              <a:avLst/>
            </a:prstGeom>
            <a:solidFill>
              <a:srgbClr val="FFF2CC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b="1" dirty="0" err="1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seletedAppStore</a:t>
              </a: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84" name="等腰三角形 83"/>
            <p:cNvSpPr/>
            <p:nvPr/>
          </p:nvSpPr>
          <p:spPr>
            <a:xfrm rot="4209124" flipH="1">
              <a:off x="2813378" y="4502872"/>
              <a:ext cx="222960" cy="187389"/>
            </a:xfrm>
            <a:prstGeom prst="triangle">
              <a:avLst/>
            </a:prstGeom>
            <a:solidFill>
              <a:srgbClr val="D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弧形 84"/>
            <p:cNvSpPr/>
            <p:nvPr/>
          </p:nvSpPr>
          <p:spPr>
            <a:xfrm rot="3550926" flipH="1">
              <a:off x="3012253" y="3461279"/>
              <a:ext cx="1888824" cy="2280064"/>
            </a:xfrm>
            <a:prstGeom prst="arc">
              <a:avLst>
                <a:gd name="adj1" fmla="val 98430"/>
                <a:gd name="adj2" fmla="val 3339293"/>
              </a:avLst>
            </a:prstGeom>
            <a:ln w="28575">
              <a:solidFill>
                <a:srgbClr val="D2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單箭頭接點 87"/>
            <p:cNvCxnSpPr/>
            <p:nvPr/>
          </p:nvCxnSpPr>
          <p:spPr>
            <a:xfrm flipV="1">
              <a:off x="3161530" y="5363200"/>
              <a:ext cx="0" cy="469547"/>
            </a:xfrm>
            <a:prstGeom prst="straightConnector1">
              <a:avLst/>
            </a:prstGeom>
            <a:ln w="28575">
              <a:solidFill>
                <a:srgbClr val="D24E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/>
            <p:cNvSpPr txBox="1"/>
            <p:nvPr/>
          </p:nvSpPr>
          <p:spPr>
            <a:xfrm>
              <a:off x="1000283" y="5303671"/>
              <a:ext cx="1760738" cy="33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200" b="1" dirty="0" err="1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backgroupChanged</a:t>
              </a: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1008149" y="5593657"/>
              <a:ext cx="1277915" cy="33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200" b="1" dirty="0" err="1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iconChanged</a:t>
              </a:r>
              <a:r>
                <a:rPr lang="en-US" altLang="zh-TW" sz="12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788259" y="5977041"/>
            <a:ext cx="1462259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1200" b="1" dirty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元件丟出</a:t>
            </a:r>
            <a: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背景色和圖示</a:t>
            </a:r>
            <a:endParaRPr lang="zh-TW" altLang="en-US" sz="1200" b="1" dirty="0">
              <a:solidFill>
                <a:srgbClr val="D24E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237484" y="3865247"/>
            <a:ext cx="1569660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從父元件傳入</a:t>
            </a:r>
            <a: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點選的應用程式資料</a:t>
            </a:r>
            <a:endParaRPr lang="zh-TW" altLang="en-US" sz="1200" b="1" dirty="0">
              <a:solidFill>
                <a:srgbClr val="D24E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7865385" y="195575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DI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10527984" y="2381179"/>
            <a:ext cx="16010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從父元件傳入欲刪除的應用程式</a:t>
            </a:r>
            <a:endParaRPr lang="en-US" altLang="zh-TW" sz="1200" b="1" dirty="0" smtClean="0">
              <a:solidFill>
                <a:srgbClr val="D24E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1200" b="1" dirty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元件丟出確定要刪除的應用程式</a:t>
            </a:r>
            <a:endParaRPr lang="zh-TW" altLang="en-US" sz="1200" b="1" dirty="0">
              <a:solidFill>
                <a:srgbClr val="D24E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979665" y="4158352"/>
            <a:ext cx="1527534" cy="335413"/>
          </a:xfrm>
          <a:prstGeom prst="rect">
            <a:avLst/>
          </a:prstGeom>
          <a:solidFill>
            <a:srgbClr val="FFF2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200" b="1" dirty="0" err="1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seletedAppStore</a:t>
            </a:r>
            <a: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210527" y="1858911"/>
            <a:ext cx="2520572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從父元件傳入已刪除的應用程式</a:t>
            </a:r>
            <a:r>
              <a:rPr lang="zh-TW" altLang="en-US" sz="1200" b="1" dirty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已儲存的</a:t>
            </a:r>
            <a:r>
              <a:rPr lang="en-US" altLang="zh-TW" sz="1200" b="1" dirty="0" err="1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AppId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為了儲存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後，系統仍點選儲存的 </a:t>
            </a:r>
            <a: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b="1" dirty="0" smtClean="0">
              <a:solidFill>
                <a:srgbClr val="D24E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1200" b="1" dirty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元件丟出欲</a:t>
            </a:r>
            <a:r>
              <a:rPr lang="zh-TW" altLang="en-US" sz="1200" b="1" dirty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的應用程式、選擇的</a:t>
            </a:r>
            <a:r>
              <a:rPr lang="zh-TW" altLang="en-US" sz="12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endParaRPr lang="zh-TW" altLang="en-US" sz="1200" b="1" dirty="0">
              <a:solidFill>
                <a:srgbClr val="D24E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53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71530"/>
              </p:ext>
            </p:extLst>
          </p:nvPr>
        </p:nvGraphicFramePr>
        <p:xfrm>
          <a:off x="423792" y="1277593"/>
          <a:ext cx="3169943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onExportJsonClick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onAddPageClick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7225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586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07CD3B7-9B41-4841-8FC0-F0EF2281117E}"/>
              </a:ext>
            </a:extLst>
          </p:cNvPr>
          <p:cNvSpPr/>
          <p:nvPr/>
        </p:nvSpPr>
        <p:spPr>
          <a:xfrm>
            <a:off x="-3487779" y="0"/>
            <a:ext cx="3396598" cy="703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以應用程式名稱搜尋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自動產生應用程式代號、網頁路徑，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需輸入應用程式名稱，才可刪除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8915" y="18785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13761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690904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650735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933454" y="22572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5208686" y="2720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902390" y="50027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10866631" y="4202696"/>
            <a:ext cx="38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❽</a:t>
            </a:r>
            <a:endParaRPr lang="zh-TW" altLang="en-US" sz="16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(9/16)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5B8EB9-AB20-4E70-AC8C-7295DB2F2156}"/>
              </a:ext>
            </a:extLst>
          </p:cNvPr>
          <p:cNvSpPr/>
          <p:nvPr/>
        </p:nvSpPr>
        <p:spPr>
          <a:xfrm>
            <a:off x="11461738" y="42026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❾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83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88087"/>
              </p:ext>
            </p:extLst>
          </p:nvPr>
        </p:nvGraphicFramePr>
        <p:xfrm>
          <a:off x="423792" y="1277593"/>
          <a:ext cx="3169943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onSortClick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onAppIdKeyUp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onLangChange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onHomePageChange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7225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064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492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07CD3B7-9B41-4841-8FC0-F0EF2281117E}"/>
              </a:ext>
            </a:extLst>
          </p:cNvPr>
          <p:cNvSpPr/>
          <p:nvPr/>
        </p:nvSpPr>
        <p:spPr>
          <a:xfrm>
            <a:off x="-3487779" y="0"/>
            <a:ext cx="3396598" cy="704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自動產生應用程式代號、網頁路徑，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需輸入應用程式名稱，才可刪除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881" y="3001618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02634" y="499793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329694" y="27297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4368178" y="187984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8383829" y="28059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1430881" y="32311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8162591" y="320992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162591" y="36617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❽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351584" y="36617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❾</a:t>
            </a:r>
            <a:endParaRPr lang="zh-TW" altLang="en-US" sz="16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6804180" y="2902146"/>
            <a:ext cx="354584" cy="307777"/>
            <a:chOff x="3416442" y="5296025"/>
            <a:chExt cx="354584" cy="307777"/>
          </a:xfrm>
        </p:grpSpPr>
        <p:sp>
          <p:nvSpPr>
            <p:cNvPr id="21" name="橢圓 20"/>
            <p:cNvSpPr/>
            <p:nvPr/>
          </p:nvSpPr>
          <p:spPr>
            <a:xfrm>
              <a:off x="3484197" y="5352075"/>
              <a:ext cx="219075" cy="219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416442" y="5296025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zh-TW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76494" y="6110284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續下頁，點擊</a:t>
            </a:r>
            <a:r>
              <a:rPr lang="en-US" altLang="zh-TW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之介面設計 </a:t>
            </a:r>
            <a:r>
              <a:rPr lang="en-US" altLang="zh-TW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10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11114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onIconGroupChange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onIconChangeSave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onIconChangeCancel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FA4D638-A0D1-44FA-AC14-FD68D379F77E}"/>
              </a:ext>
            </a:extLst>
          </p:cNvPr>
          <p:cNvSpPr/>
          <p:nvPr/>
        </p:nvSpPr>
        <p:spPr>
          <a:xfrm>
            <a:off x="-3487779" y="0"/>
            <a:ext cx="3396598" cy="707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自動產生應用程式代號、網頁路徑，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需輸入應用程式名稱，才可刪除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4694" y="249772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343679" y="496376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748601" y="529062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9548907" y="530232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32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75064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onRowMultiSelect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9545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9CF2303-65C9-447C-806B-E10026FB5343}"/>
              </a:ext>
            </a:extLst>
          </p:cNvPr>
          <p:cNvSpPr/>
          <p:nvPr/>
        </p:nvSpPr>
        <p:spPr>
          <a:xfrm>
            <a:off x="-3487779" y="0"/>
            <a:ext cx="3396598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4835" y="3488747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887154" y="265800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482261" y="265800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1148417" y="26781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9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798992" y="1277592"/>
            <a:ext cx="8193186" cy="5202022"/>
            <a:chOff x="3798992" y="1277592"/>
            <a:chExt cx="8193186" cy="52020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9B92A8E-ED21-498E-A84A-92DE0C423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992" y="1277592"/>
              <a:ext cx="8193186" cy="520202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" name="文字方塊 1"/>
            <p:cNvSpPr txBox="1"/>
            <p:nvPr/>
          </p:nvSpPr>
          <p:spPr>
            <a:xfrm>
              <a:off x="7348538" y="4902426"/>
              <a:ext cx="14763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rgbClr val="3B3B3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sz="800" b="1" dirty="0">
                <a:solidFill>
                  <a:srgbClr val="3B3B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519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onLayerDescripHover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5A30B70-F43E-4450-B65B-A4FC36628CD0}"/>
              </a:ext>
            </a:extLst>
          </p:cNvPr>
          <p:cNvSpPr/>
          <p:nvPr/>
        </p:nvSpPr>
        <p:spPr>
          <a:xfrm>
            <a:off x="-3487779" y="0"/>
            <a:ext cx="3396598" cy="707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4096" y="42788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1484353" y="42026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0790570" y="484087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1484353" y="484087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(13/16)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8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07033"/>
              </p:ext>
            </p:extLst>
          </p:nvPr>
        </p:nvGraphicFramePr>
        <p:xfrm>
          <a:off x="423792" y="1277593"/>
          <a:ext cx="3169943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onLangChange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onHomePageChange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923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091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071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13567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09296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3" y="1277592"/>
            <a:ext cx="8193184" cy="52020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A30B70-F43E-4450-B65B-A4FC36628CD0}"/>
              </a:ext>
            </a:extLst>
          </p:cNvPr>
          <p:cNvSpPr/>
          <p:nvPr/>
        </p:nvSpPr>
        <p:spPr>
          <a:xfrm>
            <a:off x="-3487779" y="0"/>
            <a:ext cx="3396598" cy="704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2983" y="4988923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9914007" y="322825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8098553" y="322825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094886" y="3680207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318207" y="368020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198202" y="26890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10822591" y="48397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11451908" y="4839742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❽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031697" y="186201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❾</a:t>
            </a:r>
            <a:endParaRPr lang="zh-TW" altLang="en-US" sz="1600" dirty="0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0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3" y="1277592"/>
            <a:ext cx="8193184" cy="520202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39725"/>
              </p:ext>
            </p:extLst>
          </p:nvPr>
        </p:nvGraphicFramePr>
        <p:xfrm>
          <a:off x="423792" y="1277593"/>
          <a:ext cx="316994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onExportJsonClick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156EA2F-F18B-4E00-8FE2-AB6CC1B2F674}"/>
              </a:ext>
            </a:extLst>
          </p:cNvPr>
          <p:cNvSpPr/>
          <p:nvPr/>
        </p:nvSpPr>
        <p:spPr>
          <a:xfrm>
            <a:off x="-3487779" y="0"/>
            <a:ext cx="3396598" cy="709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app.config.ts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5518" y="18785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679597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(15/16)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9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3" y="1277592"/>
            <a:ext cx="8193184" cy="520202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28860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C26C1F-E66E-4DA3-8843-44C80BFE9AF3}"/>
              </a:ext>
            </a:extLst>
          </p:cNvPr>
          <p:cNvSpPr/>
          <p:nvPr/>
        </p:nvSpPr>
        <p:spPr>
          <a:xfrm>
            <a:off x="-3487779" y="0"/>
            <a:ext cx="3396598" cy="712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75818" y="18785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424697" y="460564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8220493" y="504313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353754" y="505359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(16/16)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9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77760"/>
              </p:ext>
            </p:extLst>
          </p:nvPr>
        </p:nvGraphicFramePr>
        <p:xfrm>
          <a:off x="1728435" y="1231637"/>
          <a:ext cx="3835469" cy="43902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902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6963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719486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>
                          <a:effectLst/>
                        </a:rPr>
                        <a:t>AppPageSP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pageTitle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icon?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templateUrl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9335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versionId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fontSize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99254"/>
                  </a:ext>
                </a:extLst>
              </a:tr>
              <a:tr h="248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maintainer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MaintainerInfo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isUsed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02851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entityState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97908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0692" y="0"/>
            <a:ext cx="2919190" cy="2146300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96526"/>
              </p:ext>
            </p:extLst>
          </p:nvPr>
        </p:nvGraphicFramePr>
        <p:xfrm>
          <a:off x="6059065" y="3246487"/>
          <a:ext cx="4100936" cy="18293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876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2153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2001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>
                          <a:effectLst/>
                        </a:rPr>
                        <a:t>MaintainerInfo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maintainerNo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maintainerCode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622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maintainerName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61286"/>
              </p:ext>
            </p:extLst>
          </p:nvPr>
        </p:nvGraphicFramePr>
        <p:xfrm>
          <a:off x="6059065" y="1231637"/>
          <a:ext cx="4100934" cy="18293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343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>
                          <a:effectLst/>
                        </a:rPr>
                        <a:t>AppPageInfo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appPageOptions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AppPageSP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remoteName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6291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moduleName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882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58186"/>
              </p:ext>
            </p:extLst>
          </p:nvPr>
        </p:nvGraphicFramePr>
        <p:xfrm>
          <a:off x="6059064" y="5261337"/>
          <a:ext cx="4100935" cy="10975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34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3349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AppPageUsedItem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04279"/>
              </p:ext>
            </p:extLst>
          </p:nvPr>
        </p:nvGraphicFramePr>
        <p:xfrm>
          <a:off x="1525233" y="1642501"/>
          <a:ext cx="3835470" cy="438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227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7238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43596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14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AppMenuSP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appId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menuNo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79932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layerTitle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00987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95296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isActive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9961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lastMenuNo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6736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21350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9692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pageTitle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5881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templateUrl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442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10757"/>
              </p:ext>
            </p:extLst>
          </p:nvPr>
        </p:nvGraphicFramePr>
        <p:xfrm>
          <a:off x="6325764" y="1642501"/>
          <a:ext cx="4405736" cy="329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0739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311417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84358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14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AppMenuInfo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appMenuOptions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appMenuSP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moduleName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9961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appPageMaintainer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MaintainerInfo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42527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layer?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1510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path?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31837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fontSize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7597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entityState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5230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0692" y="0"/>
            <a:ext cx="2919190" cy="2675403"/>
          </a:xfrm>
          <a:prstGeom prst="rect">
            <a:avLst/>
          </a:prstGeom>
        </p:spPr>
      </p:pic>
      <p:sp>
        <p:nvSpPr>
          <p:cNvPr id="22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4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25438" y="0"/>
            <a:ext cx="2919401" cy="2106613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61402"/>
              </p:ext>
            </p:extLst>
          </p:nvPr>
        </p:nvGraphicFramePr>
        <p:xfrm>
          <a:off x="1385463" y="1642501"/>
          <a:ext cx="4100935" cy="438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3403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61289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14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AppStoreSP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appId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backgroup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icon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021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homePageId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0286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79608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versionId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2566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appPath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37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program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55275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isAuth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4074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81209"/>
              </p:ext>
            </p:extLst>
          </p:nvPr>
        </p:nvGraphicFramePr>
        <p:xfrm>
          <a:off x="6325764" y="1642501"/>
          <a:ext cx="4100935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81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86689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14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appStoreOptions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AppStoreSP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appMenuList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AppMenuInfo</a:t>
                      </a: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9961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appMaintainer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MaintainerInfo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42527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entityState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1510"/>
                  </a:ext>
                </a:extLst>
              </a:tr>
            </a:tbl>
          </a:graphicData>
        </a:graphic>
      </p:graphicFrame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16675"/>
              </p:ext>
            </p:extLst>
          </p:nvPr>
        </p:nvGraphicFramePr>
        <p:xfrm>
          <a:off x="6325764" y="4207237"/>
          <a:ext cx="4100935" cy="10975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89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AppUsedMember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 (1/2)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572612"/>
              </p:ext>
            </p:extLst>
          </p:nvPr>
        </p:nvGraphicFramePr>
        <p:xfrm>
          <a:off x="376494" y="1252323"/>
          <a:ext cx="11360181" cy="349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775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2313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4111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27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應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頁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面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檔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畫面初始設定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getAppPageInfos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696113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getMaintainers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12974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按下新增按鈕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onAddClick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getNewPageId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930765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按下儲存按鈕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onSaveClick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082171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輸入頁面代碼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onPageIdFocusout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checkPageIdUsed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067484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輸入網頁路徑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onTemplateUrlFocusout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checkTemplateUrlUsed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90523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按下刪除按鈕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onRowRemoveClick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checkAppPageUsed</a:t>
                      </a:r>
                      <a:r>
                        <a:rPr lang="en-US" altLang="zh-TW" dirty="0" smtClean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string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29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288247"/>
              </p:ext>
            </p:extLst>
          </p:nvPr>
        </p:nvGraphicFramePr>
        <p:xfrm>
          <a:off x="376494" y="1191253"/>
          <a:ext cx="11360181" cy="527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644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2313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41048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14">
                <a:tc row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式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畫面初始設定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getAppStoreInfos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83698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getAppPageInfos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275833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getDevelopers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878902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輸入應用程式代號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onAppIdKeyUp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053140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輸入應用程式路徑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onAppUrlKeyUp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checkAppUrlUsed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217177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按下表格項目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700831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按匯出設定檔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onExportJsonClick</a:t>
                      </a:r>
                      <a:r>
                        <a:rPr lang="en-US" altLang="zh-TW" dirty="0"/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getAppStoreConfig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87275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按下刪除按鈕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onRemoveClick</a:t>
                      </a:r>
                      <a:r>
                        <a:rPr lang="en-US" altLang="zh-TW" dirty="0"/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getAppStoreUsedList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AppUsedMember</a:t>
                      </a:r>
                      <a:r>
                        <a:rPr lang="en-US" altLang="zh-TW" sz="18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508663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按下確認刪除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onRemoveSave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68522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176484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按下儲存按鈕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err="1"/>
                        <a:t>onSaveClick</a:t>
                      </a:r>
                      <a:r>
                        <a:rPr lang="en-US" altLang="zh-TW" dirty="0"/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409889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271394"/>
                  </a:ext>
                </a:extLst>
              </a:tr>
            </a:tbl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 (2/2)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6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127516"/>
              </p:ext>
            </p:extLst>
          </p:nvPr>
        </p:nvGraphicFramePr>
        <p:xfrm>
          <a:off x="592586" y="1118342"/>
          <a:ext cx="109150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8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7745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appPage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取得資訊室員工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getMaintainers</a:t>
                      </a:r>
                      <a:r>
                        <a:rPr lang="en-US" altLang="zh-TW" dirty="0" smtClean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取得頁面資訊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取得使用頁面的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checkAppPageUsed</a:t>
                      </a:r>
                      <a:r>
                        <a:rPr lang="en-US" altLang="zh-TW" dirty="0" smtClean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string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儲存頁面的所有更動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99834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018803"/>
              </p:ext>
            </p:extLst>
          </p:nvPr>
        </p:nvGraphicFramePr>
        <p:xfrm>
          <a:off x="592585" y="3251942"/>
          <a:ext cx="109150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8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7745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appPage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取得特定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51296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路徑是否被使用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checkTemplateUrlUsed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99834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取得使用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的人員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getAppStoreUsedList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AppUsedMember</a:t>
                      </a:r>
                      <a:r>
                        <a:rPr lang="en-US" altLang="zh-TW" sz="18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85555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刪除特定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11177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設定檔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getAppStoreConfig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44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2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51946"/>
              </p:ext>
            </p:extLst>
          </p:nvPr>
        </p:nvGraphicFramePr>
        <p:xfrm>
          <a:off x="499954" y="1116352"/>
          <a:ext cx="10938359" cy="52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843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060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99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Service 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取得資訊室員工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getMaintainers</a:t>
                      </a:r>
                      <a:r>
                        <a:rPr lang="en-US" altLang="zh-TW" dirty="0" smtClean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取得頁面資訊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40207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取得使用頁面的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getAppPageUsedList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29053"/>
                  </a:ext>
                </a:extLst>
              </a:tr>
              <a:tr h="424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儲存頁面的所有更動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760063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取得特定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63614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6561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624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路徑是否被使用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checkTemplateUrlUsed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207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4525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取得使用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的人員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getAppStoreUsedList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AppUsedMember</a:t>
                      </a:r>
                      <a:r>
                        <a:rPr lang="en-US" altLang="zh-TW" sz="18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605896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刪除特定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5996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設定檔資料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getAppStoreConfig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06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132062"/>
              </p:ext>
            </p:extLst>
          </p:nvPr>
        </p:nvGraphicFramePr>
        <p:xfrm>
          <a:off x="499954" y="1116352"/>
          <a:ext cx="10938359" cy="52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843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060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99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Service 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取得資訊室員工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getMaintainers</a:t>
                      </a:r>
                      <a:r>
                        <a:rPr lang="en-US" altLang="zh-TW" dirty="0" smtClean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取得頁面資訊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40207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取得使用頁面的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getAppPageUsedList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29053"/>
                  </a:ext>
                </a:extLst>
              </a:tr>
              <a:tr h="424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儲存頁面的所有更動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760063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取得特定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63614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6561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624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路徑是否被使用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checkTemplateUrlUsed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207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4525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取得使用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的人員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getAppStoreUsedList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AppUsedMember</a:t>
                      </a:r>
                      <a:r>
                        <a:rPr lang="en-US" altLang="zh-TW" sz="18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605896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刪除特定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5996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設定檔資料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getAppStoreConfig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06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9" y="1277592"/>
            <a:ext cx="8193194" cy="520202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搜尋目錄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瀏覽目錄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若目錄被應用程式使用，跳出通知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3"/>
          <p:cNvSpPr>
            <a:spLocks noGrp="1"/>
          </p:cNvSpPr>
          <p:nvPr>
            <p:ph idx="1"/>
          </p:nvPr>
        </p:nvSpPr>
        <p:spPr>
          <a:xfrm>
            <a:off x="376494" y="1277592"/>
            <a:ext cx="3071211" cy="2113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網頁建檔系統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---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應用頁面建檔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---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應用程式建檔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肘形接點 77"/>
          <p:cNvCxnSpPr>
            <a:endCxn id="31" idx="2"/>
          </p:cNvCxnSpPr>
          <p:nvPr/>
        </p:nvCxnSpPr>
        <p:spPr>
          <a:xfrm rot="16200000" flipV="1">
            <a:off x="5552411" y="2404018"/>
            <a:ext cx="2680788" cy="2023909"/>
          </a:xfrm>
          <a:prstGeom prst="bentConnector3">
            <a:avLst>
              <a:gd name="adj1" fmla="val 74161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endCxn id="31" idx="2"/>
          </p:cNvCxnSpPr>
          <p:nvPr/>
        </p:nvCxnSpPr>
        <p:spPr>
          <a:xfrm rot="5400000" flipH="1" flipV="1">
            <a:off x="3668144" y="2530024"/>
            <a:ext cx="2667150" cy="1758261"/>
          </a:xfrm>
          <a:prstGeom prst="bentConnector3">
            <a:avLst>
              <a:gd name="adj1" fmla="val 74285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(2/16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搜尋目錄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瀏覽目錄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若目錄被應用程式使用，跳出通知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3"/>
          <p:cNvSpPr>
            <a:spLocks noGrp="1"/>
          </p:cNvSpPr>
          <p:nvPr>
            <p:ph idx="1"/>
          </p:nvPr>
        </p:nvSpPr>
        <p:spPr>
          <a:xfrm>
            <a:off x="376495" y="1001782"/>
            <a:ext cx="2035629" cy="7017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" panose="020F0502020204030204" pitchFamily="34" charset="0"/>
              </a:rPr>
              <a:t>應用頁面建檔</a:t>
            </a:r>
            <a:r>
              <a:rPr lang="en-US" altLang="zh-TW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" panose="020F0502020204030204" pitchFamily="34" charset="0"/>
              </a:rPr>
              <a:t/>
            </a:r>
            <a:br>
              <a:rPr lang="en-US" altLang="zh-TW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" panose="020F0502020204030204" pitchFamily="34" charset="0"/>
              </a:rPr>
            </a:br>
            <a:endParaRPr lang="en-US" altLang="zh-TW" sz="2400" b="1" dirty="0">
              <a:solidFill>
                <a:schemeClr val="bg2">
                  <a:lumMod val="2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173888" y="833274"/>
            <a:ext cx="11928386" cy="5834226"/>
            <a:chOff x="1366849" y="1057374"/>
            <a:chExt cx="11928386" cy="5834226"/>
          </a:xfrm>
        </p:grpSpPr>
        <p:sp>
          <p:nvSpPr>
            <p:cNvPr id="2" name="矩形 1"/>
            <p:cNvSpPr/>
            <p:nvPr/>
          </p:nvSpPr>
          <p:spPr>
            <a:xfrm>
              <a:off x="6018734" y="3267475"/>
              <a:ext cx="2110154" cy="9714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/>
                <a:t>AppPageConfig</a:t>
              </a:r>
              <a:endParaRPr lang="zh-TW" altLang="en-US" sz="2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757773" y="5054997"/>
              <a:ext cx="2110154" cy="989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/>
                <a:t>AppPageDialog</a:t>
              </a:r>
              <a:endParaRPr lang="zh-TW" altLang="en-US" sz="2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495928" y="5074792"/>
              <a:ext cx="2110154" cy="989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/>
                <a:t>AppPageTable</a:t>
              </a:r>
              <a:endParaRPr lang="zh-TW" altLang="en-US" sz="2000" dirty="0"/>
            </a:p>
          </p:txBody>
        </p:sp>
        <p:cxnSp>
          <p:nvCxnSpPr>
            <p:cNvPr id="7" name="肘形接點 6"/>
            <p:cNvCxnSpPr>
              <a:stCxn id="8" idx="0"/>
              <a:endCxn id="2" idx="2"/>
            </p:cNvCxnSpPr>
            <p:nvPr/>
          </p:nvCxnSpPr>
          <p:spPr>
            <a:xfrm rot="5400000" flipH="1" flipV="1">
              <a:off x="6035288" y="4016475"/>
              <a:ext cx="816085" cy="1260961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/>
            <p:cNvCxnSpPr>
              <a:stCxn id="9" idx="0"/>
              <a:endCxn id="2" idx="2"/>
            </p:cNvCxnSpPr>
            <p:nvPr/>
          </p:nvCxnSpPr>
          <p:spPr>
            <a:xfrm rot="16200000" flipV="1">
              <a:off x="7394468" y="3918255"/>
              <a:ext cx="835880" cy="1477194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 rot="169277">
              <a:off x="4855694" y="3502911"/>
              <a:ext cx="3086623" cy="3388689"/>
              <a:chOff x="4423318" y="1978648"/>
              <a:chExt cx="5021277" cy="4564967"/>
            </a:xfrm>
          </p:grpSpPr>
          <p:sp>
            <p:nvSpPr>
              <p:cNvPr id="18" name="弧形 17"/>
              <p:cNvSpPr/>
              <p:nvPr/>
            </p:nvSpPr>
            <p:spPr>
              <a:xfrm rot="11458198">
                <a:off x="4548141" y="1978648"/>
                <a:ext cx="4896454" cy="4564967"/>
              </a:xfrm>
              <a:prstGeom prst="arc">
                <a:avLst>
                  <a:gd name="adj1" fmla="val 21524694"/>
                  <a:gd name="adj2" fmla="val 3353710"/>
                </a:avLst>
              </a:prstGeom>
              <a:ln w="38100">
                <a:solidFill>
                  <a:srgbClr val="D24E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4423318" y="3828514"/>
                <a:ext cx="325087" cy="211017"/>
              </a:xfrm>
              <a:prstGeom prst="triangle">
                <a:avLst/>
              </a:prstGeom>
              <a:solidFill>
                <a:srgbClr val="D2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3105060" y="3104493"/>
              <a:ext cx="24416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6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600" b="1" dirty="0" err="1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newPageId</a:t>
              </a:r>
              <a:r>
                <a:rPr lang="en-US" altLang="zh-TW" sz="16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6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從</a:t>
              </a:r>
              <a:r>
                <a:rPr lang="zh-TW" altLang="en-US" sz="1600" b="1" dirty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父</a:t>
              </a:r>
              <a:r>
                <a:rPr lang="zh-TW" altLang="en-US" sz="16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元件傳入最新一筆的</a:t>
              </a:r>
              <a:endParaRPr lang="en-US" altLang="zh-TW" sz="1600" b="1" dirty="0" smtClean="0">
                <a:solidFill>
                  <a:srgbClr val="D24E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16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</a:t>
              </a:r>
              <a:r>
                <a:rPr lang="zh-TW" altLang="en-US" sz="1600" b="1" dirty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頁</a:t>
              </a:r>
              <a:r>
                <a:rPr lang="zh-TW" altLang="en-US" sz="1600" b="1" dirty="0" smtClean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面</a:t>
              </a:r>
              <a:r>
                <a:rPr lang="zh-TW" altLang="en-US" sz="1600" b="1" dirty="0">
                  <a:solidFill>
                    <a:srgbClr val="D24E4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代號</a:t>
              </a: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9903009" y="2902285"/>
              <a:ext cx="3380877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onAddClick</a:t>
              </a:r>
              <a: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() : </a:t>
              </a:r>
              <a:b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</a:t>
              </a:r>
              <a:r>
                <a:rPr lang="zh-TW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取最新一筆應用頁面代號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</a:t>
              </a:r>
              <a:r>
                <a:rPr lang="zh-TW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顯示新增應用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頁</a:t>
              </a:r>
              <a:r>
                <a:rPr lang="zh-TW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面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zh-TW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對話框</a:t>
              </a:r>
              <a:endParaRPr lang="en-US" altLang="zh-TW" sz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onSaveClick</a:t>
              </a:r>
              <a: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() :</a:t>
              </a:r>
              <a:b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儲存增刪修的應用頁面資料</a:t>
              </a:r>
              <a:endPara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18734" y="1396439"/>
              <a:ext cx="2110154" cy="9032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/>
                <a:t>AppPageConfig</a:t>
              </a:r>
              <a:r>
                <a:rPr lang="en-US" altLang="zh-TW" sz="2000" dirty="0"/>
                <a:t/>
              </a:r>
              <a:br>
                <a:rPr lang="en-US" altLang="zh-TW" sz="2000" dirty="0"/>
              </a:br>
              <a:r>
                <a:rPr lang="en-US" altLang="zh-TW" sz="2000" dirty="0"/>
                <a:t>Service</a:t>
              </a:r>
            </a:p>
          </p:txBody>
        </p:sp>
        <p:cxnSp>
          <p:nvCxnSpPr>
            <p:cNvPr id="34" name="直線單箭頭接點 33"/>
            <p:cNvCxnSpPr>
              <a:stCxn id="31" idx="2"/>
              <a:endCxn id="2" idx="0"/>
            </p:cNvCxnSpPr>
            <p:nvPr/>
          </p:nvCxnSpPr>
          <p:spPr>
            <a:xfrm>
              <a:off x="7073811" y="2299679"/>
              <a:ext cx="0" cy="967796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7112529" y="253295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accent6">
                      <a:lumMod val="50000"/>
                    </a:schemeClr>
                  </a:solidFill>
                </a:rPr>
                <a:t>DI</a:t>
              </a:r>
              <a:endParaRPr lang="zh-TW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9896528" y="1057374"/>
              <a:ext cx="3398707" cy="15696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>
                  <a:solidFill>
                    <a:schemeClr val="accent6">
                      <a:lumMod val="50000"/>
                    </a:schemeClr>
                  </a:solidFill>
                </a:rPr>
                <a:t>getAppPageInfos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()</a:t>
              </a:r>
              <a:endParaRPr lang="en-US" altLang="zh-TW" sz="12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getMaintainers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getNewPageId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appPageInfo</a:t>
              </a:r>
              <a:r>
                <a:rPr lang="en-US" altLang="zh-TW" sz="1200" dirty="0" err="1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setAppPageInfos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appPageInfo</a:t>
              </a:r>
              <a:r>
                <a:rPr lang="en-US" altLang="zh-TW" sz="1200" dirty="0" err="1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checkAppPageUsed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pageId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checkPageIdUsed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pageId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checkTemplateUrlUsed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templateUrl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showErrorMsg</a:t>
              </a:r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()</a:t>
              </a:r>
              <a:endParaRPr lang="en-US" altLang="zh-TW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1" name="直線接點 40"/>
            <p:cNvCxnSpPr>
              <a:stCxn id="31" idx="3"/>
              <a:endCxn id="39" idx="1"/>
            </p:cNvCxnSpPr>
            <p:nvPr/>
          </p:nvCxnSpPr>
          <p:spPr>
            <a:xfrm flipV="1">
              <a:off x="8128888" y="1842204"/>
              <a:ext cx="1767640" cy="58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endCxn id="24" idx="1"/>
            </p:cNvCxnSpPr>
            <p:nvPr/>
          </p:nvCxnSpPr>
          <p:spPr>
            <a:xfrm flipV="1">
              <a:off x="8128888" y="3410117"/>
              <a:ext cx="1774121" cy="2181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1366849" y="4580382"/>
              <a:ext cx="3111362" cy="1938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onPageIdFocusout</a:t>
              </a:r>
              <a: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200" dirty="0" err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pageId</a:t>
              </a:r>
              <a: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 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b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判別頁面代碼是否重覆</a:t>
              </a:r>
              <a:endPara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onTemplateUrlFocusout</a:t>
              </a:r>
              <a: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200" dirty="0" err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url</a:t>
              </a:r>
              <a:r>
                <a:rPr lang="en-US" altLang="zh-TW" sz="1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):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判別網頁路徑是否重覆</a:t>
              </a:r>
              <a:endPara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onAddPageSave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()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暫存新增資料、初始化並隱藏對話框</a:t>
              </a:r>
              <a:endPara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onAddPageCancel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()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初始化並隱藏對話框</a:t>
              </a:r>
              <a:endPara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200" dirty="0" err="1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onHide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()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初始化並隱藏對話框</a:t>
              </a:r>
              <a:endPara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3" name="直線接點 52"/>
            <p:cNvCxnSpPr>
              <a:stCxn id="8" idx="1"/>
              <a:endCxn id="49" idx="3"/>
            </p:cNvCxnSpPr>
            <p:nvPr/>
          </p:nvCxnSpPr>
          <p:spPr>
            <a:xfrm flipH="1" flipV="1">
              <a:off x="4478211" y="5549878"/>
              <a:ext cx="279562" cy="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字方塊 61"/>
          <p:cNvSpPr txBox="1"/>
          <p:nvPr/>
        </p:nvSpPr>
        <p:spPr>
          <a:xfrm>
            <a:off x="8710048" y="4006745"/>
            <a:ext cx="338087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onColumnChange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:</a:t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顯示勾</a:t>
            </a:r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選欄位的選單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onCellEditComplete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rowData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更動列資料的狀態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onMaintainFocusout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更新維護人員的資料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onRowEditClick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rowData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暫存點擊的該筆列資料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onRowEditSave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rowData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暫存編輯後的列資料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onRowEditCancel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rowData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還原編輯前的列資料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onRowRemoveClick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rowData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刪除該列資料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5" name="直線接點 64"/>
          <p:cNvCxnSpPr>
            <a:stCxn id="62" idx="1"/>
            <a:endCxn id="9" idx="3"/>
          </p:cNvCxnSpPr>
          <p:nvPr/>
        </p:nvCxnSpPr>
        <p:spPr>
          <a:xfrm flipH="1">
            <a:off x="8413121" y="5345573"/>
            <a:ext cx="296927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9" y="1277592"/>
            <a:ext cx="8193194" cy="52020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70599"/>
              </p:ext>
            </p:extLst>
          </p:nvPr>
        </p:nvGraphicFramePr>
        <p:xfrm>
          <a:off x="423792" y="1277593"/>
          <a:ext cx="3169943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onColumnChange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onCellEditComplete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onMaintainFocusout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</a:tbl>
          </a:graphicData>
        </a:graphic>
      </p:graphicFrame>
      <p:sp>
        <p:nvSpPr>
          <p:cNvPr id="64" name="矩形 63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3889" y="1872720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006751" y="18727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1535727" y="307468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597271" y="336593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0609155" y="3365937"/>
            <a:ext cx="38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11046303" y="432633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1348131" y="432633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71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0" y="1277592"/>
            <a:ext cx="8193192" cy="520202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7696"/>
              </p:ext>
            </p:extLst>
          </p:nvPr>
        </p:nvGraphicFramePr>
        <p:xfrm>
          <a:off x="277834" y="1277592"/>
          <a:ext cx="3422496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326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89227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onPageIdFocusout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onTemplateUrlFocusout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onAddPageCancel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onAddPageSave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onHide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AA78500-AB4A-46FB-B643-AB9D501CC86F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自動產生頁面代號、版本、路徑，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7304" y="250640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824345" y="36062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7895586" y="56204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9043979" y="562645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433831" y="2675678"/>
            <a:ext cx="2351204" cy="796475"/>
            <a:chOff x="9654151" y="4665070"/>
            <a:chExt cx="1903338" cy="724479"/>
          </a:xfrm>
        </p:grpSpPr>
        <p:sp>
          <p:nvSpPr>
            <p:cNvPr id="2" name="圓角矩形 1"/>
            <p:cNvSpPr/>
            <p:nvPr/>
          </p:nvSpPr>
          <p:spPr>
            <a:xfrm>
              <a:off x="9766789" y="4665070"/>
              <a:ext cx="1790700" cy="724479"/>
            </a:xfrm>
            <a:prstGeom prst="roundRect">
              <a:avLst>
                <a:gd name="adj" fmla="val 8253"/>
              </a:avLst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頁面代號和網頁路徑輸入後，系統立即給予是否重覆的反饋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16200000">
              <a:off x="9645140" y="4813544"/>
              <a:ext cx="130660" cy="112638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03836" y="200032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49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0" y="1277592"/>
            <a:ext cx="8193192" cy="520202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39819"/>
              </p:ext>
            </p:extLst>
          </p:nvPr>
        </p:nvGraphicFramePr>
        <p:xfrm>
          <a:off x="423792" y="1277593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3E1E762-0985-4119-9407-A5E5C9CD71C2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06354" y="267785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3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0" y="1277592"/>
            <a:ext cx="8193192" cy="520202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61546"/>
              </p:ext>
            </p:extLst>
          </p:nvPr>
        </p:nvGraphicFramePr>
        <p:xfrm>
          <a:off x="423792" y="1277593"/>
          <a:ext cx="316994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onColumnChange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onColumnMultiSelect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1F46A68-44BD-49F2-BF82-5EBBFA6C968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9563701" y="3059669"/>
            <a:ext cx="2428481" cy="932199"/>
            <a:chOff x="9563701" y="3059669"/>
            <a:chExt cx="2428481" cy="932199"/>
          </a:xfrm>
        </p:grpSpPr>
        <p:sp>
          <p:nvSpPr>
            <p:cNvPr id="9" name="矩形 8"/>
            <p:cNvSpPr/>
            <p:nvPr/>
          </p:nvSpPr>
          <p:spPr>
            <a:xfrm>
              <a:off x="11624629" y="3059669"/>
              <a:ext cx="367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563701" y="3631992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❷</a:t>
              </a:r>
              <a:endParaRPr lang="zh-TW" altLang="en-US" dirty="0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5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90" cy="5202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58308"/>
              </p:ext>
            </p:extLst>
          </p:nvPr>
        </p:nvGraphicFramePr>
        <p:xfrm>
          <a:off x="423792" y="1277593"/>
          <a:ext cx="316994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onCellEditComplete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onMaintainFocusout</a:t>
                      </a:r>
                      <a:r>
                        <a:rPr lang="en-US" altLang="zh-TW" sz="16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06BFDEF-1DCD-4C08-A548-A3D0685740FC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790308" y="3339731"/>
            <a:ext cx="5814262" cy="1163151"/>
            <a:chOff x="5790308" y="3339731"/>
            <a:chExt cx="5814262" cy="1163151"/>
          </a:xfrm>
        </p:grpSpPr>
        <p:sp>
          <p:nvSpPr>
            <p:cNvPr id="9" name="矩形 8"/>
            <p:cNvSpPr/>
            <p:nvPr/>
          </p:nvSpPr>
          <p:spPr>
            <a:xfrm>
              <a:off x="11011948" y="3339731"/>
              <a:ext cx="3675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❶</a:t>
              </a:r>
              <a:endParaRPr lang="zh-TW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90308" y="399505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❷</a:t>
              </a:r>
              <a:endParaRPr lang="zh-TW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107459" y="3995051"/>
              <a:ext cx="3898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❸</a:t>
              </a:r>
              <a:endParaRPr lang="zh-TW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944572" y="416432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❹</a:t>
              </a:r>
              <a:endParaRPr lang="zh-TW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214720" y="416432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❺</a:t>
              </a:r>
              <a:endParaRPr lang="zh-TW" altLang="en-US" sz="1600" dirty="0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3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17744</TotalTime>
  <Words>2404</Words>
  <Application>Microsoft Office PowerPoint</Application>
  <PresentationFormat>寬螢幕</PresentationFormat>
  <Paragraphs>1193</Paragraphs>
  <Slides>28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微軟正黑體</vt:lpstr>
      <vt:lpstr>Office 佈景主題</vt:lpstr>
      <vt:lpstr>系統設計書—網頁建檔系統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劉立雯</cp:lastModifiedBy>
  <cp:revision>751</cp:revision>
  <dcterms:created xsi:type="dcterms:W3CDTF">2019-04-08T01:43:59Z</dcterms:created>
  <dcterms:modified xsi:type="dcterms:W3CDTF">2022-03-31T00:10:34Z</dcterms:modified>
</cp:coreProperties>
</file>