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0" r:id="rId2"/>
    <p:sldId id="261" r:id="rId3"/>
    <p:sldId id="271" r:id="rId4"/>
    <p:sldId id="258" r:id="rId5"/>
    <p:sldId id="272" r:id="rId6"/>
    <p:sldId id="273" r:id="rId7"/>
    <p:sldId id="274" r:id="rId8"/>
    <p:sldId id="262" r:id="rId9"/>
    <p:sldId id="291" r:id="rId10"/>
    <p:sldId id="264" r:id="rId11"/>
    <p:sldId id="290" r:id="rId12"/>
    <p:sldId id="266" r:id="rId13"/>
    <p:sldId id="267" r:id="rId14"/>
    <p:sldId id="287" r:id="rId15"/>
    <p:sldId id="270" r:id="rId16"/>
    <p:sldId id="269" r:id="rId17"/>
    <p:sldId id="276" r:id="rId18"/>
    <p:sldId id="292" r:id="rId19"/>
    <p:sldId id="294" r:id="rId20"/>
    <p:sldId id="27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5" autoAdjust="0"/>
  </p:normalViewPr>
  <p:slideViewPr>
    <p:cSldViewPr snapToGrid="0">
      <p:cViewPr>
        <p:scale>
          <a:sx n="110" d="100"/>
          <a:sy n="11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A9D59-2ACF-4343-9E64-C08CDEACF488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E0D7-9319-4535-B8F7-055EE98679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0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第一步的科別是要自己做的分類，第二步的科別是資料庫中的</a:t>
            </a:r>
            <a:endParaRPr lang="en-US" altLang="zh-TW" dirty="0" smtClean="0"/>
          </a:p>
          <a:p>
            <a:r>
              <a:rPr lang="zh-TW" altLang="en-US" dirty="0" smtClean="0"/>
              <a:t>選好科別後，要顯示對應的醫師姓名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E0D7-9319-4535-B8F7-055EE986792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2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err="1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58FC0-4FF9-431E-8C88-17DED6868D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2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E0D7-9319-4535-B8F7-055EE986792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88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BC9-A1FE-4431-8B9E-0C77AC0DE2EE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687-C4F2-44A4-975D-01CADFD90CE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EBC9-A1FE-4431-8B9E-0C77AC0DE2EE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61778687-C4F2-44A4-975D-01CADFD90CE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2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EBC9-A1FE-4431-8B9E-0C77AC0DE2EE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8687-C4F2-44A4-975D-01CADFD90CE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/>
              <a:t>系統設計書</a:t>
            </a:r>
            <a:r>
              <a:rPr lang="en-US" altLang="zh-TW" b="1"/>
              <a:t>-</a:t>
            </a:r>
            <a:r>
              <a:rPr lang="zh-TW" altLang="en-US" b="1"/>
              <a:t>門診預約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/>
          </a:p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/>
                        <a:t>Product Owner</a:t>
                      </a:r>
                      <a:endParaRPr lang="zh-TW" altLang="en-US" b="1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/>
                        <a:t>Scrum</a:t>
                      </a:r>
                      <a:r>
                        <a:rPr lang="en-US" altLang="zh-TW" sz="1800" baseline="0"/>
                        <a:t> Master</a:t>
                      </a:r>
                      <a:r>
                        <a:rPr lang="en-US" altLang="zh-TW" sz="1800"/>
                        <a:t> </a:t>
                      </a:r>
                      <a:endParaRPr lang="zh-TW" altLang="en-US" b="1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>
                          <a:latin typeface="微軟正黑體"/>
                          <a:ea typeface="微軟正黑體"/>
                        </a:rPr>
                        <a:t>李冠樺</a:t>
                      </a:r>
                      <a:endParaRPr lang="en-US" altLang="zh-TW" sz="1800" b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Scrum Team</a:t>
                      </a:r>
                      <a:endParaRPr lang="zh-TW" altLang="en-US" b="1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陳瑞毅</a:t>
                      </a:r>
                      <a:endParaRPr lang="en-US" altLang="zh-TW" sz="1800" b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UI &amp; Event 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(8/10)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552" y="1052513"/>
            <a:ext cx="9090347" cy="50641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278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UI &amp; Event 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(9/10)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73" y="1052513"/>
            <a:ext cx="9070905" cy="50641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38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UI &amp; Event 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24325"/>
              </p:ext>
            </p:extLst>
          </p:nvPr>
        </p:nvGraphicFramePr>
        <p:xfrm>
          <a:off x="169607" y="1277593"/>
          <a:ext cx="2966786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onOkclick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616" y="1275913"/>
            <a:ext cx="8674632" cy="4840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91039" y="3923253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9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 smtClean="0"/>
              <a:t>ViewModel</a:t>
            </a:r>
            <a:r>
              <a:rPr lang="en-US" altLang="zh-TW" dirty="0" smtClean="0"/>
              <a:t> (1/3)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98965"/>
              </p:ext>
            </p:extLst>
          </p:nvPr>
        </p:nvGraphicFramePr>
        <p:xfrm>
          <a:off x="2663314" y="1028694"/>
          <a:ext cx="6812819" cy="57245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9564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221956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363968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2009723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440349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OpdRegist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就醫號碼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visitNo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10415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預約日期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visitDate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預約時段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visitSection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診間代碼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roomCode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23353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看診號碼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seqNo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 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number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70157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病患資料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ptInfo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PtInfo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73133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預約院所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hospital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Hospital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075284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預約醫師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doctor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Doctor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27907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預約科別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division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Division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45437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回診追蹤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track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97908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資料狀況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status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5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8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ViewModel</a:t>
            </a:r>
            <a:r>
              <a:rPr lang="en-US" altLang="zh-TW" dirty="0"/>
              <a:t> 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46221"/>
              </p:ext>
            </p:extLst>
          </p:nvPr>
        </p:nvGraphicFramePr>
        <p:xfrm>
          <a:off x="6552873" y="1215389"/>
          <a:ext cx="5461146" cy="21978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9200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7792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91755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61099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6309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Room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診間號碼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roomCode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可掛人數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limitCount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1192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已掛人數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registCount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32686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診間備註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remark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4963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74736"/>
              </p:ext>
            </p:extLst>
          </p:nvPr>
        </p:nvGraphicFramePr>
        <p:xfrm>
          <a:off x="504497" y="1215389"/>
          <a:ext cx="5858388" cy="344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8618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90861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312977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72817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430375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OpdSchedule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日期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visitDate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時段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visitSection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3015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星期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week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49472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診間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room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Room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23353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診號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reserveNo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ReserveNo</a:t>
                      </a:r>
                      <a:endParaRPr lang="en-US" altLang="zh-TW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50364"/>
                  </a:ext>
                </a:extLst>
              </a:tr>
              <a:tr h="4303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追蹤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track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5198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44133"/>
              </p:ext>
            </p:extLst>
          </p:nvPr>
        </p:nvGraphicFramePr>
        <p:xfrm>
          <a:off x="6552873" y="3793059"/>
          <a:ext cx="5461146" cy="14652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9200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7792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91755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61099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6309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ReserveNo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保留號碼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seqNo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是否可用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isUsed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07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ViewModel</a:t>
            </a:r>
            <a:r>
              <a:rPr lang="en-US" altLang="zh-TW" dirty="0"/>
              <a:t> 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5778"/>
              </p:ext>
            </p:extLst>
          </p:nvPr>
        </p:nvGraphicFramePr>
        <p:xfrm>
          <a:off x="504497" y="1154992"/>
          <a:ext cx="5403934" cy="1711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0561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816873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32386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59411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8202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ospital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48202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459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院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所代碼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branchNo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520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院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區名稱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6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branchName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B9BD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B9BD5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28317"/>
              </p:ext>
            </p:extLst>
          </p:nvPr>
        </p:nvGraphicFramePr>
        <p:xfrm>
          <a:off x="504496" y="3385040"/>
          <a:ext cx="5403935" cy="22159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0561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8699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59411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9321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Doctor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9321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9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員工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代碼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empCode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69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中文姓名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empName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17738"/>
                  </a:ext>
                </a:extLst>
              </a:tr>
              <a:tr h="369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院區代碼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branchNo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37183"/>
                  </a:ext>
                </a:extLst>
              </a:tr>
              <a:tr h="369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科別部門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divCode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63974"/>
              </p:ext>
            </p:extLst>
          </p:nvPr>
        </p:nvGraphicFramePr>
        <p:xfrm>
          <a:off x="6286004" y="1154992"/>
          <a:ext cx="5028585" cy="15248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8275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63827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8646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48338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81202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Division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81202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81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科別代碼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divCode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81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科別名稱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divName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3268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78614"/>
              </p:ext>
            </p:extLst>
          </p:nvPr>
        </p:nvGraphicFramePr>
        <p:xfrm>
          <a:off x="6286005" y="3385040"/>
          <a:ext cx="5028583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38274">
                  <a:extLst>
                    <a:ext uri="{9D8B030D-6E8A-4147-A177-3AD203B41FA5}">
                      <a16:colId xmlns:a16="http://schemas.microsoft.com/office/drawing/2014/main" val="1355043361"/>
                    </a:ext>
                  </a:extLst>
                </a:gridCol>
                <a:gridCol w="1638274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8646">
                  <a:extLst>
                    <a:ext uri="{9D8B030D-6E8A-4147-A177-3AD203B41FA5}">
                      <a16:colId xmlns:a16="http://schemas.microsoft.com/office/drawing/2014/main" val="2318787779"/>
                    </a:ext>
                  </a:extLst>
                </a:gridCol>
                <a:gridCol w="1483389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05223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PtInfo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欄位中文名稱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病人姓名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ptName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6097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身分證號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32686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病歷號碼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chartNo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93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View Service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346448"/>
              </p:ext>
            </p:extLst>
          </p:nvPr>
        </p:nvGraphicFramePr>
        <p:xfrm>
          <a:off x="563561" y="961697"/>
          <a:ext cx="11071391" cy="5801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038">
                  <a:extLst>
                    <a:ext uri="{9D8B030D-6E8A-4147-A177-3AD203B41FA5}">
                      <a16:colId xmlns:a16="http://schemas.microsoft.com/office/drawing/2014/main" val="2408202710"/>
                    </a:ext>
                  </a:extLst>
                </a:gridCol>
                <a:gridCol w="2230862">
                  <a:extLst>
                    <a:ext uri="{9D8B030D-6E8A-4147-A177-3AD203B41FA5}">
                      <a16:colId xmlns:a16="http://schemas.microsoft.com/office/drawing/2014/main" val="1041829319"/>
                    </a:ext>
                  </a:extLst>
                </a:gridCol>
                <a:gridCol w="2398288">
                  <a:extLst>
                    <a:ext uri="{9D8B030D-6E8A-4147-A177-3AD203B41FA5}">
                      <a16:colId xmlns:a16="http://schemas.microsoft.com/office/drawing/2014/main" val="19218903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118022594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73200362"/>
                    </a:ext>
                  </a:extLst>
                </a:gridCol>
                <a:gridCol w="1586078">
                  <a:extLst>
                    <a:ext uri="{9D8B030D-6E8A-4147-A177-3AD203B41FA5}">
                      <a16:colId xmlns:a16="http://schemas.microsoft.com/office/drawing/2014/main" val="1624024105"/>
                    </a:ext>
                  </a:extLst>
                </a:gridCol>
              </a:tblGrid>
              <a:tr h="43905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Page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Property / Event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View Service 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  <a:r>
                        <a:rPr lang="en-US" altLang="zh-TW" sz="13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extLst>
                  <a:ext uri="{0D108BD9-81ED-4DB2-BD59-A6C34878D82A}">
                    <a16:rowId xmlns:a16="http://schemas.microsoft.com/office/drawing/2014/main" val="2555292445"/>
                  </a:ext>
                </a:extLst>
              </a:tr>
              <a:tr h="439054">
                <a:tc rowSpan="11">
                  <a:txBody>
                    <a:bodyPr/>
                    <a:lstStyle/>
                    <a:p>
                      <a:r>
                        <a:rPr lang="zh-TW" altLang="en-US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預約掛號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zh-TW" altLang="en-US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TW" sz="13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ngOnInt</a:t>
                      </a: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getRegist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List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chartNo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OpdRegist</a:t>
                      </a:r>
                      <a:r>
                        <a:rPr lang="en-US" altLang="zh-TW" sz="14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extLst>
                  <a:ext uri="{0D108BD9-81ED-4DB2-BD59-A6C34878D82A}">
                    <a16:rowId xmlns:a16="http://schemas.microsoft.com/office/drawing/2014/main" val="2549176394"/>
                  </a:ext>
                </a:extLst>
              </a:tr>
              <a:tr h="43905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getOpdSchedules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empCode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OpdSchedule</a:t>
                      </a:r>
                      <a:r>
                        <a:rPr lang="en-US" altLang="zh-TW" sz="12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</a:p>
                  </a:txBody>
                  <a:tcPr marL="66807" marR="66807" marT="33403" marB="33403" anchor="ctr"/>
                </a:tc>
                <a:extLst>
                  <a:ext uri="{0D108BD9-81ED-4DB2-BD59-A6C34878D82A}">
                    <a16:rowId xmlns:a16="http://schemas.microsoft.com/office/drawing/2014/main" val="3375979600"/>
                  </a:ext>
                </a:extLst>
              </a:tr>
              <a:tr h="5482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6807" marR="66807" marT="33403" marB="33403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3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3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getDivisions</a:t>
                      </a: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3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Division[]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64545"/>
                  </a:ext>
                </a:extLst>
              </a:tr>
              <a:tr h="58430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6807" marR="66807" marT="33403" marB="33403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3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3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getOpdDoctors</a:t>
                      </a: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zh-TW" altLang="en-US" sz="13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Doctor[]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422024"/>
                  </a:ext>
                </a:extLst>
              </a:tr>
              <a:tr h="45435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按下病人查詢按鈕​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PatientSearch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event)​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getRegistList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idNo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en-US" altLang="zh-TW" sz="1300" b="0" i="0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string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chartNo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OpdRegist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en-US" altLang="zh-TW" sz="12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extLst>
                  <a:ext uri="{0D108BD9-81ED-4DB2-BD59-A6C34878D82A}">
                    <a16:rowId xmlns:a16="http://schemas.microsoft.com/office/drawing/2014/main" val="4158723498"/>
                  </a:ext>
                </a:extLst>
              </a:tr>
              <a:tr h="43905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選擇院所</a:t>
                      </a:r>
                    </a:p>
                  </a:txBody>
                  <a:tcPr marL="66807" marR="66807" marT="33403" marB="33403"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onHospitalSelect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getDivisions</a:t>
                      </a: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3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zh-TW" altLang="en-US" sz="13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Division[]</a:t>
                      </a:r>
                      <a:endParaRPr lang="zh-TW" altLang="en-US" sz="13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639960"/>
                  </a:ext>
                </a:extLst>
              </a:tr>
              <a:tr h="43905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ase"/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 vMerge="1">
                  <a:txBody>
                    <a:bodyPr/>
                    <a:lstStyle/>
                    <a:p>
                      <a:pPr algn="l" fontAlgn="base"/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getOpdDoctors</a:t>
                      </a: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3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zh-TW" altLang="en-US" sz="13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Doctor[]</a:t>
                      </a:r>
                      <a:endParaRPr lang="zh-TW" altLang="en-US" sz="13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381327"/>
                  </a:ext>
                </a:extLst>
              </a:tr>
              <a:tr h="56626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按下班表查詢按鈕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onScheduleSearch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getOpdSchedules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empCode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  <a:endParaRPr lang="zh-TW" altLang="en-US" sz="13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OpdSchedule</a:t>
                      </a:r>
                      <a:r>
                        <a:rPr lang="en-US" altLang="zh-TW" sz="14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sz="12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extLst>
                  <a:ext uri="{0D108BD9-81ED-4DB2-BD59-A6C34878D82A}">
                    <a16:rowId xmlns:a16="http://schemas.microsoft.com/office/drawing/2014/main" val="3327503557"/>
                  </a:ext>
                </a:extLst>
              </a:tr>
              <a:tr h="5662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選擇保留號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onSeqNoSelect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checkSeqNos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OpdSchedule</a:t>
                      </a:r>
                      <a:endParaRPr lang="zh-TW" altLang="en-US" sz="13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2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ReserveNo</a:t>
                      </a:r>
                      <a:r>
                        <a:rPr lang="en-US" altLang="zh-TW" sz="12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sz="12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extLst>
                  <a:ext uri="{0D108BD9-81ED-4DB2-BD59-A6C34878D82A}">
                    <a16:rowId xmlns:a16="http://schemas.microsoft.com/office/drawing/2014/main" val="244488340"/>
                  </a:ext>
                </a:extLst>
              </a:tr>
              <a:tr h="43905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按下掛號按鈕</a:t>
                      </a:r>
                      <a:r>
                        <a:rPr lang="zh-TW" alt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onRegistAdd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event)​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addOpdRegist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</a:t>
                      </a:r>
                      <a:r>
                        <a:rPr lang="en-US" altLang="zh-TW" sz="13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pdRegist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​true/false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extLst>
                  <a:ext uri="{0D108BD9-81ED-4DB2-BD59-A6C34878D82A}">
                    <a16:rowId xmlns:a16="http://schemas.microsoft.com/office/drawing/2014/main" val="2674563964"/>
                  </a:ext>
                </a:extLst>
              </a:tr>
              <a:tr h="43905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按下取消按鈕</a:t>
                      </a:r>
                      <a:endParaRPr lang="zh-TW" alt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onRegistRemove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($event)​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removeRegist</a:t>
                      </a:r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visitNo</a:t>
                      </a:r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true/false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/>
                </a:tc>
                <a:extLst>
                  <a:ext uri="{0D108BD9-81ED-4DB2-BD59-A6C34878D82A}">
                    <a16:rowId xmlns:a16="http://schemas.microsoft.com/office/drawing/2014/main" val="241370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9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en-US" altLang="zh-TW" dirty="0" err="1" smtClean="0"/>
              <a:t>WebAPI</a:t>
            </a:r>
            <a:r>
              <a:rPr lang="en-US" altLang="zh-TW" dirty="0" smtClean="0"/>
              <a:t> Controller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83716"/>
              </p:ext>
            </p:extLst>
          </p:nvPr>
        </p:nvGraphicFramePr>
        <p:xfrm>
          <a:off x="504497" y="1254613"/>
          <a:ext cx="11130454" cy="2876812"/>
        </p:xfrm>
        <a:graphic>
          <a:graphicData uri="http://schemas.openxmlformats.org/drawingml/2006/table">
            <a:tbl>
              <a:tblPr/>
              <a:tblGrid>
                <a:gridCol w="2152978">
                  <a:extLst>
                    <a:ext uri="{9D8B030D-6E8A-4147-A177-3AD203B41FA5}">
                      <a16:colId xmlns:a16="http://schemas.microsoft.com/office/drawing/2014/main" val="274578789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4078696707"/>
                    </a:ext>
                  </a:extLst>
                </a:gridCol>
                <a:gridCol w="3722670">
                  <a:extLst>
                    <a:ext uri="{9D8B030D-6E8A-4147-A177-3AD203B41FA5}">
                      <a16:colId xmlns:a16="http://schemas.microsoft.com/office/drawing/2014/main" val="2842953901"/>
                    </a:ext>
                  </a:extLst>
                </a:gridCol>
                <a:gridCol w="1767425">
                  <a:extLst>
                    <a:ext uri="{9D8B030D-6E8A-4147-A177-3AD203B41FA5}">
                      <a16:colId xmlns:a16="http://schemas.microsoft.com/office/drawing/2014/main" val="2472212952"/>
                    </a:ext>
                  </a:extLst>
                </a:gridCol>
                <a:gridCol w="2325331">
                  <a:extLst>
                    <a:ext uri="{9D8B030D-6E8A-4147-A177-3AD203B41FA5}">
                      <a16:colId xmlns:a16="http://schemas.microsoft.com/office/drawing/2014/main" val="47066998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r>
                        <a:rPr lang="en-US" altLang="zh-TW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Method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URL(/</a:t>
                      </a:r>
                      <a:r>
                        <a:rPr lang="en-US" sz="1800" b="1" i="0" dirty="0" err="1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webApi</a:t>
                      </a:r>
                      <a:r>
                        <a:rPr lang="en-US" sz="1800" b="1" i="0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800" b="1" i="0" dirty="0" err="1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RegistManager</a:t>
                      </a:r>
                      <a:r>
                        <a:rPr lang="en-US" sz="1800" b="1" i="0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/)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4017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取得病人預約資料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getRegistList</a:t>
                      </a: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chartNo</a:t>
                      </a:r>
                      <a:r>
                        <a:rPr lang="en-US" altLang="zh-TW" sz="16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OpdPatientRegist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83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取得醫師班表資料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getOpdSchedules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empCode</a:t>
                      </a:r>
                      <a:r>
                        <a:rPr lang="en-US" altLang="zh-TW" sz="16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OpdSchedule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7458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取得科別資料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</a:t>
                      </a: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getDivisions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en-US" altLang="zh-TW" sz="14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Division[]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475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取得醫師資料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</a:t>
                      </a: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getOpdDoctors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en-US" altLang="zh-TW" sz="14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Doctor[]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1974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檢查可用保留號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</a:t>
                      </a:r>
                      <a:endParaRPr lang="en-US" altLang="zh-TW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checkSeqNos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OpdSchedule</a:t>
                      </a:r>
                      <a:endParaRPr lang="en-US" altLang="zh-TW" sz="14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b="0" i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ReserveNo[]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0361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儲存​新的預約資料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POST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addOpdRegist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OpdRegist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true/false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1878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DELETE</a:t>
                      </a:r>
                      <a:endParaRPr lang="en-US" altLang="zh-TW" sz="13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removeRegist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number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true/false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4651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1928" y="-14155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0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Model Service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797974"/>
              </p:ext>
            </p:extLst>
          </p:nvPr>
        </p:nvGraphicFramePr>
        <p:xfrm>
          <a:off x="504496" y="1254613"/>
          <a:ext cx="11130455" cy="2876812"/>
        </p:xfrm>
        <a:graphic>
          <a:graphicData uri="http://schemas.openxmlformats.org/drawingml/2006/table">
            <a:tbl>
              <a:tblPr/>
              <a:tblGrid>
                <a:gridCol w="2403959">
                  <a:extLst>
                    <a:ext uri="{9D8B030D-6E8A-4147-A177-3AD203B41FA5}">
                      <a16:colId xmlns:a16="http://schemas.microsoft.com/office/drawing/2014/main" val="2745787899"/>
                    </a:ext>
                  </a:extLst>
                </a:gridCol>
                <a:gridCol w="3927774">
                  <a:extLst>
                    <a:ext uri="{9D8B030D-6E8A-4147-A177-3AD203B41FA5}">
                      <a16:colId xmlns:a16="http://schemas.microsoft.com/office/drawing/2014/main" val="2842953901"/>
                    </a:ext>
                  </a:extLst>
                </a:gridCol>
                <a:gridCol w="2202319">
                  <a:extLst>
                    <a:ext uri="{9D8B030D-6E8A-4147-A177-3AD203B41FA5}">
                      <a16:colId xmlns:a16="http://schemas.microsoft.com/office/drawing/2014/main" val="2472212952"/>
                    </a:ext>
                  </a:extLst>
                </a:gridCol>
                <a:gridCol w="2596403">
                  <a:extLst>
                    <a:ext uri="{9D8B030D-6E8A-4147-A177-3AD203B41FA5}">
                      <a16:colId xmlns:a16="http://schemas.microsoft.com/office/drawing/2014/main" val="470669987"/>
                    </a:ext>
                  </a:extLst>
                </a:gridCol>
              </a:tblGrid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r>
                        <a:rPr lang="en-US" altLang="zh-TW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URL(/</a:t>
                      </a:r>
                      <a:r>
                        <a:rPr lang="en-US" sz="1800" b="1" i="0" dirty="0" err="1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webApi</a:t>
                      </a:r>
                      <a:r>
                        <a:rPr lang="en-US" sz="1800" b="1" i="0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800" b="1" i="0" dirty="0" err="1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RegistManager</a:t>
                      </a:r>
                      <a:r>
                        <a:rPr lang="en-US" sz="1800" b="1" i="0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/)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40170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取得病人預約資料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getRegistList</a:t>
                      </a: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chartNo</a:t>
                      </a:r>
                      <a:r>
                        <a:rPr lang="en-US" altLang="zh-TW" sz="16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OpdPatientRegist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8303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取得醫師班表資料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getOpdSchedules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empCode</a:t>
                      </a:r>
                      <a:r>
                        <a:rPr lang="en-US" altLang="zh-TW" sz="16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OpdSchedule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74588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取得科別資料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getDivisions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en-US" altLang="zh-TW" sz="16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Division[]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47565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取得醫師資料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getOpdDoctors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Doctor[]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19747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檢查可用保留號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checkSeqNos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OpdSchedule</a:t>
                      </a:r>
                      <a:endParaRPr lang="en-US" altLang="zh-TW" sz="14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ReserveNo</a:t>
                      </a: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45598"/>
                  </a:ext>
                </a:extLst>
              </a:tr>
              <a:tr h="340642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儲存​新的預約資料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addOpdRegist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OpdRegist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true/false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18784"/>
                  </a:ext>
                </a:extLst>
              </a:tr>
              <a:tr h="340642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removeRegist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number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true/false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4651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1928" y="-14155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 </a:t>
            </a:r>
            <a:r>
              <a:rPr lang="en-US" altLang="zh-TW" dirty="0"/>
              <a:t>Stored Procedure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13153"/>
              </p:ext>
            </p:extLst>
          </p:nvPr>
        </p:nvGraphicFramePr>
        <p:xfrm>
          <a:off x="504496" y="1254613"/>
          <a:ext cx="11130455" cy="2876812"/>
        </p:xfrm>
        <a:graphic>
          <a:graphicData uri="http://schemas.openxmlformats.org/drawingml/2006/table">
            <a:tbl>
              <a:tblPr/>
              <a:tblGrid>
                <a:gridCol w="2403959">
                  <a:extLst>
                    <a:ext uri="{9D8B030D-6E8A-4147-A177-3AD203B41FA5}">
                      <a16:colId xmlns:a16="http://schemas.microsoft.com/office/drawing/2014/main" val="2745787899"/>
                    </a:ext>
                  </a:extLst>
                </a:gridCol>
                <a:gridCol w="3927774">
                  <a:extLst>
                    <a:ext uri="{9D8B030D-6E8A-4147-A177-3AD203B41FA5}">
                      <a16:colId xmlns:a16="http://schemas.microsoft.com/office/drawing/2014/main" val="2842953901"/>
                    </a:ext>
                  </a:extLst>
                </a:gridCol>
                <a:gridCol w="2202319">
                  <a:extLst>
                    <a:ext uri="{9D8B030D-6E8A-4147-A177-3AD203B41FA5}">
                      <a16:colId xmlns:a16="http://schemas.microsoft.com/office/drawing/2014/main" val="2472212952"/>
                    </a:ext>
                  </a:extLst>
                </a:gridCol>
                <a:gridCol w="2596403">
                  <a:extLst>
                    <a:ext uri="{9D8B030D-6E8A-4147-A177-3AD203B41FA5}">
                      <a16:colId xmlns:a16="http://schemas.microsoft.com/office/drawing/2014/main" val="470669987"/>
                    </a:ext>
                  </a:extLst>
                </a:gridCol>
              </a:tblGrid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  <a:r>
                        <a:rPr lang="en-US" altLang="zh-TW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URL(/</a:t>
                      </a:r>
                      <a:r>
                        <a:rPr lang="en-US" sz="1800" b="1" i="0" dirty="0" err="1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webApi</a:t>
                      </a:r>
                      <a:r>
                        <a:rPr lang="en-US" sz="1800" b="1" i="0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sz="1800" b="1" i="0" dirty="0" err="1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RegistManager</a:t>
                      </a:r>
                      <a:r>
                        <a:rPr lang="en-US" sz="1800" b="1" i="0" dirty="0" smtClean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/)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  <a:r>
                        <a:rPr lang="en-US" altLang="zh-TW" sz="1800" b="1" i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b="1" i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40170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取得病人預約資料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getRegistList</a:t>
                      </a: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chartNo</a:t>
                      </a:r>
                      <a:r>
                        <a:rPr lang="en-US" altLang="zh-TW" sz="16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OpdPatientRegist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[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048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8303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取得醫師班表資料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getOpdSchedules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altLang="zh-TW" sz="16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empCode</a:t>
                      </a:r>
                      <a:r>
                        <a:rPr lang="en-US" altLang="zh-TW" sz="16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string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OpdSchedule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74588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取得科別資料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getDivisions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en-US" altLang="zh-TW" sz="16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Division[]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47565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取得醫師資料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getOpdDoctors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branchNo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 number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Doctor[]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19747"/>
                  </a:ext>
                </a:extLst>
              </a:tr>
              <a:tr h="365241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取得保留號</a:t>
                      </a:r>
                      <a:endParaRPr lang="zh-TW" alt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getSeqNos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OpdSchedule</a:t>
                      </a:r>
                      <a:endParaRPr lang="en-US" altLang="zh-TW" sz="1400" b="0" i="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ReserveNo</a:t>
                      </a:r>
                      <a:r>
                        <a:rPr lang="en-US" altLang="zh-TW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[]</a:t>
                      </a:r>
                      <a:endParaRPr lang="en-US" altLang="zh-TW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67322"/>
                  </a:ext>
                </a:extLst>
              </a:tr>
              <a:tr h="340642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儲存​新的預約資料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addOpdRegist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OpdRegist</a:t>
                      </a:r>
                      <a:endParaRPr lang="en-US" sz="105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true/false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18784"/>
                  </a:ext>
                </a:extLst>
              </a:tr>
              <a:tr h="340642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刪除預約資料</a:t>
                      </a:r>
                      <a:endParaRPr lang="zh-TW" altLang="en-US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removeRegist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3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r>
                        <a:rPr lang="en-US" altLang="zh-TW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number</a:t>
                      </a:r>
                      <a:endParaRPr lang="en-US" altLang="zh-TW" sz="13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true/false</a:t>
                      </a:r>
                      <a:endParaRPr lang="en-US" altLang="zh-TW" sz="1800" b="0" i="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07" marR="66807" marT="33403" marB="33403" anchor="ctr">
                    <a:lnL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4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4651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1928" y="-14155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5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系統設計大綱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altLang="zh-TW" dirty="0"/>
              <a:t>UI &amp; Event Binding​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err="1"/>
              <a:t>ViewModel</a:t>
            </a:r>
            <a:r>
              <a:rPr lang="en-US" altLang="zh-TW" dirty="0" smtClean="0"/>
              <a:t>​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smtClean="0"/>
              <a:t>View Service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err="1" smtClean="0"/>
              <a:t>WebAPI</a:t>
            </a:r>
            <a:r>
              <a:rPr lang="en-US" altLang="zh-TW" dirty="0" smtClean="0"/>
              <a:t> Controller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smtClean="0"/>
              <a:t>Model Service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smtClean="0"/>
              <a:t>Stored Procedure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TW" dirty="0" smtClean="0"/>
              <a:t>Interactive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48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 Interactive</a:t>
            </a:r>
            <a:endParaRPr lang="zh-TW" altLang="en-US" dirty="0"/>
          </a:p>
        </p:txBody>
      </p:sp>
      <p:sp>
        <p:nvSpPr>
          <p:cNvPr id="4" name="Google Shape;1284;p101"/>
          <p:cNvSpPr/>
          <p:nvPr/>
        </p:nvSpPr>
        <p:spPr>
          <a:xfrm>
            <a:off x="376493" y="1425511"/>
            <a:ext cx="2600466" cy="4727415"/>
          </a:xfrm>
          <a:prstGeom prst="rect">
            <a:avLst/>
          </a:prstGeom>
          <a:solidFill>
            <a:srgbClr val="FFDB75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5" name="Google Shape;1285;p101"/>
          <p:cNvSpPr/>
          <p:nvPr/>
        </p:nvSpPr>
        <p:spPr>
          <a:xfrm>
            <a:off x="376493" y="1180162"/>
            <a:ext cx="2600466" cy="399532"/>
          </a:xfrm>
          <a:prstGeom prst="rect">
            <a:avLst/>
          </a:prstGeom>
          <a:solidFill>
            <a:srgbClr val="E9782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380646" y="1186928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7" name="Google Shape;1288;p101"/>
          <p:cNvSpPr/>
          <p:nvPr/>
        </p:nvSpPr>
        <p:spPr>
          <a:xfrm>
            <a:off x="3349349" y="1455026"/>
            <a:ext cx="2568202" cy="4697901"/>
          </a:xfrm>
          <a:prstGeom prst="rect">
            <a:avLst/>
          </a:prstGeom>
          <a:solidFill>
            <a:srgbClr val="B9D4ED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8" name="Google Shape;1289;p101"/>
          <p:cNvSpPr/>
          <p:nvPr/>
        </p:nvSpPr>
        <p:spPr>
          <a:xfrm>
            <a:off x="3349350" y="1176752"/>
            <a:ext cx="2568203" cy="399533"/>
          </a:xfrm>
          <a:prstGeom prst="rect">
            <a:avLst/>
          </a:prstGeom>
          <a:solidFill>
            <a:srgbClr val="6FA8DB"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9" name="Google Shape;1288;p101"/>
          <p:cNvSpPr/>
          <p:nvPr/>
        </p:nvSpPr>
        <p:spPr>
          <a:xfrm>
            <a:off x="6289671" y="1455025"/>
            <a:ext cx="2568202" cy="4697902"/>
          </a:xfrm>
          <a:prstGeom prst="rect">
            <a:avLst/>
          </a:prstGeom>
          <a:solidFill>
            <a:srgbClr val="B9D4ED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0" name="Google Shape;1289;p101"/>
          <p:cNvSpPr/>
          <p:nvPr/>
        </p:nvSpPr>
        <p:spPr>
          <a:xfrm>
            <a:off x="6289672" y="1176751"/>
            <a:ext cx="2568203" cy="399533"/>
          </a:xfrm>
          <a:prstGeom prst="rect">
            <a:avLst/>
          </a:prstGeom>
          <a:solidFill>
            <a:srgbClr val="6FA8DB">
              <a:alpha val="8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1" name="Google Shape;1288;p101"/>
          <p:cNvSpPr/>
          <p:nvPr/>
        </p:nvSpPr>
        <p:spPr>
          <a:xfrm>
            <a:off x="9229991" y="1176752"/>
            <a:ext cx="2568202" cy="4976175"/>
          </a:xfrm>
          <a:prstGeom prst="rect">
            <a:avLst/>
          </a:prstGeom>
          <a:solidFill>
            <a:srgbClr val="484C68">
              <a:lumMod val="20000"/>
              <a:lumOff val="80000"/>
              <a:alpha val="8941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2" name="圓角矩形 11"/>
          <p:cNvSpPr>
            <a:spLocks/>
          </p:cNvSpPr>
          <p:nvPr/>
        </p:nvSpPr>
        <p:spPr>
          <a:xfrm>
            <a:off x="9461139" y="2152079"/>
            <a:ext cx="2093964" cy="52948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getOpdSchedules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取得醫師班表資料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圓角矩形 12"/>
          <p:cNvSpPr>
            <a:spLocks/>
          </p:cNvSpPr>
          <p:nvPr/>
        </p:nvSpPr>
        <p:spPr>
          <a:xfrm>
            <a:off x="9461139" y="1425511"/>
            <a:ext cx="2093964" cy="531904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getRegistList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取得病人預約資料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圓角矩形 13"/>
          <p:cNvSpPr>
            <a:spLocks/>
          </p:cNvSpPr>
          <p:nvPr/>
        </p:nvSpPr>
        <p:spPr>
          <a:xfrm>
            <a:off x="9461139" y="4283612"/>
            <a:ext cx="2093964" cy="52948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addOpdRegist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儲存預約掛號資料</a:t>
            </a:r>
            <a:endParaRPr lang="en-US" altLang="zh-TW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Google Shape;1678;p123"/>
          <p:cNvSpPr/>
          <p:nvPr/>
        </p:nvSpPr>
        <p:spPr>
          <a:xfrm>
            <a:off x="376493" y="6258838"/>
            <a:ext cx="11421699" cy="400320"/>
          </a:xfrm>
          <a:prstGeom prst="rect">
            <a:avLst/>
          </a:prstGeom>
          <a:solidFill>
            <a:srgbClr val="61A3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600" b="1" kern="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modules.viewmodel</a:t>
            </a:r>
            <a:endParaRPr lang="en-US" sz="16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6" name="圓角矩形 15"/>
          <p:cNvSpPr>
            <a:spLocks/>
          </p:cNvSpPr>
          <p:nvPr/>
        </p:nvSpPr>
        <p:spPr>
          <a:xfrm>
            <a:off x="9461139" y="5575482"/>
            <a:ext cx="2093964" cy="539663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removeRegist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移除預約掛號資料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>
            <a:spLocks/>
          </p:cNvSpPr>
          <p:nvPr/>
        </p:nvSpPr>
        <p:spPr>
          <a:xfrm>
            <a:off x="376361" y="1615488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</a:t>
            </a: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View)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onsite-appointment-view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lvl="0" algn="ctr" defTabSz="914400">
              <a:buClr>
                <a:srgbClr val="000000"/>
              </a:buClr>
              <a:defRPr/>
            </a:pP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預約掛號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00612" y="2364041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19" name="圓角矩形 18"/>
          <p:cNvSpPr>
            <a:spLocks/>
          </p:cNvSpPr>
          <p:nvPr/>
        </p:nvSpPr>
        <p:spPr>
          <a:xfrm>
            <a:off x="600612" y="253355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getRegistList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>
            <a:spLocks/>
          </p:cNvSpPr>
          <p:nvPr/>
        </p:nvSpPr>
        <p:spPr>
          <a:xfrm>
            <a:off x="600612" y="3007023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getOpdSchedules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圓角矩形 20"/>
          <p:cNvSpPr>
            <a:spLocks/>
          </p:cNvSpPr>
          <p:nvPr/>
        </p:nvSpPr>
        <p:spPr>
          <a:xfrm>
            <a:off x="600612" y="4634970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addOpdRegist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()​</a:t>
            </a:r>
          </a:p>
        </p:txBody>
      </p:sp>
      <p:sp>
        <p:nvSpPr>
          <p:cNvPr id="22" name="圓角矩形 21"/>
          <p:cNvSpPr>
            <a:spLocks/>
          </p:cNvSpPr>
          <p:nvPr/>
        </p:nvSpPr>
        <p:spPr>
          <a:xfrm>
            <a:off x="600612" y="568481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removeRegist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6" name="圓角矩形 25"/>
          <p:cNvSpPr>
            <a:spLocks/>
          </p:cNvSpPr>
          <p:nvPr/>
        </p:nvSpPr>
        <p:spPr>
          <a:xfrm>
            <a:off x="3608650" y="300418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getOpdSchedules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>
            <a:spLocks/>
          </p:cNvSpPr>
          <p:nvPr/>
        </p:nvSpPr>
        <p:spPr>
          <a:xfrm>
            <a:off x="3355708" y="1610363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(Controller)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onsite-appointment</a:t>
            </a:r>
            <a:endParaRPr lang="en-US" altLang="zh-TW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  <a:p>
            <a:pPr algn="ctr">
              <a:buClr>
                <a:srgbClr val="000000"/>
              </a:buClr>
              <a:defRPr/>
            </a:pP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掛號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579959" y="2358916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29" name="矩形 28"/>
          <p:cNvSpPr>
            <a:spLocks/>
          </p:cNvSpPr>
          <p:nvPr/>
        </p:nvSpPr>
        <p:spPr>
          <a:xfrm>
            <a:off x="6284152" y="1620252"/>
            <a:ext cx="2599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buClr>
                <a:srgbClr val="000000"/>
              </a:buClr>
              <a:defRPr/>
            </a:pPr>
            <a:r>
              <a:rPr lang="en-US" altLang="zh-TW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(Model)</a:t>
            </a:r>
          </a:p>
          <a:p>
            <a:pPr algn="ctr">
              <a:buClr>
                <a:srgbClr val="000000"/>
              </a:buClr>
              <a:defRPr/>
            </a:pPr>
            <a: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onsite-appointment</a:t>
            </a:r>
            <a:br>
              <a:rPr lang="en-US" altLang="zh-TW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400" b="1" kern="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預約</a:t>
            </a:r>
            <a:r>
              <a:rPr lang="zh-TW" altLang="en-US" sz="1400" b="1" kern="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掛號</a:t>
            </a:r>
            <a:endParaRPr lang="zh-TW" altLang="en-US" sz="1400" b="1" kern="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6508403" y="2368805"/>
            <a:ext cx="2113206" cy="0"/>
          </a:xfrm>
          <a:prstGeom prst="line">
            <a:avLst/>
          </a:prstGeom>
          <a:noFill/>
          <a:ln w="19050" cap="flat" cmpd="sng" algn="ctr">
            <a:solidFill>
              <a:srgbClr val="002060"/>
            </a:solidFill>
            <a:prstDash val="sysDot"/>
          </a:ln>
          <a:effectLst/>
        </p:spPr>
      </p:cxnSp>
      <p:sp>
        <p:nvSpPr>
          <p:cNvPr id="31" name="圓角矩形 30"/>
          <p:cNvSpPr>
            <a:spLocks/>
          </p:cNvSpPr>
          <p:nvPr/>
        </p:nvSpPr>
        <p:spPr>
          <a:xfrm>
            <a:off x="3608650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getRegistList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2" name="圓角矩形 31"/>
          <p:cNvSpPr>
            <a:spLocks/>
          </p:cNvSpPr>
          <p:nvPr/>
        </p:nvSpPr>
        <p:spPr>
          <a:xfrm>
            <a:off x="3608650" y="4633551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addOpdRegist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3" name="圓角矩形 32"/>
          <p:cNvSpPr>
            <a:spLocks/>
          </p:cNvSpPr>
          <p:nvPr/>
        </p:nvSpPr>
        <p:spPr>
          <a:xfrm>
            <a:off x="3608650" y="568481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removeRegist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4" name="圓角矩形 33"/>
          <p:cNvSpPr>
            <a:spLocks/>
          </p:cNvSpPr>
          <p:nvPr/>
        </p:nvSpPr>
        <p:spPr>
          <a:xfrm>
            <a:off x="6527645" y="300185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getOpdSchedules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()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5" name="圓角矩形 34"/>
          <p:cNvSpPr>
            <a:spLocks/>
          </p:cNvSpPr>
          <p:nvPr/>
        </p:nvSpPr>
        <p:spPr>
          <a:xfrm>
            <a:off x="6527645" y="252580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getRegistList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6" name="圓角矩形 35"/>
          <p:cNvSpPr>
            <a:spLocks/>
          </p:cNvSpPr>
          <p:nvPr/>
        </p:nvSpPr>
        <p:spPr>
          <a:xfrm>
            <a:off x="6527645" y="463238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addOpdRegist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7" name="圓角矩形 36"/>
          <p:cNvSpPr>
            <a:spLocks/>
          </p:cNvSpPr>
          <p:nvPr/>
        </p:nvSpPr>
        <p:spPr>
          <a:xfrm>
            <a:off x="6527645" y="5676179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removeRegist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8" name="矩形 37"/>
          <p:cNvSpPr>
            <a:spLocks/>
          </p:cNvSpPr>
          <p:nvPr/>
        </p:nvSpPr>
        <p:spPr>
          <a:xfrm>
            <a:off x="3349213" y="1180831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sp>
        <p:nvSpPr>
          <p:cNvPr id="39" name="矩形 38"/>
          <p:cNvSpPr>
            <a:spLocks/>
          </p:cNvSpPr>
          <p:nvPr/>
        </p:nvSpPr>
        <p:spPr>
          <a:xfrm>
            <a:off x="6279794" y="1193134"/>
            <a:ext cx="259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app-manager</a:t>
            </a:r>
          </a:p>
        </p:txBody>
      </p:sp>
      <p:cxnSp>
        <p:nvCxnSpPr>
          <p:cNvPr id="40" name="直線單箭頭接點 39"/>
          <p:cNvCxnSpPr>
            <a:stCxn id="19" idx="3"/>
            <a:endCxn id="31" idx="1"/>
          </p:cNvCxnSpPr>
          <p:nvPr/>
        </p:nvCxnSpPr>
        <p:spPr>
          <a:xfrm flipV="1">
            <a:off x="2694576" y="2734080"/>
            <a:ext cx="914074" cy="7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3"/>
            <a:endCxn id="26" idx="1"/>
          </p:cNvCxnSpPr>
          <p:nvPr/>
        </p:nvCxnSpPr>
        <p:spPr>
          <a:xfrm flipV="1">
            <a:off x="2694576" y="3212460"/>
            <a:ext cx="914074" cy="2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2" idx="3"/>
            <a:endCxn id="33" idx="1"/>
          </p:cNvCxnSpPr>
          <p:nvPr/>
        </p:nvCxnSpPr>
        <p:spPr>
          <a:xfrm>
            <a:off x="2694576" y="5893092"/>
            <a:ext cx="9140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5" idx="1"/>
          </p:cNvCxnSpPr>
          <p:nvPr/>
        </p:nvCxnSpPr>
        <p:spPr>
          <a:xfrm>
            <a:off x="5702614" y="2734080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6" idx="3"/>
            <a:endCxn id="34" idx="1"/>
          </p:cNvCxnSpPr>
          <p:nvPr/>
        </p:nvCxnSpPr>
        <p:spPr>
          <a:xfrm flipV="1">
            <a:off x="5702614" y="3210132"/>
            <a:ext cx="825031" cy="2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3"/>
            <a:endCxn id="36" idx="1"/>
          </p:cNvCxnSpPr>
          <p:nvPr/>
        </p:nvCxnSpPr>
        <p:spPr>
          <a:xfrm flipV="1">
            <a:off x="5702614" y="4840662"/>
            <a:ext cx="825031" cy="1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3" idx="3"/>
            <a:endCxn id="37" idx="1"/>
          </p:cNvCxnSpPr>
          <p:nvPr/>
        </p:nvCxnSpPr>
        <p:spPr>
          <a:xfrm flipV="1">
            <a:off x="5702614" y="5884455"/>
            <a:ext cx="825031" cy="8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5" idx="3"/>
            <a:endCxn id="13" idx="1"/>
          </p:cNvCxnSpPr>
          <p:nvPr/>
        </p:nvCxnSpPr>
        <p:spPr>
          <a:xfrm flipV="1">
            <a:off x="8621609" y="1691463"/>
            <a:ext cx="839530" cy="1042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34" idx="3"/>
            <a:endCxn id="12" idx="1"/>
          </p:cNvCxnSpPr>
          <p:nvPr/>
        </p:nvCxnSpPr>
        <p:spPr>
          <a:xfrm flipV="1">
            <a:off x="8621609" y="2416820"/>
            <a:ext cx="839530" cy="793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6" idx="3"/>
            <a:endCxn id="14" idx="1"/>
          </p:cNvCxnSpPr>
          <p:nvPr/>
        </p:nvCxnSpPr>
        <p:spPr>
          <a:xfrm flipV="1">
            <a:off x="8621609" y="4548353"/>
            <a:ext cx="839530" cy="29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3"/>
            <a:endCxn id="16" idx="1"/>
          </p:cNvCxnSpPr>
          <p:nvPr/>
        </p:nvCxnSpPr>
        <p:spPr>
          <a:xfrm flipV="1">
            <a:off x="8621609" y="5845314"/>
            <a:ext cx="839530" cy="391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76361" y="87136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webapp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317703" y="838254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258025" y="829688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171122" y="854596"/>
            <a:ext cx="2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stored procedure</a:t>
            </a:r>
            <a:endParaRPr lang="zh-TW" altLang="en-US" dirty="0"/>
          </a:p>
        </p:txBody>
      </p:sp>
      <p:cxnSp>
        <p:nvCxnSpPr>
          <p:cNvPr id="56" name="直線單箭頭接點 55"/>
          <p:cNvCxnSpPr>
            <a:endCxn id="32" idx="1"/>
          </p:cNvCxnSpPr>
          <p:nvPr/>
        </p:nvCxnSpPr>
        <p:spPr>
          <a:xfrm flipV="1">
            <a:off x="2694574" y="4841827"/>
            <a:ext cx="914076" cy="4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>
            <a:spLocks/>
          </p:cNvSpPr>
          <p:nvPr/>
        </p:nvSpPr>
        <p:spPr>
          <a:xfrm>
            <a:off x="9461139" y="2858124"/>
            <a:ext cx="2093964" cy="531904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getDivisions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取得所有科別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72" name="圓角矩形 71"/>
          <p:cNvSpPr>
            <a:spLocks/>
          </p:cNvSpPr>
          <p:nvPr/>
        </p:nvSpPr>
        <p:spPr>
          <a:xfrm>
            <a:off x="600612" y="3535814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getDivisions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圓角矩形 72"/>
          <p:cNvSpPr>
            <a:spLocks/>
          </p:cNvSpPr>
          <p:nvPr/>
        </p:nvSpPr>
        <p:spPr>
          <a:xfrm>
            <a:off x="3608650" y="3536690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getDivisions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74" name="圓角矩形 73"/>
          <p:cNvSpPr>
            <a:spLocks/>
          </p:cNvSpPr>
          <p:nvPr/>
        </p:nvSpPr>
        <p:spPr>
          <a:xfrm>
            <a:off x="6527645" y="3536690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getDivisions</a:t>
            </a:r>
            <a:r>
              <a:rPr lang="en-US" altLang="zh-TW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75" name="直線單箭頭接點 74"/>
          <p:cNvCxnSpPr>
            <a:stCxn id="72" idx="3"/>
            <a:endCxn id="73" idx="1"/>
          </p:cNvCxnSpPr>
          <p:nvPr/>
        </p:nvCxnSpPr>
        <p:spPr>
          <a:xfrm>
            <a:off x="2694576" y="3744090"/>
            <a:ext cx="914074" cy="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73" idx="3"/>
            <a:endCxn id="74" idx="1"/>
          </p:cNvCxnSpPr>
          <p:nvPr/>
        </p:nvCxnSpPr>
        <p:spPr>
          <a:xfrm>
            <a:off x="5702614" y="3744966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4" idx="3"/>
            <a:endCxn id="71" idx="1"/>
          </p:cNvCxnSpPr>
          <p:nvPr/>
        </p:nvCxnSpPr>
        <p:spPr>
          <a:xfrm flipV="1">
            <a:off x="8621609" y="3124076"/>
            <a:ext cx="839530" cy="620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>
            <a:spLocks/>
          </p:cNvSpPr>
          <p:nvPr/>
        </p:nvSpPr>
        <p:spPr>
          <a:xfrm>
            <a:off x="9461139" y="3579411"/>
            <a:ext cx="2093964" cy="531904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getOpdDoctors</a:t>
            </a:r>
            <a: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/>
            </a:r>
            <a:br>
              <a:rPr lang="en-US" altLang="zh-TW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Arial"/>
              </a:rPr>
              <a:t>取得所有醫師資料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79" name="圓角矩形 78"/>
          <p:cNvSpPr>
            <a:spLocks/>
          </p:cNvSpPr>
          <p:nvPr/>
        </p:nvSpPr>
        <p:spPr>
          <a:xfrm>
            <a:off x="600612" y="408622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getOpdDoctors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圓角矩形 79"/>
          <p:cNvSpPr>
            <a:spLocks/>
          </p:cNvSpPr>
          <p:nvPr/>
        </p:nvSpPr>
        <p:spPr>
          <a:xfrm>
            <a:off x="3608650" y="407847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getOpdDoctors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圓角矩形 80"/>
          <p:cNvSpPr>
            <a:spLocks/>
          </p:cNvSpPr>
          <p:nvPr/>
        </p:nvSpPr>
        <p:spPr>
          <a:xfrm>
            <a:off x="6527645" y="4078476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getOpdDoctors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2" name="直線單箭頭接點 81"/>
          <p:cNvCxnSpPr>
            <a:stCxn id="79" idx="3"/>
            <a:endCxn id="80" idx="1"/>
          </p:cNvCxnSpPr>
          <p:nvPr/>
        </p:nvCxnSpPr>
        <p:spPr>
          <a:xfrm flipV="1">
            <a:off x="2694576" y="4286752"/>
            <a:ext cx="914074" cy="7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80" idx="3"/>
            <a:endCxn id="81" idx="1"/>
          </p:cNvCxnSpPr>
          <p:nvPr/>
        </p:nvCxnSpPr>
        <p:spPr>
          <a:xfrm>
            <a:off x="5702614" y="4286752"/>
            <a:ext cx="8250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1" idx="3"/>
            <a:endCxn id="78" idx="1"/>
          </p:cNvCxnSpPr>
          <p:nvPr/>
        </p:nvCxnSpPr>
        <p:spPr>
          <a:xfrm flipV="1">
            <a:off x="8621609" y="3845363"/>
            <a:ext cx="839530" cy="441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>
            <a:spLocks/>
          </p:cNvSpPr>
          <p:nvPr/>
        </p:nvSpPr>
        <p:spPr>
          <a:xfrm>
            <a:off x="600610" y="5175858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getSeqNos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>
            <a:spLocks/>
          </p:cNvSpPr>
          <p:nvPr/>
        </p:nvSpPr>
        <p:spPr>
          <a:xfrm>
            <a:off x="3608650" y="5175858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getSeqNos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圓角矩形 67"/>
          <p:cNvSpPr>
            <a:spLocks/>
          </p:cNvSpPr>
          <p:nvPr/>
        </p:nvSpPr>
        <p:spPr>
          <a:xfrm>
            <a:off x="6526790" y="5174375"/>
            <a:ext cx="2093964" cy="416551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getSeqNos</a:t>
            </a:r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9" name="直線單箭頭接點 68"/>
          <p:cNvCxnSpPr>
            <a:stCxn id="66" idx="3"/>
            <a:endCxn id="67" idx="1"/>
          </p:cNvCxnSpPr>
          <p:nvPr/>
        </p:nvCxnSpPr>
        <p:spPr>
          <a:xfrm>
            <a:off x="2694574" y="5384134"/>
            <a:ext cx="9140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7" idx="3"/>
            <a:endCxn id="68" idx="1"/>
          </p:cNvCxnSpPr>
          <p:nvPr/>
        </p:nvCxnSpPr>
        <p:spPr>
          <a:xfrm flipV="1">
            <a:off x="5702614" y="5382651"/>
            <a:ext cx="824176" cy="14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>
            <a:spLocks/>
          </p:cNvSpPr>
          <p:nvPr/>
        </p:nvSpPr>
        <p:spPr>
          <a:xfrm>
            <a:off x="9445000" y="4943191"/>
            <a:ext cx="2093964" cy="539663"/>
          </a:xfrm>
          <a:prstGeom prst="roundRect">
            <a:avLst/>
          </a:prstGeom>
          <a:solidFill>
            <a:srgbClr val="757484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lnSpc>
                <a:spcPts val="2000"/>
              </a:lnSpc>
            </a:pPr>
            <a:r>
              <a:rPr lang="en-US" altLang="zh-TW" sz="1200" kern="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getSeqNos</a:t>
            </a:r>
            <a: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取得</a:t>
            </a: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可</a:t>
            </a:r>
            <a:r>
              <a:rPr lang="zh-TW" altLang="en-US" sz="1200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用</a:t>
            </a:r>
            <a:r>
              <a:rPr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保留號</a:t>
            </a:r>
            <a:endParaRPr lang="zh-TW" altLang="en-US" sz="12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87" name="直線單箭頭接點 86"/>
          <p:cNvCxnSpPr>
            <a:stCxn id="68" idx="3"/>
            <a:endCxn id="86" idx="1"/>
          </p:cNvCxnSpPr>
          <p:nvPr/>
        </p:nvCxnSpPr>
        <p:spPr>
          <a:xfrm flipV="1">
            <a:off x="8620754" y="5213023"/>
            <a:ext cx="824246" cy="169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2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UI </a:t>
            </a:r>
            <a:r>
              <a:rPr lang="en-US" altLang="zh-TW" dirty="0"/>
              <a:t>&amp; Event 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(1/10)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35534"/>
              </p:ext>
            </p:extLst>
          </p:nvPr>
        </p:nvGraphicFramePr>
        <p:xfrm>
          <a:off x="169607" y="1277593"/>
          <a:ext cx="2966786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onPatientSearch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onScheduleSearch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onRegistAdd</a:t>
                      </a:r>
                      <a:r>
                        <a:rPr lang="en-US" altLang="zh-TW" sz="1400" b="0" i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($event)​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onTrackClick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219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onRegistRemove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1895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6481"/>
                  </a:ext>
                </a:extLst>
              </a:tr>
            </a:tbl>
          </a:graphicData>
        </a:graphic>
      </p:graphicFrame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371" y="1277592"/>
            <a:ext cx="8741214" cy="488302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317576" y="1276351"/>
            <a:ext cx="8735009" cy="484028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26188" y="2026024"/>
            <a:ext cx="4121165" cy="351416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18216" y="5153395"/>
            <a:ext cx="2203067" cy="596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Appointment</a:t>
            </a:r>
          </a:p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52801" y="2026024"/>
            <a:ext cx="4370772" cy="355803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52434" y="5430396"/>
            <a:ext cx="2759497" cy="488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OnSiteAppointment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62896" y="1601999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❶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59065" y="2973063"/>
            <a:ext cx="335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❷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91298" y="346603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❸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65192" y="3657402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❹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025969" y="249500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❺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1086" y="122771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❻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81980" y="1019081"/>
            <a:ext cx="2515808" cy="497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OpdAppointment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267399" y="541114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❻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09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UI </a:t>
            </a:r>
            <a:r>
              <a:rPr lang="en-US" altLang="zh-TW" dirty="0"/>
              <a:t>&amp; Event 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10167"/>
              </p:ext>
            </p:extLst>
          </p:nvPr>
        </p:nvGraphicFramePr>
        <p:xfrm>
          <a:off x="169607" y="1277593"/>
          <a:ext cx="2966786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onHospitalSelect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onDivSelect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772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onDrSelect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</a:tbl>
          </a:graphicData>
        </a:graphic>
      </p:graphicFrame>
      <p:pic>
        <p:nvPicPr>
          <p:cNvPr id="10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523" y="1277593"/>
            <a:ext cx="8661092" cy="483904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225638" y="2149827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788200" y="2149827"/>
            <a:ext cx="38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6943544" y="2149827"/>
            <a:ext cx="389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30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UI </a:t>
            </a:r>
            <a:r>
              <a:rPr lang="en-US" altLang="zh-TW" dirty="0"/>
              <a:t>&amp; Event 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(3/10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85497"/>
              </p:ext>
            </p:extLst>
          </p:nvPr>
        </p:nvGraphicFramePr>
        <p:xfrm>
          <a:off x="169607" y="1277593"/>
          <a:ext cx="2966786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onMainDivClick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onSubDivClick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772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onDoctorClick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588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onOkClick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3228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9762" y="1266317"/>
            <a:ext cx="8679662" cy="483904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803877" y="493351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❹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9609099" y="4933510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❺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9782468" y="1622728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❺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219249" y="179635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7696002" y="276495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5571032" y="179635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303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UI </a:t>
            </a:r>
            <a:r>
              <a:rPr lang="en-US" altLang="zh-TW" dirty="0"/>
              <a:t>&amp; Event 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(4/10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1656"/>
              </p:ext>
            </p:extLst>
          </p:nvPr>
        </p:nvGraphicFramePr>
        <p:xfrm>
          <a:off x="169607" y="1277593"/>
          <a:ext cx="2966786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onDoctorSearch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onDrLastNameClick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772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onDrNameClick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onOkClick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290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809499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220" y="1277593"/>
            <a:ext cx="8687680" cy="483904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831332" y="1631363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❺</a:t>
            </a:r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9626367" y="4985031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❺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846155" y="4985031"/>
            <a:ext cx="346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❹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8960205" y="220489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8315148" y="1969917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6203047" y="29738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10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UI &amp; Event Binding</a:t>
            </a:r>
            <a:r>
              <a:rPr lang="zh-TW" altLang="en-US" dirty="0"/>
              <a:t> </a:t>
            </a:r>
            <a:r>
              <a:rPr lang="en-US" altLang="zh-TW" dirty="0" smtClean="0"/>
              <a:t>(5/10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84374"/>
              </p:ext>
            </p:extLst>
          </p:nvPr>
        </p:nvGraphicFramePr>
        <p:xfrm>
          <a:off x="169607" y="1277593"/>
          <a:ext cx="2966786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onDateChange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</a:tbl>
          </a:graphicData>
        </a:graphic>
      </p:graphicFrame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983" y="1277593"/>
            <a:ext cx="8693012" cy="48598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92916" y="2475591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430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UI &amp; Event 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(6/10)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169" y="1277593"/>
            <a:ext cx="8586580" cy="479082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20642"/>
              </p:ext>
            </p:extLst>
          </p:nvPr>
        </p:nvGraphicFramePr>
        <p:xfrm>
          <a:off x="169607" y="1277593"/>
          <a:ext cx="2966786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41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2237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onSeqNoSelect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event)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onSeqNoClick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772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588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764459" y="432670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860774" y="4411322"/>
            <a:ext cx="367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❶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762888" y="285853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❷</a:t>
            </a:r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8263089" y="262367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❸</a:t>
            </a:r>
            <a:endParaRPr lang="zh-TW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54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UI &amp; Event 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(7/10)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778" y="1052513"/>
            <a:ext cx="9095894" cy="50641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DA5AAD-852E-46AB-A50B-1A4A0018D8BE}"/>
              </a:ext>
            </a:extLst>
          </p:cNvPr>
          <p:cNvSpPr/>
          <p:nvPr/>
        </p:nvSpPr>
        <p:spPr>
          <a:xfrm>
            <a:off x="-4251961" y="0"/>
            <a:ext cx="417274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門診預約掛號系統           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現場預約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搜尋病人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院所、科別、醫師、日期、時段、診間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查詢班表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選擇別家診所後更新可選的科別、醫師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選擇新科別後更新可選醫師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選擇新醫師後更新對應的科別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診號變更後科別、醫師也更新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保留號用過要註記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是否要追尋回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診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新增預約掛號資料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DB)</a:t>
            </a: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病人提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查無班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醒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取消預約通知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移除預約掛號資料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點擊掛號後同步更新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* 關閉視窗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852078"/>
      </p:ext>
    </p:extLst>
  </p:cSld>
  <p:clrMapOvr>
    <a:masterClrMapping/>
  </p:clrMapOvr>
</p:sld>
</file>

<file path=ppt/theme/theme1.xml><?xml version="1.0" encoding="utf-8"?>
<a:theme xmlns:a="http://schemas.openxmlformats.org/drawingml/2006/main" name="中國醫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@系統設計書-網頁建檔系統(20220408更新)" id="{5BCD050E-0F23-4B1E-8D04-9CA75B8E75C3}" vid="{30A73B53-16F8-4643-B0CF-F96C5C3E804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中國醫背景</Template>
  <TotalTime>12962</TotalTime>
  <Words>2572</Words>
  <Application>Microsoft Office PowerPoint</Application>
  <PresentationFormat>寬螢幕</PresentationFormat>
  <Paragraphs>687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MS Gothic</vt:lpstr>
      <vt:lpstr>微軟正黑體</vt:lpstr>
      <vt:lpstr>新細明體</vt:lpstr>
      <vt:lpstr>Arial</vt:lpstr>
      <vt:lpstr>Calibri</vt:lpstr>
      <vt:lpstr>Times New Roman</vt:lpstr>
      <vt:lpstr>中國醫背景</vt:lpstr>
      <vt:lpstr>系統設計書-門診預約</vt:lpstr>
      <vt:lpstr>系統設計大綱</vt:lpstr>
      <vt:lpstr>1. UI &amp; Event Binding (1/10)</vt:lpstr>
      <vt:lpstr>1. UI &amp; Event Binding (2/10)</vt:lpstr>
      <vt:lpstr>1. UI &amp; Event Binding (3/10)</vt:lpstr>
      <vt:lpstr>1. UI &amp; Event Binding (4/10)</vt:lpstr>
      <vt:lpstr>1. UI &amp; Event Binding (5/10)</vt:lpstr>
      <vt:lpstr>1. UI &amp; Event Binding (6/10)</vt:lpstr>
      <vt:lpstr>1. UI &amp; Event Binding (7/10)</vt:lpstr>
      <vt:lpstr>1. UI &amp; Event Binding (8/10)</vt:lpstr>
      <vt:lpstr>1. UI &amp; Event Binding (9/10)</vt:lpstr>
      <vt:lpstr>1. UI &amp; Event Binding (10/10)</vt:lpstr>
      <vt:lpstr>2. ViewModel (1/3)</vt:lpstr>
      <vt:lpstr>2. ViewModel (2/3)</vt:lpstr>
      <vt:lpstr>2. ViewModel (3/3)</vt:lpstr>
      <vt:lpstr>3. View Service</vt:lpstr>
      <vt:lpstr>4. WebAPI Controller</vt:lpstr>
      <vt:lpstr>5. Model Service</vt:lpstr>
      <vt:lpstr>6. Stored Procedure</vt:lpstr>
      <vt:lpstr>7. Interactive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陳瑞毅</dc:creator>
  <cp:lastModifiedBy>陳瑞毅</cp:lastModifiedBy>
  <cp:revision>344</cp:revision>
  <dcterms:created xsi:type="dcterms:W3CDTF">2022-09-30T03:20:41Z</dcterms:created>
  <dcterms:modified xsi:type="dcterms:W3CDTF">2022-10-26T07:01:28Z</dcterms:modified>
</cp:coreProperties>
</file>