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瑞毅" initials="陳瑞毅" lastIdx="2" clrIdx="0">
    <p:extLst>
      <p:ext uri="{19B8F6BF-5375-455C-9EA6-DF929625EA0E}">
        <p15:presenceInfo xmlns:p15="http://schemas.microsoft.com/office/powerpoint/2012/main" userId="陳瑞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768CF-B187-7392-7462-E66EA444BDEB}" v="14" dt="2022-09-23T00:08:21.798"/>
    <p1510:client id="{7A6E0D6B-88A6-A22F-63C9-1A66CF84E911}" v="1" dt="2022-09-23T01:07:03.612"/>
    <p1510:client id="{BC9AF183-DF4A-869A-4CB8-454EB6641F83}" v="15" dt="2022-09-23T01:25:31.513"/>
    <p1510:client id="{C379FD12-4056-43DC-102C-FC7D5729964F}" v="2" dt="2022-09-23T01:09:59.019"/>
    <p1510:client id="{D9AD1526-0120-86C5-A41A-0806D800ABB4}" v="3" dt="2022-09-22T07:16:15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70" autoAdjust="0"/>
  </p:normalViewPr>
  <p:slideViewPr>
    <p:cSldViewPr snapToGrid="0">
      <p:cViewPr varScale="1">
        <p:scale>
          <a:sx n="115" d="100"/>
          <a:sy n="115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立雯" userId="S::037459@tool.caaumed.org.tw::6051dcc6-af71-4bad-9910-08f3bea48d6c" providerId="AD" clId="Web-{7A6E0D6B-88A6-A22F-63C9-1A66CF84E911}"/>
    <pc:docChg chg="modSld">
      <pc:chgData name="劉立雯" userId="S::037459@tool.caaumed.org.tw::6051dcc6-af71-4bad-9910-08f3bea48d6c" providerId="AD" clId="Web-{7A6E0D6B-88A6-A22F-63C9-1A66CF84E911}" dt="2022-09-23T01:07:03.394" v="112"/>
      <pc:docMkLst>
        <pc:docMk/>
      </pc:docMkLst>
      <pc:sldChg chg="modNotes">
        <pc:chgData name="劉立雯" userId="S::037459@tool.caaumed.org.tw::6051dcc6-af71-4bad-9910-08f3bea48d6c" providerId="AD" clId="Web-{7A6E0D6B-88A6-A22F-63C9-1A66CF84E911}" dt="2022-09-23T00:58:20.397" v="0"/>
        <pc:sldMkLst>
          <pc:docMk/>
          <pc:sldMk cId="2158910585" sldId="258"/>
        </pc:sldMkLst>
      </pc:sldChg>
      <pc:sldChg chg="modNotes">
        <pc:chgData name="劉立雯" userId="S::037459@tool.caaumed.org.tw::6051dcc6-af71-4bad-9910-08f3bea48d6c" providerId="AD" clId="Web-{7A6E0D6B-88A6-A22F-63C9-1A66CF84E911}" dt="2022-09-23T00:58:25.615" v="1"/>
        <pc:sldMkLst>
          <pc:docMk/>
          <pc:sldMk cId="2313585297" sldId="259"/>
        </pc:sldMkLst>
      </pc:sldChg>
      <pc:sldChg chg="modNotes">
        <pc:chgData name="劉立雯" userId="S::037459@tool.caaumed.org.tw::6051dcc6-af71-4bad-9910-08f3bea48d6c" providerId="AD" clId="Web-{7A6E0D6B-88A6-A22F-63C9-1A66CF84E911}" dt="2022-09-23T01:02:07.371" v="26"/>
        <pc:sldMkLst>
          <pc:docMk/>
          <pc:sldMk cId="624135532" sldId="265"/>
        </pc:sldMkLst>
      </pc:sldChg>
      <pc:sldChg chg="modNotes">
        <pc:chgData name="劉立雯" userId="S::037459@tool.caaumed.org.tw::6051dcc6-af71-4bad-9910-08f3bea48d6c" providerId="AD" clId="Web-{7A6E0D6B-88A6-A22F-63C9-1A66CF84E911}" dt="2022-09-23T01:07:03.394" v="112"/>
        <pc:sldMkLst>
          <pc:docMk/>
          <pc:sldMk cId="1246089410" sldId="266"/>
        </pc:sldMkLst>
      </pc:sldChg>
    </pc:docChg>
  </pc:docChgLst>
  <pc:docChgLst>
    <pc:chgData name="劉立雯" userId="S::037459@tool.caaumed.org.tw::6051dcc6-af71-4bad-9910-08f3bea48d6c" providerId="AD" clId="Web-{582768CF-B187-7392-7462-E66EA444BDEB}"/>
    <pc:docChg chg="modSld">
      <pc:chgData name="劉立雯" userId="S::037459@tool.caaumed.org.tw::6051dcc6-af71-4bad-9910-08f3bea48d6c" providerId="AD" clId="Web-{582768CF-B187-7392-7462-E66EA444BDEB}" dt="2022-09-23T00:08:21.798" v="13"/>
      <pc:docMkLst>
        <pc:docMk/>
      </pc:docMkLst>
      <pc:sldChg chg="modSp">
        <pc:chgData name="劉立雯" userId="S::037459@tool.caaumed.org.tw::6051dcc6-af71-4bad-9910-08f3bea48d6c" providerId="AD" clId="Web-{582768CF-B187-7392-7462-E66EA444BDEB}" dt="2022-09-23T00:08:21.798" v="13"/>
        <pc:sldMkLst>
          <pc:docMk/>
          <pc:sldMk cId="4138932010" sldId="256"/>
        </pc:sldMkLst>
        <pc:graphicFrameChg chg="mod modGraphic">
          <ac:chgData name="劉立雯" userId="S::037459@tool.caaumed.org.tw::6051dcc6-af71-4bad-9910-08f3bea48d6c" providerId="AD" clId="Web-{582768CF-B187-7392-7462-E66EA444BDEB}" dt="2022-09-23T00:08:21.798" v="13"/>
          <ac:graphicFrameMkLst>
            <pc:docMk/>
            <pc:sldMk cId="4138932010" sldId="256"/>
            <ac:graphicFrameMk id="4" creationId="{00000000-0000-0000-0000-000000000000}"/>
          </ac:graphicFrameMkLst>
        </pc:graphicFrameChg>
      </pc:sldChg>
    </pc:docChg>
  </pc:docChgLst>
  <pc:docChgLst>
    <pc:chgData name="陳瑞毅" userId="S::038333@tool.caaumed.org.tw::5b604c02-6a6a-4bd0-9ec7-37c492039d82" providerId="AD" clId="Web-{BC9AF183-DF4A-869A-4CB8-454EB6641F83}"/>
    <pc:docChg chg="modSld">
      <pc:chgData name="陳瑞毅" userId="S::038333@tool.caaumed.org.tw::5b604c02-6a6a-4bd0-9ec7-37c492039d82" providerId="AD" clId="Web-{BC9AF183-DF4A-869A-4CB8-454EB6641F83}" dt="2022-09-23T01:25:27.841" v="10" actId="20577"/>
      <pc:docMkLst>
        <pc:docMk/>
      </pc:docMkLst>
      <pc:sldChg chg="modSp">
        <pc:chgData name="陳瑞毅" userId="S::038333@tool.caaumed.org.tw::5b604c02-6a6a-4bd0-9ec7-37c492039d82" providerId="AD" clId="Web-{BC9AF183-DF4A-869A-4CB8-454EB6641F83}" dt="2022-09-23T01:25:14.357" v="5" actId="20577"/>
        <pc:sldMkLst>
          <pc:docMk/>
          <pc:sldMk cId="2313585297" sldId="259"/>
        </pc:sldMkLst>
        <pc:spChg chg="mod">
          <ac:chgData name="陳瑞毅" userId="S::038333@tool.caaumed.org.tw::5b604c02-6a6a-4bd0-9ec7-37c492039d82" providerId="AD" clId="Web-{BC9AF183-DF4A-869A-4CB8-454EB6641F83}" dt="2022-09-23T01:25:14.357" v="5" actId="20577"/>
          <ac:spMkLst>
            <pc:docMk/>
            <pc:sldMk cId="2313585297" sldId="259"/>
            <ac:spMk id="2" creationId="{00000000-0000-0000-0000-000000000000}"/>
          </ac:spMkLst>
        </pc:spChg>
      </pc:sldChg>
      <pc:sldChg chg="modSp">
        <pc:chgData name="陳瑞毅" userId="S::038333@tool.caaumed.org.tw::5b604c02-6a6a-4bd0-9ec7-37c492039d82" providerId="AD" clId="Web-{BC9AF183-DF4A-869A-4CB8-454EB6641F83}" dt="2022-09-23T01:25:09.841" v="4" actId="20577"/>
        <pc:sldMkLst>
          <pc:docMk/>
          <pc:sldMk cId="3656048986" sldId="260"/>
        </pc:sldMkLst>
        <pc:spChg chg="mod">
          <ac:chgData name="陳瑞毅" userId="S::038333@tool.caaumed.org.tw::5b604c02-6a6a-4bd0-9ec7-37c492039d82" providerId="AD" clId="Web-{BC9AF183-DF4A-869A-4CB8-454EB6641F83}" dt="2022-09-23T01:25:09.841" v="4" actId="20577"/>
          <ac:spMkLst>
            <pc:docMk/>
            <pc:sldMk cId="3656048986" sldId="260"/>
            <ac:spMk id="2" creationId="{00000000-0000-0000-0000-000000000000}"/>
          </ac:spMkLst>
        </pc:spChg>
      </pc:sldChg>
      <pc:sldChg chg="modSp">
        <pc:chgData name="陳瑞毅" userId="S::038333@tool.caaumed.org.tw::5b604c02-6a6a-4bd0-9ec7-37c492039d82" providerId="AD" clId="Web-{BC9AF183-DF4A-869A-4CB8-454EB6641F83}" dt="2022-09-23T01:25:19.763" v="8" actId="20577"/>
        <pc:sldMkLst>
          <pc:docMk/>
          <pc:sldMk cId="211089435" sldId="261"/>
        </pc:sldMkLst>
        <pc:spChg chg="mod">
          <ac:chgData name="陳瑞毅" userId="S::038333@tool.caaumed.org.tw::5b604c02-6a6a-4bd0-9ec7-37c492039d82" providerId="AD" clId="Web-{BC9AF183-DF4A-869A-4CB8-454EB6641F83}" dt="2022-09-23T01:25:19.763" v="8" actId="20577"/>
          <ac:spMkLst>
            <pc:docMk/>
            <pc:sldMk cId="211089435" sldId="261"/>
            <ac:spMk id="2" creationId="{00000000-0000-0000-0000-000000000000}"/>
          </ac:spMkLst>
        </pc:spChg>
      </pc:sldChg>
      <pc:sldChg chg="modSp">
        <pc:chgData name="陳瑞毅" userId="S::038333@tool.caaumed.org.tw::5b604c02-6a6a-4bd0-9ec7-37c492039d82" providerId="AD" clId="Web-{BC9AF183-DF4A-869A-4CB8-454EB6641F83}" dt="2022-09-23T01:25:27.841" v="10" actId="20577"/>
        <pc:sldMkLst>
          <pc:docMk/>
          <pc:sldMk cId="4202829639" sldId="262"/>
        </pc:sldMkLst>
        <pc:spChg chg="mod">
          <ac:chgData name="陳瑞毅" userId="S::038333@tool.caaumed.org.tw::5b604c02-6a6a-4bd0-9ec7-37c492039d82" providerId="AD" clId="Web-{BC9AF183-DF4A-869A-4CB8-454EB6641F83}" dt="2022-09-23T01:25:27.841" v="10" actId="20577"/>
          <ac:spMkLst>
            <pc:docMk/>
            <pc:sldMk cId="4202829639" sldId="262"/>
            <ac:spMk id="2" creationId="{00000000-0000-0000-0000-000000000000}"/>
          </ac:spMkLst>
        </pc:spChg>
      </pc:sldChg>
    </pc:docChg>
  </pc:docChgLst>
  <pc:docChgLst>
    <pc:chgData name="李冠樺" userId="S::038014@tool.caaumed.org.tw::d90e9829-cfaa-4a5a-a105-b0f7f19d47f2" providerId="AD" clId="Web-{D9AD1526-0120-86C5-A41A-0806D800ABB4}"/>
    <pc:docChg chg="modSld">
      <pc:chgData name="李冠樺" userId="S::038014@tool.caaumed.org.tw::d90e9829-cfaa-4a5a-a105-b0f7f19d47f2" providerId="AD" clId="Web-{D9AD1526-0120-86C5-A41A-0806D800ABB4}" dt="2022-09-22T07:16:15.824" v="2" actId="1076"/>
      <pc:docMkLst>
        <pc:docMk/>
      </pc:docMkLst>
      <pc:sldChg chg="modSp">
        <pc:chgData name="李冠樺" userId="S::038014@tool.caaumed.org.tw::d90e9829-cfaa-4a5a-a105-b0f7f19d47f2" providerId="AD" clId="Web-{D9AD1526-0120-86C5-A41A-0806D800ABB4}" dt="2022-09-22T07:16:15.824" v="2" actId="1076"/>
        <pc:sldMkLst>
          <pc:docMk/>
          <pc:sldMk cId="2158910585" sldId="258"/>
        </pc:sldMkLst>
        <pc:spChg chg="mod">
          <ac:chgData name="李冠樺" userId="S::038014@tool.caaumed.org.tw::d90e9829-cfaa-4a5a-a105-b0f7f19d47f2" providerId="AD" clId="Web-{D9AD1526-0120-86C5-A41A-0806D800ABB4}" dt="2022-09-22T07:16:11.151" v="1" actId="14100"/>
          <ac:spMkLst>
            <pc:docMk/>
            <pc:sldMk cId="2158910585" sldId="258"/>
            <ac:spMk id="21" creationId="{00000000-0000-0000-0000-000000000000}"/>
          </ac:spMkLst>
        </pc:spChg>
        <pc:spChg chg="mod">
          <ac:chgData name="李冠樺" userId="S::038014@tool.caaumed.org.tw::d90e9829-cfaa-4a5a-a105-b0f7f19d47f2" providerId="AD" clId="Web-{D9AD1526-0120-86C5-A41A-0806D800ABB4}" dt="2022-09-22T07:16:15.824" v="2" actId="1076"/>
          <ac:spMkLst>
            <pc:docMk/>
            <pc:sldMk cId="2158910585" sldId="258"/>
            <ac:spMk id="22" creationId="{00000000-0000-0000-0000-000000000000}"/>
          </ac:spMkLst>
        </pc:spChg>
      </pc:sldChg>
    </pc:docChg>
  </pc:docChgLst>
  <pc:docChgLst>
    <pc:chgData name="劉立雯" userId="S::037459@tool.caaumed.org.tw::6051dcc6-af71-4bad-9910-08f3bea48d6c" providerId="AD" clId="Web-{C379FD12-4056-43DC-102C-FC7D5729964F}"/>
    <pc:docChg chg="modSld">
      <pc:chgData name="劉立雯" userId="S::037459@tool.caaumed.org.tw::6051dcc6-af71-4bad-9910-08f3bea48d6c" providerId="AD" clId="Web-{C379FD12-4056-43DC-102C-FC7D5729964F}" dt="2022-09-23T01:09:58.863" v="57"/>
      <pc:docMkLst>
        <pc:docMk/>
      </pc:docMkLst>
      <pc:sldChg chg="modNotes">
        <pc:chgData name="劉立雯" userId="S::037459@tool.caaumed.org.tw::6051dcc6-af71-4bad-9910-08f3bea48d6c" providerId="AD" clId="Web-{C379FD12-4056-43DC-102C-FC7D5729964F}" dt="2022-09-23T01:09:00.096" v="19"/>
        <pc:sldMkLst>
          <pc:docMk/>
          <pc:sldMk cId="2158910585" sldId="258"/>
        </pc:sldMkLst>
      </pc:sldChg>
      <pc:sldChg chg="modNotes">
        <pc:chgData name="劉立雯" userId="S::037459@tool.caaumed.org.tw::6051dcc6-af71-4bad-9910-08f3bea48d6c" providerId="AD" clId="Web-{C379FD12-4056-43DC-102C-FC7D5729964F}" dt="2022-09-23T01:09:11.128" v="23"/>
        <pc:sldMkLst>
          <pc:docMk/>
          <pc:sldMk cId="2313585297" sldId="259"/>
        </pc:sldMkLst>
      </pc:sldChg>
      <pc:sldChg chg="modNotes">
        <pc:chgData name="劉立雯" userId="S::037459@tool.caaumed.org.tw::6051dcc6-af71-4bad-9910-08f3bea48d6c" providerId="AD" clId="Web-{C379FD12-4056-43DC-102C-FC7D5729964F}" dt="2022-09-23T01:09:58.863" v="57"/>
        <pc:sldMkLst>
          <pc:docMk/>
          <pc:sldMk cId="62413553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D401C-D1EE-47A7-8593-F7EFA6F2819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FC0-4FF9-431E-8C88-17DED68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12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[建議]</a:t>
            </a:r>
            <a:r>
              <a:rPr lang="zh-TW" dirty="0">
                <a:cs typeface="+mn-lt"/>
              </a:rPr>
              <a:t/>
            </a:r>
            <a:br>
              <a:rPr lang="zh-TW" dirty="0">
                <a:cs typeface="+mn-lt"/>
              </a:rPr>
            </a:br>
            <a:r>
              <a:rPr lang="zh-TW">
                <a:ea typeface="新細明體"/>
              </a:rPr>
              <a:t> * Outpatient</a:t>
            </a:r>
            <a:r>
              <a:rPr lang="zh-TW" altLang="en-US">
                <a:ea typeface="新細明體"/>
              </a:rPr>
              <a:t> </a:t>
            </a:r>
            <a:r>
              <a:rPr lang="en-US" altLang="zh-TW" dirty="0">
                <a:ea typeface="新細明體"/>
              </a:rPr>
              <a:t>--&gt;</a:t>
            </a:r>
            <a:r>
              <a:rPr lang="zh-TW">
                <a:ea typeface="新細明體"/>
              </a:rPr>
              <a:t> Opd</a:t>
            </a:r>
            <a:r>
              <a:rPr lang="zh-TW" dirty="0">
                <a:cs typeface="+mn-lt"/>
              </a:rPr>
              <a:t/>
            </a:r>
            <a:br>
              <a:rPr lang="zh-TW" dirty="0">
                <a:cs typeface="+mn-lt"/>
              </a:rPr>
            </a:br>
            <a:r>
              <a:rPr lang="zh-TW">
                <a:ea typeface="新細明體"/>
              </a:rPr>
              <a:t> * CartList</a:t>
            </a:r>
            <a:r>
              <a:rPr lang="zh-TW" altLang="en-US">
                <a:ea typeface="新細明體"/>
              </a:rPr>
              <a:t> </a:t>
            </a:r>
            <a:r>
              <a:rPr lang="en-US" altLang="zh-TW" dirty="0">
                <a:ea typeface="新細明體"/>
              </a:rPr>
              <a:t>---&gt;</a:t>
            </a:r>
            <a:r>
              <a:rPr lang="zh-TW" altLang="en-US">
                <a:ea typeface="新細明體"/>
              </a:rPr>
              <a:t> </a:t>
            </a:r>
            <a:r>
              <a:rPr lang="zh-TW">
                <a:ea typeface="新細明體"/>
              </a:rPr>
              <a:t>List</a:t>
            </a:r>
          </a:p>
          <a:p>
            <a:r>
              <a:rPr lang="zh-TW">
                <a:ea typeface="新細明體"/>
              </a:rPr>
              <a:t>* SceneAppointment </a:t>
            </a:r>
            <a:r>
              <a:rPr lang="en-US" altLang="zh-TW">
                <a:ea typeface="新細明體"/>
              </a:rPr>
              <a:t>--&gt;</a:t>
            </a:r>
            <a:r>
              <a:rPr lang="zh-TW">
                <a:ea typeface="新細明體"/>
              </a:rPr>
              <a:t> OnSiteAppointment</a:t>
            </a:r>
            <a:endParaRPr lang="zh-TW">
              <a:ea typeface="新細明體"/>
              <a:cs typeface="Calibri"/>
            </a:endParaRPr>
          </a:p>
          <a:p>
            <a:r>
              <a:rPr lang="zh-TW">
                <a:ea typeface="新細明體"/>
              </a:rPr>
              <a:t>* 事件名稱確認是否以 on + 名詞+動詞</a:t>
            </a:r>
            <a:endParaRPr lang="zh-TW">
              <a:ea typeface="新細明體"/>
              <a:cs typeface="Calibri" panose="020F0502020204030204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1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[建議]</a:t>
            </a:r>
            <a:r>
              <a:rPr lang="zh-TW" dirty="0">
                <a:cs typeface="+mn-lt"/>
              </a:rPr>
              <a:t/>
            </a:r>
            <a:br>
              <a:rPr lang="zh-TW" dirty="0">
                <a:cs typeface="+mn-lt"/>
              </a:rPr>
            </a:br>
            <a:r>
              <a:rPr lang="zh-TW">
                <a:ea typeface="新細明體"/>
              </a:rPr>
              <a:t> * onTableFold() </a:t>
            </a:r>
            <a:r>
              <a:rPr lang="en-US" altLang="zh-TW" dirty="0">
                <a:ea typeface="新細明體"/>
              </a:rPr>
              <a:t>--&gt;</a:t>
            </a:r>
            <a:r>
              <a:rPr lang="zh-TW" altLang="en-US">
                <a:ea typeface="新細明體"/>
              </a:rPr>
              <a:t> </a:t>
            </a:r>
            <a:r>
              <a:rPr lang="zh-TW">
                <a:ea typeface="新細明體"/>
              </a:rPr>
              <a:t>onTableExpand() 與上一頁相同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7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9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6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70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12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[</a:t>
            </a:r>
            <a:r>
              <a:rPr lang="zh-TW" altLang="en-US" dirty="0">
                <a:ea typeface="新細明體"/>
              </a:rPr>
              <a:t>建議</a:t>
            </a:r>
            <a:r>
              <a:rPr lang="en-US" altLang="zh-TW" dirty="0">
                <a:ea typeface="新細明體"/>
              </a:rPr>
              <a:t>]</a:t>
            </a:r>
            <a:r>
              <a:rPr lang="en-US" altLang="zh-TW" dirty="0">
                <a:cs typeface="+mn-lt"/>
              </a:rPr>
              <a:t/>
            </a:r>
            <a:br>
              <a:rPr lang="en-US" altLang="zh-TW" dirty="0">
                <a:cs typeface="+mn-lt"/>
              </a:rPr>
            </a:br>
            <a:r>
              <a:rPr lang="en-US" altLang="zh-TW" dirty="0">
                <a:ea typeface="新細明體"/>
              </a:rPr>
              <a:t> * </a:t>
            </a:r>
            <a:r>
              <a:rPr lang="zh-TW" altLang="en-US" dirty="0">
                <a:ea typeface="新細明體"/>
              </a:rPr>
              <a:t>自定義的型別通常會是英文大寫</a:t>
            </a:r>
            <a:endParaRPr lang="zh-TW" dirty="0">
              <a:ea typeface="新細明體"/>
            </a:endParaRPr>
          </a:p>
          <a:p>
            <a:r>
              <a:rPr lang="en-US" altLang="zh-TW" dirty="0">
                <a:ea typeface="新細明體"/>
                <a:cs typeface="Calibri"/>
              </a:rPr>
              <a:t>* </a:t>
            </a:r>
            <a:r>
              <a:rPr lang="en-US" altLang="zh-TW" dirty="0" err="1">
                <a:ea typeface="新細明體"/>
                <a:cs typeface="Calibri"/>
              </a:rPr>
              <a:t>日期型別</a:t>
            </a:r>
            <a:r>
              <a:rPr lang="en-US" altLang="zh-TW" dirty="0">
                <a:ea typeface="新細明體"/>
                <a:cs typeface="Calibri"/>
              </a:rPr>
              <a:t> Date</a:t>
            </a:r>
            <a:r>
              <a:rPr lang="en-US" altLang="zh-TW" dirty="0">
                <a:ea typeface="新細明體"/>
                <a:cs typeface="+mn-lt"/>
              </a:rPr>
              <a:t/>
            </a:r>
            <a:br>
              <a:rPr lang="en-US" altLang="zh-TW" dirty="0">
                <a:ea typeface="新細明體"/>
                <a:cs typeface="+mn-lt"/>
              </a:rPr>
            </a:br>
            <a:r>
              <a:rPr lang="en-US" altLang="zh-TW" dirty="0">
                <a:ea typeface="新細明體"/>
                <a:cs typeface="Calibri"/>
              </a:rPr>
              <a:t>* </a:t>
            </a:r>
            <a:r>
              <a:rPr lang="en-US" altLang="zh-TW" dirty="0" err="1">
                <a:ea typeface="新細明體"/>
                <a:cs typeface="Calibri"/>
              </a:rPr>
              <a:t>欄位中文名稱建議字數長度一致</a:t>
            </a:r>
            <a:endParaRPr lang="en-US" altLang="zh-TW" dirty="0" err="1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3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/>
                <a:cs typeface="Calibri"/>
              </a:rPr>
              <a:t>[建議]</a:t>
            </a:r>
            <a:endParaRPr lang="en-US" altLang="zh-TW" smtClean="0">
              <a:ea typeface="新細明體" panose="02020500000000000000" pitchFamily="18" charset="-120"/>
              <a:cs typeface="Calibri"/>
            </a:endParaRPr>
          </a:p>
          <a:p>
            <a:r>
              <a:rPr lang="en-US" altLang="zh-TW" smtClean="0">
                <a:ea typeface="新細明體"/>
                <a:cs typeface="Calibri"/>
              </a:rPr>
              <a:t>* seqNp --&gt; seqNo (number)</a:t>
            </a:r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3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2EF-BDED-4D3F-A6B4-70D8A8B1096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480-5DA1-464A-ADC7-A6915171CC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2EF-BDED-4D3F-A6B4-70D8A8B1096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B06B7480-5DA1-464A-ADC7-A6915171CC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CD2EF-BDED-4D3F-A6B4-70D8A8B10961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7480-5DA1-464A-ADC7-A6915171CC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/>
              <a:t>系統設計書</a:t>
            </a:r>
            <a:r>
              <a:rPr lang="en-US" altLang="zh-TW" b="1"/>
              <a:t>-</a:t>
            </a:r>
            <a:r>
              <a:rPr lang="zh-TW" altLang="en-US" b="1"/>
              <a:t>門診預約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68655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/>
                        <a:t>Product Owner</a:t>
                      </a:r>
                      <a:endParaRPr lang="zh-TW" altLang="en-US" b="1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/>
                        <a:t>Scrum</a:t>
                      </a:r>
                      <a:r>
                        <a:rPr lang="en-US" altLang="zh-TW" sz="1800" baseline="0"/>
                        <a:t> Master</a:t>
                      </a:r>
                      <a:r>
                        <a:rPr lang="en-US" altLang="zh-TW" sz="1800"/>
                        <a:t> </a:t>
                      </a:r>
                      <a:endParaRPr lang="zh-TW" altLang="en-US" b="1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>
                          <a:latin typeface="微軟正黑體"/>
                          <a:ea typeface="微軟正黑體"/>
                        </a:rPr>
                        <a:t>李冠樺</a:t>
                      </a:r>
                      <a:endParaRPr lang="en-US" altLang="zh-TW" sz="1800" b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Scrum Team</a:t>
                      </a:r>
                      <a:endParaRPr lang="zh-TW" altLang="en-US" b="1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陳瑞毅</a:t>
                      </a:r>
                      <a:endParaRPr lang="en-US" altLang="zh-TW" sz="1800" b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 smtClean="0"/>
              <a:t>ViewModel</a:t>
            </a:r>
            <a:r>
              <a:rPr lang="en-US" altLang="zh-TW" dirty="0" smtClean="0"/>
              <a:t> (</a:t>
            </a:r>
            <a:r>
              <a:rPr lang="en-US" altLang="zh-TW" dirty="0"/>
              <a:t>1/2)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56928"/>
              </p:ext>
            </p:extLst>
          </p:nvPr>
        </p:nvGraphicFramePr>
        <p:xfrm>
          <a:off x="504497" y="1034414"/>
          <a:ext cx="5858388" cy="47341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8618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90861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12977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2817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430375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OpdAppointmentOption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預約日期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預約時段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visitSction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病人資料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patient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Patient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9925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預約醫師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doctor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Doctor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預約院所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Hospital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02851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預約科別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division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Division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31017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是否看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isVisit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en-US" altLang="zh-TW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97908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預約來源</a:t>
                      </a:r>
                      <a:endParaRPr lang="en-US" altLang="zh-TW" sz="18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visitSource</a:t>
                      </a:r>
                      <a:endParaRPr lang="en-US" altLang="zh-TW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55398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追尋回診</a:t>
                      </a:r>
                      <a:endParaRPr lang="en-US" altLang="zh-TW" sz="1800" b="1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isReturnVisit</a:t>
                      </a:r>
                      <a:endParaRPr lang="en-US" altLang="zh-TW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5198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47537"/>
              </p:ext>
            </p:extLst>
          </p:nvPr>
        </p:nvGraphicFramePr>
        <p:xfrm>
          <a:off x="6606369" y="1028922"/>
          <a:ext cx="502858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522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員工代號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empNo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中文姓名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empName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17738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科別部門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departNo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23704"/>
              </p:ext>
            </p:extLst>
          </p:nvPr>
        </p:nvGraphicFramePr>
        <p:xfrm>
          <a:off x="6606369" y="3669545"/>
          <a:ext cx="502858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522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病人姓名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身分證號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病歷號碼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3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en-US" altLang="zh-TW" dirty="0" err="1" smtClean="0"/>
              <a:t>ViewModel</a:t>
            </a:r>
            <a:r>
              <a:rPr lang="en-US" altLang="zh-TW" dirty="0" smtClean="0"/>
              <a:t> (</a:t>
            </a:r>
            <a:r>
              <a:rPr lang="en-US" altLang="zh-TW" dirty="0" smtClean="0"/>
              <a:t>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79473"/>
              </p:ext>
            </p:extLst>
          </p:nvPr>
        </p:nvGraphicFramePr>
        <p:xfrm>
          <a:off x="504497" y="1034414"/>
          <a:ext cx="5858388" cy="21518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8618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90861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12977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2817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430375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ospital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院所名稱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院區代碼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branchNo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診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間資訊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clinic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Clinic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153"/>
              </p:ext>
            </p:extLst>
          </p:nvPr>
        </p:nvGraphicFramePr>
        <p:xfrm>
          <a:off x="6606369" y="1028922"/>
          <a:ext cx="5028583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522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主科別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mainDiv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副科別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subDiv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SubDivision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02813"/>
              </p:ext>
            </p:extLst>
          </p:nvPr>
        </p:nvGraphicFramePr>
        <p:xfrm>
          <a:off x="6606368" y="2790314"/>
          <a:ext cx="5028583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522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SubDivision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科別代碼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科別名稱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2046"/>
              </p:ext>
            </p:extLst>
          </p:nvPr>
        </p:nvGraphicFramePr>
        <p:xfrm>
          <a:off x="504498" y="3629101"/>
          <a:ext cx="5858387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8618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90861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12977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58489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58489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58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診間號碼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roomNo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58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看診號碼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  <a:tr h="358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保留號碼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reserveNo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ReserveNo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5955"/>
                  </a:ext>
                </a:extLst>
              </a:tr>
              <a:tr h="358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是否額滿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isFull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634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6964"/>
              </p:ext>
            </p:extLst>
          </p:nvPr>
        </p:nvGraphicFramePr>
        <p:xfrm>
          <a:off x="6606367" y="4446703"/>
          <a:ext cx="5028583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522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ReserveNo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reservedNo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狀態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status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View Service (1/4)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160297"/>
              </p:ext>
            </p:extLst>
          </p:nvPr>
        </p:nvGraphicFramePr>
        <p:xfrm>
          <a:off x="504497" y="1433144"/>
          <a:ext cx="11082666" cy="2949820"/>
        </p:xfrm>
        <a:graphic>
          <a:graphicData uri="http://schemas.openxmlformats.org/drawingml/2006/table">
            <a:tbl>
              <a:tblPr/>
              <a:tblGrid>
                <a:gridCol w="1881962">
                  <a:extLst>
                    <a:ext uri="{9D8B030D-6E8A-4147-A177-3AD203B41FA5}">
                      <a16:colId xmlns:a16="http://schemas.microsoft.com/office/drawing/2014/main" val="804458782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358773204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401640962"/>
                    </a:ext>
                  </a:extLst>
                </a:gridCol>
                <a:gridCol w="1881962">
                  <a:extLst>
                    <a:ext uri="{9D8B030D-6E8A-4147-A177-3AD203B41FA5}">
                      <a16:colId xmlns:a16="http://schemas.microsoft.com/office/drawing/2014/main" val="3471415780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1121481273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3058278027"/>
                    </a:ext>
                  </a:extLst>
                </a:gridCol>
              </a:tblGrid>
              <a:tr h="4220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 / Event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 Service 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13932"/>
                  </a:ext>
                </a:extLst>
              </a:tr>
              <a:tr h="505558">
                <a:tc rowSpan="5">
                  <a:txBody>
                    <a:bodyPr/>
                    <a:lstStyle/>
                    <a:p>
                      <a:pPr algn="ctr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現場預約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畫面初始設定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ngOnInit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getAppointmentInfo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chartNo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altLang="zh-TW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3059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getClinic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537635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按下查詢按鈕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PatientSearch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getNewPatient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idNo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chartNo</a:t>
                      </a:r>
                      <a:endParaRPr lang="zh-TW" altLang="en-US" sz="1300" b="0" i="0" dirty="0" smtClean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altLang="zh-TW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altLang="zh-TW" sz="12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90148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按下儲存按鈕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onSaveClick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72025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按下刪除按鈕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224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View Service (2/4)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76373"/>
              </p:ext>
            </p:extLst>
          </p:nvPr>
        </p:nvGraphicFramePr>
        <p:xfrm>
          <a:off x="504497" y="1441937"/>
          <a:ext cx="11082666" cy="2949820"/>
        </p:xfrm>
        <a:graphic>
          <a:graphicData uri="http://schemas.openxmlformats.org/drawingml/2006/table">
            <a:tbl>
              <a:tblPr/>
              <a:tblGrid>
                <a:gridCol w="1881962">
                  <a:extLst>
                    <a:ext uri="{9D8B030D-6E8A-4147-A177-3AD203B41FA5}">
                      <a16:colId xmlns:a16="http://schemas.microsoft.com/office/drawing/2014/main" val="804458782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358773204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401640962"/>
                    </a:ext>
                  </a:extLst>
                </a:gridCol>
                <a:gridCol w="1881962">
                  <a:extLst>
                    <a:ext uri="{9D8B030D-6E8A-4147-A177-3AD203B41FA5}">
                      <a16:colId xmlns:a16="http://schemas.microsoft.com/office/drawing/2014/main" val="3471415780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1121481273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3058278027"/>
                    </a:ext>
                  </a:extLst>
                </a:gridCol>
              </a:tblGrid>
              <a:tr h="4220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 / Event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 Service 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13932"/>
                  </a:ext>
                </a:extLst>
              </a:tr>
              <a:tr h="505558">
                <a:tc rowSpan="5">
                  <a:txBody>
                    <a:bodyPr/>
                    <a:lstStyle/>
                    <a:p>
                      <a:pPr algn="ctr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院所科別預約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畫面初始設定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ngOnInit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getHospital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branchNo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Hospital[]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3059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getDivision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Division[]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54723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按下副類別按鈕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onSubDivision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($event)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getNewHospital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HospName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DivName</a:t>
                      </a:r>
                      <a:endParaRPr lang="zh-TW" altLang="en-US" sz="1300" b="0" i="0" dirty="0" smtClean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Hospital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90148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按下儲存按鈕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onSaveClick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72025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按下刪除按鈕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224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8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View Service (3/4)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941489"/>
              </p:ext>
            </p:extLst>
          </p:nvPr>
        </p:nvGraphicFramePr>
        <p:xfrm>
          <a:off x="504497" y="1441937"/>
          <a:ext cx="11082666" cy="2949820"/>
        </p:xfrm>
        <a:graphic>
          <a:graphicData uri="http://schemas.openxmlformats.org/drawingml/2006/table">
            <a:tbl>
              <a:tblPr/>
              <a:tblGrid>
                <a:gridCol w="1881962">
                  <a:extLst>
                    <a:ext uri="{9D8B030D-6E8A-4147-A177-3AD203B41FA5}">
                      <a16:colId xmlns:a16="http://schemas.microsoft.com/office/drawing/2014/main" val="804458782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358773204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401640962"/>
                    </a:ext>
                  </a:extLst>
                </a:gridCol>
                <a:gridCol w="1881962">
                  <a:extLst>
                    <a:ext uri="{9D8B030D-6E8A-4147-A177-3AD203B41FA5}">
                      <a16:colId xmlns:a16="http://schemas.microsoft.com/office/drawing/2014/main" val="3471415780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1121481273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3058278027"/>
                    </a:ext>
                  </a:extLst>
                </a:gridCol>
              </a:tblGrid>
              <a:tr h="4220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 / Event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 Service 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13932"/>
                  </a:ext>
                </a:extLst>
              </a:tr>
              <a:tr h="505558">
                <a:tc rowSpan="5">
                  <a:txBody>
                    <a:bodyPr/>
                    <a:lstStyle/>
                    <a:p>
                      <a:pPr algn="ctr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選擇醫師預約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畫面初始設定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ngOnInit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getDoctor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Doctor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3059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getClinic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54723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按下選擇日期按鈕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DateSelect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($event)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getNew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Clinic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visitDate</a:t>
                      </a:r>
                      <a:endParaRPr lang="zh-TW" altLang="en-US" sz="1300" b="0" i="0" dirty="0" smtClean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90148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按下儲存按鈕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onSaveClick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72025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按下刪除按鈕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224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8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View Service (4/4)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040826"/>
              </p:ext>
            </p:extLst>
          </p:nvPr>
        </p:nvGraphicFramePr>
        <p:xfrm>
          <a:off x="504497" y="1441937"/>
          <a:ext cx="11082666" cy="2949820"/>
        </p:xfrm>
        <a:graphic>
          <a:graphicData uri="http://schemas.openxmlformats.org/drawingml/2006/table">
            <a:tbl>
              <a:tblPr/>
              <a:tblGrid>
                <a:gridCol w="1881962">
                  <a:extLst>
                    <a:ext uri="{9D8B030D-6E8A-4147-A177-3AD203B41FA5}">
                      <a16:colId xmlns:a16="http://schemas.microsoft.com/office/drawing/2014/main" val="804458782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358773204"/>
                    </a:ext>
                  </a:extLst>
                </a:gridCol>
                <a:gridCol w="2181682">
                  <a:extLst>
                    <a:ext uri="{9D8B030D-6E8A-4147-A177-3AD203B41FA5}">
                      <a16:colId xmlns:a16="http://schemas.microsoft.com/office/drawing/2014/main" val="3401640962"/>
                    </a:ext>
                  </a:extLst>
                </a:gridCol>
                <a:gridCol w="1881962">
                  <a:extLst>
                    <a:ext uri="{9D8B030D-6E8A-4147-A177-3AD203B41FA5}">
                      <a16:colId xmlns:a16="http://schemas.microsoft.com/office/drawing/2014/main" val="3471415780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1121481273"/>
                    </a:ext>
                  </a:extLst>
                </a:gridCol>
                <a:gridCol w="1477689">
                  <a:extLst>
                    <a:ext uri="{9D8B030D-6E8A-4147-A177-3AD203B41FA5}">
                      <a16:colId xmlns:a16="http://schemas.microsoft.com/office/drawing/2014/main" val="3058278027"/>
                    </a:ext>
                  </a:extLst>
                </a:gridCol>
              </a:tblGrid>
              <a:tr h="4220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 / Event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 Service 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3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sz="13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13932"/>
                  </a:ext>
                </a:extLst>
              </a:tr>
              <a:tr h="1011116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本診多日預約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畫面初始設定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ngOnInit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getClinic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883059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按下選擇日期按鈕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DateSelect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($event)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getNew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Clinic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visitDate</a:t>
                      </a:r>
                      <a:endParaRPr lang="zh-TW" altLang="en-US" sz="1300" b="0" i="0" dirty="0" smtClean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90148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按下儲存按鈕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onSaveClick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72025"/>
                  </a:ext>
                </a:extLst>
              </a:tr>
              <a:tr h="5055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按下刪除按鈕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($event)​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224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9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en-US" altLang="zh-TW" dirty="0" err="1" smtClean="0"/>
              <a:t>WebAPI</a:t>
            </a:r>
            <a:r>
              <a:rPr lang="en-US" altLang="zh-TW" dirty="0" smtClean="0"/>
              <a:t> Controller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266318"/>
              </p:ext>
            </p:extLst>
          </p:nvPr>
        </p:nvGraphicFramePr>
        <p:xfrm>
          <a:off x="504497" y="1254613"/>
          <a:ext cx="10896600" cy="3303532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74578789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078696707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8429539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47221295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47066998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URL(/webApi/appPage/)​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01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取得特定病人預約資料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getAppointmentInfo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chartNo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83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取得診間資料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getClinic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58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取得特定院所資料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getHospital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branchNo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Hospital[]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3414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取得科別資料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getDivision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Division[]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75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取得全院醫師資料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getDoctor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Doctor[]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1974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儲存​新的預約資料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true</a:t>
                      </a:r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1878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刪除特定預約資料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DELETE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465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928" y="-1415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2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Model Service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358300"/>
              </p:ext>
            </p:extLst>
          </p:nvPr>
        </p:nvGraphicFramePr>
        <p:xfrm>
          <a:off x="504497" y="1254613"/>
          <a:ext cx="10863956" cy="3303532"/>
        </p:xfrm>
        <a:graphic>
          <a:graphicData uri="http://schemas.openxmlformats.org/drawingml/2006/table">
            <a:tbl>
              <a:tblPr/>
              <a:tblGrid>
                <a:gridCol w="3774676">
                  <a:extLst>
                    <a:ext uri="{9D8B030D-6E8A-4147-A177-3AD203B41FA5}">
                      <a16:colId xmlns:a16="http://schemas.microsoft.com/office/drawing/2014/main" val="2745787899"/>
                    </a:ext>
                  </a:extLst>
                </a:gridCol>
                <a:gridCol w="2854533">
                  <a:extLst>
                    <a:ext uri="{9D8B030D-6E8A-4147-A177-3AD203B41FA5}">
                      <a16:colId xmlns:a16="http://schemas.microsoft.com/office/drawing/2014/main" val="2842953901"/>
                    </a:ext>
                  </a:extLst>
                </a:gridCol>
                <a:gridCol w="1735724">
                  <a:extLst>
                    <a:ext uri="{9D8B030D-6E8A-4147-A177-3AD203B41FA5}">
                      <a16:colId xmlns:a16="http://schemas.microsoft.com/office/drawing/2014/main" val="2472212952"/>
                    </a:ext>
                  </a:extLst>
                </a:gridCol>
                <a:gridCol w="2499023">
                  <a:extLst>
                    <a:ext uri="{9D8B030D-6E8A-4147-A177-3AD203B41FA5}">
                      <a16:colId xmlns:a16="http://schemas.microsoft.com/office/drawing/2014/main" val="470669987"/>
                    </a:ext>
                  </a:extLst>
                </a:gridCol>
              </a:tblGrid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URL(/</a:t>
                      </a:r>
                      <a:r>
                        <a:rPr lang="en-US" sz="18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webApi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8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appPage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/)​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0170"/>
                  </a:ext>
                </a:extLst>
              </a:tr>
              <a:tr h="635359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取得特定病人預約資料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getAppointmentInfo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chartNo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8303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取得診間資料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getClinic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588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取得特定院所資料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getHospital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branchNo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Hospital[]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34144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取得科別資料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getDivision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Division[]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7565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取得全院醫師資料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getDoctor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Doctor[]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19747"/>
                  </a:ext>
                </a:extLst>
              </a:tr>
              <a:tr h="490452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儲存​新的預約資料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()​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true</a:t>
                      </a:r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18784"/>
                  </a:ext>
                </a:extLst>
              </a:tr>
              <a:tr h="33900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刪除特定預約資料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465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928" y="-1415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8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 Stored Procedure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041342"/>
              </p:ext>
            </p:extLst>
          </p:nvPr>
        </p:nvGraphicFramePr>
        <p:xfrm>
          <a:off x="504497" y="1254613"/>
          <a:ext cx="10863956" cy="3303532"/>
        </p:xfrm>
        <a:graphic>
          <a:graphicData uri="http://schemas.openxmlformats.org/drawingml/2006/table">
            <a:tbl>
              <a:tblPr/>
              <a:tblGrid>
                <a:gridCol w="3774676">
                  <a:extLst>
                    <a:ext uri="{9D8B030D-6E8A-4147-A177-3AD203B41FA5}">
                      <a16:colId xmlns:a16="http://schemas.microsoft.com/office/drawing/2014/main" val="2745787899"/>
                    </a:ext>
                  </a:extLst>
                </a:gridCol>
                <a:gridCol w="2854533">
                  <a:extLst>
                    <a:ext uri="{9D8B030D-6E8A-4147-A177-3AD203B41FA5}">
                      <a16:colId xmlns:a16="http://schemas.microsoft.com/office/drawing/2014/main" val="2842953901"/>
                    </a:ext>
                  </a:extLst>
                </a:gridCol>
                <a:gridCol w="1735724">
                  <a:extLst>
                    <a:ext uri="{9D8B030D-6E8A-4147-A177-3AD203B41FA5}">
                      <a16:colId xmlns:a16="http://schemas.microsoft.com/office/drawing/2014/main" val="2472212952"/>
                    </a:ext>
                  </a:extLst>
                </a:gridCol>
                <a:gridCol w="2499023">
                  <a:extLst>
                    <a:ext uri="{9D8B030D-6E8A-4147-A177-3AD203B41FA5}">
                      <a16:colId xmlns:a16="http://schemas.microsoft.com/office/drawing/2014/main" val="470669987"/>
                    </a:ext>
                  </a:extLst>
                </a:gridCol>
              </a:tblGrid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URL(/</a:t>
                      </a:r>
                      <a:r>
                        <a:rPr lang="en-US" sz="18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webApi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800" b="1" i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appPage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/)​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0170"/>
                  </a:ext>
                </a:extLst>
              </a:tr>
              <a:tr h="635359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取得特定病人預約資料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getAppointmentInfo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chartNo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8303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取得診間資料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getClinic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Clinic[]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588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取得特定院所資料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getHospital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branchNo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Hospital[]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34144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取得科別資料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</a:rPr>
                        <a:t>getDivision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Division[]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7565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</a:rPr>
                        <a:t>取得全院醫師資料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getDoctor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Doctor[]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19747"/>
                  </a:ext>
                </a:extLst>
              </a:tr>
              <a:tr h="490452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儲存​新的預約資料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setAppointmentInfo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OpdAppointmentOption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true</a:t>
                      </a:r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、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18784"/>
                  </a:ext>
                </a:extLst>
              </a:tr>
              <a:tr h="33900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刪除特定預約資料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RemoveAppointment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​</a:t>
                      </a:r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</a:rPr>
                        <a:t>RowId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465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928" y="-1415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9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Interactive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4" name="Google Shape;1284;p101"/>
          <p:cNvSpPr/>
          <p:nvPr/>
        </p:nvSpPr>
        <p:spPr>
          <a:xfrm>
            <a:off x="376493" y="1425511"/>
            <a:ext cx="2600466" cy="4727415"/>
          </a:xfrm>
          <a:prstGeom prst="rect">
            <a:avLst/>
          </a:prstGeom>
          <a:solidFill>
            <a:srgbClr val="FFDB75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" name="Google Shape;1285;p101"/>
          <p:cNvSpPr/>
          <p:nvPr/>
        </p:nvSpPr>
        <p:spPr>
          <a:xfrm>
            <a:off x="376493" y="1180162"/>
            <a:ext cx="2600466" cy="399532"/>
          </a:xfrm>
          <a:prstGeom prst="rect">
            <a:avLst/>
          </a:prstGeom>
          <a:solidFill>
            <a:srgbClr val="E9782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380646" y="1186928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7" name="Google Shape;1288;p101"/>
          <p:cNvSpPr/>
          <p:nvPr/>
        </p:nvSpPr>
        <p:spPr>
          <a:xfrm>
            <a:off x="3349349" y="1455026"/>
            <a:ext cx="2568202" cy="4697901"/>
          </a:xfrm>
          <a:prstGeom prst="rect">
            <a:avLst/>
          </a:prstGeom>
          <a:solidFill>
            <a:srgbClr val="B9D4ED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8" name="Google Shape;1289;p101"/>
          <p:cNvSpPr/>
          <p:nvPr/>
        </p:nvSpPr>
        <p:spPr>
          <a:xfrm>
            <a:off x="3349350" y="1176752"/>
            <a:ext cx="2568203" cy="399533"/>
          </a:xfrm>
          <a:prstGeom prst="rect">
            <a:avLst/>
          </a:prstGeom>
          <a:solidFill>
            <a:srgbClr val="6FA8D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9" name="Google Shape;1288;p101"/>
          <p:cNvSpPr/>
          <p:nvPr/>
        </p:nvSpPr>
        <p:spPr>
          <a:xfrm>
            <a:off x="6289671" y="1455025"/>
            <a:ext cx="2568202" cy="4697902"/>
          </a:xfrm>
          <a:prstGeom prst="rect">
            <a:avLst/>
          </a:prstGeom>
          <a:solidFill>
            <a:srgbClr val="B9D4ED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0" name="Google Shape;1289;p101"/>
          <p:cNvSpPr/>
          <p:nvPr/>
        </p:nvSpPr>
        <p:spPr>
          <a:xfrm>
            <a:off x="6289672" y="1176751"/>
            <a:ext cx="2568203" cy="399533"/>
          </a:xfrm>
          <a:prstGeom prst="rect">
            <a:avLst/>
          </a:prstGeom>
          <a:solidFill>
            <a:srgbClr val="6FA8DB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" name="Google Shape;1288;p101"/>
          <p:cNvSpPr/>
          <p:nvPr/>
        </p:nvSpPr>
        <p:spPr>
          <a:xfrm>
            <a:off x="9229991" y="1176752"/>
            <a:ext cx="2568202" cy="4976175"/>
          </a:xfrm>
          <a:prstGeom prst="rect">
            <a:avLst/>
          </a:prstGeom>
          <a:solidFill>
            <a:srgbClr val="484C68">
              <a:lumMod val="20000"/>
              <a:lumOff val="80000"/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2" name="圓角矩形 11"/>
          <p:cNvSpPr>
            <a:spLocks/>
          </p:cNvSpPr>
          <p:nvPr/>
        </p:nvSpPr>
        <p:spPr>
          <a:xfrm>
            <a:off x="9461139" y="2247878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診間資</a:t>
            </a:r>
            <a:r>
              <a:rPr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圓角矩形 12"/>
          <p:cNvSpPr>
            <a:spLocks/>
          </p:cNvSpPr>
          <p:nvPr/>
        </p:nvSpPr>
        <p:spPr>
          <a:xfrm>
            <a:off x="9461139" y="1425511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getAppointmentInfo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特定病人預約資料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圓角矩形 13"/>
          <p:cNvSpPr>
            <a:spLocks/>
          </p:cNvSpPr>
          <p:nvPr/>
        </p:nvSpPr>
        <p:spPr>
          <a:xfrm>
            <a:off x="9461139" y="3067822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儲存預約掛號資料</a:t>
            </a:r>
            <a:endParaRPr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Google Shape;1678;p123"/>
          <p:cNvSpPr/>
          <p:nvPr/>
        </p:nvSpPr>
        <p:spPr>
          <a:xfrm>
            <a:off x="376493" y="6258838"/>
            <a:ext cx="11421699" cy="400320"/>
          </a:xfrm>
          <a:prstGeom prst="rect">
            <a:avLst/>
          </a:prstGeom>
          <a:solidFill>
            <a:srgbClr val="61A3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modules.viewmodel</a:t>
            </a:r>
            <a:endParaRPr 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" name="圓角矩形 15"/>
          <p:cNvSpPr>
            <a:spLocks/>
          </p:cNvSpPr>
          <p:nvPr/>
        </p:nvSpPr>
        <p:spPr>
          <a:xfrm>
            <a:off x="9461139" y="3887767"/>
            <a:ext cx="2093964" cy="539663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移除特定預約掛號資料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376361" y="1615488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View)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onsite-appointment-view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現場</a:t>
            </a: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00612" y="2364041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19" name="圓角矩形 18"/>
          <p:cNvSpPr>
            <a:spLocks/>
          </p:cNvSpPr>
          <p:nvPr/>
        </p:nvSpPr>
        <p:spPr>
          <a:xfrm>
            <a:off x="600612" y="253355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>
            <a:spLocks/>
          </p:cNvSpPr>
          <p:nvPr/>
        </p:nvSpPr>
        <p:spPr>
          <a:xfrm>
            <a:off x="600612" y="300702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600612" y="3480492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getNewPatient()​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>
            <a:spLocks/>
          </p:cNvSpPr>
          <p:nvPr/>
        </p:nvSpPr>
        <p:spPr>
          <a:xfrm>
            <a:off x="600612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>
            <a:spLocks/>
          </p:cNvSpPr>
          <p:nvPr/>
        </p:nvSpPr>
        <p:spPr>
          <a:xfrm>
            <a:off x="600612" y="4427430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>
            <a:spLocks/>
          </p:cNvSpPr>
          <p:nvPr/>
        </p:nvSpPr>
        <p:spPr>
          <a:xfrm>
            <a:off x="3608650" y="300418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>
            <a:spLocks/>
          </p:cNvSpPr>
          <p:nvPr/>
        </p:nvSpPr>
        <p:spPr>
          <a:xfrm>
            <a:off x="3355708" y="1610363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(Controller)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onsite-appointment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>
              <a:buClr>
                <a:srgbClr val="000000"/>
              </a:buClr>
              <a:defRPr/>
            </a:pP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現場預約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579959" y="2358916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29" name="矩形 28"/>
          <p:cNvSpPr>
            <a:spLocks/>
          </p:cNvSpPr>
          <p:nvPr/>
        </p:nvSpPr>
        <p:spPr>
          <a:xfrm>
            <a:off x="6284152" y="1620252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(Model)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onsite-appointment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現場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508403" y="2368805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31" name="圓角矩形 30"/>
          <p:cNvSpPr>
            <a:spLocks/>
          </p:cNvSpPr>
          <p:nvPr/>
        </p:nvSpPr>
        <p:spPr>
          <a:xfrm>
            <a:off x="3608650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>
            <a:spLocks/>
          </p:cNvSpPr>
          <p:nvPr/>
        </p:nvSpPr>
        <p:spPr>
          <a:xfrm>
            <a:off x="3608650" y="347907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>
            <a:spLocks/>
          </p:cNvSpPr>
          <p:nvPr/>
        </p:nvSpPr>
        <p:spPr>
          <a:xfrm>
            <a:off x="3608650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>
            <a:spLocks/>
          </p:cNvSpPr>
          <p:nvPr/>
        </p:nvSpPr>
        <p:spPr>
          <a:xfrm>
            <a:off x="6527645" y="300185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圓角矩形 34"/>
          <p:cNvSpPr>
            <a:spLocks/>
          </p:cNvSpPr>
          <p:nvPr/>
        </p:nvSpPr>
        <p:spPr>
          <a:xfrm>
            <a:off x="6527645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>
            <a:spLocks/>
          </p:cNvSpPr>
          <p:nvPr/>
        </p:nvSpPr>
        <p:spPr>
          <a:xfrm>
            <a:off x="6527645" y="3477908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>
            <a:spLocks/>
          </p:cNvSpPr>
          <p:nvPr/>
        </p:nvSpPr>
        <p:spPr>
          <a:xfrm>
            <a:off x="6527645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>
            <a:spLocks/>
          </p:cNvSpPr>
          <p:nvPr/>
        </p:nvSpPr>
        <p:spPr>
          <a:xfrm>
            <a:off x="3349213" y="1180831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39" name="矩形 38"/>
          <p:cNvSpPr>
            <a:spLocks/>
          </p:cNvSpPr>
          <p:nvPr/>
        </p:nvSpPr>
        <p:spPr>
          <a:xfrm>
            <a:off x="6279794" y="1193134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cxnSp>
        <p:nvCxnSpPr>
          <p:cNvPr id="40" name="直線單箭頭接點 39"/>
          <p:cNvCxnSpPr>
            <a:stCxn id="19" idx="3"/>
            <a:endCxn id="31" idx="1"/>
          </p:cNvCxnSpPr>
          <p:nvPr/>
        </p:nvCxnSpPr>
        <p:spPr>
          <a:xfrm flipV="1">
            <a:off x="2694576" y="2734080"/>
            <a:ext cx="914074" cy="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3"/>
            <a:endCxn id="26" idx="1"/>
          </p:cNvCxnSpPr>
          <p:nvPr/>
        </p:nvCxnSpPr>
        <p:spPr>
          <a:xfrm flipV="1">
            <a:off x="2694576" y="3212460"/>
            <a:ext cx="914074" cy="2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2" idx="3"/>
            <a:endCxn id="32" idx="1"/>
          </p:cNvCxnSpPr>
          <p:nvPr/>
        </p:nvCxnSpPr>
        <p:spPr>
          <a:xfrm flipV="1">
            <a:off x="2694576" y="3687349"/>
            <a:ext cx="914074" cy="474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3" idx="3"/>
            <a:endCxn id="33" idx="1"/>
          </p:cNvCxnSpPr>
          <p:nvPr/>
        </p:nvCxnSpPr>
        <p:spPr>
          <a:xfrm flipV="1">
            <a:off x="2694576" y="4162237"/>
            <a:ext cx="914074" cy="473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5" idx="1"/>
          </p:cNvCxnSpPr>
          <p:nvPr/>
        </p:nvCxnSpPr>
        <p:spPr>
          <a:xfrm>
            <a:off x="5702614" y="2734080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6" idx="3"/>
            <a:endCxn id="34" idx="1"/>
          </p:cNvCxnSpPr>
          <p:nvPr/>
        </p:nvCxnSpPr>
        <p:spPr>
          <a:xfrm flipV="1">
            <a:off x="5702614" y="3210132"/>
            <a:ext cx="825031" cy="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3"/>
            <a:endCxn id="36" idx="1"/>
          </p:cNvCxnSpPr>
          <p:nvPr/>
        </p:nvCxnSpPr>
        <p:spPr>
          <a:xfrm flipV="1">
            <a:off x="5702614" y="3686184"/>
            <a:ext cx="825031" cy="1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3" idx="3"/>
            <a:endCxn id="37" idx="1"/>
          </p:cNvCxnSpPr>
          <p:nvPr/>
        </p:nvCxnSpPr>
        <p:spPr>
          <a:xfrm>
            <a:off x="5702614" y="4162237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5" idx="3"/>
            <a:endCxn id="13" idx="1"/>
          </p:cNvCxnSpPr>
          <p:nvPr/>
        </p:nvCxnSpPr>
        <p:spPr>
          <a:xfrm flipV="1">
            <a:off x="8621609" y="1691463"/>
            <a:ext cx="839530" cy="104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4" idx="3"/>
            <a:endCxn id="12" idx="1"/>
          </p:cNvCxnSpPr>
          <p:nvPr/>
        </p:nvCxnSpPr>
        <p:spPr>
          <a:xfrm flipV="1">
            <a:off x="8621609" y="2512619"/>
            <a:ext cx="839530" cy="697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6" idx="3"/>
            <a:endCxn id="14" idx="1"/>
          </p:cNvCxnSpPr>
          <p:nvPr/>
        </p:nvCxnSpPr>
        <p:spPr>
          <a:xfrm flipV="1">
            <a:off x="8621609" y="3332563"/>
            <a:ext cx="839530" cy="353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3"/>
            <a:endCxn id="16" idx="1"/>
          </p:cNvCxnSpPr>
          <p:nvPr/>
        </p:nvCxnSpPr>
        <p:spPr>
          <a:xfrm flipV="1">
            <a:off x="8621609" y="4157599"/>
            <a:ext cx="839530" cy="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76361" y="87136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webapp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317703" y="838254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58025" y="829688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171122" y="85459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2694574" y="2884854"/>
            <a:ext cx="885385" cy="806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系統設計大綱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altLang="zh-TW" dirty="0"/>
              <a:t>UI &amp; Event Binding​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err="1"/>
              <a:t>ViewModel</a:t>
            </a:r>
            <a:r>
              <a:rPr lang="en-US" altLang="zh-TW" dirty="0" smtClean="0"/>
              <a:t>​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View Service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err="1" smtClean="0"/>
              <a:t>WebAPI</a:t>
            </a:r>
            <a:r>
              <a:rPr lang="en-US" altLang="zh-TW" dirty="0" smtClean="0"/>
              <a:t> Controller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Model Service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Stored Procedure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Interactive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85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Interactive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4" name="Google Shape;1284;p101"/>
          <p:cNvSpPr/>
          <p:nvPr/>
        </p:nvSpPr>
        <p:spPr>
          <a:xfrm>
            <a:off x="376493" y="1425511"/>
            <a:ext cx="2600466" cy="4727415"/>
          </a:xfrm>
          <a:prstGeom prst="rect">
            <a:avLst/>
          </a:prstGeom>
          <a:solidFill>
            <a:srgbClr val="FFDB75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" name="Google Shape;1285;p101"/>
          <p:cNvSpPr/>
          <p:nvPr/>
        </p:nvSpPr>
        <p:spPr>
          <a:xfrm>
            <a:off x="376493" y="1180162"/>
            <a:ext cx="2600466" cy="399532"/>
          </a:xfrm>
          <a:prstGeom prst="rect">
            <a:avLst/>
          </a:prstGeom>
          <a:solidFill>
            <a:srgbClr val="E9782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380646" y="1186928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7" name="Google Shape;1288;p101"/>
          <p:cNvSpPr/>
          <p:nvPr/>
        </p:nvSpPr>
        <p:spPr>
          <a:xfrm>
            <a:off x="3349349" y="1455026"/>
            <a:ext cx="2568202" cy="4697901"/>
          </a:xfrm>
          <a:prstGeom prst="rect">
            <a:avLst/>
          </a:prstGeom>
          <a:solidFill>
            <a:srgbClr val="B9D4ED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8" name="Google Shape;1289;p101"/>
          <p:cNvSpPr/>
          <p:nvPr/>
        </p:nvSpPr>
        <p:spPr>
          <a:xfrm>
            <a:off x="3349350" y="1176752"/>
            <a:ext cx="2568203" cy="399533"/>
          </a:xfrm>
          <a:prstGeom prst="rect">
            <a:avLst/>
          </a:prstGeom>
          <a:solidFill>
            <a:srgbClr val="6FA8D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9" name="Google Shape;1288;p101"/>
          <p:cNvSpPr/>
          <p:nvPr/>
        </p:nvSpPr>
        <p:spPr>
          <a:xfrm>
            <a:off x="6289671" y="1455025"/>
            <a:ext cx="2568202" cy="4697902"/>
          </a:xfrm>
          <a:prstGeom prst="rect">
            <a:avLst/>
          </a:prstGeom>
          <a:solidFill>
            <a:srgbClr val="B9D4ED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0" name="Google Shape;1289;p101"/>
          <p:cNvSpPr/>
          <p:nvPr/>
        </p:nvSpPr>
        <p:spPr>
          <a:xfrm>
            <a:off x="6289672" y="1176751"/>
            <a:ext cx="2568203" cy="399533"/>
          </a:xfrm>
          <a:prstGeom prst="rect">
            <a:avLst/>
          </a:prstGeom>
          <a:solidFill>
            <a:srgbClr val="6FA8DB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" name="Google Shape;1288;p101"/>
          <p:cNvSpPr/>
          <p:nvPr/>
        </p:nvSpPr>
        <p:spPr>
          <a:xfrm>
            <a:off x="9229991" y="1176752"/>
            <a:ext cx="2568202" cy="4976175"/>
          </a:xfrm>
          <a:prstGeom prst="rect">
            <a:avLst/>
          </a:prstGeom>
          <a:solidFill>
            <a:srgbClr val="484C68">
              <a:lumMod val="20000"/>
              <a:lumOff val="80000"/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2" name="圓角矩形 11"/>
          <p:cNvSpPr>
            <a:spLocks/>
          </p:cNvSpPr>
          <p:nvPr/>
        </p:nvSpPr>
        <p:spPr>
          <a:xfrm>
            <a:off x="9461139" y="2247878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getDivision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診間資</a:t>
            </a:r>
            <a:r>
              <a:rPr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圓角矩形 12"/>
          <p:cNvSpPr>
            <a:spLocks/>
          </p:cNvSpPr>
          <p:nvPr/>
        </p:nvSpPr>
        <p:spPr>
          <a:xfrm>
            <a:off x="9461139" y="1425511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getHospital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特定院所資料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圓角矩形 13"/>
          <p:cNvSpPr>
            <a:spLocks/>
          </p:cNvSpPr>
          <p:nvPr/>
        </p:nvSpPr>
        <p:spPr>
          <a:xfrm>
            <a:off x="9461139" y="3067822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儲存預約掛號資料</a:t>
            </a:r>
            <a:endParaRPr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Google Shape;1678;p123"/>
          <p:cNvSpPr/>
          <p:nvPr/>
        </p:nvSpPr>
        <p:spPr>
          <a:xfrm>
            <a:off x="376493" y="6258838"/>
            <a:ext cx="11421699" cy="400320"/>
          </a:xfrm>
          <a:prstGeom prst="rect">
            <a:avLst/>
          </a:prstGeom>
          <a:solidFill>
            <a:srgbClr val="61A3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modules.viewmodel</a:t>
            </a:r>
            <a:endParaRPr 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" name="圓角矩形 15"/>
          <p:cNvSpPr>
            <a:spLocks/>
          </p:cNvSpPr>
          <p:nvPr/>
        </p:nvSpPr>
        <p:spPr>
          <a:xfrm>
            <a:off x="9461139" y="3887767"/>
            <a:ext cx="2093964" cy="539663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移除特定預約掛號資料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376361" y="1615488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View)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division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-appointment-view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院所科別預約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00612" y="2364041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19" name="圓角矩形 18"/>
          <p:cNvSpPr>
            <a:spLocks/>
          </p:cNvSpPr>
          <p:nvPr/>
        </p:nvSpPr>
        <p:spPr>
          <a:xfrm>
            <a:off x="600612" y="253355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getHospital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>
            <a:spLocks/>
          </p:cNvSpPr>
          <p:nvPr/>
        </p:nvSpPr>
        <p:spPr>
          <a:xfrm>
            <a:off x="600612" y="300702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getDivision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600612" y="3480492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getNewHospital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>
            <a:spLocks/>
          </p:cNvSpPr>
          <p:nvPr/>
        </p:nvSpPr>
        <p:spPr>
          <a:xfrm>
            <a:off x="600612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>
            <a:spLocks/>
          </p:cNvSpPr>
          <p:nvPr/>
        </p:nvSpPr>
        <p:spPr>
          <a:xfrm>
            <a:off x="600612" y="4427430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>
            <a:spLocks/>
          </p:cNvSpPr>
          <p:nvPr/>
        </p:nvSpPr>
        <p:spPr>
          <a:xfrm>
            <a:off x="3608650" y="300418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getDivision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>
            <a:spLocks/>
          </p:cNvSpPr>
          <p:nvPr/>
        </p:nvSpPr>
        <p:spPr>
          <a:xfrm>
            <a:off x="3355708" y="1610363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(Controller)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division-appointment-view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院所科別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579959" y="2358916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29" name="矩形 28"/>
          <p:cNvSpPr>
            <a:spLocks/>
          </p:cNvSpPr>
          <p:nvPr/>
        </p:nvSpPr>
        <p:spPr>
          <a:xfrm>
            <a:off x="6284152" y="1620252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(Model)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division-appointment-view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院所科別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508403" y="2368805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31" name="圓角矩形 30"/>
          <p:cNvSpPr>
            <a:spLocks/>
          </p:cNvSpPr>
          <p:nvPr/>
        </p:nvSpPr>
        <p:spPr>
          <a:xfrm>
            <a:off x="3608650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getHospital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>
            <a:spLocks/>
          </p:cNvSpPr>
          <p:nvPr/>
        </p:nvSpPr>
        <p:spPr>
          <a:xfrm>
            <a:off x="3608650" y="347907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>
            <a:spLocks/>
          </p:cNvSpPr>
          <p:nvPr/>
        </p:nvSpPr>
        <p:spPr>
          <a:xfrm>
            <a:off x="3608650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>
            <a:spLocks/>
          </p:cNvSpPr>
          <p:nvPr/>
        </p:nvSpPr>
        <p:spPr>
          <a:xfrm>
            <a:off x="6527645" y="300185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getDivision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圓角矩形 34"/>
          <p:cNvSpPr>
            <a:spLocks/>
          </p:cNvSpPr>
          <p:nvPr/>
        </p:nvSpPr>
        <p:spPr>
          <a:xfrm>
            <a:off x="6527645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getHospital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>
            <a:spLocks/>
          </p:cNvSpPr>
          <p:nvPr/>
        </p:nvSpPr>
        <p:spPr>
          <a:xfrm>
            <a:off x="6527645" y="3477908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>
            <a:spLocks/>
          </p:cNvSpPr>
          <p:nvPr/>
        </p:nvSpPr>
        <p:spPr>
          <a:xfrm>
            <a:off x="6527645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>
            <a:spLocks/>
          </p:cNvSpPr>
          <p:nvPr/>
        </p:nvSpPr>
        <p:spPr>
          <a:xfrm>
            <a:off x="3349213" y="1180831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39" name="矩形 38"/>
          <p:cNvSpPr>
            <a:spLocks/>
          </p:cNvSpPr>
          <p:nvPr/>
        </p:nvSpPr>
        <p:spPr>
          <a:xfrm>
            <a:off x="6279794" y="1193134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cxnSp>
        <p:nvCxnSpPr>
          <p:cNvPr id="40" name="直線單箭頭接點 39"/>
          <p:cNvCxnSpPr>
            <a:stCxn id="19" idx="3"/>
            <a:endCxn id="31" idx="1"/>
          </p:cNvCxnSpPr>
          <p:nvPr/>
        </p:nvCxnSpPr>
        <p:spPr>
          <a:xfrm flipV="1">
            <a:off x="2694576" y="2734080"/>
            <a:ext cx="914074" cy="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3"/>
            <a:endCxn id="26" idx="1"/>
          </p:cNvCxnSpPr>
          <p:nvPr/>
        </p:nvCxnSpPr>
        <p:spPr>
          <a:xfrm flipV="1">
            <a:off x="2694576" y="3212460"/>
            <a:ext cx="914074" cy="2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2" idx="3"/>
            <a:endCxn id="32" idx="1"/>
          </p:cNvCxnSpPr>
          <p:nvPr/>
        </p:nvCxnSpPr>
        <p:spPr>
          <a:xfrm flipV="1">
            <a:off x="2694576" y="3687349"/>
            <a:ext cx="914074" cy="474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3" idx="3"/>
            <a:endCxn id="33" idx="1"/>
          </p:cNvCxnSpPr>
          <p:nvPr/>
        </p:nvCxnSpPr>
        <p:spPr>
          <a:xfrm flipV="1">
            <a:off x="2694576" y="4162237"/>
            <a:ext cx="914074" cy="473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5" idx="1"/>
          </p:cNvCxnSpPr>
          <p:nvPr/>
        </p:nvCxnSpPr>
        <p:spPr>
          <a:xfrm>
            <a:off x="5702614" y="2734080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6" idx="3"/>
            <a:endCxn id="34" idx="1"/>
          </p:cNvCxnSpPr>
          <p:nvPr/>
        </p:nvCxnSpPr>
        <p:spPr>
          <a:xfrm flipV="1">
            <a:off x="5702614" y="3210132"/>
            <a:ext cx="825031" cy="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3"/>
            <a:endCxn id="36" idx="1"/>
          </p:cNvCxnSpPr>
          <p:nvPr/>
        </p:nvCxnSpPr>
        <p:spPr>
          <a:xfrm flipV="1">
            <a:off x="5702614" y="3686184"/>
            <a:ext cx="825031" cy="1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3" idx="3"/>
            <a:endCxn id="37" idx="1"/>
          </p:cNvCxnSpPr>
          <p:nvPr/>
        </p:nvCxnSpPr>
        <p:spPr>
          <a:xfrm>
            <a:off x="5702614" y="4162237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5" idx="3"/>
            <a:endCxn id="13" idx="1"/>
          </p:cNvCxnSpPr>
          <p:nvPr/>
        </p:nvCxnSpPr>
        <p:spPr>
          <a:xfrm flipV="1">
            <a:off x="8621609" y="1691463"/>
            <a:ext cx="839530" cy="104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4" idx="3"/>
            <a:endCxn id="12" idx="1"/>
          </p:cNvCxnSpPr>
          <p:nvPr/>
        </p:nvCxnSpPr>
        <p:spPr>
          <a:xfrm flipV="1">
            <a:off x="8621609" y="2512619"/>
            <a:ext cx="839530" cy="697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6" idx="3"/>
            <a:endCxn id="14" idx="1"/>
          </p:cNvCxnSpPr>
          <p:nvPr/>
        </p:nvCxnSpPr>
        <p:spPr>
          <a:xfrm flipV="1">
            <a:off x="8621609" y="3332563"/>
            <a:ext cx="839530" cy="353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3"/>
            <a:endCxn id="16" idx="1"/>
          </p:cNvCxnSpPr>
          <p:nvPr/>
        </p:nvCxnSpPr>
        <p:spPr>
          <a:xfrm flipV="1">
            <a:off x="8621609" y="4157599"/>
            <a:ext cx="839530" cy="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76361" y="87136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webapp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317703" y="838254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58025" y="829688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171122" y="85459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2694574" y="2884854"/>
            <a:ext cx="885385" cy="806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8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Interactive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4" name="Google Shape;1284;p101"/>
          <p:cNvSpPr/>
          <p:nvPr/>
        </p:nvSpPr>
        <p:spPr>
          <a:xfrm>
            <a:off x="376493" y="1425511"/>
            <a:ext cx="2600466" cy="4727415"/>
          </a:xfrm>
          <a:prstGeom prst="rect">
            <a:avLst/>
          </a:prstGeom>
          <a:solidFill>
            <a:srgbClr val="FFDB75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" name="Google Shape;1285;p101"/>
          <p:cNvSpPr/>
          <p:nvPr/>
        </p:nvSpPr>
        <p:spPr>
          <a:xfrm>
            <a:off x="376493" y="1180162"/>
            <a:ext cx="2600466" cy="399532"/>
          </a:xfrm>
          <a:prstGeom prst="rect">
            <a:avLst/>
          </a:prstGeom>
          <a:solidFill>
            <a:srgbClr val="E9782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380646" y="1186928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7" name="Google Shape;1288;p101"/>
          <p:cNvSpPr/>
          <p:nvPr/>
        </p:nvSpPr>
        <p:spPr>
          <a:xfrm>
            <a:off x="3349349" y="1455026"/>
            <a:ext cx="2568202" cy="4697901"/>
          </a:xfrm>
          <a:prstGeom prst="rect">
            <a:avLst/>
          </a:prstGeom>
          <a:solidFill>
            <a:srgbClr val="B9D4ED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8" name="Google Shape;1289;p101"/>
          <p:cNvSpPr/>
          <p:nvPr/>
        </p:nvSpPr>
        <p:spPr>
          <a:xfrm>
            <a:off x="3349350" y="1176752"/>
            <a:ext cx="2568203" cy="399533"/>
          </a:xfrm>
          <a:prstGeom prst="rect">
            <a:avLst/>
          </a:prstGeom>
          <a:solidFill>
            <a:srgbClr val="6FA8D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9" name="Google Shape;1288;p101"/>
          <p:cNvSpPr/>
          <p:nvPr/>
        </p:nvSpPr>
        <p:spPr>
          <a:xfrm>
            <a:off x="6289671" y="1455025"/>
            <a:ext cx="2568202" cy="4697902"/>
          </a:xfrm>
          <a:prstGeom prst="rect">
            <a:avLst/>
          </a:prstGeom>
          <a:solidFill>
            <a:srgbClr val="B9D4ED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0" name="Google Shape;1289;p101"/>
          <p:cNvSpPr/>
          <p:nvPr/>
        </p:nvSpPr>
        <p:spPr>
          <a:xfrm>
            <a:off x="6289672" y="1176751"/>
            <a:ext cx="2568203" cy="399533"/>
          </a:xfrm>
          <a:prstGeom prst="rect">
            <a:avLst/>
          </a:prstGeom>
          <a:solidFill>
            <a:srgbClr val="6FA8DB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" name="Google Shape;1288;p101"/>
          <p:cNvSpPr/>
          <p:nvPr/>
        </p:nvSpPr>
        <p:spPr>
          <a:xfrm>
            <a:off x="9229991" y="1176752"/>
            <a:ext cx="2568202" cy="4976175"/>
          </a:xfrm>
          <a:prstGeom prst="rect">
            <a:avLst/>
          </a:prstGeom>
          <a:solidFill>
            <a:srgbClr val="484C68">
              <a:lumMod val="20000"/>
              <a:lumOff val="80000"/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2" name="圓角矩形 11"/>
          <p:cNvSpPr>
            <a:spLocks/>
          </p:cNvSpPr>
          <p:nvPr/>
        </p:nvSpPr>
        <p:spPr>
          <a:xfrm>
            <a:off x="9461139" y="2247878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診間資</a:t>
            </a:r>
            <a:r>
              <a:rPr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圓角矩形 12"/>
          <p:cNvSpPr>
            <a:spLocks/>
          </p:cNvSpPr>
          <p:nvPr/>
        </p:nvSpPr>
        <p:spPr>
          <a:xfrm>
            <a:off x="9461139" y="1425511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getDoctor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取得醫師資料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圓角矩形 13"/>
          <p:cNvSpPr>
            <a:spLocks/>
          </p:cNvSpPr>
          <p:nvPr/>
        </p:nvSpPr>
        <p:spPr>
          <a:xfrm>
            <a:off x="9461139" y="3067822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儲存預約掛號資料</a:t>
            </a:r>
            <a:endParaRPr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Google Shape;1678;p123"/>
          <p:cNvSpPr/>
          <p:nvPr/>
        </p:nvSpPr>
        <p:spPr>
          <a:xfrm>
            <a:off x="376493" y="6258838"/>
            <a:ext cx="11421699" cy="400320"/>
          </a:xfrm>
          <a:prstGeom prst="rect">
            <a:avLst/>
          </a:prstGeom>
          <a:solidFill>
            <a:srgbClr val="61A3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modules.viewmodel</a:t>
            </a:r>
            <a:endParaRPr 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" name="圓角矩形 15"/>
          <p:cNvSpPr>
            <a:spLocks/>
          </p:cNvSpPr>
          <p:nvPr/>
        </p:nvSpPr>
        <p:spPr>
          <a:xfrm>
            <a:off x="9461139" y="3887767"/>
            <a:ext cx="2093964" cy="539663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移除特定預約掛號資料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376361" y="1615488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View)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doctor-appointment-view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選擇醫師預約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00612" y="2364041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19" name="圓角矩形 18"/>
          <p:cNvSpPr>
            <a:spLocks/>
          </p:cNvSpPr>
          <p:nvPr/>
        </p:nvSpPr>
        <p:spPr>
          <a:xfrm>
            <a:off x="600612" y="253355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getDoctor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>
            <a:spLocks/>
          </p:cNvSpPr>
          <p:nvPr/>
        </p:nvSpPr>
        <p:spPr>
          <a:xfrm>
            <a:off x="600612" y="300702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600612" y="3480492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getNewClinic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>
            <a:spLocks/>
          </p:cNvSpPr>
          <p:nvPr/>
        </p:nvSpPr>
        <p:spPr>
          <a:xfrm>
            <a:off x="600612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>
            <a:spLocks/>
          </p:cNvSpPr>
          <p:nvPr/>
        </p:nvSpPr>
        <p:spPr>
          <a:xfrm>
            <a:off x="600612" y="4427430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>
            <a:spLocks/>
          </p:cNvSpPr>
          <p:nvPr/>
        </p:nvSpPr>
        <p:spPr>
          <a:xfrm>
            <a:off x="3608650" y="300418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>
            <a:spLocks/>
          </p:cNvSpPr>
          <p:nvPr/>
        </p:nvSpPr>
        <p:spPr>
          <a:xfrm>
            <a:off x="3355708" y="1610363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(Controller)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doctor-appointment-view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選擇醫師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579959" y="2358916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29" name="矩形 28"/>
          <p:cNvSpPr>
            <a:spLocks/>
          </p:cNvSpPr>
          <p:nvPr/>
        </p:nvSpPr>
        <p:spPr>
          <a:xfrm>
            <a:off x="6284152" y="1620252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(Model)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doctor-appointment-view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選擇醫師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508403" y="2368805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31" name="圓角矩形 30"/>
          <p:cNvSpPr>
            <a:spLocks/>
          </p:cNvSpPr>
          <p:nvPr/>
        </p:nvSpPr>
        <p:spPr>
          <a:xfrm>
            <a:off x="3608650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getDoctor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>
            <a:spLocks/>
          </p:cNvSpPr>
          <p:nvPr/>
        </p:nvSpPr>
        <p:spPr>
          <a:xfrm>
            <a:off x="3608650" y="347907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>
            <a:spLocks/>
          </p:cNvSpPr>
          <p:nvPr/>
        </p:nvSpPr>
        <p:spPr>
          <a:xfrm>
            <a:off x="3608650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>
            <a:spLocks/>
          </p:cNvSpPr>
          <p:nvPr/>
        </p:nvSpPr>
        <p:spPr>
          <a:xfrm>
            <a:off x="6527645" y="300185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圓角矩形 34"/>
          <p:cNvSpPr>
            <a:spLocks/>
          </p:cNvSpPr>
          <p:nvPr/>
        </p:nvSpPr>
        <p:spPr>
          <a:xfrm>
            <a:off x="6527645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getDoctor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>
            <a:spLocks/>
          </p:cNvSpPr>
          <p:nvPr/>
        </p:nvSpPr>
        <p:spPr>
          <a:xfrm>
            <a:off x="6527645" y="3477908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>
            <a:spLocks/>
          </p:cNvSpPr>
          <p:nvPr/>
        </p:nvSpPr>
        <p:spPr>
          <a:xfrm>
            <a:off x="6527645" y="395396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>
            <a:spLocks/>
          </p:cNvSpPr>
          <p:nvPr/>
        </p:nvSpPr>
        <p:spPr>
          <a:xfrm>
            <a:off x="3349213" y="1180831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39" name="矩形 38"/>
          <p:cNvSpPr>
            <a:spLocks/>
          </p:cNvSpPr>
          <p:nvPr/>
        </p:nvSpPr>
        <p:spPr>
          <a:xfrm>
            <a:off x="6279794" y="1193134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cxnSp>
        <p:nvCxnSpPr>
          <p:cNvPr id="40" name="直線單箭頭接點 39"/>
          <p:cNvCxnSpPr>
            <a:stCxn id="19" idx="3"/>
            <a:endCxn id="31" idx="1"/>
          </p:cNvCxnSpPr>
          <p:nvPr/>
        </p:nvCxnSpPr>
        <p:spPr>
          <a:xfrm flipV="1">
            <a:off x="2694576" y="2734080"/>
            <a:ext cx="914074" cy="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3"/>
            <a:endCxn id="26" idx="1"/>
          </p:cNvCxnSpPr>
          <p:nvPr/>
        </p:nvCxnSpPr>
        <p:spPr>
          <a:xfrm flipV="1">
            <a:off x="2694576" y="3212460"/>
            <a:ext cx="914074" cy="2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2" idx="3"/>
            <a:endCxn id="32" idx="1"/>
          </p:cNvCxnSpPr>
          <p:nvPr/>
        </p:nvCxnSpPr>
        <p:spPr>
          <a:xfrm flipV="1">
            <a:off x="2694576" y="3687349"/>
            <a:ext cx="914074" cy="474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3" idx="3"/>
            <a:endCxn id="33" idx="1"/>
          </p:cNvCxnSpPr>
          <p:nvPr/>
        </p:nvCxnSpPr>
        <p:spPr>
          <a:xfrm flipV="1">
            <a:off x="2694576" y="4162237"/>
            <a:ext cx="914074" cy="473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5" idx="1"/>
          </p:cNvCxnSpPr>
          <p:nvPr/>
        </p:nvCxnSpPr>
        <p:spPr>
          <a:xfrm>
            <a:off x="5702614" y="2734080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6" idx="3"/>
            <a:endCxn id="34" idx="1"/>
          </p:cNvCxnSpPr>
          <p:nvPr/>
        </p:nvCxnSpPr>
        <p:spPr>
          <a:xfrm flipV="1">
            <a:off x="5702614" y="3210132"/>
            <a:ext cx="825031" cy="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3"/>
            <a:endCxn id="36" idx="1"/>
          </p:cNvCxnSpPr>
          <p:nvPr/>
        </p:nvCxnSpPr>
        <p:spPr>
          <a:xfrm flipV="1">
            <a:off x="5702614" y="3686184"/>
            <a:ext cx="825031" cy="1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3" idx="3"/>
            <a:endCxn id="37" idx="1"/>
          </p:cNvCxnSpPr>
          <p:nvPr/>
        </p:nvCxnSpPr>
        <p:spPr>
          <a:xfrm>
            <a:off x="5702614" y="4162237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5" idx="3"/>
            <a:endCxn id="13" idx="1"/>
          </p:cNvCxnSpPr>
          <p:nvPr/>
        </p:nvCxnSpPr>
        <p:spPr>
          <a:xfrm flipV="1">
            <a:off x="8621609" y="1691463"/>
            <a:ext cx="839530" cy="104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4" idx="3"/>
            <a:endCxn id="12" idx="1"/>
          </p:cNvCxnSpPr>
          <p:nvPr/>
        </p:nvCxnSpPr>
        <p:spPr>
          <a:xfrm flipV="1">
            <a:off x="8621609" y="2512619"/>
            <a:ext cx="839530" cy="697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6" idx="3"/>
            <a:endCxn id="14" idx="1"/>
          </p:cNvCxnSpPr>
          <p:nvPr/>
        </p:nvCxnSpPr>
        <p:spPr>
          <a:xfrm flipV="1">
            <a:off x="8621609" y="3332563"/>
            <a:ext cx="839530" cy="353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3"/>
            <a:endCxn id="16" idx="1"/>
          </p:cNvCxnSpPr>
          <p:nvPr/>
        </p:nvCxnSpPr>
        <p:spPr>
          <a:xfrm flipV="1">
            <a:off x="8621609" y="4157599"/>
            <a:ext cx="839530" cy="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76361" y="87136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webapp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317703" y="838254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58025" y="829688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171122" y="85459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2694574" y="2884854"/>
            <a:ext cx="885385" cy="806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Interactive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4" name="Google Shape;1284;p101"/>
          <p:cNvSpPr/>
          <p:nvPr/>
        </p:nvSpPr>
        <p:spPr>
          <a:xfrm>
            <a:off x="376493" y="1425511"/>
            <a:ext cx="2600466" cy="4727415"/>
          </a:xfrm>
          <a:prstGeom prst="rect">
            <a:avLst/>
          </a:prstGeom>
          <a:solidFill>
            <a:srgbClr val="FFDB75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" name="Google Shape;1285;p101"/>
          <p:cNvSpPr/>
          <p:nvPr/>
        </p:nvSpPr>
        <p:spPr>
          <a:xfrm>
            <a:off x="376493" y="1180162"/>
            <a:ext cx="2600466" cy="399532"/>
          </a:xfrm>
          <a:prstGeom prst="rect">
            <a:avLst/>
          </a:prstGeom>
          <a:solidFill>
            <a:srgbClr val="E9782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380646" y="1186928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7" name="Google Shape;1288;p101"/>
          <p:cNvSpPr/>
          <p:nvPr/>
        </p:nvSpPr>
        <p:spPr>
          <a:xfrm>
            <a:off x="3349349" y="1455026"/>
            <a:ext cx="2568202" cy="4697901"/>
          </a:xfrm>
          <a:prstGeom prst="rect">
            <a:avLst/>
          </a:prstGeom>
          <a:solidFill>
            <a:srgbClr val="B9D4ED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8" name="Google Shape;1289;p101"/>
          <p:cNvSpPr/>
          <p:nvPr/>
        </p:nvSpPr>
        <p:spPr>
          <a:xfrm>
            <a:off x="3349350" y="1176752"/>
            <a:ext cx="2568203" cy="399533"/>
          </a:xfrm>
          <a:prstGeom prst="rect">
            <a:avLst/>
          </a:prstGeom>
          <a:solidFill>
            <a:srgbClr val="6FA8D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9" name="Google Shape;1288;p101"/>
          <p:cNvSpPr/>
          <p:nvPr/>
        </p:nvSpPr>
        <p:spPr>
          <a:xfrm>
            <a:off x="6289671" y="1455025"/>
            <a:ext cx="2568202" cy="4697902"/>
          </a:xfrm>
          <a:prstGeom prst="rect">
            <a:avLst/>
          </a:prstGeom>
          <a:solidFill>
            <a:srgbClr val="B9D4ED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0" name="Google Shape;1289;p101"/>
          <p:cNvSpPr/>
          <p:nvPr/>
        </p:nvSpPr>
        <p:spPr>
          <a:xfrm>
            <a:off x="6289672" y="1176751"/>
            <a:ext cx="2568203" cy="399533"/>
          </a:xfrm>
          <a:prstGeom prst="rect">
            <a:avLst/>
          </a:prstGeom>
          <a:solidFill>
            <a:srgbClr val="6FA8DB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" name="Google Shape;1288;p101"/>
          <p:cNvSpPr/>
          <p:nvPr/>
        </p:nvSpPr>
        <p:spPr>
          <a:xfrm>
            <a:off x="9229991" y="1176752"/>
            <a:ext cx="2568202" cy="4976175"/>
          </a:xfrm>
          <a:prstGeom prst="rect">
            <a:avLst/>
          </a:prstGeom>
          <a:solidFill>
            <a:srgbClr val="484C68">
              <a:lumMod val="20000"/>
              <a:lumOff val="80000"/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3" name="圓角矩形 12"/>
          <p:cNvSpPr>
            <a:spLocks/>
          </p:cNvSpPr>
          <p:nvPr/>
        </p:nvSpPr>
        <p:spPr>
          <a:xfrm>
            <a:off x="9461139" y="1425511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特定病人預約資料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圓角矩形 13"/>
          <p:cNvSpPr>
            <a:spLocks/>
          </p:cNvSpPr>
          <p:nvPr/>
        </p:nvSpPr>
        <p:spPr>
          <a:xfrm>
            <a:off x="9461139" y="2128369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儲存預約掛號資料</a:t>
            </a:r>
            <a:endParaRPr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Google Shape;1678;p123"/>
          <p:cNvSpPr/>
          <p:nvPr/>
        </p:nvSpPr>
        <p:spPr>
          <a:xfrm>
            <a:off x="376493" y="6258838"/>
            <a:ext cx="11421699" cy="400320"/>
          </a:xfrm>
          <a:prstGeom prst="rect">
            <a:avLst/>
          </a:prstGeom>
          <a:solidFill>
            <a:srgbClr val="61A3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modules.viewmodel</a:t>
            </a:r>
            <a:endParaRPr 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" name="圓角矩形 15"/>
          <p:cNvSpPr>
            <a:spLocks/>
          </p:cNvSpPr>
          <p:nvPr/>
        </p:nvSpPr>
        <p:spPr>
          <a:xfrm>
            <a:off x="9461139" y="2786404"/>
            <a:ext cx="2093964" cy="539663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移除特定預約掛號資料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376361" y="1615488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View)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clinic-appointment-view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本診多日預約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00612" y="2364041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19" name="圓角矩形 18"/>
          <p:cNvSpPr>
            <a:spLocks/>
          </p:cNvSpPr>
          <p:nvPr/>
        </p:nvSpPr>
        <p:spPr>
          <a:xfrm>
            <a:off x="600612" y="253355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" name="圓角矩形 19"/>
          <p:cNvSpPr>
            <a:spLocks/>
          </p:cNvSpPr>
          <p:nvPr/>
        </p:nvSpPr>
        <p:spPr>
          <a:xfrm>
            <a:off x="600612" y="300702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getNewClinic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>
            <a:spLocks/>
          </p:cNvSpPr>
          <p:nvPr/>
        </p:nvSpPr>
        <p:spPr>
          <a:xfrm>
            <a:off x="600612" y="3480277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>
            <a:spLocks/>
          </p:cNvSpPr>
          <p:nvPr/>
        </p:nvSpPr>
        <p:spPr>
          <a:xfrm>
            <a:off x="600612" y="3955165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>
            <a:spLocks/>
          </p:cNvSpPr>
          <p:nvPr/>
        </p:nvSpPr>
        <p:spPr>
          <a:xfrm>
            <a:off x="3355708" y="1610363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(Controller)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clinic-appointment-view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本診多日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579959" y="2358916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29" name="矩形 28"/>
          <p:cNvSpPr>
            <a:spLocks/>
          </p:cNvSpPr>
          <p:nvPr/>
        </p:nvSpPr>
        <p:spPr>
          <a:xfrm>
            <a:off x="6284152" y="1620252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(Model)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clinic-appointment-view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本診多日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508403" y="2368805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31" name="圓角矩形 30"/>
          <p:cNvSpPr>
            <a:spLocks/>
          </p:cNvSpPr>
          <p:nvPr/>
        </p:nvSpPr>
        <p:spPr>
          <a:xfrm>
            <a:off x="3608650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>
            <a:spLocks/>
          </p:cNvSpPr>
          <p:nvPr/>
        </p:nvSpPr>
        <p:spPr>
          <a:xfrm>
            <a:off x="3608650" y="3004439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>
            <a:spLocks/>
          </p:cNvSpPr>
          <p:nvPr/>
        </p:nvSpPr>
        <p:spPr>
          <a:xfrm>
            <a:off x="3608650" y="3478859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>
            <a:spLocks/>
          </p:cNvSpPr>
          <p:nvPr/>
        </p:nvSpPr>
        <p:spPr>
          <a:xfrm>
            <a:off x="6527645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kern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getClinic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>
            <a:spLocks/>
          </p:cNvSpPr>
          <p:nvPr/>
        </p:nvSpPr>
        <p:spPr>
          <a:xfrm>
            <a:off x="6527645" y="300391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setAppointmentInfo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>
            <a:spLocks/>
          </p:cNvSpPr>
          <p:nvPr/>
        </p:nvSpPr>
        <p:spPr>
          <a:xfrm>
            <a:off x="6537094" y="3478799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RemoveAppointment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>
            <a:spLocks/>
          </p:cNvSpPr>
          <p:nvPr/>
        </p:nvSpPr>
        <p:spPr>
          <a:xfrm>
            <a:off x="3349213" y="1180831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39" name="矩形 38"/>
          <p:cNvSpPr>
            <a:spLocks/>
          </p:cNvSpPr>
          <p:nvPr/>
        </p:nvSpPr>
        <p:spPr>
          <a:xfrm>
            <a:off x="6279794" y="1193134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cxnSp>
        <p:nvCxnSpPr>
          <p:cNvPr id="40" name="直線單箭頭接點 39"/>
          <p:cNvCxnSpPr>
            <a:stCxn id="19" idx="3"/>
            <a:endCxn id="31" idx="1"/>
          </p:cNvCxnSpPr>
          <p:nvPr/>
        </p:nvCxnSpPr>
        <p:spPr>
          <a:xfrm flipV="1">
            <a:off x="2694576" y="2734080"/>
            <a:ext cx="914074" cy="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3"/>
            <a:endCxn id="31" idx="1"/>
          </p:cNvCxnSpPr>
          <p:nvPr/>
        </p:nvCxnSpPr>
        <p:spPr>
          <a:xfrm flipV="1">
            <a:off x="2694576" y="2734080"/>
            <a:ext cx="914074" cy="481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2" idx="3"/>
            <a:endCxn id="32" idx="1"/>
          </p:cNvCxnSpPr>
          <p:nvPr/>
        </p:nvCxnSpPr>
        <p:spPr>
          <a:xfrm flipV="1">
            <a:off x="2694576" y="3212715"/>
            <a:ext cx="914074" cy="475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3" idx="3"/>
            <a:endCxn id="33" idx="1"/>
          </p:cNvCxnSpPr>
          <p:nvPr/>
        </p:nvCxnSpPr>
        <p:spPr>
          <a:xfrm flipV="1">
            <a:off x="2694576" y="3687135"/>
            <a:ext cx="914074" cy="476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5" idx="1"/>
          </p:cNvCxnSpPr>
          <p:nvPr/>
        </p:nvCxnSpPr>
        <p:spPr>
          <a:xfrm>
            <a:off x="5702614" y="2734080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3"/>
            <a:endCxn id="36" idx="1"/>
          </p:cNvCxnSpPr>
          <p:nvPr/>
        </p:nvCxnSpPr>
        <p:spPr>
          <a:xfrm flipV="1">
            <a:off x="5702614" y="3212187"/>
            <a:ext cx="825031" cy="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3" idx="3"/>
            <a:endCxn id="37" idx="1"/>
          </p:cNvCxnSpPr>
          <p:nvPr/>
        </p:nvCxnSpPr>
        <p:spPr>
          <a:xfrm flipV="1">
            <a:off x="5702614" y="3687075"/>
            <a:ext cx="834480" cy="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5" idx="3"/>
            <a:endCxn id="13" idx="1"/>
          </p:cNvCxnSpPr>
          <p:nvPr/>
        </p:nvCxnSpPr>
        <p:spPr>
          <a:xfrm flipV="1">
            <a:off x="8621609" y="1691463"/>
            <a:ext cx="839530" cy="104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6" idx="3"/>
            <a:endCxn id="14" idx="1"/>
          </p:cNvCxnSpPr>
          <p:nvPr/>
        </p:nvCxnSpPr>
        <p:spPr>
          <a:xfrm flipV="1">
            <a:off x="8621609" y="2393110"/>
            <a:ext cx="839530" cy="819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3"/>
            <a:endCxn id="16" idx="1"/>
          </p:cNvCxnSpPr>
          <p:nvPr/>
        </p:nvCxnSpPr>
        <p:spPr>
          <a:xfrm flipV="1">
            <a:off x="8631058" y="3056236"/>
            <a:ext cx="830081" cy="630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76361" y="87136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webapp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317703" y="838254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58025" y="829688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171122" y="85459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stored procedure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6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Event </a:t>
            </a:r>
            <a:r>
              <a:rPr lang="en-US" altLang="zh-TW" dirty="0" smtClean="0"/>
              <a:t>Binding (</a:t>
            </a:r>
            <a:r>
              <a:rPr lang="en-US" altLang="zh-TW" dirty="0"/>
              <a:t>1/7)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132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院所科別預約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移除掛號資料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本診多日預約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3357"/>
              </p:ext>
            </p:extLst>
          </p:nvPr>
        </p:nvGraphicFramePr>
        <p:xfrm>
          <a:off x="169607" y="1277593"/>
          <a:ext cx="2966786" cy="460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onPatientSearch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onCalendarShow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</a:t>
                      </a:r>
                      <a:endParaRPr lang="en-US" altLang="zh-TW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772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onPeriodSelect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onVisitTrack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42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onClinicEdit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onOrderSelect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onTableExpand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onListFilter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endParaRPr lang="en-US" altLang="zh-TW" sz="1600" b="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1895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onDialogClose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40174"/>
                  </a:ext>
                </a:extLst>
              </a:tr>
            </a:tbl>
          </a:graphicData>
        </a:graphic>
      </p:graphicFrame>
      <p:pic>
        <p:nvPicPr>
          <p:cNvPr id="36" name="內容版面配置區 3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852" y="1220162"/>
            <a:ext cx="8799276" cy="4933542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125887" y="161478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❶</a:t>
            </a:r>
            <a:endParaRPr lang="zh-TW" altLang="en-US" sz="1600"/>
          </a:p>
        </p:txBody>
      </p:sp>
      <p:sp>
        <p:nvSpPr>
          <p:cNvPr id="38" name="矩形 37"/>
          <p:cNvSpPr/>
          <p:nvPr/>
        </p:nvSpPr>
        <p:spPr>
          <a:xfrm>
            <a:off x="7680490" y="251502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❷</a:t>
            </a:r>
            <a:endParaRPr lang="zh-TW" altLang="en-US" sz="1600"/>
          </a:p>
        </p:txBody>
      </p:sp>
      <p:sp>
        <p:nvSpPr>
          <p:cNvPr id="39" name="矩形 38"/>
          <p:cNvSpPr/>
          <p:nvPr/>
        </p:nvSpPr>
        <p:spPr>
          <a:xfrm>
            <a:off x="4120133" y="285357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❸</a:t>
            </a:r>
            <a:endParaRPr lang="zh-TW" altLang="en-US" sz="1600"/>
          </a:p>
        </p:txBody>
      </p:sp>
      <p:sp>
        <p:nvSpPr>
          <p:cNvPr id="40" name="矩形 39"/>
          <p:cNvSpPr/>
          <p:nvPr/>
        </p:nvSpPr>
        <p:spPr>
          <a:xfrm>
            <a:off x="7189292" y="2767839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❹</a:t>
            </a:r>
            <a:endParaRPr lang="zh-TW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4120133" y="31921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❺</a:t>
            </a:r>
            <a:endParaRPr lang="zh-TW" altLang="en-US" sz="1600"/>
          </a:p>
        </p:txBody>
      </p:sp>
      <p:sp>
        <p:nvSpPr>
          <p:cNvPr id="42" name="矩形 41"/>
          <p:cNvSpPr/>
          <p:nvPr/>
        </p:nvSpPr>
        <p:spPr>
          <a:xfrm>
            <a:off x="4120133" y="39727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❻</a:t>
            </a:r>
            <a:endParaRPr lang="zh-TW" altLang="en-US" sz="1600"/>
          </a:p>
        </p:txBody>
      </p:sp>
      <p:sp>
        <p:nvSpPr>
          <p:cNvPr id="43" name="矩形 42"/>
          <p:cNvSpPr/>
          <p:nvPr/>
        </p:nvSpPr>
        <p:spPr>
          <a:xfrm>
            <a:off x="4826221" y="566423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❼</a:t>
            </a:r>
            <a:endParaRPr lang="zh-TW" altLang="en-US" sz="1600"/>
          </a:p>
        </p:txBody>
      </p:sp>
      <p:sp>
        <p:nvSpPr>
          <p:cNvPr id="44" name="矩形 43"/>
          <p:cNvSpPr/>
          <p:nvPr/>
        </p:nvSpPr>
        <p:spPr>
          <a:xfrm>
            <a:off x="11435772" y="224484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❽</a:t>
            </a:r>
            <a:endParaRPr lang="zh-TW" altLang="en-US" sz="1600"/>
          </a:p>
        </p:txBody>
      </p:sp>
      <p:sp>
        <p:nvSpPr>
          <p:cNvPr id="45" name="矩形 44"/>
          <p:cNvSpPr/>
          <p:nvPr/>
        </p:nvSpPr>
        <p:spPr>
          <a:xfrm>
            <a:off x="8840114" y="3348379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➒</a:t>
            </a:r>
            <a:endParaRPr lang="zh-TW" altLang="en-US" sz="1600"/>
          </a:p>
        </p:txBody>
      </p:sp>
      <p:sp>
        <p:nvSpPr>
          <p:cNvPr id="46" name="矩形 45"/>
          <p:cNvSpPr/>
          <p:nvPr/>
        </p:nvSpPr>
        <p:spPr>
          <a:xfrm>
            <a:off x="8840114" y="397270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➓</a:t>
            </a:r>
            <a:endParaRPr lang="zh-TW" altLang="en-US" sz="1600"/>
          </a:p>
        </p:txBody>
      </p:sp>
      <p:sp>
        <p:nvSpPr>
          <p:cNvPr id="47" name="矩形 46"/>
          <p:cNvSpPr/>
          <p:nvPr/>
        </p:nvSpPr>
        <p:spPr>
          <a:xfrm>
            <a:off x="10758334" y="5618982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⓫</a:t>
            </a:r>
            <a:endParaRPr lang="zh-TW" altLang="en-US" sz="1600"/>
          </a:p>
        </p:txBody>
      </p:sp>
      <p:sp>
        <p:nvSpPr>
          <p:cNvPr id="48" name="矩形 47"/>
          <p:cNvSpPr/>
          <p:nvPr/>
        </p:nvSpPr>
        <p:spPr>
          <a:xfrm>
            <a:off x="3390580" y="2345746"/>
            <a:ext cx="5515675" cy="294862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9390888" y="2267712"/>
            <a:ext cx="2574616" cy="302666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509983" y="5012448"/>
            <a:ext cx="2759497" cy="488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/>
              <a:t>OnSiteAppointment</a:t>
            </a:r>
            <a:endParaRPr lang="zh-TW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9576079" y="5012446"/>
            <a:ext cx="2203067" cy="596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Appointment</a:t>
            </a:r>
          </a:p>
          <a:p>
            <a:pPr algn="ctr"/>
            <a:r>
              <a:rPr lang="en-US" altLang="zh-TW" sz="2000" dirty="0" smtClean="0"/>
              <a:t>List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3280852" y="1223761"/>
            <a:ext cx="8799276" cy="492916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499592" y="1014255"/>
            <a:ext cx="2759497" cy="488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/>
              <a:t>OpdAppointment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80" y="5660157"/>
            <a:ext cx="1486107" cy="3048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88432" y="2414123"/>
            <a:ext cx="1054600" cy="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1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</a:rPr>
              <a:t>1. UI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&amp;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Event </a:t>
            </a:r>
            <a:r>
              <a:rPr lang="en-US" altLang="zh-TW" dirty="0" smtClean="0">
                <a:latin typeface="微軟正黑體"/>
                <a:ea typeface="微軟正黑體"/>
              </a:rPr>
              <a:t>Binding (</a:t>
            </a:r>
            <a:r>
              <a:rPr lang="en-US" altLang="zh-TW" dirty="0">
                <a:latin typeface="微軟正黑體"/>
                <a:ea typeface="微軟正黑體"/>
              </a:rPr>
              <a:t>2/7)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53263"/>
              </p:ext>
            </p:extLst>
          </p:nvPr>
        </p:nvGraphicFramePr>
        <p:xfrm>
          <a:off x="169607" y="1277593"/>
          <a:ext cx="2966786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onTableExpand</a:t>
                      </a:r>
                      <a:r>
                        <a:rPr lang="en-US" altLang="zh-TW" sz="17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0580" y="1277593"/>
            <a:ext cx="8697109" cy="484210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72987" y="5607165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❶</a:t>
            </a:r>
            <a:endParaRPr lang="zh-TW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077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現場預約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院所科別預約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本診多日預約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037" y="5612297"/>
            <a:ext cx="1790950" cy="3334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2037" y="2350008"/>
            <a:ext cx="1054600" cy="187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58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</a:rPr>
              <a:t>1. UI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&amp;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Event </a:t>
            </a:r>
            <a:r>
              <a:rPr lang="en-US" altLang="zh-TW" dirty="0" smtClean="0">
                <a:latin typeface="微軟正黑體"/>
                <a:ea typeface="微軟正黑體"/>
              </a:rPr>
              <a:t>Binding (</a:t>
            </a:r>
            <a:r>
              <a:rPr lang="en-US" altLang="zh-TW" dirty="0">
                <a:latin typeface="微軟正黑體"/>
                <a:ea typeface="微軟正黑體"/>
              </a:rPr>
              <a:t>3/7)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10225"/>
              </p:ext>
            </p:extLst>
          </p:nvPr>
        </p:nvGraphicFramePr>
        <p:xfrm>
          <a:off x="169607" y="1277593"/>
          <a:ext cx="296678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onDatePeriod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onHospitalSelect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459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onMainDivision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9433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onSubDivision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633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1942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0580" y="1277593"/>
            <a:ext cx="8722889" cy="48786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37891" y="2283433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❶</a:t>
            </a:r>
            <a:endParaRPr lang="zh-TW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626394" y="262198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❷</a:t>
            </a:r>
            <a:endParaRPr lang="zh-TW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3547872" y="2283433"/>
            <a:ext cx="5815584" cy="3202967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40475" y="5266160"/>
            <a:ext cx="2529200" cy="44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DivisionAppointment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6605075" y="274063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❸</a:t>
            </a:r>
            <a:endParaRPr lang="zh-TW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3832945" y="3650800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❹</a:t>
            </a:r>
            <a:endParaRPr lang="zh-TW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5596742" y="440828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❺</a:t>
            </a:r>
            <a:endParaRPr lang="zh-TW" altLang="en-US" sz="16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050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現場預約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院所科別預約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本診多日預約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531" y="5706639"/>
            <a:ext cx="1486107" cy="30484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683862" y="2461747"/>
            <a:ext cx="1054600" cy="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04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</a:rPr>
              <a:t>1. UI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&amp;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Event </a:t>
            </a:r>
            <a:r>
              <a:rPr lang="en-US" altLang="zh-TW" dirty="0" smtClean="0">
                <a:latin typeface="微軟正黑體"/>
                <a:ea typeface="微軟正黑體"/>
              </a:rPr>
              <a:t>Binding (</a:t>
            </a:r>
            <a:r>
              <a:rPr lang="en-US" altLang="zh-TW" dirty="0">
                <a:latin typeface="微軟正黑體"/>
                <a:ea typeface="微軟正黑體"/>
              </a:rPr>
              <a:t>4/7)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92213"/>
              </p:ext>
            </p:extLst>
          </p:nvPr>
        </p:nvGraphicFramePr>
        <p:xfrm>
          <a:off x="169607" y="1277593"/>
          <a:ext cx="2966786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onLastNameSelect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4593"/>
                  </a:ext>
                </a:extLst>
              </a:tr>
            </a:tbl>
          </a:graphicData>
        </a:graphic>
      </p:graphicFrame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0580" y="1277593"/>
            <a:ext cx="8740128" cy="487867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47872" y="2283433"/>
            <a:ext cx="5696712" cy="3202967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905768" y="5266160"/>
            <a:ext cx="2529200" cy="44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err="1"/>
              <a:t>DoctorAppointment</a:t>
            </a:r>
            <a:endParaRPr lang="zh-TW" altLang="en-US" sz="2000"/>
          </a:p>
        </p:txBody>
      </p:sp>
      <p:sp>
        <p:nvSpPr>
          <p:cNvPr id="19" name="矩形 18"/>
          <p:cNvSpPr/>
          <p:nvPr/>
        </p:nvSpPr>
        <p:spPr>
          <a:xfrm>
            <a:off x="4905768" y="2697404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682297" y="331535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❷</a:t>
            </a:r>
            <a:endParaRPr lang="zh-TW" altLang="en-US" sz="1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114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現場預約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院所科別預約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本診多日預約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040" y="5706639"/>
            <a:ext cx="1486107" cy="30484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633046" y="2450592"/>
            <a:ext cx="1120298" cy="146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</a:rPr>
              <a:t>1. UI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&amp;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Event </a:t>
            </a:r>
            <a:r>
              <a:rPr lang="en-US" altLang="zh-TW" dirty="0" smtClean="0">
                <a:latin typeface="微軟正黑體"/>
                <a:ea typeface="微軟正黑體"/>
              </a:rPr>
              <a:t>Binding (</a:t>
            </a:r>
            <a:r>
              <a:rPr lang="en-US" altLang="zh-TW" dirty="0">
                <a:latin typeface="微軟正黑體"/>
                <a:ea typeface="微軟正黑體"/>
              </a:rPr>
              <a:t>5/7)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36060"/>
              </p:ext>
            </p:extLst>
          </p:nvPr>
        </p:nvGraphicFramePr>
        <p:xfrm>
          <a:off x="169607" y="1277593"/>
          <a:ext cx="2966786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onDoctorSelect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1765" y="1277593"/>
            <a:ext cx="8641976" cy="48408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81333" y="317918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❶</a:t>
            </a:r>
            <a:endParaRPr lang="zh-TW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095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現場預約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院所科別預約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本診多日預約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60" y="5678445"/>
            <a:ext cx="1486107" cy="3048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61584" y="2441555"/>
            <a:ext cx="1054600" cy="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UI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Event </a:t>
            </a:r>
            <a:r>
              <a:rPr lang="en-US" altLang="zh-TW" dirty="0" smtClean="0"/>
              <a:t>Binding (</a:t>
            </a:r>
            <a:r>
              <a:rPr lang="en-US" altLang="zh-TW" dirty="0"/>
              <a:t>6/7)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52719"/>
              </p:ext>
            </p:extLst>
          </p:nvPr>
        </p:nvGraphicFramePr>
        <p:xfrm>
          <a:off x="169607" y="1277593"/>
          <a:ext cx="2966786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onDateSearch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onDateSelect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56691"/>
                  </a:ext>
                </a:extLst>
              </a:tr>
            </a:tbl>
          </a:graphicData>
        </a:graphic>
      </p:graphicFrame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4786" y="1277593"/>
            <a:ext cx="8705497" cy="48356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00651" y="245304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❶</a:t>
            </a:r>
            <a:endParaRPr lang="zh-TW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395426" y="37977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❷</a:t>
            </a:r>
            <a:endParaRPr lang="zh-TW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104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現場預約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院所科別預約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本診多日預約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97" y="5660157"/>
            <a:ext cx="1486107" cy="30484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634736" y="2437212"/>
            <a:ext cx="1054600" cy="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7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UI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Event </a:t>
            </a:r>
            <a:r>
              <a:rPr lang="en-US" altLang="zh-TW" dirty="0" smtClean="0"/>
              <a:t>Binding (</a:t>
            </a:r>
            <a:r>
              <a:rPr lang="en-US" altLang="zh-TW" dirty="0"/>
              <a:t>7/7)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7462"/>
              </p:ext>
            </p:extLst>
          </p:nvPr>
        </p:nvGraphicFramePr>
        <p:xfrm>
          <a:off x="169607" y="1277593"/>
          <a:ext cx="2966786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onDateSearch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onDateSelect</a:t>
                      </a:r>
                      <a:r>
                        <a:rPr lang="en-US" altLang="zh-TW"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56691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7808" y="1277593"/>
            <a:ext cx="8783498" cy="488943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44087" y="232031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❶</a:t>
            </a:r>
            <a:endParaRPr lang="zh-TW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5318791" y="42729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</a:rPr>
              <a:t>❷</a:t>
            </a:r>
            <a:endParaRPr lang="zh-TW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3547872" y="2283433"/>
            <a:ext cx="5696712" cy="3202967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13716" y="5226575"/>
            <a:ext cx="2529200" cy="44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err="1"/>
              <a:t>ClinicAppointment</a:t>
            </a:r>
            <a:endParaRPr lang="zh-TW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0" y="0"/>
            <a:ext cx="4167380" cy="714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現場預約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選擇預約日期、時段、診間、保留號碼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是否要追尋回診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展開詳細的掛號資料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篩選掛號資料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收起詳細資料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院所科別預約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選擇日期區間、院所、科別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選擇預約的時段及醫師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1-4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選擇醫師預約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輸入醫師代碼或姓名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或是直接在下方點選姓氏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選擇欲預約的醫師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本診多日預約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選擇欲預約的時間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移除掛號資料</a:t>
            </a:r>
            <a:endParaRPr lang="en-US" altLang="zh-TW" sz="12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72" y="5674293"/>
            <a:ext cx="1486107" cy="3048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494648" y="2450592"/>
            <a:ext cx="1011035" cy="208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727800"/>
      </p:ext>
    </p:extLst>
  </p:cSld>
  <p:clrMapOvr>
    <a:masterClrMapping/>
  </p:clrMapOvr>
</p:sld>
</file>

<file path=ppt/theme/theme1.xml><?xml version="1.0" encoding="utf-8"?>
<a:theme xmlns:a="http://schemas.openxmlformats.org/drawingml/2006/main" name="中國醫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@系統設計書-網頁建檔系統(20220408更新)" id="{5BCD050E-0F23-4B1E-8D04-9CA75B8E75C3}" vid="{30A73B53-16F8-4643-B0CF-F96C5C3E804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中國醫背景</Template>
  <TotalTime>537</TotalTime>
  <Words>2592</Words>
  <Application>Microsoft Office PowerPoint</Application>
  <PresentationFormat>寬螢幕</PresentationFormat>
  <Paragraphs>828</Paragraphs>
  <Slides>22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MS Gothic</vt:lpstr>
      <vt:lpstr>微軟正黑體</vt:lpstr>
      <vt:lpstr>新細明體</vt:lpstr>
      <vt:lpstr>Arial</vt:lpstr>
      <vt:lpstr>Calibri</vt:lpstr>
      <vt:lpstr>Times New Roman</vt:lpstr>
      <vt:lpstr>中國醫背景</vt:lpstr>
      <vt:lpstr>系統設計書-門診預約</vt:lpstr>
      <vt:lpstr>系統設計大綱</vt:lpstr>
      <vt:lpstr>1. UI &amp; Event Binding (1/7)</vt:lpstr>
      <vt:lpstr>1. UI &amp; Event Binding (2/7)</vt:lpstr>
      <vt:lpstr>1. UI &amp; Event Binding (3/7)</vt:lpstr>
      <vt:lpstr>1. UI &amp; Event Binding (4/7)</vt:lpstr>
      <vt:lpstr>1. UI &amp; Event Binding (5/7)</vt:lpstr>
      <vt:lpstr>1. UI &amp; Event Binding (6/7)</vt:lpstr>
      <vt:lpstr>1. UI &amp; Event Binding (7/7)</vt:lpstr>
      <vt:lpstr>2. ViewModel (1/2)</vt:lpstr>
      <vt:lpstr>2. ViewModel (2/2)</vt:lpstr>
      <vt:lpstr>3. View Service (1/4)</vt:lpstr>
      <vt:lpstr>3. View Service (2/4)</vt:lpstr>
      <vt:lpstr>3. View Service (3/4)</vt:lpstr>
      <vt:lpstr>3. View Service (4/4)</vt:lpstr>
      <vt:lpstr>4. WebAPI Controller</vt:lpstr>
      <vt:lpstr>5. Model Service</vt:lpstr>
      <vt:lpstr>6. Stored Procedure</vt:lpstr>
      <vt:lpstr>7. Interactive (1/4)</vt:lpstr>
      <vt:lpstr>7. Interactive (2/4)</vt:lpstr>
      <vt:lpstr>7. Interactive (3/4)</vt:lpstr>
      <vt:lpstr>7. Interactive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過敏反應操作流程</dc:title>
  <dc:creator>陳瑞毅</dc:creator>
  <cp:lastModifiedBy>陳瑞毅</cp:lastModifiedBy>
  <cp:revision>143</cp:revision>
  <dcterms:created xsi:type="dcterms:W3CDTF">2022-08-09T07:25:38Z</dcterms:created>
  <dcterms:modified xsi:type="dcterms:W3CDTF">2022-09-26T09:16:59Z</dcterms:modified>
</cp:coreProperties>
</file>