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34" r:id="rId2"/>
    <p:sldId id="433" r:id="rId3"/>
    <p:sldId id="436" r:id="rId4"/>
    <p:sldId id="442" r:id="rId5"/>
    <p:sldId id="437" r:id="rId6"/>
    <p:sldId id="438" r:id="rId7"/>
    <p:sldId id="439" r:id="rId8"/>
    <p:sldId id="428" r:id="rId9"/>
    <p:sldId id="44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CC"/>
    <a:srgbClr val="000000"/>
    <a:srgbClr val="F8D7CD"/>
    <a:srgbClr val="EDEEEE"/>
    <a:srgbClr val="FFFFFF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082FA-0200-F901-C395-684A9C02F968}" v="36" dt="2023-02-08T02:00:35.627"/>
    <p1510:client id="{55B61587-3888-36CB-DDB6-A35C2CFEE17D}" v="24" dt="2023-03-09T00:33:47.768"/>
    <p1510:client id="{6C5439BB-4C9E-B5F0-4398-51329EB9933E}" v="28" dt="2023-03-17T05:59:10.456"/>
    <p1510:client id="{758C3A0B-FBF8-2A6E-16DD-2F3D712CCA8A}" v="4" dt="2023-03-17T06:06:34.354"/>
    <p1510:client id="{C1AE683D-ECD3-1ED0-DF9D-485A8F1C27C1}" v="1581" dt="2023-03-09T03:49:55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>
        <p:guide orient="horz" pos="2160"/>
        <p:guide pos="3840"/>
        <p:guide orient="horz"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5AC9-A60D-48DA-8C11-D1A6651726F4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9D061-2544-4F0C-8731-488054A1E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 cstate="screen">
            <a:alphaModFix amt="8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AF11-3A7C-AA45-9F0E-8C35A778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7837"/>
            <a:ext cx="12192000" cy="2387600"/>
          </a:xfrm>
          <a:solidFill>
            <a:schemeClr val="bg2">
              <a:alpha val="90000"/>
            </a:schemeClr>
          </a:solidFill>
        </p:spPr>
        <p:txBody>
          <a:bodyPr anchor="ctr">
            <a:normAutofit/>
          </a:bodyPr>
          <a:lstStyle>
            <a:lvl1pPr algn="ctr">
              <a:defRPr sz="6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EED01-EB76-654A-926C-75F48FCC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8D39-0F65-A545-A821-FDD0416DE219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53619-5B3F-2049-80E7-F88135D5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927EB-823E-C940-9910-2F5B21B6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A05F-9616-E24B-AB65-ABE2EB8164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099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Pr>
        <a:blipFill dpi="0" rotWithShape="1">
          <a:blip r:embed="rId2" cstate="screen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ADD06-D9BD-D840-835B-5928362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25600"/>
          </a:xfrm>
          <a:solidFill>
            <a:schemeClr val="bg2">
              <a:alpha val="90000"/>
            </a:schemeClr>
          </a:solidFill>
        </p:spPr>
        <p:txBody>
          <a:bodyPr>
            <a:normAutofit/>
          </a:bodyPr>
          <a:lstStyle>
            <a:lvl1pPr algn="ctr">
              <a:defRPr sz="5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49136A-150D-8A49-B556-6E8949BB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8D39-0F65-A545-A821-FDD0416DE219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24312-B652-F64B-83EE-1E3FC501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C62FB2-BE25-3E4D-BC68-20A432FA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A05F-9616-E24B-AB65-ABE2EB8164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976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bg>
      <p:bgPr>
        <a:blipFill dpi="0" rotWithShape="1">
          <a:blip r:embed="rId2" cstate="screen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49136A-150D-8A49-B556-6E8949BB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8D39-0F65-A545-A821-FDD0416DE219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24312-B652-F64B-83EE-1E3FC501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C62FB2-BE25-3E4D-BC68-20A432FA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A05F-9616-E24B-AB65-ABE2EB8164A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E6B33D-2E92-0F44-A13B-1B652E3114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3396" y="2023013"/>
            <a:ext cx="4114800" cy="3503140"/>
          </a:xfrm>
          <a:prstGeom prst="rect">
            <a:avLst/>
          </a:prstGeom>
        </p:spPr>
      </p:pic>
      <p:sp>
        <p:nvSpPr>
          <p:cNvPr id="9" name="圓角矩形 8">
            <a:extLst>
              <a:ext uri="{FF2B5EF4-FFF2-40B4-BE49-F238E27FC236}">
                <a16:creationId xmlns:a16="http://schemas.microsoft.com/office/drawing/2014/main" id="{4C1C447D-EAC0-F44B-B438-96A734087E91}"/>
              </a:ext>
            </a:extLst>
          </p:cNvPr>
          <p:cNvSpPr/>
          <p:nvPr userDrawn="1"/>
        </p:nvSpPr>
        <p:spPr>
          <a:xfrm>
            <a:off x="1085490" y="3815616"/>
            <a:ext cx="4005532" cy="985414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C0480F-2A35-194A-A675-DCF9657F630C}"/>
              </a:ext>
            </a:extLst>
          </p:cNvPr>
          <p:cNvSpPr txBox="1"/>
          <p:nvPr userDrawn="1"/>
        </p:nvSpPr>
        <p:spPr>
          <a:xfrm>
            <a:off x="1085490" y="3713292"/>
            <a:ext cx="411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b="1">
                <a:effectLst>
                  <a:outerShdw blurRad="139700" dist="88900" dir="6600000" sx="105000" sy="105000" algn="r" rotWithShape="0">
                    <a:prstClr val="black">
                      <a:alpha val="22000"/>
                    </a:prstClr>
                  </a:outerShdw>
                </a:effectLst>
                <a:latin typeface="Broadway" panose="020F0502020204030204" pitchFamily="34" charset="0"/>
                <a:cs typeface="Broadway" panose="020F0502020204030204" pitchFamily="34" charset="0"/>
              </a:rPr>
              <a:t>Content</a:t>
            </a:r>
            <a:endParaRPr kumimoji="1" lang="zh-TW" altLang="en-US" sz="6600" b="1">
              <a:effectLst>
                <a:outerShdw blurRad="139700" dist="88900" dir="6600000" sx="105000" sy="105000" algn="r" rotWithShape="0">
                  <a:prstClr val="black">
                    <a:alpha val="22000"/>
                  </a:prstClr>
                </a:outerShdw>
              </a:effectLst>
              <a:latin typeface="Broadway" panose="020F0502020204030204" pitchFamily="34" charset="0"/>
              <a:cs typeface="Broadway" panose="020F0502020204030204" pitchFamily="34" charset="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2B192CB-F505-1E48-90F5-890A8297A860}"/>
              </a:ext>
            </a:extLst>
          </p:cNvPr>
          <p:cNvCxnSpPr>
            <a:cxnSpLocks/>
          </p:cNvCxnSpPr>
          <p:nvPr userDrawn="1"/>
        </p:nvCxnSpPr>
        <p:spPr>
          <a:xfrm>
            <a:off x="5503652" y="2564752"/>
            <a:ext cx="0" cy="1863305"/>
          </a:xfrm>
          <a:prstGeom prst="line">
            <a:avLst/>
          </a:prstGeom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BD2A5B79-86B6-234F-B653-0D4BB03AB09B}"/>
              </a:ext>
            </a:extLst>
          </p:cNvPr>
          <p:cNvSpPr/>
          <p:nvPr userDrawn="1"/>
        </p:nvSpPr>
        <p:spPr>
          <a:xfrm>
            <a:off x="5807015" y="1681422"/>
            <a:ext cx="5791200" cy="406374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F71D0E54-2EFF-A04A-9CF4-C550D3EC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2572" y="2208432"/>
            <a:ext cx="4831081" cy="300972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</p:spTree>
    <p:extLst>
      <p:ext uri="{BB962C8B-B14F-4D97-AF65-F5344CB8AC3E}">
        <p14:creationId xmlns:p14="http://schemas.microsoft.com/office/powerpoint/2010/main" val="34249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內容">
    <p:bg>
      <p:bgPr>
        <a:blipFill dpi="0" rotWithShape="1">
          <a:blip r:embed="rId2" cstate="screen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>
            <a:extLst>
              <a:ext uri="{FF2B5EF4-FFF2-40B4-BE49-F238E27FC236}">
                <a16:creationId xmlns:a16="http://schemas.microsoft.com/office/drawing/2014/main" id="{FCABA3AB-5760-2E49-BDD0-0231C74F2363}"/>
              </a:ext>
            </a:extLst>
          </p:cNvPr>
          <p:cNvSpPr/>
          <p:nvPr userDrawn="1"/>
        </p:nvSpPr>
        <p:spPr>
          <a:xfrm>
            <a:off x="1989826" y="1065362"/>
            <a:ext cx="8212348" cy="4727275"/>
          </a:xfrm>
          <a:prstGeom prst="round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5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單元名稱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49136A-150D-8A49-B556-6E8949BB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8D39-0F65-A545-A821-FDD0416DE219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24312-B652-F64B-83EE-1E3FC501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C62FB2-BE25-3E4D-BC68-20A432FA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A05F-9616-E24B-AB65-ABE2EB8164A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6E9C596-5C13-B740-8E4D-B252A13656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4546" y="891453"/>
            <a:ext cx="4441371" cy="54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8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blipFill dpi="0" rotWithShape="1">
          <a:blip r:embed="rId2" cstate="screen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6D536-823E-164F-A4EE-9151172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8D39-0F65-A545-A821-FDD0416DE219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7E9BD8-3989-6B4E-9D40-520C8E75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0C210167-F127-2D4B-974A-D2970B01C742}"/>
              </a:ext>
            </a:extLst>
          </p:cNvPr>
          <p:cNvSpPr/>
          <p:nvPr userDrawn="1"/>
        </p:nvSpPr>
        <p:spPr>
          <a:xfrm>
            <a:off x="400594" y="1788420"/>
            <a:ext cx="11390811" cy="4124983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E64D0-2ACD-CD41-B45E-80E6BF75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A05F-9616-E24B-AB65-ABE2EB8164A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B75DEB-CDF8-4143-BCDA-4F9A27BA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319926"/>
            <a:ext cx="10515600" cy="30619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E6D3D439-746C-9643-A143-B4FFC1F1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25600"/>
          </a:xfrm>
          <a:solidFill>
            <a:schemeClr val="bg2">
              <a:alpha val="90000"/>
            </a:schemeClr>
          </a:solidFill>
        </p:spPr>
        <p:txBody>
          <a:bodyPr>
            <a:normAutofit/>
          </a:bodyPr>
          <a:lstStyle>
            <a:lvl1pPr algn="ctr">
              <a:defRPr sz="5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06646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Pr>
        <a:blipFill dpi="0" rotWithShape="1">
          <a:blip r:embed="rId2" cstate="screen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6D536-823E-164F-A4EE-9151172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8D39-0F65-A545-A821-FDD0416DE219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7E9BD8-3989-6B4E-9D40-520C8E75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0C210167-F127-2D4B-974A-D2970B01C742}"/>
              </a:ext>
            </a:extLst>
          </p:cNvPr>
          <p:cNvSpPr/>
          <p:nvPr userDrawn="1"/>
        </p:nvSpPr>
        <p:spPr>
          <a:xfrm>
            <a:off x="684714" y="1911356"/>
            <a:ext cx="5791200" cy="406374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E64D0-2ACD-CD41-B45E-80E6BF75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A05F-9616-E24B-AB65-ABE2EB8164A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B75DEB-CDF8-4143-BCDA-4F9A27BA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271" y="2438366"/>
            <a:ext cx="4831081" cy="300972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E6D3D439-746C-9643-A143-B4FFC1F1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25600"/>
          </a:xfrm>
          <a:solidFill>
            <a:schemeClr val="bg2">
              <a:alpha val="90000"/>
            </a:schemeClr>
          </a:solidFill>
        </p:spPr>
        <p:txBody>
          <a:bodyPr>
            <a:normAutofit/>
          </a:bodyPr>
          <a:lstStyle>
            <a:lvl1pPr algn="ctr">
              <a:defRPr sz="5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3241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bg>
      <p:bgPr>
        <a:blipFill dpi="0" rotWithShape="1">
          <a:blip r:embed="rId2" cstate="screen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6D536-823E-164F-A4EE-9151172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8D39-0F65-A545-A821-FDD0416DE219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7E9BD8-3989-6B4E-9D40-520C8E75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0C210167-F127-2D4B-974A-D2970B01C742}"/>
              </a:ext>
            </a:extLst>
          </p:cNvPr>
          <p:cNvSpPr/>
          <p:nvPr userDrawn="1"/>
        </p:nvSpPr>
        <p:spPr>
          <a:xfrm>
            <a:off x="684714" y="1911356"/>
            <a:ext cx="5008720" cy="3713067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E64D0-2ACD-CD41-B45E-80E6BF75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A05F-9616-E24B-AB65-ABE2EB8164A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B75DEB-CDF8-4143-BCDA-4F9A27BA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272" y="2438366"/>
            <a:ext cx="4270854" cy="27892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E6D3D439-746C-9643-A143-B4FFC1F1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25600"/>
          </a:xfrm>
          <a:solidFill>
            <a:schemeClr val="bg2">
              <a:alpha val="90000"/>
            </a:schemeClr>
          </a:solidFill>
        </p:spPr>
        <p:txBody>
          <a:bodyPr>
            <a:normAutofit/>
          </a:bodyPr>
          <a:lstStyle>
            <a:lvl1pPr algn="ctr">
              <a:defRPr sz="5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ADC6E117-3087-2747-8127-8253C705273B}"/>
              </a:ext>
            </a:extLst>
          </p:cNvPr>
          <p:cNvSpPr/>
          <p:nvPr userDrawn="1"/>
        </p:nvSpPr>
        <p:spPr>
          <a:xfrm>
            <a:off x="6345080" y="1911356"/>
            <a:ext cx="5008720" cy="3713067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3EA9F4F5-4BAF-004D-879E-E2E6045403C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20638" y="2438366"/>
            <a:ext cx="4270854" cy="27892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</p:spTree>
    <p:extLst>
      <p:ext uri="{BB962C8B-B14F-4D97-AF65-F5344CB8AC3E}">
        <p14:creationId xmlns:p14="http://schemas.microsoft.com/office/powerpoint/2010/main" val="45342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7A90F6-FA14-1149-9A49-D6A80991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D45822-B3CD-3241-BC61-69A8616EB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23FC72-EC6C-9444-8070-3871943A0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8D39-0F65-A545-A821-FDD0416DE219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2C7813-F20A-034F-A5A1-0920E957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4CC96-6290-0140-AF7A-B52D17040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A05F-9616-E24B-AB65-ABE2EB8164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185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1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cmuhorgtw-my.sharepoint.com/:x:/g/personal/cmuh1a80_tool_caaumed_org_tw/ETuNdT4kUnRDoQL4P2KUzkUBWanz-fCryEKaWajTcjIn0A?e=IRUll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cmuhorgtw-my.sharepoint.com/:x:/r/personal/cmuh1a80_tool_caaumed_org_tw/_layouts/15/Doc.aspx?sourcedoc=%7B0AD59D44-324A-403D-B608-2C9D8F2EC762%7D&amp;file=%E6%96%B0%E7%B3%BB%E7%B5%B1%E7%AC%AC%E4%B8%89%E6%96%B9%E5%85%83%E4%BB%B6%E4%BD%BF%E7%94%A8%E6%83%85%E5%BD%A2.xlsx&amp;action=default&amp;mobileredirect=tru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cmuhorgtw-my.sharepoint.com/:f:/g/personal/cmuh1a80_tool_caaumed_org_tw/EgwIXin-LmFCri0rTrRyU2gBR3VMg2CgkZOXlI_qxRkVbg?e=jiTI0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cmuhorgtw-my.sharepoint.com/:f:/g/personal/cmuh1a80_tool_caaumed_org_tw/Ej7cv9OGB1BAvOIm-dPNIUsBq6fZ0jIeL8B8ouBolbjU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9B094-2F10-4424-A31D-E1A4F749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830" y="2489914"/>
            <a:ext cx="7544874" cy="2284191"/>
          </a:xfrm>
        </p:spPr>
        <p:txBody>
          <a:bodyPr>
            <a:normAutofit/>
          </a:bodyPr>
          <a:lstStyle/>
          <a:p>
            <a:r>
              <a:rPr lang="zh-TW" altLang="en-US" sz="2800">
                <a:latin typeface="Microsoft JhengHei"/>
                <a:ea typeface="Microsoft JhengHei"/>
              </a:rPr>
              <a:t>中國醫藥大學附設醫院</a:t>
            </a:r>
            <a:br>
              <a:rPr lang="zh-TW" altLang="en-US" sz="2800">
                <a:latin typeface="Microsoft JhengHei"/>
                <a:ea typeface="Microsoft JhengHei"/>
              </a:rPr>
            </a:br>
            <a:r>
              <a:rPr lang="zh-TW" altLang="en-US" sz="2800">
                <a:latin typeface="Microsoft JhengHei"/>
                <a:ea typeface="Microsoft JhengHei"/>
              </a:rPr>
              <a:t>資訊室應用系統開發維護與文件規範</a:t>
            </a:r>
            <a:br>
              <a:rPr lang="zh-TW" altLang="en-US" sz="2800">
                <a:latin typeface="Microsoft JhengHei"/>
                <a:ea typeface="Microsoft JhengHei"/>
              </a:rPr>
            </a:br>
            <a:r>
              <a:rPr lang="zh-TW" altLang="en-US" sz="2800">
                <a:latin typeface="Microsoft JhengHei"/>
                <a:ea typeface="Microsoft JhengHei"/>
              </a:rPr>
              <a:t>資訊室</a:t>
            </a:r>
            <a:br>
              <a:rPr lang="zh-TW" altLang="en-US" sz="2800">
                <a:latin typeface="Microsoft JhengHei"/>
                <a:ea typeface="Microsoft JhengHei"/>
              </a:rPr>
            </a:br>
            <a:r>
              <a:rPr lang="zh-TW" altLang="en-US" sz="2800">
                <a:latin typeface="Microsoft JhengHei"/>
                <a:ea typeface="Microsoft JhengHei"/>
              </a:rPr>
              <a:t>2023.3.</a:t>
            </a:r>
            <a:r>
              <a:rPr lang="en-US" altLang="zh-TW" sz="2800">
                <a:latin typeface="Microsoft JhengHei"/>
                <a:ea typeface="Microsoft JhengHei"/>
              </a:rPr>
              <a:t>17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42076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41622"/>
            <a:ext cx="12192000" cy="6858000"/>
          </a:xfrm>
          <a:prstGeom prst="rect">
            <a:avLst/>
          </a:prstGeom>
          <a:solidFill>
            <a:srgbClr val="222A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3509" y="9832"/>
            <a:ext cx="11564983" cy="60244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 descr="E:\中國醫-凌凱\20181120新官網\LOGO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6320" y="6263384"/>
            <a:ext cx="2902172" cy="46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圓角矩形 12"/>
          <p:cNvSpPr/>
          <p:nvPr/>
        </p:nvSpPr>
        <p:spPr>
          <a:xfrm>
            <a:off x="1504950" y="243433"/>
            <a:ext cx="9182100" cy="77842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9B700"/>
              </a:gs>
              <a:gs pos="52000">
                <a:srgbClr val="EA4D07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26192" y="316031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zh-TW" altLang="en-US" sz="3600" b="1">
                <a:solidFill>
                  <a:schemeClr val="bg1"/>
                </a:solidFill>
                <a:latin typeface="微軟正黑體"/>
                <a:ea typeface="微軟正黑體"/>
              </a:rPr>
              <a:t>新開發應用程式規範</a:t>
            </a:r>
            <a:endParaRPr lang="en-US" altLang="zh-TW" sz="3600" b="1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1403" y="1454455"/>
            <a:ext cx="11399731" cy="4191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填寫</a:t>
            </a:r>
            <a:r>
              <a:rPr lang="en-US" altLang="zh-TW" sz="2000" u="sng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ISMS-009-08 </a:t>
            </a:r>
            <a:r>
              <a:rPr lang="zh-TW" altLang="en-US" sz="2000" u="sng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新開發應用程式申請表</a:t>
            </a:r>
            <a:r>
              <a:rPr lang="en-US" altLang="zh-TW" sz="2000" u="sng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</a:t>
            </a:r>
            <a:r>
              <a:rPr lang="zh-TW" altLang="en-US" sz="2000" u="sng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紙本</a:t>
            </a:r>
            <a:r>
              <a:rPr lang="en-US" altLang="zh-TW" sz="2000" u="sng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申請項目</a:t>
            </a:r>
            <a:endParaRPr lang="en-US" altLang="zh-TW" sz="2000" dirty="0"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41338" indent="-276225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GitLab專</a:t>
            </a:r>
            <a:r>
              <a:rPr lang="zh-TW" altLang="en-US" sz="2000" dirty="0">
                <a:latin typeface="Times New Roman"/>
                <a:ea typeface="標楷體"/>
                <a:cs typeface="Times New Roman"/>
              </a:rPr>
              <a:t>案申請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1338" indent="-276225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Times New Roman"/>
                <a:ea typeface="標楷體"/>
                <a:cs typeface="Times New Roman"/>
              </a:rPr>
              <a:t>程式集申請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indent="-265113">
              <a:lnSpc>
                <a:spcPct val="150000"/>
              </a:lnSpc>
              <a:buAutoNum type="arabicParenR"/>
            </a:pPr>
            <a:r>
              <a:rPr lang="zh-TW" altLang="en-US" sz="2000" dirty="0">
                <a:latin typeface="Times New Roman"/>
                <a:ea typeface="標楷體"/>
                <a:cs typeface="Times New Roman"/>
              </a:rPr>
              <a:t>查看</a:t>
            </a:r>
            <a:r>
              <a:rPr lang="zh-TW" altLang="en-US" sz="2000" dirty="0">
                <a:latin typeface="Microsoft JhengHei"/>
                <a:ea typeface="Microsoft JhengHei"/>
                <a:cs typeface="+mn-lt"/>
                <a:hlinkClick r:id="rId3"/>
              </a:rPr>
              <a:t>程式集基本檔</a:t>
            </a:r>
            <a:endParaRPr lang="zh-TW" altLang="en-US" sz="2000" dirty="0">
              <a:latin typeface="Microsoft JhengHei"/>
              <a:ea typeface="Microsoft JhengHei"/>
              <a:cs typeface="Calibri"/>
            </a:endParaRPr>
          </a:p>
          <a:p>
            <a:pPr marL="806450" indent="-265113">
              <a:lnSpc>
                <a:spcPct val="150000"/>
              </a:lnSpc>
              <a:buFontTx/>
              <a:buAutoNum type="arabicParenR"/>
            </a:pPr>
            <a:r>
              <a:rPr lang="zh-TW" altLang="en-US" sz="2000" dirty="0">
                <a:latin typeface="Times New Roman"/>
                <a:ea typeface="標楷體"/>
                <a:cs typeface="Times New Roman"/>
              </a:rPr>
              <a:t>AppID統一編碼管理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Times New Roman"/>
                <a:ea typeface="標楷體"/>
                <a:cs typeface="Times New Roman"/>
              </a:rPr>
              <a:t>表單流程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ea typeface="+mn-lt"/>
                <a:cs typeface="+mn-lt"/>
              </a:rPr>
              <a:t> </a:t>
            </a:r>
            <a:r>
              <a:rPr lang="zh-TW" sz="2000" b="1" u="sng" dirty="0">
                <a:latin typeface="Microsoft JhengHei"/>
                <a:ea typeface="Microsoft JhengHei"/>
                <a:cs typeface="+mn-lt"/>
              </a:rPr>
              <a:t>申請人員</a:t>
            </a:r>
            <a:r>
              <a:rPr lang="en-US" altLang="zh-TW" sz="2000" dirty="0">
                <a:latin typeface="Microsoft JhengHei"/>
                <a:ea typeface="+mn-lt"/>
                <a:cs typeface="+mn-lt"/>
              </a:rPr>
              <a:t>-&gt;</a:t>
            </a:r>
            <a:r>
              <a:rPr lang="zh-TW" sz="2000" b="1" u="sng" dirty="0">
                <a:latin typeface="Microsoft JhengHei"/>
                <a:ea typeface="Microsoft JhengHei"/>
                <a:cs typeface="+mn-lt"/>
              </a:rPr>
              <a:t>組長</a:t>
            </a:r>
            <a:r>
              <a:rPr lang="en-US" altLang="zh-TW" sz="2000" dirty="0">
                <a:latin typeface="Microsoft JhengHei"/>
                <a:ea typeface="+mn-lt"/>
                <a:cs typeface="+mn-lt"/>
              </a:rPr>
              <a:t>-&gt;</a:t>
            </a:r>
            <a:r>
              <a:rPr lang="zh-TW" sz="2000" b="1" u="sng" dirty="0">
                <a:latin typeface="Microsoft JhengHei"/>
                <a:ea typeface="Microsoft JhengHei"/>
                <a:cs typeface="+mn-lt"/>
              </a:rPr>
              <a:t>資訊室</a:t>
            </a:r>
            <a:r>
              <a:rPr lang="zh-TW" altLang="en-US" sz="2000" b="1" u="sng" dirty="0">
                <a:latin typeface="Microsoft JhengHei"/>
                <a:ea typeface="Microsoft JhengHei"/>
                <a:cs typeface="+mn-lt"/>
              </a:rPr>
              <a:t>主任(副院長)</a:t>
            </a:r>
            <a:r>
              <a:rPr lang="en-US" altLang="zh-TW" sz="2000" dirty="0">
                <a:latin typeface="Microsoft JhengHei"/>
                <a:ea typeface="+mn-lt"/>
                <a:cs typeface="+mn-lt"/>
              </a:rPr>
              <a:t>-&gt;</a:t>
            </a:r>
            <a:r>
              <a:rPr lang="zh-TW" sz="2000" b="1" u="sng" dirty="0">
                <a:latin typeface="Microsoft JhengHei"/>
                <a:ea typeface="Microsoft JhengHei"/>
                <a:cs typeface="+mn-lt"/>
              </a:rPr>
              <a:t>處理人員</a:t>
            </a:r>
            <a:endParaRPr lang="zh-TW" altLang="en-US" sz="2000" b="1" u="sng" dirty="0">
              <a:solidFill>
                <a:srgbClr val="000000"/>
              </a:solidFill>
              <a:latin typeface="Microsoft JhengHei"/>
              <a:ea typeface="Microsoft JhengHei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88C79A-89A4-47C7-98CC-4278A2085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734" y="1103442"/>
            <a:ext cx="4914587" cy="49210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30F0490-249C-4035-BFA4-CDBD8A52A333}"/>
              </a:ext>
            </a:extLst>
          </p:cNvPr>
          <p:cNvSpPr/>
          <p:nvPr/>
        </p:nvSpPr>
        <p:spPr>
          <a:xfrm>
            <a:off x="6548284" y="3457998"/>
            <a:ext cx="1445342" cy="2761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FE8-505D-44D9-805E-3314DBCE02EB}"/>
              </a:ext>
            </a:extLst>
          </p:cNvPr>
          <p:cNvSpPr/>
          <p:nvPr/>
        </p:nvSpPr>
        <p:spPr>
          <a:xfrm>
            <a:off x="6548284" y="2428567"/>
            <a:ext cx="1445342" cy="2761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4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399810-A376-BF84-EB51-6A16F68891DF}"/>
              </a:ext>
            </a:extLst>
          </p:cNvPr>
          <p:cNvSpPr/>
          <p:nvPr/>
        </p:nvSpPr>
        <p:spPr>
          <a:xfrm>
            <a:off x="277665" y="128195"/>
            <a:ext cx="11564983" cy="60244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27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/>
              <a:t>使用</a:t>
            </a:r>
            <a:r>
              <a:rPr lang="en-US" altLang="zh-TW"/>
              <a:t>C01</a:t>
            </a:r>
            <a:r>
              <a:rPr lang="zh-TW" altLang="en-US"/>
              <a:t>單</a:t>
            </a:r>
            <a:r>
              <a:rPr lang="en-US" altLang="zh-TW"/>
              <a:t>/C04</a:t>
            </a:r>
            <a:r>
              <a:rPr lang="zh-TW" altLang="en-US"/>
              <a:t>單</a:t>
            </a:r>
            <a:endParaRPr lang="en-US" altLang="zh-TW"/>
          </a:p>
        </p:txBody>
      </p:sp>
      <p:pic>
        <p:nvPicPr>
          <p:cNvPr id="6" name="Picture 3" descr="E:\中國醫-凌凱\20181120新官網\LOGO-02.png">
            <a:extLst>
              <a:ext uri="{FF2B5EF4-FFF2-40B4-BE49-F238E27FC236}">
                <a16:creationId xmlns:a16="http://schemas.microsoft.com/office/drawing/2014/main" id="{3722A219-74F0-6BAA-E55E-D619F7B5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6320" y="6263384"/>
            <a:ext cx="2902172" cy="46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圓角矩形 12">
            <a:extLst>
              <a:ext uri="{FF2B5EF4-FFF2-40B4-BE49-F238E27FC236}">
                <a16:creationId xmlns:a16="http://schemas.microsoft.com/office/drawing/2014/main" id="{7187F6AC-3BCE-FE66-975D-BD8FA01308B4}"/>
              </a:ext>
            </a:extLst>
          </p:cNvPr>
          <p:cNvSpPr/>
          <p:nvPr/>
        </p:nvSpPr>
        <p:spPr>
          <a:xfrm>
            <a:off x="1504950" y="390913"/>
            <a:ext cx="9182100" cy="77842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9B700"/>
              </a:gs>
              <a:gs pos="52000">
                <a:srgbClr val="EA4D07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709CF1-C9F1-512D-BA71-71E573127A47}"/>
              </a:ext>
            </a:extLst>
          </p:cNvPr>
          <p:cNvSpPr txBox="1"/>
          <p:nvPr/>
        </p:nvSpPr>
        <p:spPr>
          <a:xfrm>
            <a:off x="3926196" y="463511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zh-TW" altLang="en-US" sz="3600" b="1">
                <a:solidFill>
                  <a:schemeClr val="bg1"/>
                </a:solidFill>
                <a:latin typeface="微軟正黑體"/>
                <a:ea typeface="微軟正黑體"/>
              </a:rPr>
              <a:t>第三方元件使用規範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12E93A-171D-01D2-E9C9-CDCACA9061B2}"/>
              </a:ext>
            </a:extLst>
          </p:cNvPr>
          <p:cNvSpPr txBox="1"/>
          <p:nvPr/>
        </p:nvSpPr>
        <p:spPr>
          <a:xfrm>
            <a:off x="437713" y="1336544"/>
            <a:ext cx="10695861" cy="35445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zh-TW" altLang="en-US" sz="2400">
                <a:ea typeface="+mn-lt"/>
                <a:cs typeface="+mn-lt"/>
              </a:rPr>
              <a:t> </a:t>
            </a:r>
            <a:r>
              <a:rPr lang="zh-TW" altLang="en-US" sz="2400">
                <a:latin typeface="Times New Roman"/>
                <a:ea typeface="標楷體"/>
                <a:cs typeface="Times New Roman"/>
              </a:rPr>
              <a:t>參照</a:t>
            </a:r>
            <a:r>
              <a:rPr lang="zh-TW" altLang="en-US" sz="2400">
                <a:ea typeface="+mn-lt"/>
                <a:cs typeface="+mn-lt"/>
                <a:hlinkClick r:id="rId3"/>
              </a:rPr>
              <a:t>第三方元件列管清單</a:t>
            </a:r>
            <a:endParaRPr lang="en-US">
              <a:ea typeface="新細明體"/>
              <a:cs typeface="Calibri"/>
            </a:endParaRPr>
          </a:p>
          <a:p>
            <a:pPr marL="514350" indent="-228600">
              <a:spcBef>
                <a:spcPts val="300"/>
              </a:spcBef>
              <a:buFont typeface="Wingdings"/>
              <a:buChar char="q"/>
            </a:pPr>
            <a:r>
              <a:rPr lang="en-US" altLang="zh-TW" sz="2200" err="1">
                <a:latin typeface="Times New Roman"/>
                <a:ea typeface="標楷體"/>
                <a:cs typeface="Times New Roman"/>
              </a:rPr>
              <a:t>元件及版本</a:t>
            </a:r>
            <a:endParaRPr lang="en-US" altLang="zh-TW" sz="2200">
              <a:latin typeface="Times New Roman"/>
              <a:ea typeface="標楷體"/>
              <a:cs typeface="Times New Roman"/>
            </a:endParaRPr>
          </a:p>
          <a:p>
            <a:pPr marL="800100" indent="-285750">
              <a:spcBef>
                <a:spcPts val="300"/>
              </a:spcBef>
              <a:buAutoNum type="arabicParenR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分三大部份：主要元件、前端第三方元件、後端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/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通用第三方元件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800100" indent="-285750">
              <a:spcBef>
                <a:spcPts val="300"/>
              </a:spcBef>
              <a:buAutoNum type="arabicParenR"/>
            </a:pPr>
            <a:r>
              <a:rPr lang="en-US" altLang="zh-TW" sz="2000" err="1">
                <a:latin typeface="Times New Roman"/>
                <a:ea typeface="標楷體"/>
                <a:cs typeface="Times New Roman"/>
              </a:rPr>
              <a:t>依用途查詢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514350" indent="-285750">
              <a:spcBef>
                <a:spcPts val="300"/>
              </a:spcBef>
              <a:buFont typeface="Wingdings"/>
              <a:buChar char="q"/>
            </a:pPr>
            <a:r>
              <a:rPr lang="en-US" altLang="zh-TW" sz="2200" err="1">
                <a:latin typeface="Times New Roman"/>
                <a:ea typeface="標楷體"/>
                <a:cs typeface="Times New Roman"/>
              </a:rPr>
              <a:t>禁用元件</a:t>
            </a:r>
            <a:endParaRPr lang="en-US" altLang="zh-TW" sz="2200">
              <a:latin typeface="Times New Roman"/>
              <a:ea typeface="標楷體"/>
              <a:cs typeface="Times New Roman"/>
            </a:endParaRPr>
          </a:p>
          <a:p>
            <a:pPr marL="514350" indent="-285750">
              <a:spcBef>
                <a:spcPts val="300"/>
              </a:spcBef>
              <a:buFont typeface="Wingdings"/>
              <a:buChar char="q"/>
            </a:pPr>
            <a:endParaRPr lang="en-US" altLang="zh-TW" sz="2400">
              <a:latin typeface="Times New Roman"/>
              <a:ea typeface="標楷體"/>
              <a:cs typeface="Times New Roman"/>
            </a:endParaRPr>
          </a:p>
          <a:p>
            <a:pPr marL="171450" indent="-171450">
              <a:spcBef>
                <a:spcPts val="300"/>
              </a:spcBef>
              <a:buFont typeface="Wingdings,Sans-Serif"/>
              <a:buChar char="§"/>
            </a:pPr>
            <a:r>
              <a:rPr lang="en-US" altLang="zh-TW" sz="2400" err="1">
                <a:solidFill>
                  <a:srgbClr val="FF0000"/>
                </a:solidFill>
                <a:latin typeface="Times New Roman"/>
                <a:ea typeface="標楷體"/>
                <a:cs typeface="Times New Roman"/>
              </a:rPr>
              <a:t>管制</a:t>
            </a:r>
            <a:r>
              <a:rPr lang="zh-TW" altLang="en-US" sz="2400">
                <a:solidFill>
                  <a:srgbClr val="FF0000"/>
                </a:solidFill>
                <a:latin typeface="Times New Roman"/>
                <a:ea typeface="標楷體"/>
                <a:cs typeface="Times New Roman"/>
              </a:rPr>
              <a:t>新專案</a:t>
            </a:r>
          </a:p>
          <a:p>
            <a:pPr marL="514350" indent="-228600">
              <a:spcBef>
                <a:spcPts val="300"/>
              </a:spcBef>
              <a:buFont typeface="Wingdings,Sans-Serif"/>
              <a:buChar char="q"/>
            </a:pPr>
            <a:r>
              <a:rPr lang="zh-TW" altLang="en-US" sz="2200">
                <a:latin typeface="Times New Roman"/>
                <a:ea typeface="標楷體"/>
                <a:cs typeface="Times New Roman"/>
              </a:rPr>
              <a:t>上線時由上線人員管制</a:t>
            </a:r>
          </a:p>
          <a:p>
            <a:pPr marL="228600" indent="-228600">
              <a:spcBef>
                <a:spcPts val="100"/>
              </a:spcBef>
              <a:buFont typeface="Wingdings"/>
              <a:buChar char="§"/>
            </a:pPr>
            <a:endParaRPr lang="zh-TW" altLang="en-US" sz="2400">
              <a:solidFill>
                <a:srgbClr val="FF0000"/>
              </a:solidFill>
              <a:latin typeface="Calibri"/>
              <a:ea typeface="新細明體"/>
              <a:cs typeface="Calibri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595D5B-DE35-4F5C-A25A-125985947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290" y="2654809"/>
            <a:ext cx="7369358" cy="34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9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41622"/>
            <a:ext cx="12192000" cy="6858000"/>
          </a:xfrm>
          <a:prstGeom prst="rect">
            <a:avLst/>
          </a:prstGeom>
          <a:solidFill>
            <a:srgbClr val="222A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3509" y="9832"/>
            <a:ext cx="11564983" cy="60244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 descr="E:\中國醫-凌凱\20181120新官網\LOGO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6320" y="6263384"/>
            <a:ext cx="2902172" cy="46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圓角矩形 12"/>
          <p:cNvSpPr/>
          <p:nvPr/>
        </p:nvSpPr>
        <p:spPr>
          <a:xfrm>
            <a:off x="1504950" y="243433"/>
            <a:ext cx="9182100" cy="77842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9B700"/>
              </a:gs>
              <a:gs pos="52000">
                <a:srgbClr val="EA4D07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387859" y="316031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/>
                <a:ea typeface="微軟正黑體"/>
              </a:rPr>
              <a:t>增修資料庫表格</a:t>
            </a:r>
            <a:endParaRPr lang="en-US" altLang="zh-TW" sz="3600" b="1" dirty="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1403" y="1454455"/>
            <a:ext cx="11399731" cy="3268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填寫</a:t>
            </a:r>
            <a:r>
              <a:rPr lang="en-US" altLang="zh-TW" sz="2000" u="sng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ISMS-009-05 </a:t>
            </a:r>
            <a:r>
              <a:rPr lang="zh-TW" altLang="en-US" sz="2000" u="sng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資料庫作業申請表</a:t>
            </a:r>
            <a:r>
              <a:rPr lang="en-US" altLang="zh-TW" sz="2000" u="sng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</a:t>
            </a:r>
            <a:r>
              <a:rPr lang="zh-TW" altLang="en-US" sz="2000" u="sng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紙本</a:t>
            </a:r>
            <a:r>
              <a:rPr lang="en-US" altLang="zh-TW" sz="2000" u="sng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上線作業內容說明</a:t>
            </a:r>
            <a:endParaRPr lang="en-US" altLang="zh-TW" sz="2000" dirty="0"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41338" indent="-276225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維護檔</a:t>
            </a:r>
            <a:r>
              <a:rPr lang="en-US" altLang="zh-TW" sz="2000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異動檔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1338" indent="-276225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Times New Roman"/>
                <a:ea typeface="標楷體"/>
                <a:cs typeface="Times New Roman"/>
              </a:rPr>
              <a:t>資料成長量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Times New Roman"/>
                <a:ea typeface="標楷體"/>
                <a:cs typeface="Times New Roman"/>
              </a:rPr>
              <a:t>表單流程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ea typeface="+mn-lt"/>
                <a:cs typeface="+mn-lt"/>
              </a:rPr>
              <a:t> </a:t>
            </a:r>
            <a:r>
              <a:rPr lang="zh-TW" sz="2000" b="1" u="sng" dirty="0">
                <a:latin typeface="Microsoft JhengHei"/>
                <a:ea typeface="Microsoft JhengHei"/>
                <a:cs typeface="+mn-lt"/>
              </a:rPr>
              <a:t>申請人員</a:t>
            </a:r>
            <a:r>
              <a:rPr lang="en-US" altLang="zh-TW" sz="2000" dirty="0">
                <a:latin typeface="Microsoft JhengHei"/>
                <a:ea typeface="+mn-lt"/>
                <a:cs typeface="+mn-lt"/>
              </a:rPr>
              <a:t>-&gt;</a:t>
            </a:r>
            <a:r>
              <a:rPr lang="zh-TW" sz="2000" b="1" u="sng" dirty="0">
                <a:latin typeface="Microsoft JhengHei"/>
                <a:ea typeface="Microsoft JhengHei"/>
                <a:cs typeface="+mn-lt"/>
              </a:rPr>
              <a:t>組長</a:t>
            </a:r>
            <a:r>
              <a:rPr lang="en-US" altLang="zh-TW" sz="2000" dirty="0">
                <a:latin typeface="Microsoft JhengHei"/>
                <a:ea typeface="+mn-lt"/>
                <a:cs typeface="+mn-lt"/>
              </a:rPr>
              <a:t>-&gt;</a:t>
            </a:r>
            <a:r>
              <a:rPr lang="zh-TW" sz="2000" b="1" u="sng" dirty="0">
                <a:latin typeface="Microsoft JhengHei"/>
                <a:ea typeface="Microsoft JhengHei"/>
                <a:cs typeface="+mn-lt"/>
              </a:rPr>
              <a:t>資訊室</a:t>
            </a:r>
            <a:r>
              <a:rPr lang="zh-TW" altLang="en-US" sz="2000" b="1" u="sng" dirty="0">
                <a:latin typeface="Microsoft JhengHei"/>
                <a:ea typeface="Microsoft JhengHei"/>
                <a:cs typeface="+mn-lt"/>
              </a:rPr>
              <a:t>主任(副院長)</a:t>
            </a:r>
            <a:r>
              <a:rPr lang="en-US" altLang="zh-TW" sz="2000" dirty="0">
                <a:latin typeface="Microsoft JhengHei"/>
                <a:ea typeface="+mn-lt"/>
                <a:cs typeface="+mn-lt"/>
              </a:rPr>
              <a:t>-&gt;</a:t>
            </a:r>
            <a:r>
              <a:rPr lang="zh-TW" sz="2000" b="1" u="sng" dirty="0">
                <a:latin typeface="Microsoft JhengHei"/>
                <a:ea typeface="Microsoft JhengHei"/>
                <a:cs typeface="+mn-lt"/>
              </a:rPr>
              <a:t>處理人員</a:t>
            </a:r>
            <a:endParaRPr lang="zh-TW" altLang="en-US" sz="2000" b="1" u="sng" dirty="0">
              <a:solidFill>
                <a:srgbClr val="000000"/>
              </a:solidFill>
              <a:latin typeface="Microsoft JhengHei"/>
              <a:ea typeface="Microsoft JhengHei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D50E818-DE18-4BDF-9C03-61728183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592" y="1169304"/>
            <a:ext cx="4776156" cy="48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0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41622"/>
            <a:ext cx="12192000" cy="6858000"/>
          </a:xfrm>
          <a:prstGeom prst="rect">
            <a:avLst/>
          </a:prstGeom>
          <a:solidFill>
            <a:srgbClr val="222A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7665" y="119449"/>
            <a:ext cx="11564983" cy="60244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27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/>
              <a:t>使用</a:t>
            </a:r>
            <a:r>
              <a:rPr lang="en-US" altLang="zh-TW"/>
              <a:t>C01</a:t>
            </a:r>
            <a:r>
              <a:rPr lang="zh-TW" altLang="en-US"/>
              <a:t>單</a:t>
            </a:r>
            <a:r>
              <a:rPr lang="en-US" altLang="zh-TW"/>
              <a:t>/C04</a:t>
            </a:r>
            <a:r>
              <a:rPr lang="zh-TW" altLang="en-US"/>
              <a:t>單</a:t>
            </a:r>
            <a:endParaRPr lang="en-US" altLang="zh-TW"/>
          </a:p>
        </p:txBody>
      </p:sp>
      <p:pic>
        <p:nvPicPr>
          <p:cNvPr id="1027" name="Picture 3" descr="E:\中國醫-凌凱\20181120新官網\LOGO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6320" y="6263384"/>
            <a:ext cx="2902172" cy="46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圓角矩形 12"/>
          <p:cNvSpPr/>
          <p:nvPr/>
        </p:nvSpPr>
        <p:spPr>
          <a:xfrm>
            <a:off x="1504950" y="390913"/>
            <a:ext cx="9182100" cy="77842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9B700"/>
              </a:gs>
              <a:gs pos="52000">
                <a:srgbClr val="EA4D07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18677" y="463511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zh-TW" sz="3600" b="1" err="1">
                <a:solidFill>
                  <a:schemeClr val="bg1"/>
                </a:solidFill>
                <a:latin typeface="微軟正黑體"/>
                <a:ea typeface="微軟正黑體"/>
              </a:rPr>
              <a:t>程式上線管制</a:t>
            </a:r>
            <a:endParaRPr lang="en-US" altLang="zh-TW" sz="3600" b="1" err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37713" y="1336544"/>
            <a:ext cx="7981889" cy="58169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>
                <a:latin typeface="Times New Roman"/>
                <a:ea typeface="標楷體"/>
                <a:cs typeface="Times New Roman"/>
              </a:rPr>
              <a:t>電子表單C01 資訊作業意見反應單 (停用C04上線申請單)</a:t>
            </a:r>
            <a:endParaRPr lang="en-US" altLang="zh-TW" sz="2400">
              <a:latin typeface="Times New Roman"/>
              <a:ea typeface="標楷體"/>
              <a:cs typeface="Times New Roman"/>
            </a:endParaRPr>
          </a:p>
          <a:p>
            <a:pPr marL="571500" indent="-1270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2000">
                <a:latin typeface="Microsoft JhengHei"/>
                <a:ea typeface="Microsoft JhengHei"/>
                <a:cs typeface="Times New Roman"/>
              </a:rPr>
              <a:t> 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填單時機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901700" indent="-273050">
              <a:spcAft>
                <a:spcPts val="600"/>
              </a:spcAft>
              <a:buAutoNum type="arabicParenR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使用者需求</a:t>
            </a:r>
          </a:p>
          <a:p>
            <a:pPr marL="901700" indent="-273050">
              <a:spcAft>
                <a:spcPts val="600"/>
              </a:spcAft>
              <a:buAutoNum type="arabicParenR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資訊需求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(bug,…)</a:t>
            </a:r>
            <a:endParaRPr lang="zh-TW" altLang="en-US" sz="2000">
              <a:latin typeface="Times New Roman"/>
              <a:ea typeface="標楷體"/>
              <a:cs typeface="Times New Roman"/>
            </a:endParaRPr>
          </a:p>
          <a:p>
            <a:pPr marL="571500" indent="-127000">
              <a:spcAft>
                <a:spcPts val="600"/>
              </a:spcAft>
              <a:buFont typeface="Wingdings,Sans-Serif" panose="05000000000000000000" pitchFamily="2" charset="2"/>
              <a:buChar char="p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 關卡</a:t>
            </a:r>
          </a:p>
          <a:p>
            <a:pPr marL="901700" indent="-273050">
              <a:spcAft>
                <a:spcPts val="600"/>
              </a:spcAft>
              <a:buAutoNum type="arabicParenR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填單人員[單位主管]</a:t>
            </a:r>
          </a:p>
          <a:p>
            <a:pPr marL="901700" indent="-273050">
              <a:spcAft>
                <a:spcPts val="600"/>
              </a:spcAft>
              <a:buFontTx/>
              <a:buAutoNum type="arabicParenR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資訊室評估人員</a:t>
            </a:r>
            <a:r>
              <a:rPr lang="en-US" altLang="zh-TW" sz="2000">
                <a:solidFill>
                  <a:schemeClr val="accent2">
                    <a:lumMod val="50000"/>
                  </a:schemeClr>
                </a:solidFill>
                <a:latin typeface="Times New Roman"/>
                <a:ea typeface="標楷體"/>
                <a:cs typeface="Times New Roman"/>
              </a:rPr>
              <a:t>(</a:t>
            </a:r>
            <a:r>
              <a:rPr lang="zh-TW" altLang="en-US" sz="2000">
                <a:solidFill>
                  <a:schemeClr val="accent2">
                    <a:lumMod val="50000"/>
                  </a:schemeClr>
                </a:solidFill>
                <a:latin typeface="Times New Roman"/>
                <a:ea typeface="標楷體"/>
                <a:cs typeface="Times New Roman"/>
              </a:rPr>
              <a:t>需求及可行性評估</a:t>
            </a:r>
            <a:r>
              <a:rPr lang="en-US" altLang="zh-TW" sz="2000">
                <a:solidFill>
                  <a:schemeClr val="accent2">
                    <a:lumMod val="50000"/>
                  </a:schemeClr>
                </a:solidFill>
                <a:latin typeface="Times New Roman"/>
                <a:ea typeface="標楷體"/>
                <a:cs typeface="Times New Roman"/>
              </a:rPr>
              <a:t>)</a:t>
            </a:r>
            <a:endParaRPr lang="zh-TW" altLang="en-US" sz="2000">
              <a:solidFill>
                <a:schemeClr val="accent2">
                  <a:lumMod val="50000"/>
                </a:schemeClr>
              </a:solidFill>
              <a:latin typeface="Times New Roman"/>
              <a:ea typeface="標楷體"/>
              <a:cs typeface="Times New Roman"/>
            </a:endParaRPr>
          </a:p>
          <a:p>
            <a:pPr marL="901700" indent="-273050">
              <a:spcAft>
                <a:spcPts val="600"/>
              </a:spcAft>
              <a:buAutoNum type="arabicParenR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資訊室處理人員</a:t>
            </a:r>
          </a:p>
          <a:p>
            <a:pPr marL="901700" indent="-273050">
              <a:spcAft>
                <a:spcPts val="600"/>
              </a:spcAft>
              <a:buAutoNum type="arabicParenR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資訊室測試人員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(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有</a:t>
            </a:r>
            <a:r>
              <a:rPr lang="en-US" altLang="zh-TW" sz="2000" err="1">
                <a:latin typeface="Times New Roman"/>
                <a:ea typeface="標楷體"/>
                <a:cs typeface="Times New Roman"/>
              </a:rPr>
              <a:t>更新程式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時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)</a:t>
            </a:r>
            <a:endParaRPr lang="zh-TW" altLang="en-US" sz="2000">
              <a:latin typeface="Times New Roman"/>
              <a:ea typeface="標楷體"/>
              <a:cs typeface="Times New Roman"/>
            </a:endParaRPr>
          </a:p>
          <a:p>
            <a:pPr marL="901700" indent="-273050">
              <a:spcAft>
                <a:spcPts val="600"/>
              </a:spcAft>
              <a:buAutoNum type="arabicParenR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資訊室文管人員</a:t>
            </a:r>
          </a:p>
          <a:p>
            <a:pPr marL="901700" indent="-273050">
              <a:spcAft>
                <a:spcPts val="600"/>
              </a:spcAft>
              <a:buAutoNum type="arabicParenR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資訊室上線人員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(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有</a:t>
            </a:r>
            <a:r>
              <a:rPr lang="en-US" altLang="zh-TW" sz="2000" err="1">
                <a:latin typeface="Times New Roman"/>
                <a:ea typeface="標楷體"/>
                <a:cs typeface="Times New Roman"/>
              </a:rPr>
              <a:t>更新程式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時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)</a:t>
            </a:r>
            <a:endParaRPr lang="zh-TW" altLang="en-US" sz="2000">
              <a:latin typeface="Times New Roman"/>
              <a:ea typeface="標楷體"/>
              <a:cs typeface="Times New Roman"/>
            </a:endParaRPr>
          </a:p>
          <a:p>
            <a:pPr marL="901700" indent="-273050">
              <a:spcAft>
                <a:spcPts val="600"/>
              </a:spcAft>
              <a:buAutoNum type="arabicParenR"/>
            </a:pPr>
            <a:endParaRPr lang="zh-TW" altLang="en-US" sz="2000">
              <a:latin typeface="Times New Roman"/>
              <a:ea typeface="標楷體"/>
              <a:cs typeface="Times New Roman"/>
            </a:endParaRPr>
          </a:p>
          <a:p>
            <a:pPr marL="901700" indent="-273050">
              <a:spcAft>
                <a:spcPts val="600"/>
              </a:spcAft>
              <a:buAutoNum type="arabicParenR"/>
            </a:pPr>
            <a:endParaRPr lang="zh-TW" altLang="en-US" sz="2000">
              <a:latin typeface="Times New Roman"/>
              <a:ea typeface="標楷體"/>
              <a:cs typeface="Times New Roman"/>
            </a:endParaRPr>
          </a:p>
          <a:p>
            <a:pPr marL="342900">
              <a:spcAft>
                <a:spcPts val="600"/>
              </a:spcAft>
            </a:pPr>
            <a:endParaRPr lang="zh-TW" altLang="en-US" sz="2000">
              <a:latin typeface="Times New Roman"/>
              <a:ea typeface="標楷體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6954DD-45F5-4977-8E2F-04350FBEAFB6}"/>
              </a:ext>
            </a:extLst>
          </p:cNvPr>
          <p:cNvSpPr txBox="1"/>
          <p:nvPr/>
        </p:nvSpPr>
        <p:spPr>
          <a:xfrm>
            <a:off x="5564239" y="1949452"/>
            <a:ext cx="10996139" cy="23544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2400" b="1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程式上線規範</a:t>
            </a:r>
            <a:endParaRPr lang="en-US" altLang="zh-TW" sz="2000" b="1">
              <a:solidFill>
                <a:srgbClr val="0000FF"/>
              </a:solidFill>
              <a:latin typeface="Times New Roman"/>
              <a:ea typeface="標楷體"/>
              <a:cs typeface="Times New Roman"/>
            </a:endParaRPr>
          </a:p>
          <a:p>
            <a:pPr marL="285750" indent="-127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 限系統人員可上線 (移除AP人員上線權限)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285750" indent="-127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 處理人員需異動文件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, 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將文件上傳至暫存區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285750" indent="-127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 由各組長判定系統設計規格書及操作手冊是否異動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285750" indent="-127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 由文件管理小組檢視格式符合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, 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上傳至正式區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273050">
              <a:spcBef>
                <a:spcPts val="600"/>
              </a:spcBef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774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25C7A-1C84-41FE-812B-1F030DD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6B2F18-9DBB-4168-BBBA-B00B4A8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1" y="-1"/>
            <a:ext cx="4256171" cy="6858000"/>
          </a:xfrm>
          <a:prstGeom prst="rect">
            <a:avLst/>
          </a:prstGeom>
        </p:spPr>
      </p:pic>
      <p:sp>
        <p:nvSpPr>
          <p:cNvPr id="5" name="圖說文字: 直線 4">
            <a:extLst>
              <a:ext uri="{FF2B5EF4-FFF2-40B4-BE49-F238E27FC236}">
                <a16:creationId xmlns:a16="http://schemas.microsoft.com/office/drawing/2014/main" id="{74A15ACF-60C9-45F5-8E85-CAE23C512416}"/>
              </a:ext>
            </a:extLst>
          </p:cNvPr>
          <p:cNvSpPr/>
          <p:nvPr/>
        </p:nvSpPr>
        <p:spPr>
          <a:xfrm>
            <a:off x="4237703" y="806245"/>
            <a:ext cx="8308258" cy="5220929"/>
          </a:xfrm>
          <a:prstGeom prst="borderCallout1">
            <a:avLst>
              <a:gd name="adj1" fmla="val 28733"/>
              <a:gd name="adj2" fmla="val -63"/>
              <a:gd name="adj3" fmla="val 34132"/>
              <a:gd name="adj4" fmla="val -3664"/>
            </a:avLst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b="1">
                <a:solidFill>
                  <a:srgbClr val="FFFF00"/>
                </a:solidFill>
              </a:rPr>
              <a:t>資訊室</a:t>
            </a:r>
            <a:r>
              <a:rPr lang="zh-TW" altLang="en-US"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「評估人員」</a:t>
            </a:r>
            <a:endParaRPr lang="zh-TW" altLang="en-US" b="1">
              <a:solidFill>
                <a:srgbClr val="FFFF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63A4A0-634C-4BDA-A133-9726978ED5F4}"/>
              </a:ext>
            </a:extLst>
          </p:cNvPr>
          <p:cNvSpPr/>
          <p:nvPr/>
        </p:nvSpPr>
        <p:spPr>
          <a:xfrm>
            <a:off x="373626" y="2133600"/>
            <a:ext cx="3559277" cy="2458065"/>
          </a:xfrm>
          <a:prstGeom prst="rect">
            <a:avLst/>
          </a:prstGeom>
          <a:noFill/>
          <a:ln w="412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BF0B645-154E-4D39-9700-BAA450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873" y="1285875"/>
            <a:ext cx="8015117" cy="4624106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FD8ABA0-6F15-4933-9D3E-4F3F597E19B0}"/>
              </a:ext>
            </a:extLst>
          </p:cNvPr>
          <p:cNvSpPr/>
          <p:nvPr/>
        </p:nvSpPr>
        <p:spPr>
          <a:xfrm>
            <a:off x="5584723" y="5584723"/>
            <a:ext cx="2909151" cy="3252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15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25C7A-1C84-41FE-812B-1F030DD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6B2F18-9DBB-4168-BBBA-B00B4A8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1" y="-1"/>
            <a:ext cx="4256171" cy="6858000"/>
          </a:xfrm>
          <a:prstGeom prst="rect">
            <a:avLst/>
          </a:prstGeom>
        </p:spPr>
      </p:pic>
      <p:sp>
        <p:nvSpPr>
          <p:cNvPr id="5" name="圖說文字: 直線 4">
            <a:extLst>
              <a:ext uri="{FF2B5EF4-FFF2-40B4-BE49-F238E27FC236}">
                <a16:creationId xmlns:a16="http://schemas.microsoft.com/office/drawing/2014/main" id="{74A15ACF-60C9-45F5-8E85-CAE23C512416}"/>
              </a:ext>
            </a:extLst>
          </p:cNvPr>
          <p:cNvSpPr/>
          <p:nvPr/>
        </p:nvSpPr>
        <p:spPr>
          <a:xfrm>
            <a:off x="4237703" y="806245"/>
            <a:ext cx="8308258" cy="5346038"/>
          </a:xfrm>
          <a:prstGeom prst="borderCallout1">
            <a:avLst>
              <a:gd name="adj1" fmla="val 28733"/>
              <a:gd name="adj2" fmla="val -63"/>
              <a:gd name="adj3" fmla="val 71835"/>
              <a:gd name="adj4" fmla="val -8043"/>
            </a:avLst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b="1">
                <a:solidFill>
                  <a:srgbClr val="FFFF00"/>
                </a:solidFill>
              </a:rPr>
              <a:t>資訊室</a:t>
            </a:r>
            <a:r>
              <a:rPr lang="zh-TW" altLang="en-US"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「處理人員」</a:t>
            </a:r>
            <a:r>
              <a:rPr lang="en-US" altLang="zh-TW"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 </a:t>
            </a:r>
            <a:r>
              <a:rPr lang="zh-TW" altLang="en-US" b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需更新程式時</a:t>
            </a:r>
            <a:endParaRPr lang="zh-TW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63A4A0-634C-4BDA-A133-9726978ED5F4}"/>
              </a:ext>
            </a:extLst>
          </p:cNvPr>
          <p:cNvSpPr/>
          <p:nvPr/>
        </p:nvSpPr>
        <p:spPr>
          <a:xfrm>
            <a:off x="373626" y="4630994"/>
            <a:ext cx="3559277" cy="2208262"/>
          </a:xfrm>
          <a:prstGeom prst="rect">
            <a:avLst/>
          </a:prstGeom>
          <a:noFill/>
          <a:ln w="412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945C4D-ECD2-4C43-84BA-AE4707B4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29" y="1127945"/>
            <a:ext cx="8158871" cy="5024338"/>
          </a:xfrm>
          <a:prstGeom prst="rect">
            <a:avLst/>
          </a:prstGeom>
        </p:spPr>
      </p:pic>
      <p:sp>
        <p:nvSpPr>
          <p:cNvPr id="8" name="圖說文字: 折線加上框線和強調線 7">
            <a:extLst>
              <a:ext uri="{FF2B5EF4-FFF2-40B4-BE49-F238E27FC236}">
                <a16:creationId xmlns:a16="http://schemas.microsoft.com/office/drawing/2014/main" id="{134BAF5C-22AF-4303-A5A9-0A8BEB31E306}"/>
              </a:ext>
            </a:extLst>
          </p:cNvPr>
          <p:cNvSpPr/>
          <p:nvPr/>
        </p:nvSpPr>
        <p:spPr>
          <a:xfrm>
            <a:off x="7944465" y="1747480"/>
            <a:ext cx="2182761" cy="72758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797"/>
              <a:gd name="adj6" fmla="val -45766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舊系統</a:t>
            </a:r>
            <a:r>
              <a:rPr lang="en-US" altLang="zh-TW" b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填系統代號</a:t>
            </a:r>
            <a:endParaRPr lang="en-US" altLang="zh-TW" b="1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新系統</a:t>
            </a:r>
            <a:r>
              <a:rPr lang="en-US" altLang="zh-TW" b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</a:t>
            </a:r>
            <a:r>
              <a:rPr lang="en-US" altLang="zh-TW" b="1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AppID</a:t>
            </a:r>
            <a:endParaRPr lang="zh-TW" altLang="en-US" b="1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圖說文字: 折線加上框線和強調線 10">
            <a:extLst>
              <a:ext uri="{FF2B5EF4-FFF2-40B4-BE49-F238E27FC236}">
                <a16:creationId xmlns:a16="http://schemas.microsoft.com/office/drawing/2014/main" id="{A2163A07-483C-41A5-B600-37E91B4A2F2F}"/>
              </a:ext>
            </a:extLst>
          </p:cNvPr>
          <p:cNvSpPr/>
          <p:nvPr/>
        </p:nvSpPr>
        <p:spPr>
          <a:xfrm>
            <a:off x="6528620" y="4422059"/>
            <a:ext cx="2182761" cy="417869"/>
          </a:xfrm>
          <a:prstGeom prst="accentBorderCallout2">
            <a:avLst>
              <a:gd name="adj1" fmla="val 18750"/>
              <a:gd name="adj2" fmla="val -8333"/>
              <a:gd name="adj3" fmla="val 26893"/>
              <a:gd name="adj4" fmla="val -9009"/>
              <a:gd name="adj5" fmla="val 66629"/>
              <a:gd name="adj6" fmla="val -40361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b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b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序號</a:t>
            </a:r>
          </a:p>
        </p:txBody>
      </p:sp>
    </p:spTree>
    <p:extLst>
      <p:ext uri="{BB962C8B-B14F-4D97-AF65-F5344CB8AC3E}">
        <p14:creationId xmlns:p14="http://schemas.microsoft.com/office/powerpoint/2010/main" val="249756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41622"/>
            <a:ext cx="12192000" cy="6858000"/>
          </a:xfrm>
          <a:prstGeom prst="rect">
            <a:avLst/>
          </a:prstGeom>
          <a:solidFill>
            <a:srgbClr val="222A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7665" y="119449"/>
            <a:ext cx="11564983" cy="60244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27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/>
              <a:t>使用</a:t>
            </a:r>
            <a:r>
              <a:rPr lang="en-US" altLang="zh-TW"/>
              <a:t>C01</a:t>
            </a:r>
            <a:r>
              <a:rPr lang="zh-TW" altLang="en-US"/>
              <a:t>單</a:t>
            </a:r>
            <a:r>
              <a:rPr lang="en-US" altLang="zh-TW"/>
              <a:t>/C04</a:t>
            </a:r>
            <a:r>
              <a:rPr lang="zh-TW" altLang="en-US"/>
              <a:t>單</a:t>
            </a:r>
            <a:endParaRPr lang="en-US" altLang="zh-TW"/>
          </a:p>
        </p:txBody>
      </p:sp>
      <p:pic>
        <p:nvPicPr>
          <p:cNvPr id="1027" name="Picture 3" descr="E:\中國醫-凌凱\20181120新官網\LOGO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6320" y="6263384"/>
            <a:ext cx="2902172" cy="46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圓角矩形 12"/>
          <p:cNvSpPr/>
          <p:nvPr/>
        </p:nvSpPr>
        <p:spPr>
          <a:xfrm>
            <a:off x="1504950" y="390913"/>
            <a:ext cx="9182100" cy="77842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9B700"/>
              </a:gs>
              <a:gs pos="52000">
                <a:srgbClr val="EA4D07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18678" y="463511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zh-TW" sz="3600" b="1" err="1">
                <a:solidFill>
                  <a:schemeClr val="bg1"/>
                </a:solidFill>
                <a:latin typeface="微軟正黑體"/>
                <a:ea typeface="微軟正黑體"/>
              </a:rPr>
              <a:t>資訊系統文件</a:t>
            </a:r>
            <a:endParaRPr lang="en-US" altLang="zh-TW" sz="3600" b="1" err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37713" y="1336544"/>
            <a:ext cx="10695861" cy="43242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>
                <a:latin typeface="Times New Roman"/>
                <a:ea typeface="標楷體"/>
                <a:cs typeface="Times New Roman"/>
              </a:rPr>
              <a:t>文件製作與上傳</a:t>
            </a:r>
            <a:endParaRPr lang="en-US" altLang="zh-TW" sz="2400">
              <a:latin typeface="Times New Roman"/>
              <a:ea typeface="標楷體"/>
              <a:cs typeface="Times New Roman"/>
            </a:endParaRPr>
          </a:p>
          <a:p>
            <a:pPr marL="514350" indent="-228600">
              <a:buFont typeface="Wingdings,Sans-Serif" panose="05000000000000000000" pitchFamily="2" charset="2"/>
              <a:buChar char="p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 系統文件</a:t>
            </a:r>
            <a:endParaRPr lang="en-US" altLang="zh-TW" sz="2000">
              <a:latin typeface="Calibri"/>
              <a:ea typeface="+mn-lt"/>
              <a:cs typeface="Calibri"/>
            </a:endParaRPr>
          </a:p>
          <a:p>
            <a:pPr marL="914400" indent="-285750">
              <a:buFont typeface="Wingdings"/>
              <a:buChar char="Ø"/>
            </a:pPr>
            <a:r>
              <a:rPr lang="en-US" altLang="zh-TW" sz="2000">
                <a:latin typeface="Times New Roman"/>
                <a:ea typeface="+mn-lt"/>
                <a:cs typeface="Times New Roman"/>
              </a:rPr>
              <a:t> ISMS-009-07 </a:t>
            </a:r>
            <a:r>
              <a:rPr lang="zh-TW" sz="2000">
                <a:latin typeface="Times New Roman"/>
                <a:ea typeface="標楷體"/>
                <a:cs typeface="Times New Roman"/>
              </a:rPr>
              <a:t>系統操作手冊</a:t>
            </a:r>
            <a:endParaRPr lang="en-US" altLang="zh-TW" sz="2000">
              <a:latin typeface="Calibri"/>
              <a:ea typeface="+mn-lt"/>
              <a:cs typeface="Calibri"/>
            </a:endParaRPr>
          </a:p>
          <a:p>
            <a:pPr marL="914400" indent="-285750">
              <a:buFont typeface="Wingdings"/>
              <a:buChar char="Ø"/>
            </a:pPr>
            <a:r>
              <a:rPr lang="en-US" altLang="zh-TW" sz="2000">
                <a:latin typeface="Times New Roman"/>
                <a:ea typeface="+mn-lt"/>
                <a:cs typeface="Times New Roman"/>
              </a:rPr>
              <a:t> ISMS-009-02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 </a:t>
            </a:r>
            <a:r>
              <a:rPr lang="zh-TW" sz="2000">
                <a:latin typeface="Times New Roman"/>
                <a:ea typeface="標楷體"/>
                <a:cs typeface="Times New Roman"/>
              </a:rPr>
              <a:t>系統簡易說明書</a:t>
            </a:r>
            <a:endParaRPr lang="en-US" altLang="zh-TW" sz="2000">
              <a:latin typeface="Calibri"/>
              <a:ea typeface="標楷體"/>
              <a:cs typeface="Calibri"/>
            </a:endParaRPr>
          </a:p>
          <a:p>
            <a:pPr marL="514350" indent="-2286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 文件範本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273050" indent="298450">
              <a:spcAft>
                <a:spcPts val="600"/>
              </a:spcAft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 可至OneDrive 共用區&gt; 資訊室 &gt; 技術文件管理-正式區 &gt;</a:t>
            </a:r>
            <a:r>
              <a:rPr lang="zh-TW" altLang="en-US" sz="2000">
                <a:latin typeface="Times New Roman"/>
                <a:ea typeface="標楷體"/>
                <a:cs typeface="Times New Roman"/>
                <a:hlinkClick r:id="rId3"/>
              </a:rPr>
              <a:t>應用系統開發維護與文件規範 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273050" indent="298450">
              <a:spcAft>
                <a:spcPts val="600"/>
              </a:spcAft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 下載範本或現有系統文件參考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2000">
                <a:latin typeface="Times New Roman"/>
                <a:ea typeface="標楷體"/>
                <a:cs typeface="Times New Roman"/>
              </a:rPr>
              <a:t> </a:t>
            </a:r>
            <a:r>
              <a:rPr lang="zh-TW" sz="2000">
                <a:latin typeface="Times New Roman"/>
                <a:ea typeface="標楷體"/>
                <a:cs typeface="Times New Roman"/>
                <a:hlinkClick r:id="rId3"/>
              </a:rPr>
              <a:t>應用系統開發維護與文件規範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網路文件夾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8572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sz="2000">
                <a:latin typeface="Times New Roman"/>
                <a:ea typeface="標楷體"/>
                <a:cs typeface="Times New Roman"/>
                <a:hlinkClick r:id="rId4"/>
              </a:rPr>
              <a:t>技術文件管理-</a:t>
            </a:r>
            <a:r>
              <a:rPr lang="zh-TW" altLang="en-US" sz="2000">
                <a:latin typeface="Times New Roman"/>
                <a:ea typeface="標楷體"/>
                <a:cs typeface="Times New Roman"/>
                <a:hlinkClick r:id="rId4"/>
              </a:rPr>
              <a:t>暫存區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(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全部資訊人員可存取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)</a:t>
            </a:r>
          </a:p>
          <a:p>
            <a:pPr marL="8572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sz="2000">
                <a:latin typeface="Times New Roman"/>
                <a:ea typeface="標楷體"/>
                <a:cs typeface="Times New Roman"/>
              </a:rPr>
              <a:t>技術文件管理-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正式區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(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限文件管理小組可異動，全部資訊人員可讀取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)</a:t>
            </a:r>
          </a:p>
          <a:p>
            <a:pPr marL="273050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657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41622"/>
            <a:ext cx="12192000" cy="6858000"/>
          </a:xfrm>
          <a:prstGeom prst="rect">
            <a:avLst/>
          </a:prstGeom>
          <a:solidFill>
            <a:srgbClr val="222A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7665" y="119449"/>
            <a:ext cx="11564983" cy="60244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27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/>
              <a:t>使用</a:t>
            </a:r>
            <a:r>
              <a:rPr lang="en-US" altLang="zh-TW"/>
              <a:t>C01</a:t>
            </a:r>
            <a:r>
              <a:rPr lang="zh-TW" altLang="en-US"/>
              <a:t>單</a:t>
            </a:r>
            <a:r>
              <a:rPr lang="en-US" altLang="zh-TW"/>
              <a:t>/C04</a:t>
            </a:r>
            <a:r>
              <a:rPr lang="zh-TW" altLang="en-US"/>
              <a:t>單</a:t>
            </a:r>
            <a:endParaRPr lang="en-US" altLang="zh-TW"/>
          </a:p>
        </p:txBody>
      </p:sp>
      <p:pic>
        <p:nvPicPr>
          <p:cNvPr id="1027" name="Picture 3" descr="E:\中國醫-凌凱\20181120新官網\LOGO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6320" y="6263384"/>
            <a:ext cx="2902172" cy="46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圓角矩形 12"/>
          <p:cNvSpPr/>
          <p:nvPr/>
        </p:nvSpPr>
        <p:spPr>
          <a:xfrm>
            <a:off x="1504950" y="390913"/>
            <a:ext cx="9182100" cy="77842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9B700"/>
              </a:gs>
              <a:gs pos="52000">
                <a:srgbClr val="EA4D07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26196" y="4635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系統文件雲端資料夾</a:t>
            </a:r>
            <a:endParaRPr lang="en-US" altLang="zh-TW" sz="36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F12F338-51EE-4399-A58C-6B5693989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0" y="1571626"/>
            <a:ext cx="11210925" cy="4324350"/>
          </a:xfrm>
          <a:prstGeom prst="rect">
            <a:avLst/>
          </a:prstGeom>
        </p:spPr>
      </p:pic>
      <p:sp>
        <p:nvSpPr>
          <p:cNvPr id="11" name="圖說文字: 直線 10">
            <a:extLst>
              <a:ext uri="{FF2B5EF4-FFF2-40B4-BE49-F238E27FC236}">
                <a16:creationId xmlns:a16="http://schemas.microsoft.com/office/drawing/2014/main" id="{2F412827-0AA0-43D2-8591-3EEFB1970146}"/>
              </a:ext>
            </a:extLst>
          </p:cNvPr>
          <p:cNvSpPr/>
          <p:nvPr/>
        </p:nvSpPr>
        <p:spPr>
          <a:xfrm>
            <a:off x="4866967" y="3804150"/>
            <a:ext cx="3421626" cy="453217"/>
          </a:xfrm>
          <a:prstGeom prst="borderCallout1">
            <a:avLst>
              <a:gd name="adj1" fmla="val 60477"/>
              <a:gd name="adj2" fmla="val -1149"/>
              <a:gd name="adj3" fmla="val 168905"/>
              <a:gd name="adj4" fmla="val -36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上傳區</a:t>
            </a: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全部資訊人員可存取</a:t>
            </a: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/>
          </a:p>
        </p:txBody>
      </p:sp>
      <p:sp>
        <p:nvSpPr>
          <p:cNvPr id="12" name="圖說文字: 直線 11">
            <a:extLst>
              <a:ext uri="{FF2B5EF4-FFF2-40B4-BE49-F238E27FC236}">
                <a16:creationId xmlns:a16="http://schemas.microsoft.com/office/drawing/2014/main" id="{74C661B4-11AC-423C-961D-1EF2E44C34A0}"/>
              </a:ext>
            </a:extLst>
          </p:cNvPr>
          <p:cNvSpPr/>
          <p:nvPr/>
        </p:nvSpPr>
        <p:spPr>
          <a:xfrm>
            <a:off x="4866968" y="4659658"/>
            <a:ext cx="5624052" cy="453217"/>
          </a:xfrm>
          <a:prstGeom prst="borderCallout1">
            <a:avLst>
              <a:gd name="adj1" fmla="val 63687"/>
              <a:gd name="adj2" fmla="val -1312"/>
              <a:gd name="adj3" fmla="val 103822"/>
              <a:gd name="adj4" fmla="val -22774"/>
            </a:avLst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正式區</a:t>
            </a:r>
            <a:r>
              <a:rPr lang="en-US" altLang="zh-TW" sz="18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限文件管理小組可異動，全部資訊人員可讀取</a:t>
            </a:r>
            <a:r>
              <a:rPr lang="en-US" altLang="zh-TW" sz="18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6DD305-4F76-4E29-A30D-CC93E3001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358" y="3455525"/>
            <a:ext cx="6391275" cy="33147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8129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497</Words>
  <Application>Microsoft Office PowerPoint</Application>
  <PresentationFormat>寬螢幕</PresentationFormat>
  <Paragraphs>69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中國醫藥大學附設醫院 資訊室應用系統開發維護與文件規範 資訊室 2023.3.17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pacsuser</dc:creator>
  <cp:lastModifiedBy>陳含迷</cp:lastModifiedBy>
  <cp:revision>5</cp:revision>
  <dcterms:created xsi:type="dcterms:W3CDTF">2019-05-11T06:41:55Z</dcterms:created>
  <dcterms:modified xsi:type="dcterms:W3CDTF">2023-03-27T01:41:38Z</dcterms:modified>
</cp:coreProperties>
</file>