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825" r:id="rId2"/>
    <p:sldId id="1100" r:id="rId3"/>
    <p:sldId id="1192" r:id="rId4"/>
    <p:sldId id="1194" r:id="rId5"/>
    <p:sldId id="1195" r:id="rId6"/>
    <p:sldId id="1196" r:id="rId7"/>
    <p:sldId id="1166" r:id="rId8"/>
    <p:sldId id="1187" r:id="rId9"/>
    <p:sldId id="1197" r:id="rId10"/>
    <p:sldId id="1189" r:id="rId11"/>
    <p:sldId id="1190" r:id="rId12"/>
    <p:sldId id="1191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828" r:id="rId21"/>
    <p:sldId id="1181" r:id="rId22"/>
    <p:sldId id="1185" r:id="rId23"/>
    <p:sldId id="1186" r:id="rId24"/>
    <p:sldId id="1151" r:id="rId25"/>
  </p:sldIdLst>
  <p:sldSz cx="12192000" cy="6858000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76"/>
    <a:srgbClr val="BDDDD8"/>
    <a:srgbClr val="E0F1EE"/>
    <a:srgbClr val="B3D1CC"/>
    <a:srgbClr val="EAEAEA"/>
    <a:srgbClr val="F9F9F9"/>
    <a:srgbClr val="F2F2F2"/>
    <a:srgbClr val="D6EAE6"/>
    <a:srgbClr val="C5E1DC"/>
    <a:srgbClr val="EF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0570" autoAdjust="0"/>
  </p:normalViewPr>
  <p:slideViewPr>
    <p:cSldViewPr>
      <p:cViewPr varScale="1">
        <p:scale>
          <a:sx n="104" d="100"/>
          <a:sy n="104" d="100"/>
        </p:scale>
        <p:origin x="738" y="13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C38FD-55E6-4D99-A4F1-3610EECF885F}" type="datetimeFigureOut">
              <a:rPr lang="zh-TW" altLang="en-US" smtClean="0"/>
              <a:t>2020/5/6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A896-39F4-4D42-9854-C2F7BD69502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4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4B73E8-3560-47AD-A3A8-0345E7896C15}" type="datetimeFigureOut">
              <a:rPr lang="zh-TW" altLang="en-US"/>
              <a:pPr>
                <a:defRPr/>
              </a:pPr>
              <a:t>2020/5/6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39382614-F000-433E-AB72-F9AA50E3768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2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94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N201267076</a:t>
            </a:r>
            <a:r>
              <a:rPr lang="zh-TW" altLang="en-US" dirty="0" smtClean="0"/>
              <a:t>、蕭香柔、</a:t>
            </a:r>
            <a:r>
              <a:rPr lang="en-US" altLang="zh-TW" dirty="0" smtClean="0"/>
              <a:t>0000726060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31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N201267076</a:t>
            </a:r>
            <a:r>
              <a:rPr lang="zh-TW" altLang="en-US" dirty="0" smtClean="0"/>
              <a:t>、蕭香柔、</a:t>
            </a:r>
            <a:r>
              <a:rPr lang="en-US" altLang="zh-TW" dirty="0" smtClean="0"/>
              <a:t>0000726060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704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含手術報告，因為舊系統存檔關係，但醫師也須要一起查詢手術報告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15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B200298942</a:t>
            </a:r>
            <a:r>
              <a:rPr lang="zh-TW" altLang="en-US" dirty="0" smtClean="0"/>
              <a:t>、陳林貞珠、</a:t>
            </a:r>
            <a:r>
              <a:rPr lang="en-US" altLang="zh-TW" dirty="0" smtClean="0"/>
              <a:t>0031691571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內科 僅須要狀態 術式名稱</a:t>
            </a:r>
            <a:endParaRPr lang="en-US" altLang="zh-TW" dirty="0" smtClean="0"/>
          </a:p>
          <a:p>
            <a:r>
              <a:rPr lang="zh-TW" altLang="en-US" dirty="0" smtClean="0"/>
              <a:t>骨科 需求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手術醫師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手術名稱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手術方式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麻醉方式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47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B200298942</a:t>
            </a:r>
            <a:r>
              <a:rPr lang="zh-TW" altLang="en-US" dirty="0" smtClean="0"/>
              <a:t>、陳林貞珠、</a:t>
            </a:r>
            <a:r>
              <a:rPr lang="en-US" altLang="zh-TW" dirty="0" smtClean="0"/>
              <a:t>0031691571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手術清單僅須日期無須時間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783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B200298942</a:t>
            </a:r>
            <a:r>
              <a:rPr lang="zh-TW" altLang="en-US" dirty="0" smtClean="0"/>
              <a:t>、陳林貞珠、</a:t>
            </a:r>
            <a:r>
              <a:rPr lang="en-US" altLang="zh-TW" dirty="0" smtClean="0"/>
              <a:t>0031691571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923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B200298942</a:t>
            </a:r>
            <a:r>
              <a:rPr lang="zh-TW" altLang="en-US" dirty="0" smtClean="0"/>
              <a:t>、陳林貞珠、</a:t>
            </a:r>
            <a:r>
              <a:rPr lang="en-US" altLang="zh-TW" dirty="0" smtClean="0"/>
              <a:t>0031691571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75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PASC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'MD‘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‘RP‘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39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43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48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M100726644、蕭聰明、</a:t>
            </a:r>
            <a:r>
              <a:rPr lang="en-US" altLang="zh-TW" dirty="0" smtClean="0"/>
              <a:t>0025181578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29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N201267076</a:t>
            </a:r>
            <a:r>
              <a:rPr lang="zh-TW" altLang="en-US" dirty="0" smtClean="0"/>
              <a:t>、蕭香</a:t>
            </a:r>
            <a:r>
              <a:rPr lang="zh-TW" altLang="en-US" dirty="0" smtClean="0"/>
              <a:t>柔  、</a:t>
            </a:r>
            <a:r>
              <a:rPr lang="en-US" altLang="zh-TW" dirty="0" smtClean="0"/>
              <a:t>0000726060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1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N201267076</a:t>
            </a:r>
            <a:r>
              <a:rPr lang="zh-TW" altLang="en-US" dirty="0" smtClean="0"/>
              <a:t>、蕭香柔、</a:t>
            </a:r>
            <a:r>
              <a:rPr lang="en-US" altLang="zh-TW" dirty="0" smtClean="0"/>
              <a:t>0000726060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9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N201267076</a:t>
            </a:r>
            <a:r>
              <a:rPr lang="zh-TW" altLang="en-US" dirty="0" smtClean="0"/>
              <a:t>、蕭香柔、</a:t>
            </a:r>
            <a:r>
              <a:rPr lang="en-US" altLang="zh-TW" dirty="0" smtClean="0"/>
              <a:t>0000726060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82614-F000-433E-AB72-F9AA50E37682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04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9C7C3-4C3D-48D3-A6C8-3534B66D05F8}" type="datetime1">
              <a:rPr lang="zh-TW" altLang="en-US" smtClean="0"/>
              <a:t>2020/5/6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9738" y="17463"/>
            <a:ext cx="2846387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D899AF6-7126-494E-892E-0E67A31073F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9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6350"/>
            <a:ext cx="12192000" cy="688975"/>
          </a:xfrm>
          <a:prstGeom prst="rect">
            <a:avLst/>
          </a:prstGeom>
          <a:gradFill>
            <a:gsLst>
              <a:gs pos="0">
                <a:srgbClr val="77C9D4"/>
              </a:gs>
              <a:gs pos="100000">
                <a:srgbClr val="5EC7A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764704"/>
            <a:ext cx="11665296" cy="536145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96AF-4817-4638-ABC0-72D1D64C053F}" type="datetime1">
              <a:rPr lang="zh-TW" altLang="en-US" smtClean="0"/>
              <a:t>2020/5/6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40850" y="0"/>
            <a:ext cx="2844800" cy="36512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3352" y="64427"/>
            <a:ext cx="10585176" cy="538677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6381328"/>
            <a:ext cx="2004781" cy="322197"/>
          </a:xfrm>
          <a:prstGeom prst="rect">
            <a:avLst/>
          </a:prstGeom>
        </p:spPr>
      </p:pic>
      <p:pic>
        <p:nvPicPr>
          <p:cNvPr id="11" name="圖片 7">
            <a:extLst>
              <a:ext uri="{FF2B5EF4-FFF2-40B4-BE49-F238E27FC236}">
                <a16:creationId xmlns:a16="http://schemas.microsoft.com/office/drawing/2014/main" id="{F236E718-203B-8040-86FF-9C507473B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5575"/>
            <a:ext cx="120729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4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6350"/>
            <a:ext cx="12192000" cy="688975"/>
          </a:xfrm>
          <a:prstGeom prst="rect">
            <a:avLst/>
          </a:prstGeom>
          <a:solidFill>
            <a:srgbClr val="46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5575"/>
            <a:ext cx="120729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66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EE141-5365-4B38-AF20-96B9B7E361D6}" type="datetime1">
              <a:rPr lang="zh-TW" altLang="en-US" smtClean="0"/>
              <a:t>2020/5/6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320463" y="-26988"/>
            <a:ext cx="871537" cy="36512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694E7CC-0C03-4778-B9C0-7491D73CF18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9320"/>
            <a:ext cx="12191999" cy="5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4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239185" y="908050"/>
            <a:ext cx="11713467" cy="5329262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2876" y="116632"/>
            <a:ext cx="7745391" cy="5125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63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C3511-A14A-4208-B15D-6B3DEF9D5FE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54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59" y="251635"/>
            <a:ext cx="6521117" cy="57216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6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AE2547-8EF1-4DEF-A86D-FEEA2E7834BB}" type="datetime1">
              <a:rPr lang="zh-TW" altLang="en-US" smtClean="0"/>
              <a:t>2020/5/6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67EE0D-A092-4D92-9AC6-7C969BDFF67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C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95600" y="2348880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8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檢驗檢查報告</a:t>
            </a:r>
            <a:endParaRPr lang="zh-TW" altLang="en-US" sz="8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90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877897"/>
            <a:ext cx="11664950" cy="50971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依類別序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91" y="1513320"/>
            <a:ext cx="11449272" cy="4461736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415600" y="1755842"/>
            <a:ext cx="2261222" cy="3976692"/>
            <a:chOff x="450402" y="1755824"/>
            <a:chExt cx="2261222" cy="3976692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4"/>
            <a:srcRect r="79793" b="18570"/>
            <a:stretch/>
          </p:blipFill>
          <p:spPr>
            <a:xfrm>
              <a:off x="450402" y="1755824"/>
              <a:ext cx="2261222" cy="3473376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079" y="5229200"/>
              <a:ext cx="2099545" cy="503316"/>
            </a:xfrm>
            <a:prstGeom prst="rect">
              <a:avLst/>
            </a:prstGeom>
          </p:spPr>
        </p:pic>
      </p:grpSp>
      <p:sp>
        <p:nvSpPr>
          <p:cNvPr id="21" name="圓角矩形 20"/>
          <p:cNvSpPr/>
          <p:nvPr/>
        </p:nvSpPr>
        <p:spPr>
          <a:xfrm>
            <a:off x="479376" y="1844824"/>
            <a:ext cx="648072" cy="288032"/>
          </a:xfrm>
          <a:prstGeom prst="round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22279" y="1874297"/>
            <a:ext cx="59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14275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17648" y="1863844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79791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81817" y="1861995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依開單日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231" y="1535209"/>
            <a:ext cx="9082557" cy="3405959"/>
          </a:xfrm>
          <a:prstGeom prst="rect">
            <a:avLst/>
          </a:prstGeom>
        </p:spPr>
      </p:pic>
      <p:sp>
        <p:nvSpPr>
          <p:cNvPr id="24" name="矩形圖說文字 23"/>
          <p:cNvSpPr/>
          <p:nvPr/>
        </p:nvSpPr>
        <p:spPr>
          <a:xfrm>
            <a:off x="10109328" y="1997407"/>
            <a:ext cx="1728192" cy="634737"/>
          </a:xfrm>
          <a:prstGeom prst="wedgeRectCallout">
            <a:avLst>
              <a:gd name="adj1" fmla="val 35060"/>
              <a:gd name="adj2" fmla="val -864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EKG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按鈕按鈕會出現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EKG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清單，可查詢報告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040" y="1115876"/>
            <a:ext cx="5678324" cy="5510077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30052" y="154638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</a:t>
            </a:r>
            <a:endParaRPr lang="zh-TW" altLang="en-US" sz="1100" dirty="0"/>
          </a:p>
        </p:txBody>
      </p:sp>
      <p:sp>
        <p:nvSpPr>
          <p:cNvPr id="20" name="矩形圖說文字 19"/>
          <p:cNvSpPr/>
          <p:nvPr/>
        </p:nvSpPr>
        <p:spPr>
          <a:xfrm>
            <a:off x="3575720" y="481139"/>
            <a:ext cx="2232248" cy="634737"/>
          </a:xfrm>
          <a:prstGeom prst="wedgeRectCallout">
            <a:avLst>
              <a:gd name="adj1" fmla="val -36022"/>
              <a:gd name="adj2" fmla="val 649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EKG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是網頁，點擊後會跳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畫面，須按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“Back”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按鈕返回清單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30881" y="1611007"/>
            <a:ext cx="593711" cy="196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877897"/>
            <a:ext cx="11664950" cy="50971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依報告日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91" y="1513320"/>
            <a:ext cx="11449272" cy="4461736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138525" y="1823574"/>
            <a:ext cx="648072" cy="288032"/>
          </a:xfrm>
          <a:prstGeom prst="round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473443" y="1832532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27448" y="1844479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79791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81817" y="1861995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依開單日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31" y="1535209"/>
            <a:ext cx="9082557" cy="340595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1432943" y="1618196"/>
            <a:ext cx="396000" cy="162000"/>
          </a:xfrm>
          <a:prstGeom prst="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PDF</a:t>
            </a:r>
            <a:endParaRPr lang="zh-TW" altLang="en-US" sz="105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4238" y="1848415"/>
            <a:ext cx="59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47" y="2142017"/>
            <a:ext cx="2152445" cy="3875907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2881029" y="1561964"/>
            <a:ext cx="8763017" cy="261610"/>
            <a:chOff x="2881000" y="1542992"/>
            <a:chExt cx="8763017" cy="261610"/>
          </a:xfrm>
        </p:grpSpPr>
        <p:sp>
          <p:nvSpPr>
            <p:cNvPr id="30" name="矩形 29"/>
            <p:cNvSpPr/>
            <p:nvPr/>
          </p:nvSpPr>
          <p:spPr>
            <a:xfrm>
              <a:off x="3050808" y="1605308"/>
              <a:ext cx="6717600" cy="175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881000" y="1542992"/>
              <a:ext cx="8763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申請時間：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2013-03-19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09:12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科別：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腎臟科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診別：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</a:t>
              </a: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院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報告醫師：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11:53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矩形圖說文字 23"/>
          <p:cNvSpPr/>
          <p:nvPr/>
        </p:nvSpPr>
        <p:spPr>
          <a:xfrm>
            <a:off x="1464950" y="6035024"/>
            <a:ext cx="3107244" cy="406617"/>
          </a:xfrm>
          <a:prstGeom prst="wedgeRectCallout">
            <a:avLst>
              <a:gd name="adj1" fmla="val -37043"/>
              <a:gd name="adj2" fmla="val -82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修改為申請項目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ExamBasci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ExamName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含部位名稱，便於使用者查找報告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0052" y="154638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7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877897"/>
            <a:ext cx="11664950" cy="50971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依開單日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91" y="1513320"/>
            <a:ext cx="11449272" cy="4461736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802138" y="1844824"/>
            <a:ext cx="648072" cy="288032"/>
          </a:xfrm>
          <a:prstGeom prst="round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473443" y="1832532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140914" y="1844824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90119" y="1861027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依開單日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31" y="1535209"/>
            <a:ext cx="9082557" cy="340595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534238" y="1848415"/>
            <a:ext cx="59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47" y="2142017"/>
            <a:ext cx="2152445" cy="387590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27448" y="1844479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圖說文字 23"/>
          <p:cNvSpPr/>
          <p:nvPr/>
        </p:nvSpPr>
        <p:spPr>
          <a:xfrm>
            <a:off x="1464950" y="6035024"/>
            <a:ext cx="3107244" cy="406617"/>
          </a:xfrm>
          <a:prstGeom prst="wedgeRectCallout">
            <a:avLst>
              <a:gd name="adj1" fmla="val -37043"/>
              <a:gd name="adj2" fmla="val -82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修改為申請項目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ExamBasci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ExamName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含部位名稱，便於使用者查找報告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30052" y="154638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</a:t>
            </a:r>
            <a:endParaRPr lang="zh-TW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11432943" y="1618196"/>
            <a:ext cx="396000" cy="162000"/>
          </a:xfrm>
          <a:prstGeom prst="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PDF</a:t>
            </a:r>
            <a:endParaRPr lang="zh-TW" altLang="en-US" sz="1050" dirty="0"/>
          </a:p>
        </p:txBody>
      </p:sp>
      <p:grpSp>
        <p:nvGrpSpPr>
          <p:cNvPr id="34" name="群組 33"/>
          <p:cNvGrpSpPr/>
          <p:nvPr/>
        </p:nvGrpSpPr>
        <p:grpSpPr>
          <a:xfrm>
            <a:off x="2881029" y="1561964"/>
            <a:ext cx="8763017" cy="261610"/>
            <a:chOff x="2881000" y="1542992"/>
            <a:chExt cx="8763017" cy="261610"/>
          </a:xfrm>
        </p:grpSpPr>
        <p:sp>
          <p:nvSpPr>
            <p:cNvPr id="35" name="矩形 34"/>
            <p:cNvSpPr/>
            <p:nvPr/>
          </p:nvSpPr>
          <p:spPr>
            <a:xfrm>
              <a:off x="3050808" y="1605308"/>
              <a:ext cx="6717600" cy="175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881000" y="1542992"/>
              <a:ext cx="8763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申請時間：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2013-03-19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09:12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科別：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腎臟科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診別：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</a:t>
              </a: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院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報告醫師：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11:53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5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753513"/>
            <a:ext cx="12058109" cy="57718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報告綜整查詢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8544272" y="1556792"/>
            <a:ext cx="3312368" cy="2448272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E.K.G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心電圖申請單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一般生化檢驗單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心臟超音波檢查申請報告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血液氣體分析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相關緊急項目檢驗單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血液檢驗單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-Blood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尿液檢驗單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-Urine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急診特殊檢驗單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生化檢驗單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健治療申請單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腦血管疾病與腫瘤之西醫住院病患中醫輔助單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醫學影像部檢查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8544272" y="4238672"/>
            <a:ext cx="1691959" cy="1534084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全部報告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同醫師上次門診異常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同醫師異常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科異常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全部異常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當次門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10682793" y="4238672"/>
            <a:ext cx="1165526" cy="1030028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有報告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未有報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83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報告綜整查詢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" y="836712"/>
            <a:ext cx="120772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4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數位助理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80728"/>
            <a:ext cx="6480720" cy="47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9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累積報告查詢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758353"/>
            <a:ext cx="10084572" cy="6099647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8758087" y="2276872"/>
            <a:ext cx="1165526" cy="1030028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門診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急診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院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43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全部檢查檢驗查詢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791010"/>
            <a:ext cx="6676255" cy="606699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7320136" y="1124744"/>
            <a:ext cx="1165526" cy="1030028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開單日期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48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檢驗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</a:t>
            </a:r>
            <a:r>
              <a:rPr lang="en-US" altLang="zh-TW" dirty="0" smtClean="0"/>
              <a:t>)</a:t>
            </a:r>
            <a:r>
              <a:rPr lang="zh-TW" altLang="en-US" dirty="0" smtClean="0"/>
              <a:t>報告查詢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6" y="758965"/>
            <a:ext cx="11775284" cy="5688632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10560496" y="1916832"/>
            <a:ext cx="1165526" cy="648072"/>
          </a:xfrm>
          <a:prstGeom prst="wedgeRectCallout">
            <a:avLst>
              <a:gd name="adj1" fmla="val -58147"/>
              <a:gd name="adj2" fmla="val -272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查詢：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開單日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534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累積報告查詢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現行系統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83299"/>
            <a:ext cx="11953328" cy="58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檢驗報告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)-dashboard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54882"/>
              </p:ext>
            </p:extLst>
          </p:nvPr>
        </p:nvGraphicFramePr>
        <p:xfrm>
          <a:off x="191344" y="995331"/>
          <a:ext cx="11809312" cy="276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0">
                  <a:extLst>
                    <a:ext uri="{9D8B030D-6E8A-4147-A177-3AD203B41FA5}">
                      <a16:colId xmlns:a16="http://schemas.microsoft.com/office/drawing/2014/main" val="360522139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73596537"/>
                    </a:ext>
                  </a:extLst>
                </a:gridCol>
              </a:tblGrid>
              <a:tr h="18734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檢驗報告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more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67985"/>
                  </a:ext>
                </a:extLst>
              </a:tr>
              <a:tr h="2462352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4281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20676"/>
              </p:ext>
            </p:extLst>
          </p:nvPr>
        </p:nvGraphicFramePr>
        <p:xfrm>
          <a:off x="263352" y="1340768"/>
          <a:ext cx="11592000" cy="219644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48439089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23910329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454244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11590204"/>
                    </a:ext>
                  </a:extLst>
                </a:gridCol>
                <a:gridCol w="1438872">
                  <a:extLst>
                    <a:ext uri="{9D8B030D-6E8A-4147-A177-3AD203B41FA5}">
                      <a16:colId xmlns:a16="http://schemas.microsoft.com/office/drawing/2014/main" val="3148606117"/>
                    </a:ext>
                  </a:extLst>
                </a:gridCol>
              </a:tblGrid>
              <a:tr h="265884"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報告名稱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診別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開單時間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報告時間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7823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血液檢驗單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-Blood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門診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2020-04-20  11:14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61122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一般生化檢驗單</a:t>
                      </a: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-B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門診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2020-03-11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2020-03-12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6057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一般生化檢驗單</a:t>
                      </a: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-B</a:t>
                      </a:r>
                      <a:endParaRPr lang="zh-TW" altLang="en-US" sz="11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2020-02-01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2020-02-22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9652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一般生化檢驗單</a:t>
                      </a: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-B</a:t>
                      </a:r>
                      <a:endParaRPr lang="zh-TW" altLang="en-US" sz="11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2020-01-11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2020-07-12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77825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一般生化檢驗單</a:t>
                      </a: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-B</a:t>
                      </a:r>
                      <a:endParaRPr lang="zh-TW" altLang="en-US" sz="11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2020-01-03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2020-01-04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67369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11928656" y="1317800"/>
            <a:ext cx="72000" cy="224238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423592" y="3502507"/>
            <a:ext cx="2376264" cy="519951"/>
          </a:xfrm>
          <a:prstGeom prst="wedgeRoundRectCallout">
            <a:avLst>
              <a:gd name="adj1" fmla="val -46900"/>
              <a:gd name="adj2" fmla="val -73465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報告名稱：一般生化檢驗單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</a:t>
            </a: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報告時間：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2016-09-08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13:56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335360" y="4581128"/>
            <a:ext cx="2592288" cy="432048"/>
          </a:xfrm>
          <a:prstGeom prst="wedgeRectCallout">
            <a:avLst>
              <a:gd name="adj1" fmla="val -31903"/>
              <a:gd name="adj2" fmla="val -816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依照開單時間降冪排序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小時內的報告提醒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5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C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7368" y="2276872"/>
            <a:ext cx="11521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8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8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手術處置及治療查</a:t>
            </a:r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</a:p>
        </p:txBody>
      </p:sp>
    </p:spTree>
    <p:extLst>
      <p:ext uri="{BB962C8B-B14F-4D97-AF65-F5344CB8AC3E}">
        <p14:creationId xmlns:p14="http://schemas.microsoft.com/office/powerpoint/2010/main" val="249605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4-1</a:t>
            </a:r>
            <a:r>
              <a:rPr lang="zh-TW" altLang="en-US" dirty="0" smtClean="0"/>
              <a:t>手術紀錄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門</a:t>
            </a:r>
            <a:r>
              <a:rPr lang="en-US" altLang="zh-TW" dirty="0" smtClean="0"/>
              <a:t>/</a:t>
            </a:r>
            <a:r>
              <a:rPr lang="zh-TW" altLang="en-US" dirty="0" smtClean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/>
              <a:t>)-dashboard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91344" y="918207"/>
          <a:ext cx="11809312" cy="2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0">
                  <a:extLst>
                    <a:ext uri="{9D8B030D-6E8A-4147-A177-3AD203B41FA5}">
                      <a16:colId xmlns:a16="http://schemas.microsoft.com/office/drawing/2014/main" val="360522139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7359653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手術紀錄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more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67985"/>
                  </a:ext>
                </a:extLst>
              </a:tr>
              <a:tr h="2350009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42814"/>
                  </a:ext>
                </a:extLst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>
          <a:xfrm flipV="1">
            <a:off x="1950801" y="1037150"/>
            <a:ext cx="108000" cy="72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64640" y="1258624"/>
          <a:ext cx="11519992" cy="219644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95691">
                  <a:extLst>
                    <a:ext uri="{9D8B030D-6E8A-4147-A177-3AD203B41FA5}">
                      <a16:colId xmlns:a16="http://schemas.microsoft.com/office/drawing/2014/main" val="3239103296"/>
                    </a:ext>
                  </a:extLst>
                </a:gridCol>
                <a:gridCol w="7522917">
                  <a:extLst>
                    <a:ext uri="{9D8B030D-6E8A-4147-A177-3AD203B41FA5}">
                      <a16:colId xmlns:a16="http://schemas.microsoft.com/office/drawing/2014/main" val="3595937116"/>
                    </a:ext>
                  </a:extLst>
                </a:gridCol>
                <a:gridCol w="905900">
                  <a:extLst>
                    <a:ext uri="{9D8B030D-6E8A-4147-A177-3AD203B41FA5}">
                      <a16:colId xmlns:a16="http://schemas.microsoft.com/office/drawing/2014/main" val="148314858"/>
                    </a:ext>
                  </a:extLst>
                </a:gridCol>
                <a:gridCol w="997742">
                  <a:extLst>
                    <a:ext uri="{9D8B030D-6E8A-4147-A177-3AD203B41FA5}">
                      <a16:colId xmlns:a16="http://schemas.microsoft.com/office/drawing/2014/main" val="3313977059"/>
                    </a:ext>
                  </a:extLst>
                </a:gridCol>
                <a:gridCol w="997742">
                  <a:extLst>
                    <a:ext uri="{9D8B030D-6E8A-4147-A177-3AD203B41FA5}">
                      <a16:colId xmlns:a16="http://schemas.microsoft.com/office/drawing/2014/main" val="4245424414"/>
                    </a:ext>
                  </a:extLst>
                </a:gridCol>
              </a:tblGrid>
              <a:tr h="265884"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手術日期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手術方式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麻醉方式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手術醫師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7823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2019-03-14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Discotomy</a:t>
                      </a:r>
                      <a:r>
                        <a:rPr lang="en-US" altLang="zh-TW" sz="1200" dirty="0" smtClean="0"/>
                        <a:t>-thoracic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GA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1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神經外科部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魏</a:t>
                      </a:r>
                      <a:r>
                        <a:rPr lang="en-US" altLang="zh-TW" sz="11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61122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2019-02-17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Percutaneous </a:t>
                      </a:r>
                      <a:r>
                        <a:rPr lang="en-US" altLang="zh-TW" sz="11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vertebr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1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神經外科部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魏</a:t>
                      </a:r>
                      <a:r>
                        <a:rPr lang="en-US" altLang="zh-TW" sz="11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6057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9652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77825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67369"/>
                  </a:ext>
                </a:extLst>
              </a:tr>
            </a:tbl>
          </a:graphicData>
        </a:graphic>
      </p:graphicFrame>
      <p:sp>
        <p:nvSpPr>
          <p:cNvPr id="9" name="圓角矩形 8"/>
          <p:cNvSpPr/>
          <p:nvPr/>
        </p:nvSpPr>
        <p:spPr>
          <a:xfrm>
            <a:off x="11928656" y="1258624"/>
            <a:ext cx="72000" cy="224238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3287688" y="1869940"/>
            <a:ext cx="2134681" cy="910988"/>
          </a:xfrm>
          <a:prstGeom prst="wedgeRoundRectCallout">
            <a:avLst>
              <a:gd name="adj1" fmla="val -40717"/>
              <a:gd name="adj2" fmla="val -6841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手術日期：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2019-03-14</a:t>
            </a: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手術名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：背痛，未明示者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手術方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dirty="0"/>
              <a:t> </a:t>
            </a:r>
            <a:r>
              <a:rPr lang="en-US" altLang="zh-TW" sz="1050" dirty="0" err="1" smtClean="0"/>
              <a:t>Discotomy</a:t>
            </a:r>
            <a:r>
              <a:rPr lang="en-US" altLang="zh-TW" sz="1050" dirty="0" smtClean="0"/>
              <a:t>-thoracic</a:t>
            </a:r>
          </a:p>
          <a:p>
            <a:r>
              <a:rPr lang="zh-TW" altLang="en-US" sz="1050" dirty="0" smtClean="0"/>
              <a:t>麻醉方式：</a:t>
            </a:r>
            <a:r>
              <a:rPr lang="en-US" altLang="zh-TW" sz="1050" dirty="0" smtClean="0"/>
              <a:t>GA</a:t>
            </a:r>
          </a:p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科別：神經外科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263352" y="3691959"/>
            <a:ext cx="2974512" cy="673145"/>
          </a:xfrm>
          <a:prstGeom prst="wedgeRectCallout">
            <a:avLst>
              <a:gd name="adj1" fmla="val -19122"/>
              <a:gd name="adj2" fmla="val -945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有手術排程就須顯示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是否需要顯示手術名稱？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部位？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36" y="721166"/>
            <a:ext cx="11880576" cy="53529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4-1</a:t>
            </a:r>
            <a:r>
              <a:rPr lang="zh-TW" altLang="en-US" dirty="0" smtClean="0"/>
              <a:t>手術紀錄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門</a:t>
            </a:r>
            <a:r>
              <a:rPr lang="en-US" altLang="zh-TW" dirty="0" smtClean="0"/>
              <a:t>/</a:t>
            </a:r>
            <a:r>
              <a:rPr lang="zh-TW" altLang="en-US" dirty="0" smtClean="0"/>
              <a:t>急</a:t>
            </a:r>
            <a:r>
              <a:rPr lang="en-US" altLang="zh-TW" dirty="0" smtClean="0"/>
              <a:t>/</a:t>
            </a:r>
            <a:r>
              <a:rPr lang="zh-TW" altLang="en-US" dirty="0" smtClean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手術清單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1887" y="1412776"/>
            <a:ext cx="2271907" cy="80594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b="4337"/>
          <a:stretch/>
        </p:blipFill>
        <p:spPr>
          <a:xfrm>
            <a:off x="263352" y="1409798"/>
            <a:ext cx="2223477" cy="43567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26887" y="1664530"/>
            <a:ext cx="9229753" cy="4409041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352051" y="1454548"/>
            <a:ext cx="648072" cy="230832"/>
            <a:chOff x="1240025" y="1582323"/>
            <a:chExt cx="648072" cy="230832"/>
          </a:xfrm>
        </p:grpSpPr>
        <p:sp>
          <p:nvSpPr>
            <p:cNvPr id="12" name="矩形 11"/>
            <p:cNvSpPr/>
            <p:nvPr/>
          </p:nvSpPr>
          <p:spPr>
            <a:xfrm>
              <a:off x="1240025" y="1582323"/>
              <a:ext cx="576064" cy="189922"/>
            </a:xfrm>
            <a:prstGeom prst="rect">
              <a:avLst/>
            </a:prstGeom>
            <a:solidFill>
              <a:srgbClr val="BDD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240025" y="1582323"/>
              <a:ext cx="64807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手術清單</a:t>
              </a:r>
              <a:endPara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11470" y="2117059"/>
            <a:ext cx="2323284" cy="399883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79568" y="1705921"/>
          <a:ext cx="2232000" cy="60425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41114431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919202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0384791"/>
                    </a:ext>
                  </a:extLst>
                </a:gridCol>
              </a:tblGrid>
              <a:tr h="180117">
                <a:tc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</a:pP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手術日期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</a:pP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主刀醫師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</a:pP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5735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2020-04-29</a:t>
                      </a:r>
                      <a:endParaRPr kumimoji="0" lang="zh-TW" alt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鄭</a:t>
                      </a:r>
                      <a:r>
                        <a:rPr kumimoji="0" lang="en-US" altLang="zh-TW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oo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</a:pPr>
                      <a:r>
                        <a:rPr lang="zh-TW" altLang="en-US" sz="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一般外科</a:t>
                      </a:r>
                      <a:endParaRPr lang="zh-TW" altLang="en-US" sz="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90710"/>
                  </a:ext>
                </a:extLst>
              </a:tr>
              <a:tr h="218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2020-04-28</a:t>
                      </a:r>
                      <a:endParaRPr kumimoji="0" lang="zh-TW" altLang="en-US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0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鄭</a:t>
                      </a:r>
                      <a:r>
                        <a:rPr kumimoji="0" lang="en-US" altLang="zh-TW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oo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0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</a:pPr>
                      <a:r>
                        <a:rPr lang="zh-TW" altLang="en-US" sz="9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一般外科</a:t>
                      </a:r>
                      <a:endParaRPr lang="zh-TW" altLang="en-US" sz="9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0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30600"/>
                  </a:ext>
                </a:extLst>
              </a:tr>
            </a:tbl>
          </a:graphicData>
        </a:graphic>
      </p:graphicFrame>
      <p:sp>
        <p:nvSpPr>
          <p:cNvPr id="33" name="圓角矩形圖說文字 32"/>
          <p:cNvSpPr/>
          <p:nvPr/>
        </p:nvSpPr>
        <p:spPr>
          <a:xfrm>
            <a:off x="333897" y="2486002"/>
            <a:ext cx="2491744" cy="1212298"/>
          </a:xfrm>
          <a:prstGeom prst="wedgeRoundRectCallout">
            <a:avLst>
              <a:gd name="adj1" fmla="val -40717"/>
              <a:gd name="adj2" fmla="val -6841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診別：住院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手術日期：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2019-04-28</a:t>
            </a:r>
          </a:p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刀醫師：鄭</a:t>
            </a:r>
            <a:r>
              <a:rPr lang="en-US" altLang="zh-TW" sz="105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科別：一般外科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手術名稱：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laparotomy</a:t>
            </a: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手術方式：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laparotomy</a:t>
            </a: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部位：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25708" y="1361284"/>
            <a:ext cx="5862580" cy="2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圖說文字 33"/>
          <p:cNvSpPr/>
          <p:nvPr/>
        </p:nvSpPr>
        <p:spPr>
          <a:xfrm>
            <a:off x="7545762" y="1729797"/>
            <a:ext cx="4320480" cy="644667"/>
          </a:xfrm>
          <a:prstGeom prst="wedgeRectCallout">
            <a:avLst>
              <a:gd name="adj1" fmla="val -23013"/>
              <a:gd name="adj2" fmla="val -825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點擊手術清單的日期會切換至手術紀錄頁籤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詳細的手術相關紀錄和報告等資料，如下頁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，並出現此資訊列讓使用者知道目前這筆手術紀錄基本資訊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005494" y="1444364"/>
            <a:ext cx="648072" cy="230832"/>
            <a:chOff x="1202330" y="1582323"/>
            <a:chExt cx="648072" cy="230832"/>
          </a:xfrm>
        </p:grpSpPr>
        <p:sp>
          <p:nvSpPr>
            <p:cNvPr id="19" name="矩形 18"/>
            <p:cNvSpPr/>
            <p:nvPr/>
          </p:nvSpPr>
          <p:spPr>
            <a:xfrm>
              <a:off x="1240025" y="1582323"/>
              <a:ext cx="576064" cy="189922"/>
            </a:xfrm>
            <a:prstGeom prst="rect">
              <a:avLst/>
            </a:prstGeom>
            <a:solidFill>
              <a:srgbClr val="BDD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02330" y="1582323"/>
              <a:ext cx="648072" cy="230832"/>
            </a:xfrm>
            <a:prstGeom prst="rect">
              <a:avLst/>
            </a:prstGeom>
            <a:solidFill>
              <a:srgbClr val="BDDDD8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>
                  <a:solidFill>
                    <a:srgbClr val="008E7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手術記錄</a:t>
              </a:r>
              <a:endParaRPr lang="zh-TW" altLang="en-US" sz="900" dirty="0">
                <a:solidFill>
                  <a:srgbClr val="008E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6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4-1-9</a:t>
            </a:r>
            <a:r>
              <a:rPr lang="zh-TW" altLang="en-US" dirty="0" smtClean="0"/>
              <a:t>手術紀錄</a:t>
            </a:r>
            <a:r>
              <a:rPr lang="en-US" altLang="zh-TW" dirty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/>
              <a:t>)-</a:t>
            </a:r>
            <a:r>
              <a:rPr lang="zh-TW" altLang="en-US" dirty="0"/>
              <a:t>完整查詢 </a:t>
            </a:r>
            <a:r>
              <a:rPr lang="zh-TW" altLang="en-US" dirty="0" smtClean="0"/>
              <a:t>手術記錄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6" y="924718"/>
            <a:ext cx="11797554" cy="4016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9576" y="1215542"/>
            <a:ext cx="5472608" cy="2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8366972" y="678838"/>
            <a:ext cx="3672408" cy="245880"/>
          </a:xfrm>
          <a:prstGeom prst="wedgeRectCallout">
            <a:avLst>
              <a:gd name="adj1" fmla="val -41572"/>
              <a:gd name="adj2" fmla="val 1607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因為手術方式內容較多，若超出版面使用卷軸方式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41826" y="1310780"/>
            <a:ext cx="597590" cy="215444"/>
            <a:chOff x="1246589" y="2166019"/>
            <a:chExt cx="597590" cy="215444"/>
          </a:xfrm>
        </p:grpSpPr>
        <p:sp>
          <p:nvSpPr>
            <p:cNvPr id="14" name="矩形 13"/>
            <p:cNvSpPr/>
            <p:nvPr/>
          </p:nvSpPr>
          <p:spPr>
            <a:xfrm>
              <a:off x="1311054" y="2166019"/>
              <a:ext cx="389109" cy="155213"/>
            </a:xfrm>
            <a:prstGeom prst="rect">
              <a:avLst/>
            </a:prstGeom>
            <a:solidFill>
              <a:srgbClr val="BDD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46589" y="2166019"/>
              <a:ext cx="597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rgbClr val="008E7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手術清單</a:t>
              </a:r>
              <a:endParaRPr lang="zh-TW" altLang="en-US" sz="800" dirty="0">
                <a:solidFill>
                  <a:srgbClr val="008E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032660" y="2124579"/>
            <a:ext cx="9895988" cy="3680686"/>
          </a:xfrm>
          <a:prstGeom prst="rect">
            <a:avLst/>
          </a:prstGeom>
          <a:solidFill>
            <a:srgbClr val="E0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60" y="2227034"/>
            <a:ext cx="9881993" cy="2840498"/>
          </a:xfrm>
          <a:prstGeom prst="rect">
            <a:avLst/>
          </a:prstGeom>
        </p:spPr>
      </p:pic>
      <p:sp>
        <p:nvSpPr>
          <p:cNvPr id="8" name="矩形圖說文字 7"/>
          <p:cNvSpPr/>
          <p:nvPr/>
        </p:nvSpPr>
        <p:spPr>
          <a:xfrm>
            <a:off x="241826" y="5589240"/>
            <a:ext cx="4053974" cy="792088"/>
          </a:xfrm>
          <a:prstGeom prst="wedgeRectCallout">
            <a:avLst>
              <a:gd name="adj1" fmla="val -26094"/>
              <a:gd name="adj2" fmla="val -899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手術紀錄預設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手術記錄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第一份報告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如果手術記錄有圖檔，須一併顯示於報告最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下方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調整資訊列內容及順序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補增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診斷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代碼欄位，診斷名稱以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2049606" y="1647656"/>
          <a:ext cx="9879040" cy="46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803">
                  <a:extLst>
                    <a:ext uri="{9D8B030D-6E8A-4147-A177-3AD203B41FA5}">
                      <a16:colId xmlns:a16="http://schemas.microsoft.com/office/drawing/2014/main" val="2604078198"/>
                    </a:ext>
                  </a:extLst>
                </a:gridCol>
                <a:gridCol w="450764">
                  <a:extLst>
                    <a:ext uri="{9D8B030D-6E8A-4147-A177-3AD203B41FA5}">
                      <a16:colId xmlns:a16="http://schemas.microsoft.com/office/drawing/2014/main" val="560509589"/>
                    </a:ext>
                  </a:extLst>
                </a:gridCol>
                <a:gridCol w="467895">
                  <a:extLst>
                    <a:ext uri="{9D8B030D-6E8A-4147-A177-3AD203B41FA5}">
                      <a16:colId xmlns:a16="http://schemas.microsoft.com/office/drawing/2014/main" val="4065721880"/>
                    </a:ext>
                  </a:extLst>
                </a:gridCol>
                <a:gridCol w="5495260">
                  <a:extLst>
                    <a:ext uri="{9D8B030D-6E8A-4147-A177-3AD203B41FA5}">
                      <a16:colId xmlns:a16="http://schemas.microsoft.com/office/drawing/2014/main" val="30615582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186939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115355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07932423"/>
                    </a:ext>
                  </a:extLst>
                </a:gridCol>
                <a:gridCol w="864094">
                  <a:extLst>
                    <a:ext uri="{9D8B030D-6E8A-4147-A177-3AD203B41FA5}">
                      <a16:colId xmlns:a16="http://schemas.microsoft.com/office/drawing/2014/main" val="649300706"/>
                    </a:ext>
                  </a:extLst>
                </a:gridCol>
              </a:tblGrid>
              <a:tr h="182632"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手術碼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急作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手術名稱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手術部位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側性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Approach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診斷代碼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90248"/>
                  </a:ext>
                </a:extLst>
              </a:tr>
              <a:tr h="231760"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75805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主刀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Exploratory laparotomy</a:t>
                      </a:r>
                      <a:r>
                        <a:rPr lang="zh-TW" altLang="en-US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0D9800Z</a:t>
                      </a:r>
                      <a:endParaRPr lang="zh-TW" altLang="en-US" sz="9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1452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39416" y="1310780"/>
            <a:ext cx="612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手術記錄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79576" y="1190986"/>
            <a:ext cx="8763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主刀醫師：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鄭隆賓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2020-04-28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13:02~02:15(+1)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手術方式：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laparotomy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別：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住院   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科別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一般外科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7043075" y="2216003"/>
            <a:ext cx="4878576" cy="579317"/>
          </a:xfrm>
          <a:prstGeom prst="wedgeRoundRectCallout">
            <a:avLst>
              <a:gd name="adj1" fmla="val 36338"/>
              <a:gd name="adj2" fmla="val -7320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診斷代碼：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0D9800Z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診斷名稱：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Drainage of Small Intestine with Drainage </a:t>
            </a:r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Device,Open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0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352" y="64427"/>
            <a:ext cx="11593288" cy="538677"/>
          </a:xfrm>
        </p:spPr>
        <p:txBody>
          <a:bodyPr/>
          <a:lstStyle/>
          <a:p>
            <a:r>
              <a:rPr lang="en-US" altLang="zh-TW" dirty="0" smtClean="0"/>
              <a:t>4-1-9</a:t>
            </a:r>
            <a:r>
              <a:rPr lang="zh-TW" altLang="en-US" dirty="0" smtClean="0"/>
              <a:t>手術紀錄</a:t>
            </a:r>
            <a:r>
              <a:rPr lang="en-US" altLang="zh-TW" dirty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手術記錄 </a:t>
            </a:r>
            <a:r>
              <a:rPr lang="zh-TW" altLang="en-US" dirty="0"/>
              <a:t>舊</a:t>
            </a:r>
            <a:r>
              <a:rPr lang="zh-TW" altLang="en-US" dirty="0" smtClean="0"/>
              <a:t>系統參考資料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908720"/>
            <a:ext cx="1194601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82" y="693711"/>
            <a:ext cx="11664950" cy="5302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347" y="1277499"/>
            <a:ext cx="11557285" cy="475252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檢驗報告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報告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 rotWithShape="1">
          <a:blip r:embed="rId3"/>
          <a:srcRect l="1226" t="10715" r="386" b="12698"/>
          <a:stretch/>
        </p:blipFill>
        <p:spPr bwMode="auto">
          <a:xfrm>
            <a:off x="335360" y="1923632"/>
            <a:ext cx="11377264" cy="402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326152" y="1336906"/>
            <a:ext cx="1476165" cy="294832"/>
            <a:chOff x="319637" y="1632899"/>
            <a:chExt cx="1476165" cy="294832"/>
          </a:xfrm>
        </p:grpSpPr>
        <p:sp>
          <p:nvSpPr>
            <p:cNvPr id="2" name="矩形 1"/>
            <p:cNvSpPr/>
            <p:nvPr/>
          </p:nvSpPr>
          <p:spPr>
            <a:xfrm>
              <a:off x="1075722" y="1639699"/>
              <a:ext cx="720080" cy="288032"/>
            </a:xfrm>
            <a:prstGeom prst="rect">
              <a:avLst/>
            </a:prstGeom>
            <a:solidFill>
              <a:srgbClr val="B3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累積報告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9637" y="1632899"/>
              <a:ext cx="720080" cy="288032"/>
            </a:xfrm>
            <a:prstGeom prst="rect">
              <a:avLst/>
            </a:prstGeom>
            <a:solidFill>
              <a:srgbClr val="008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檢驗總覽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矩形圖說文字 29"/>
          <p:cNvSpPr/>
          <p:nvPr/>
        </p:nvSpPr>
        <p:spPr>
          <a:xfrm>
            <a:off x="7680176" y="735465"/>
            <a:ext cx="4104456" cy="293991"/>
          </a:xfrm>
          <a:prstGeom prst="wedgeRectCallout">
            <a:avLst>
              <a:gd name="adj1" fmla="val -47374"/>
              <a:gd name="adj2" fmla="val 887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ExamReportMt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有異常標記資訊才可做異常條件查詢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48" y="1930472"/>
            <a:ext cx="11362087" cy="4082522"/>
          </a:xfrm>
          <a:prstGeom prst="rect">
            <a:avLst/>
          </a:prstGeom>
        </p:spPr>
      </p:pic>
      <p:sp>
        <p:nvSpPr>
          <p:cNvPr id="31" name="圓角矩形 30"/>
          <p:cNvSpPr/>
          <p:nvPr/>
        </p:nvSpPr>
        <p:spPr>
          <a:xfrm>
            <a:off x="6044095" y="3435442"/>
            <a:ext cx="622660" cy="259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PDF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6152" y="1624938"/>
            <a:ext cx="11458480" cy="4371024"/>
          </a:xfrm>
          <a:prstGeom prst="rect">
            <a:avLst/>
          </a:prstGeom>
          <a:noFill/>
          <a:ln w="6350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26076" y="306783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點擊單項可查看累積趨勢</a:t>
            </a:r>
            <a:r>
              <a:rPr lang="zh-TW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7528571" y="5192894"/>
            <a:ext cx="4176464" cy="1563766"/>
          </a:xfrm>
          <a:prstGeom prst="wedgeRectCallout">
            <a:avLst>
              <a:gd name="adj1" fmla="val -42435"/>
              <a:gd name="adj2" fmla="val -66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須新增異常及狀態查詢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提供檢驗清單及累積報告兩種頁籤格式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可讀取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檔案，如有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檔，於報告內容顯示開啟按鈕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='RP'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檔案名稱格式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='SD'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檢驗總覽按申請時間降冪排序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840417" y="1659051"/>
            <a:ext cx="1951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    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僅異常報告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12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82" y="693711"/>
            <a:ext cx="11664950" cy="5302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347" y="1277499"/>
            <a:ext cx="11557285" cy="475252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檢驗報告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累積報告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3352" y="1340768"/>
            <a:ext cx="1476165" cy="292692"/>
            <a:chOff x="263352" y="1624140"/>
            <a:chExt cx="1476165" cy="292692"/>
          </a:xfrm>
        </p:grpSpPr>
        <p:sp>
          <p:nvSpPr>
            <p:cNvPr id="2" name="矩形 1"/>
            <p:cNvSpPr/>
            <p:nvPr/>
          </p:nvSpPr>
          <p:spPr>
            <a:xfrm>
              <a:off x="1019437" y="1624140"/>
              <a:ext cx="720080" cy="288032"/>
            </a:xfrm>
            <a:prstGeom prst="rect">
              <a:avLst/>
            </a:prstGeom>
            <a:solidFill>
              <a:srgbClr val="008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累積報告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3352" y="1628800"/>
              <a:ext cx="720080" cy="288032"/>
            </a:xfrm>
            <a:prstGeom prst="rect">
              <a:avLst/>
            </a:prstGeom>
            <a:solidFill>
              <a:srgbClr val="B3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檢驗總覽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3352" y="1759788"/>
            <a:ext cx="11377264" cy="41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9293" y="1789851"/>
          <a:ext cx="1332211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32211">
                  <a:extLst>
                    <a:ext uri="{9D8B030D-6E8A-4147-A177-3AD203B41FA5}">
                      <a16:colId xmlns:a16="http://schemas.microsoft.com/office/drawing/2014/main" val="2222109622"/>
                    </a:ext>
                  </a:extLst>
                </a:gridCol>
              </a:tblGrid>
              <a:tr h="2144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血液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6624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血液自定義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0710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血液凝固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57853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特殊血液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6766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2022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毒藥物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93704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腫瘤標記與賀爾蒙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2556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51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鏡檢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60019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5880"/>
                  </a:ext>
                </a:extLst>
              </a:tr>
            </a:tbl>
          </a:graphicData>
        </a:graphic>
      </p:graphicFrame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69" y="1790877"/>
            <a:ext cx="914400" cy="28575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5"/>
          <a:srcRect l="1266" t="30270" r="632" b="15961"/>
          <a:stretch/>
        </p:blipFill>
        <p:spPr>
          <a:xfrm>
            <a:off x="1739169" y="2052441"/>
            <a:ext cx="9829091" cy="1585337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1631504" y="368003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點擊單項可查看</a:t>
            </a:r>
            <a:r>
              <a:rPr lang="zh-TW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累積趨勢圖</a:t>
            </a:r>
            <a:endParaRPr lang="zh-TW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47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82" y="693711"/>
            <a:ext cx="11664950" cy="5302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347" y="1277499"/>
            <a:ext cx="11557285" cy="475252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檢驗報告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累積報告</a:t>
            </a:r>
            <a:r>
              <a:rPr lang="en-US" altLang="zh-TW" dirty="0" smtClean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3352" y="1340768"/>
            <a:ext cx="1476165" cy="292692"/>
            <a:chOff x="263352" y="1624140"/>
            <a:chExt cx="1476165" cy="292692"/>
          </a:xfrm>
        </p:grpSpPr>
        <p:sp>
          <p:nvSpPr>
            <p:cNvPr id="2" name="矩形 1"/>
            <p:cNvSpPr/>
            <p:nvPr/>
          </p:nvSpPr>
          <p:spPr>
            <a:xfrm>
              <a:off x="1019437" y="1624140"/>
              <a:ext cx="720080" cy="288032"/>
            </a:xfrm>
            <a:prstGeom prst="rect">
              <a:avLst/>
            </a:prstGeom>
            <a:solidFill>
              <a:srgbClr val="008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累積報告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3352" y="1628800"/>
              <a:ext cx="720080" cy="288032"/>
            </a:xfrm>
            <a:prstGeom prst="rect">
              <a:avLst/>
            </a:prstGeom>
            <a:solidFill>
              <a:srgbClr val="B3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檢驗總覽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3352" y="1759788"/>
            <a:ext cx="11377264" cy="41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9293" y="1789851"/>
          <a:ext cx="1332211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32211">
                  <a:extLst>
                    <a:ext uri="{9D8B030D-6E8A-4147-A177-3AD203B41FA5}">
                      <a16:colId xmlns:a16="http://schemas.microsoft.com/office/drawing/2014/main" val="2222109622"/>
                    </a:ext>
                  </a:extLst>
                </a:gridCol>
              </a:tblGrid>
              <a:tr h="2144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血液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6624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血液自定義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0710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血液凝固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57853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特殊血液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6766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2022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毒藥物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93704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腫瘤標記與賀爾蒙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2556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51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鏡檢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60019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588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631504" y="50131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點擊單項可查看</a:t>
            </a:r>
            <a:r>
              <a:rPr lang="zh-TW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累積趨勢圖</a:t>
            </a:r>
            <a:endParaRPr lang="zh-TW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t="12670"/>
          <a:stretch/>
        </p:blipFill>
        <p:spPr>
          <a:xfrm>
            <a:off x="1703512" y="2060848"/>
            <a:ext cx="9901163" cy="2900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19" y="1788470"/>
            <a:ext cx="860508" cy="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82" y="693711"/>
            <a:ext cx="11664950" cy="5302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347" y="1277499"/>
            <a:ext cx="11557285" cy="4752528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檢驗報告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累積報告</a:t>
            </a:r>
            <a:r>
              <a:rPr lang="en-US" altLang="zh-TW" dirty="0" smtClean="0"/>
              <a:t>(3/3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63352" y="1340768"/>
            <a:ext cx="1476165" cy="292692"/>
            <a:chOff x="263352" y="1624140"/>
            <a:chExt cx="1476165" cy="292692"/>
          </a:xfrm>
        </p:grpSpPr>
        <p:sp>
          <p:nvSpPr>
            <p:cNvPr id="2" name="矩形 1"/>
            <p:cNvSpPr/>
            <p:nvPr/>
          </p:nvSpPr>
          <p:spPr>
            <a:xfrm>
              <a:off x="1019437" y="1624140"/>
              <a:ext cx="720080" cy="288032"/>
            </a:xfrm>
            <a:prstGeom prst="rect">
              <a:avLst/>
            </a:prstGeom>
            <a:solidFill>
              <a:srgbClr val="008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累積報告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3352" y="1628800"/>
              <a:ext cx="720080" cy="288032"/>
            </a:xfrm>
            <a:prstGeom prst="rect">
              <a:avLst/>
            </a:prstGeom>
            <a:solidFill>
              <a:srgbClr val="B3D1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檢驗總覽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3352" y="1759788"/>
            <a:ext cx="11377264" cy="411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9293" y="1789851"/>
          <a:ext cx="1332211" cy="243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32211">
                  <a:extLst>
                    <a:ext uri="{9D8B030D-6E8A-4147-A177-3AD203B41FA5}">
                      <a16:colId xmlns:a16="http://schemas.microsoft.com/office/drawing/2014/main" val="2222109622"/>
                    </a:ext>
                  </a:extLst>
                </a:gridCol>
              </a:tblGrid>
              <a:tr h="2144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血液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6624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血液自定義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0710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血液凝固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57853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特殊血液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6766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血液生化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20222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毒藥物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93704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腫瘤標記與賀爾蒙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2556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特殊生化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517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鏡檢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60019"/>
                  </a:ext>
                </a:extLst>
              </a:tr>
              <a:tr h="2144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588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631504" y="50131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點擊單項可查看</a:t>
            </a:r>
            <a:r>
              <a:rPr lang="zh-TW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累積趨勢圖</a:t>
            </a:r>
            <a:endParaRPr lang="zh-TW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t="12670"/>
          <a:stretch/>
        </p:blipFill>
        <p:spPr>
          <a:xfrm>
            <a:off x="1703512" y="2060848"/>
            <a:ext cx="9901163" cy="2900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19" y="1788470"/>
            <a:ext cx="860508" cy="237772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1199456" y="873147"/>
            <a:ext cx="9289032" cy="4932117"/>
            <a:chOff x="1199456" y="873147"/>
            <a:chExt cx="9289032" cy="4932117"/>
          </a:xfrm>
        </p:grpSpPr>
        <p:grpSp>
          <p:nvGrpSpPr>
            <p:cNvPr id="16" name="群組 15"/>
            <p:cNvGrpSpPr/>
            <p:nvPr/>
          </p:nvGrpSpPr>
          <p:grpSpPr>
            <a:xfrm>
              <a:off x="1199456" y="873147"/>
              <a:ext cx="9289032" cy="4932117"/>
              <a:chOff x="1199456" y="873147"/>
              <a:chExt cx="9289032" cy="4932117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1199456" y="873147"/>
                <a:ext cx="9289032" cy="4932117"/>
                <a:chOff x="1199456" y="873147"/>
                <a:chExt cx="9289032" cy="4932117"/>
              </a:xfrm>
            </p:grpSpPr>
            <p:sp>
              <p:nvSpPr>
                <p:cNvPr id="22" name="圓角矩形 21"/>
                <p:cNvSpPr/>
                <p:nvPr/>
              </p:nvSpPr>
              <p:spPr>
                <a:xfrm>
                  <a:off x="1205988" y="873147"/>
                  <a:ext cx="9282499" cy="279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199456" y="1116209"/>
                  <a:ext cx="9289032" cy="468905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1356848" y="1173739"/>
                <a:ext cx="8974248" cy="4600838"/>
                <a:chOff x="1335882" y="1116209"/>
                <a:chExt cx="8974248" cy="4600838"/>
              </a:xfrm>
            </p:grpSpPr>
            <p:pic>
              <p:nvPicPr>
                <p:cNvPr id="20" name="內容版面配置區 4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621" t="17271" b="1"/>
                <a:stretch/>
              </p:blipFill>
              <p:spPr bwMode="auto">
                <a:xfrm>
                  <a:off x="1343472" y="1116209"/>
                  <a:ext cx="8966658" cy="3264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" name="內容版面配置區 4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12" t="27761" r="22579" b="27756"/>
                <a:stretch/>
              </p:blipFill>
              <p:spPr bwMode="auto">
                <a:xfrm>
                  <a:off x="1335882" y="4354028"/>
                  <a:ext cx="8936581" cy="13630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7" name="乘號 16"/>
            <p:cNvSpPr/>
            <p:nvPr/>
          </p:nvSpPr>
          <p:spPr>
            <a:xfrm>
              <a:off x="10215348" y="913391"/>
              <a:ext cx="156162" cy="172089"/>
            </a:xfrm>
            <a:prstGeom prst="mathMultiply">
              <a:avLst>
                <a:gd name="adj1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圖說文字 23"/>
          <p:cNvSpPr/>
          <p:nvPr/>
        </p:nvSpPr>
        <p:spPr>
          <a:xfrm>
            <a:off x="9624392" y="3390035"/>
            <a:ext cx="1556266" cy="504056"/>
          </a:xfrm>
          <a:prstGeom prst="wedgeRectCallout">
            <a:avLst>
              <a:gd name="adj1" fmla="val -63470"/>
              <a:gd name="adj2" fmla="val -2932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點擊單筆檢驗數值會開啟累積趨勢圖視窗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9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)-dashboard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60489"/>
              </p:ext>
            </p:extLst>
          </p:nvPr>
        </p:nvGraphicFramePr>
        <p:xfrm>
          <a:off x="191344" y="995331"/>
          <a:ext cx="11809312" cy="276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0">
                  <a:extLst>
                    <a:ext uri="{9D8B030D-6E8A-4147-A177-3AD203B41FA5}">
                      <a16:colId xmlns:a16="http://schemas.microsoft.com/office/drawing/2014/main" val="360522139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73596537"/>
                    </a:ext>
                  </a:extLst>
                </a:gridCol>
              </a:tblGrid>
              <a:tr h="18734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檢查報告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more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67985"/>
                  </a:ext>
                </a:extLst>
              </a:tr>
              <a:tr h="2462352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4281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73478"/>
              </p:ext>
            </p:extLst>
          </p:nvPr>
        </p:nvGraphicFramePr>
        <p:xfrm>
          <a:off x="263352" y="1340768"/>
          <a:ext cx="11592000" cy="219644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84390897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23910329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0403266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454244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011590204"/>
                    </a:ext>
                  </a:extLst>
                </a:gridCol>
                <a:gridCol w="1438872">
                  <a:extLst>
                    <a:ext uri="{9D8B030D-6E8A-4147-A177-3AD203B41FA5}">
                      <a16:colId xmlns:a16="http://schemas.microsoft.com/office/drawing/2014/main" val="3148606117"/>
                    </a:ext>
                  </a:extLst>
                </a:gridCol>
              </a:tblGrid>
              <a:tr h="265884"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報告名稱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申請項目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診別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開單時間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報告時間</a:t>
                      </a:r>
                      <a:endParaRPr lang="zh-TW" altLang="en-US" sz="11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7823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已執行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放射線部檢查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Chest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門診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2020-04-20  11:14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61122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E.K.G</a:t>
                      </a: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心電圖申請單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E.K.G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門診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2020-03-11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2020-03-12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6057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放射線部檢查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Chest PA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2020-02-01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2020-02-22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9652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放射線部檢查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L-Spine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Lat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2020-01-11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2020-07-12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77825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正式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放射線部檢查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Chest PA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2020-01-03  10:40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2020-01-04</a:t>
                      </a:r>
                      <a:r>
                        <a:rPr lang="en-US" altLang="zh-TW" sz="1100" kern="1200" baseline="0" noProof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13:05</a:t>
                      </a:r>
                      <a:endParaRPr lang="zh-TW" altLang="en-US" sz="1100" kern="1200" noProof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67369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11928656" y="1317800"/>
            <a:ext cx="72000" cy="224238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423592" y="3502507"/>
            <a:ext cx="2376264" cy="652203"/>
          </a:xfrm>
          <a:prstGeom prst="wedgeRoundRectCallout">
            <a:avLst>
              <a:gd name="adj1" fmla="val -46900"/>
              <a:gd name="adj2" fmla="val -73465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報告名稱：放射線部檢查</a:t>
            </a:r>
            <a:endParaRPr lang="en-US" altLang="zh-TW" sz="10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申請項目：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Chest PA</a:t>
            </a:r>
          </a:p>
          <a:p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報告時間：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2020-01-04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13:05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335360" y="4581128"/>
            <a:ext cx="2592288" cy="432048"/>
          </a:xfrm>
          <a:prstGeom prst="wedgeRectCallout">
            <a:avLst>
              <a:gd name="adj1" fmla="val -31903"/>
              <a:gd name="adj2" fmla="val -816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依照開單時間降冪排序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小時內的報告提醒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877897"/>
            <a:ext cx="11664950" cy="50971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依類別序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91" y="1513320"/>
            <a:ext cx="11449272" cy="4461736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415600" y="1755842"/>
            <a:ext cx="2261222" cy="3976692"/>
            <a:chOff x="450402" y="1755824"/>
            <a:chExt cx="2261222" cy="3976692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4"/>
            <a:srcRect r="79793" b="18570"/>
            <a:stretch/>
          </p:blipFill>
          <p:spPr>
            <a:xfrm>
              <a:off x="450402" y="1755824"/>
              <a:ext cx="2261222" cy="3473376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079" y="5229200"/>
              <a:ext cx="2099545" cy="503316"/>
            </a:xfrm>
            <a:prstGeom prst="rect">
              <a:avLst/>
            </a:prstGeom>
          </p:spPr>
        </p:pic>
      </p:grpSp>
      <p:sp>
        <p:nvSpPr>
          <p:cNvPr id="21" name="圓角矩形 20"/>
          <p:cNvSpPr/>
          <p:nvPr/>
        </p:nvSpPr>
        <p:spPr>
          <a:xfrm>
            <a:off x="479376" y="1844824"/>
            <a:ext cx="648072" cy="288032"/>
          </a:xfrm>
          <a:prstGeom prst="round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22279" y="1874297"/>
            <a:ext cx="59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14275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17648" y="1863844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79791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81817" y="1861995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依開單日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231" y="1535209"/>
            <a:ext cx="9082557" cy="3405959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7376969" y="5611606"/>
            <a:ext cx="4426819" cy="996759"/>
          </a:xfrm>
          <a:prstGeom prst="wedgeRectCallout">
            <a:avLst>
              <a:gd name="adj1" fmla="val -39672"/>
              <a:gd name="adj2" fmla="val -702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須新增就醫類別及狀態查詢條件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仿照綜整查詢報告條件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.PACS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EKG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縮圖與連結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可讀取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='RP'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檔案名稱格式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Isddescr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isdtp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='SD'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8915" y="1617025"/>
            <a:ext cx="396000" cy="162000"/>
          </a:xfrm>
          <a:prstGeom prst="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PDF</a:t>
            </a:r>
            <a:endParaRPr lang="zh-TW" altLang="en-US" sz="105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2881000" y="1528226"/>
            <a:ext cx="8763017" cy="261610"/>
            <a:chOff x="2881000" y="1528226"/>
            <a:chExt cx="8763017" cy="261610"/>
          </a:xfrm>
        </p:grpSpPr>
        <p:sp>
          <p:nvSpPr>
            <p:cNvPr id="35" name="矩形 34"/>
            <p:cNvSpPr/>
            <p:nvPr/>
          </p:nvSpPr>
          <p:spPr>
            <a:xfrm>
              <a:off x="3050808" y="1605308"/>
              <a:ext cx="6717600" cy="175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881000" y="1528226"/>
              <a:ext cx="8763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申請時間：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2013-03-19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09:12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科別：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腎臟科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診別：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</a:t>
              </a: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院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報告醫師：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11:53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30052" y="154638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55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52" y="877897"/>
            <a:ext cx="11664950" cy="509715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19D5-D51A-425B-93E6-D92130AF4E87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檢查報告</a:t>
            </a:r>
            <a:r>
              <a:rPr lang="en-US" altLang="zh-TW" dirty="0" smtClean="0"/>
              <a:t>(</a:t>
            </a:r>
            <a:r>
              <a:rPr lang="zh-TW" altLang="en-US" dirty="0"/>
              <a:t>門</a:t>
            </a:r>
            <a:r>
              <a:rPr lang="en-US" altLang="zh-TW" dirty="0"/>
              <a:t>/</a:t>
            </a:r>
            <a:r>
              <a:rPr lang="zh-TW" altLang="en-US" dirty="0"/>
              <a:t>急</a:t>
            </a:r>
            <a:r>
              <a:rPr lang="en-US" altLang="zh-TW" dirty="0"/>
              <a:t>/</a:t>
            </a:r>
            <a:r>
              <a:rPr lang="zh-TW" altLang="en-US" dirty="0"/>
              <a:t>住</a:t>
            </a:r>
            <a:r>
              <a:rPr lang="en-US" altLang="zh-TW" dirty="0" smtClean="0"/>
              <a:t>)-</a:t>
            </a:r>
            <a:r>
              <a:rPr lang="zh-TW" altLang="en-US" dirty="0" smtClean="0"/>
              <a:t>完整查詢  依類別序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1191" y="1513320"/>
            <a:ext cx="11449272" cy="4461736"/>
          </a:xfrm>
          <a:prstGeom prst="rect">
            <a:avLst/>
          </a:prstGeom>
          <a:solidFill>
            <a:srgbClr val="EF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415600" y="1755842"/>
            <a:ext cx="2261222" cy="3976692"/>
            <a:chOff x="450402" y="1755824"/>
            <a:chExt cx="2261222" cy="3976692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4"/>
            <a:srcRect r="79793" b="18570"/>
            <a:stretch/>
          </p:blipFill>
          <p:spPr>
            <a:xfrm>
              <a:off x="450402" y="1755824"/>
              <a:ext cx="2261222" cy="3473376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079" y="5229200"/>
              <a:ext cx="2099545" cy="503316"/>
            </a:xfrm>
            <a:prstGeom prst="rect">
              <a:avLst/>
            </a:prstGeom>
          </p:spPr>
        </p:pic>
      </p:grpSp>
      <p:sp>
        <p:nvSpPr>
          <p:cNvPr id="21" name="圓角矩形 20"/>
          <p:cNvSpPr/>
          <p:nvPr/>
        </p:nvSpPr>
        <p:spPr>
          <a:xfrm>
            <a:off x="479376" y="1844824"/>
            <a:ext cx="648072" cy="288032"/>
          </a:xfrm>
          <a:prstGeom prst="round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22279" y="1874297"/>
            <a:ext cx="59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14275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17648" y="1863844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797913" y="1842939"/>
            <a:ext cx="648072" cy="288032"/>
          </a:xfrm>
          <a:prstGeom prst="roundRect">
            <a:avLst/>
          </a:prstGeom>
          <a:solidFill>
            <a:srgbClr val="BDDDD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81817" y="1861995"/>
            <a:ext cx="698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依開單日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231" y="1535209"/>
            <a:ext cx="9082557" cy="340595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421" y="1543318"/>
            <a:ext cx="9143219" cy="3541866"/>
          </a:xfrm>
          <a:prstGeom prst="rect">
            <a:avLst/>
          </a:prstGeom>
        </p:spPr>
      </p:pic>
      <p:sp>
        <p:nvSpPr>
          <p:cNvPr id="29" name="矩形圖說文字 28"/>
          <p:cNvSpPr/>
          <p:nvPr/>
        </p:nvSpPr>
        <p:spPr>
          <a:xfrm>
            <a:off x="10109328" y="1997407"/>
            <a:ext cx="1728192" cy="634737"/>
          </a:xfrm>
          <a:prstGeom prst="wedgeRectCallout">
            <a:avLst>
              <a:gd name="adj1" fmla="val 15218"/>
              <a:gd name="adj2" fmla="val -864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PACS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按鈕可連結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PACS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系統，但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端皆須安裝設定檔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2881000" y="1533892"/>
            <a:ext cx="8763017" cy="261610"/>
            <a:chOff x="2881000" y="1533892"/>
            <a:chExt cx="8763017" cy="261610"/>
          </a:xfrm>
        </p:grpSpPr>
        <p:sp>
          <p:nvSpPr>
            <p:cNvPr id="33" name="矩形 32"/>
            <p:cNvSpPr/>
            <p:nvPr/>
          </p:nvSpPr>
          <p:spPr>
            <a:xfrm>
              <a:off x="3050808" y="1605308"/>
              <a:ext cx="6717600" cy="175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881000" y="1533892"/>
              <a:ext cx="8763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申請時間：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2013-03-19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09:12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科別：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腎臟科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診別：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</a:t>
              </a: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院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報告醫師：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</a:t>
              </a:r>
              <a:r>
                <a:rPr lang="en-US" altLang="zh-TW" sz="105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oo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05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報告時間：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2019-03-19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11:53</a:t>
              </a:r>
              <a:endPara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30052" y="154638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 已有報告</a:t>
            </a:r>
            <a:endParaRPr lang="zh-TW" altLang="en-US" sz="11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8208" y="1802479"/>
            <a:ext cx="400050" cy="23812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1463828" y="1610816"/>
            <a:ext cx="396000" cy="162000"/>
          </a:xfrm>
          <a:prstGeom prst="rect">
            <a:avLst/>
          </a:prstGeom>
          <a:solidFill>
            <a:srgbClr val="008E76"/>
          </a:solidFill>
          <a:ln w="9525">
            <a:solidFill>
              <a:srgbClr val="008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PDF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93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84266</TotalTime>
  <Words>1674</Words>
  <Application>Microsoft Office PowerPoint</Application>
  <PresentationFormat>寬螢幕</PresentationFormat>
  <Paragraphs>363</Paragraphs>
  <Slides>24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宋体</vt:lpstr>
      <vt:lpstr>微軟正黑體</vt:lpstr>
      <vt:lpstr>新細明體</vt:lpstr>
      <vt:lpstr>標楷體</vt:lpstr>
      <vt:lpstr>Arial</vt:lpstr>
      <vt:lpstr>Calibri</vt:lpstr>
      <vt:lpstr>Times New Roman</vt:lpstr>
      <vt:lpstr>Wingdings 2</vt:lpstr>
      <vt:lpstr>Office 佈景主題</vt:lpstr>
      <vt:lpstr>PowerPoint 簡報</vt:lpstr>
      <vt:lpstr>1-2檢驗報告(門/急/住)-dashboard</vt:lpstr>
      <vt:lpstr>1-2檢驗報告(門/急/住)-完整查詢  報告清單</vt:lpstr>
      <vt:lpstr>1-2檢驗報告(門/急/住)-完整查詢  累積報告(1/3)</vt:lpstr>
      <vt:lpstr>1-2檢驗報告(門/急/住)-完整查詢  累積報告(2/3)</vt:lpstr>
      <vt:lpstr>1-2檢驗報告(門/急/住)-完整查詢  累積報告(3/3)</vt:lpstr>
      <vt:lpstr>1-3檢查報告(門/急/住)-dashboard</vt:lpstr>
      <vt:lpstr>1-3檢查報告(門/急/住)-完整查詢  依類別序(1/3)</vt:lpstr>
      <vt:lpstr>1-3檢查報告(門/急/住)-完整查詢  依類別序(2/3)</vt:lpstr>
      <vt:lpstr>1-3檢查報告(門/急/住)-完整查詢  依類別序(3/3)</vt:lpstr>
      <vt:lpstr>1-3檢查報告(門/急/住)-完整查詢  依報告日</vt:lpstr>
      <vt:lpstr>1-3檢查報告(門/急/住)-完整查詢  依開單日</vt:lpstr>
      <vt:lpstr>報告綜整查詢-現行系統(參考資料)</vt:lpstr>
      <vt:lpstr>報告綜整查詢-現行系統(參考資料)</vt:lpstr>
      <vt:lpstr>數位助理-現行系統(參考資料)</vt:lpstr>
      <vt:lpstr>累積報告查詢-現行系統(參考資料)</vt:lpstr>
      <vt:lpstr>全部檢查檢驗查詢-現行系統(參考資料)</vt:lpstr>
      <vt:lpstr>檢驗(查)報告查詢-現行系統(參考資料)</vt:lpstr>
      <vt:lpstr>累積報告查詢-現行系統(參考資料)</vt:lpstr>
      <vt:lpstr>PowerPoint 簡報</vt:lpstr>
      <vt:lpstr>4-1手術紀錄(門/急/住)-dashboard </vt:lpstr>
      <vt:lpstr>4-1手術紀錄(門/急/住)-完整查詢 手術清單</vt:lpstr>
      <vt:lpstr>4-1-9手術紀錄(門/急/住)-完整查詢 手術記錄</vt:lpstr>
      <vt:lpstr>4-1-9手術紀錄(門/急/住)-手術記錄 舊系統參考資料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卓曉霜</cp:lastModifiedBy>
  <cp:revision>2760</cp:revision>
  <cp:lastPrinted>2020-04-14T07:53:01Z</cp:lastPrinted>
  <dcterms:created xsi:type="dcterms:W3CDTF">2017-07-12T12:33:59Z</dcterms:created>
  <dcterms:modified xsi:type="dcterms:W3CDTF">2020-05-07T02:07:08Z</dcterms:modified>
</cp:coreProperties>
</file>