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3" r:id="rId4"/>
    <p:sldId id="285" r:id="rId5"/>
    <p:sldId id="289" r:id="rId6"/>
    <p:sldId id="290" r:id="rId7"/>
    <p:sldId id="258" r:id="rId8"/>
    <p:sldId id="274" r:id="rId9"/>
    <p:sldId id="272" r:id="rId10"/>
    <p:sldId id="259" r:id="rId11"/>
    <p:sldId id="270" r:id="rId12"/>
    <p:sldId id="268" r:id="rId13"/>
    <p:sldId id="265" r:id="rId14"/>
    <p:sldId id="264" r:id="rId15"/>
    <p:sldId id="275" r:id="rId16"/>
    <p:sldId id="263" r:id="rId17"/>
    <p:sldId id="260" r:id="rId18"/>
    <p:sldId id="288" r:id="rId19"/>
    <p:sldId id="266" r:id="rId20"/>
    <p:sldId id="267" r:id="rId21"/>
    <p:sldId id="292" r:id="rId22"/>
    <p:sldId id="291" r:id="rId23"/>
    <p:sldId id="293" r:id="rId24"/>
    <p:sldId id="294" r:id="rId25"/>
    <p:sldId id="295" r:id="rId26"/>
    <p:sldId id="296" r:id="rId27"/>
    <p:sldId id="297" r:id="rId28"/>
    <p:sldId id="298" r:id="rId29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ED2FD"/>
    <a:srgbClr val="F0F8F7"/>
    <a:srgbClr val="FFFFFF"/>
    <a:srgbClr val="C0E0D0"/>
    <a:srgbClr val="EAEAEA"/>
    <a:srgbClr val="CCCCCC"/>
    <a:srgbClr val="FFFFCC"/>
    <a:srgbClr val="008E77"/>
    <a:srgbClr val="A3C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0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F8B-F11A-4754-92F4-F4B40CE2E942}" type="datetimeFigureOut">
              <a:rPr lang="zh-TW" altLang="en-US" smtClean="0"/>
              <a:t>2020/07/06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85E-795E-4614-8D40-72D621F42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79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F8B-F11A-4754-92F4-F4B40CE2E942}" type="datetimeFigureOut">
              <a:rPr lang="zh-TW" altLang="en-US" smtClean="0"/>
              <a:t>2020/07/06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85E-795E-4614-8D40-72D621F42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61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F8B-F11A-4754-92F4-F4B40CE2E942}" type="datetimeFigureOut">
              <a:rPr lang="zh-TW" altLang="en-US" smtClean="0"/>
              <a:t>2020/07/06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85E-795E-4614-8D40-72D621F42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84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F8B-F11A-4754-92F4-F4B40CE2E942}" type="datetimeFigureOut">
              <a:rPr lang="zh-TW" altLang="en-US" smtClean="0"/>
              <a:t>2020/07/06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85E-795E-4614-8D40-72D621F42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00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F8B-F11A-4754-92F4-F4B40CE2E942}" type="datetimeFigureOut">
              <a:rPr lang="zh-TW" altLang="en-US" smtClean="0"/>
              <a:t>2020/07/06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85E-795E-4614-8D40-72D621F42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42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F8B-F11A-4754-92F4-F4B40CE2E942}" type="datetimeFigureOut">
              <a:rPr lang="zh-TW" altLang="en-US" smtClean="0"/>
              <a:t>2020/07/06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85E-795E-4614-8D40-72D621F42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67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F8B-F11A-4754-92F4-F4B40CE2E942}" type="datetimeFigureOut">
              <a:rPr lang="zh-TW" altLang="en-US" smtClean="0"/>
              <a:t>2020/07/06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85E-795E-4614-8D40-72D621F42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95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F8B-F11A-4754-92F4-F4B40CE2E942}" type="datetimeFigureOut">
              <a:rPr lang="zh-TW" altLang="en-US" smtClean="0"/>
              <a:t>2020/07/06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85E-795E-4614-8D40-72D621F42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2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F8B-F11A-4754-92F4-F4B40CE2E942}" type="datetimeFigureOut">
              <a:rPr lang="zh-TW" altLang="en-US" smtClean="0"/>
              <a:t>2020/07/06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85E-795E-4614-8D40-72D621F42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74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F8B-F11A-4754-92F4-F4B40CE2E942}" type="datetimeFigureOut">
              <a:rPr lang="zh-TW" altLang="en-US" smtClean="0"/>
              <a:t>2020/07/06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85E-795E-4614-8D40-72D621F42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54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F8B-F11A-4754-92F4-F4B40CE2E942}" type="datetimeFigureOut">
              <a:rPr lang="zh-TW" altLang="en-US" smtClean="0"/>
              <a:t>2020/07/06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85E-795E-4614-8D40-72D621F42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7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5F8B-F11A-4754-92F4-F4B40CE2E942}" type="datetimeFigureOut">
              <a:rPr lang="zh-TW" altLang="en-US" smtClean="0"/>
              <a:t>2020/07/06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ED85E-795E-4614-8D40-72D621F42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92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排檢</a:t>
            </a:r>
            <a:r>
              <a:rPr lang="en-US" altLang="zh-TW" dirty="0"/>
              <a:t>-UI</a:t>
            </a:r>
            <a:r>
              <a:rPr lang="zh-TW" altLang="en-US" dirty="0"/>
              <a:t>規劃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07-03-2020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929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3377682" cy="782540"/>
          </a:xfrm>
        </p:spPr>
        <p:txBody>
          <a:bodyPr>
            <a:normAutofit/>
          </a:bodyPr>
          <a:lstStyle/>
          <a:p>
            <a:r>
              <a:rPr lang="zh-TW" altLang="en-US" dirty="0"/>
              <a:t>排檢</a:t>
            </a:r>
            <a:r>
              <a:rPr lang="en-US" altLang="zh-TW" dirty="0"/>
              <a:t>-</a:t>
            </a:r>
            <a:r>
              <a:rPr lang="zh-TW" altLang="en-US" dirty="0"/>
              <a:t>畫面</a:t>
            </a:r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348" y="74814"/>
            <a:ext cx="7686944" cy="572575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" y="2631979"/>
            <a:ext cx="7334277" cy="4093018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141316" y="947651"/>
            <a:ext cx="2576946" cy="748145"/>
          </a:xfrm>
          <a:prstGeom prst="wedgeRoundRect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400" dirty="0"/>
              <a:t>排檢明細中顯示的診別包含：門診</a:t>
            </a:r>
            <a:r>
              <a:rPr lang="en-US" altLang="zh-TW" sz="1400" dirty="0"/>
              <a:t>/</a:t>
            </a:r>
            <a:r>
              <a:rPr lang="zh-TW" altLang="en-US" sz="1400" dirty="0"/>
              <a:t>急診</a:t>
            </a:r>
            <a:r>
              <a:rPr lang="en-US" altLang="zh-TW" sz="1400" dirty="0"/>
              <a:t>/</a:t>
            </a:r>
            <a:r>
              <a:rPr lang="zh-TW" altLang="en-US" sz="1400" dirty="0"/>
              <a:t>住院</a:t>
            </a:r>
          </a:p>
        </p:txBody>
      </p:sp>
    </p:spTree>
    <p:extLst>
      <p:ext uri="{BB962C8B-B14F-4D97-AF65-F5344CB8AC3E}">
        <p14:creationId xmlns:p14="http://schemas.microsoft.com/office/powerpoint/2010/main" val="127635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191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排檢</a:t>
            </a:r>
            <a:r>
              <a:rPr lang="en-US" altLang="zh-TW" dirty="0"/>
              <a:t>-</a:t>
            </a:r>
            <a:r>
              <a:rPr lang="zh-TW" altLang="en-US" dirty="0"/>
              <a:t>畫面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739" y="970383"/>
            <a:ext cx="9524527" cy="521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7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排檢：其他排檢日選單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31" y="884442"/>
            <a:ext cx="9142529" cy="53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533" y="94192"/>
            <a:ext cx="10515600" cy="752475"/>
          </a:xfrm>
        </p:spPr>
        <p:txBody>
          <a:bodyPr/>
          <a:lstStyle/>
          <a:p>
            <a:r>
              <a:rPr lang="zh-TW" altLang="en-US" dirty="0"/>
              <a:t>排檢</a:t>
            </a:r>
            <a:r>
              <a:rPr lang="en-US" altLang="zh-TW" dirty="0"/>
              <a:t>-</a:t>
            </a:r>
            <a:r>
              <a:rPr lang="zh-TW" altLang="en-US" dirty="0"/>
              <a:t>綠底：備註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46" y="956733"/>
            <a:ext cx="9717854" cy="5430788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60344" y="1926455"/>
            <a:ext cx="1610514" cy="748145"/>
          </a:xfrm>
          <a:prstGeom prst="wedgeRoundRectCallout">
            <a:avLst>
              <a:gd name="adj1" fmla="val 56571"/>
              <a:gd name="adj2" fmla="val -286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400" dirty="0"/>
              <a:t>已有排檢資料，則畫面帶到該日期的頁籤。</a:t>
            </a:r>
          </a:p>
        </p:txBody>
      </p:sp>
    </p:spTree>
    <p:extLst>
      <p:ext uri="{BB962C8B-B14F-4D97-AF65-F5344CB8AC3E}">
        <p14:creationId xmlns:p14="http://schemas.microsoft.com/office/powerpoint/2010/main" val="318654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66502"/>
            <a:ext cx="10515600" cy="897775"/>
          </a:xfrm>
        </p:spPr>
        <p:txBody>
          <a:bodyPr/>
          <a:lstStyle/>
          <a:p>
            <a:r>
              <a:rPr lang="zh-TW" altLang="en-US" dirty="0"/>
              <a:t>排檢</a:t>
            </a:r>
            <a:r>
              <a:rPr lang="en-US" altLang="zh-TW" dirty="0"/>
              <a:t>-</a:t>
            </a:r>
            <a:r>
              <a:rPr lang="zh-TW" altLang="en-US" dirty="0"/>
              <a:t>最近可排時段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13" y="964278"/>
            <a:ext cx="9888476" cy="5513248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972589" y="5511338"/>
            <a:ext cx="2784764" cy="515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988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9028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排檢：取消插檢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796" y="1122218"/>
            <a:ext cx="9063193" cy="5054745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496291" y="5769033"/>
            <a:ext cx="773084" cy="407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圖說文字 5"/>
          <p:cNvSpPr/>
          <p:nvPr/>
        </p:nvSpPr>
        <p:spPr>
          <a:xfrm>
            <a:off x="2327564" y="4339244"/>
            <a:ext cx="1845425" cy="756458"/>
          </a:xfrm>
          <a:prstGeom prst="wedgeRoundRectCallout">
            <a:avLst>
              <a:gd name="adj1" fmla="val -44256"/>
              <a:gd name="adj2" fmla="val 7788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/>
              <a:t>插檢狀態</a:t>
            </a:r>
            <a:br>
              <a:rPr lang="en-US" altLang="zh-TW" sz="1200" dirty="0"/>
            </a:br>
            <a:r>
              <a:rPr lang="en-US" altLang="zh-TW" sz="1200" dirty="0"/>
              <a:t>isptbasic2.isbstatus = 20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864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1200"/>
          </a:xfrm>
        </p:spPr>
        <p:txBody>
          <a:bodyPr/>
          <a:lstStyle/>
          <a:p>
            <a:r>
              <a:rPr lang="zh-TW" altLang="en-US" dirty="0"/>
              <a:t>排檢查詢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24" y="691038"/>
            <a:ext cx="10388899" cy="616696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127" y="771524"/>
            <a:ext cx="7776298" cy="54855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75" y="4092240"/>
            <a:ext cx="3952535" cy="4368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575" y="4589423"/>
            <a:ext cx="3952535" cy="4057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575" y="5039162"/>
            <a:ext cx="3952535" cy="4038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6574" y="5523480"/>
            <a:ext cx="3952535" cy="38888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00825" y="3943349"/>
            <a:ext cx="4610100" cy="2124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11210925" y="3943350"/>
            <a:ext cx="219075" cy="352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6835" y="4152465"/>
            <a:ext cx="1511560" cy="1290530"/>
          </a:xfrm>
          <a:prstGeom prst="rect">
            <a:avLst/>
          </a:prstGeom>
        </p:spPr>
      </p:pic>
      <p:cxnSp>
        <p:nvCxnSpPr>
          <p:cNvPr id="15" name="直線單箭頭接點 14"/>
          <p:cNvCxnSpPr/>
          <p:nvPr/>
        </p:nvCxnSpPr>
        <p:spPr>
          <a:xfrm flipH="1">
            <a:off x="6029325" y="2266950"/>
            <a:ext cx="1952625" cy="1825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450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67" y="677291"/>
            <a:ext cx="9600000" cy="59619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191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排檢</a:t>
            </a:r>
            <a:r>
              <a:rPr lang="en-US" altLang="zh-TW" dirty="0"/>
              <a:t>-</a:t>
            </a:r>
            <a:r>
              <a:rPr lang="zh-TW" altLang="en-US"/>
              <a:t>排檢明細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98" y="2665712"/>
            <a:ext cx="6370189" cy="397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79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5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輸入病患電話號碼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454" y="1057275"/>
            <a:ext cx="9163810" cy="51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55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32155"/>
          </a:xfrm>
        </p:spPr>
        <p:txBody>
          <a:bodyPr/>
          <a:lstStyle/>
          <a:p>
            <a:r>
              <a:rPr lang="zh-TW" altLang="en-US" dirty="0"/>
              <a:t>排檢：狀態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27" y="1323338"/>
            <a:ext cx="10013042" cy="5034283"/>
          </a:xfrm>
          <a:prstGeom prst="rect">
            <a:avLst/>
          </a:prstGeom>
        </p:spPr>
      </p:pic>
      <p:sp>
        <p:nvSpPr>
          <p:cNvPr id="6" name="圓角矩形圖說文字 5"/>
          <p:cNvSpPr/>
          <p:nvPr/>
        </p:nvSpPr>
        <p:spPr>
          <a:xfrm>
            <a:off x="96483" y="2468515"/>
            <a:ext cx="2963958" cy="1524987"/>
          </a:xfrm>
          <a:prstGeom prst="wedgeRoundRectCallout">
            <a:avLst>
              <a:gd name="adj1" fmla="val 67611"/>
              <a:gd name="adj2" fmla="val -3596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/>
              <a:t>狀態：</a:t>
            </a:r>
            <a:endParaRPr lang="en-US" altLang="zh-TW" sz="1200" dirty="0"/>
          </a:p>
          <a:p>
            <a:r>
              <a:rPr lang="en-US" altLang="zh-TW" sz="1200" dirty="0"/>
              <a:t>1.</a:t>
            </a:r>
            <a:r>
              <a:rPr lang="zh-TW" altLang="en-US" sz="1200" dirty="0"/>
              <a:t>申請：可排檢</a:t>
            </a:r>
            <a:endParaRPr lang="en-US" altLang="zh-TW" sz="1200" dirty="0"/>
          </a:p>
          <a:p>
            <a:r>
              <a:rPr lang="en-US" altLang="zh-TW" sz="1200" dirty="0"/>
              <a:t>2.</a:t>
            </a:r>
            <a:r>
              <a:rPr lang="zh-TW" altLang="en-US" sz="1200" dirty="0"/>
              <a:t>排檢：彈出提示，再彈出排檢畫面</a:t>
            </a:r>
            <a:endParaRPr lang="en-US" altLang="zh-TW" sz="1200" dirty="0"/>
          </a:p>
          <a:p>
            <a:r>
              <a:rPr lang="en-US" altLang="zh-TW" sz="1200" dirty="0"/>
              <a:t>3.</a:t>
            </a:r>
            <a:r>
              <a:rPr lang="zh-TW" altLang="en-US" sz="1200" dirty="0"/>
              <a:t>執行中：訊息彈窗</a:t>
            </a:r>
            <a:r>
              <a:rPr lang="en-US" altLang="zh-TW" sz="1200" dirty="0"/>
              <a:t>”</a:t>
            </a:r>
            <a:r>
              <a:rPr lang="zh-TW" altLang="en-US" sz="1200" dirty="0"/>
              <a:t>該表單狀態已非申請中</a:t>
            </a:r>
            <a:r>
              <a:rPr lang="en-US" altLang="zh-TW" sz="1200" dirty="0"/>
              <a:t>”</a:t>
            </a:r>
            <a:r>
              <a:rPr lang="zh-TW" altLang="en-US" sz="1200" dirty="0"/>
              <a:t>，不彈排檢畫面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3" y="4088571"/>
            <a:ext cx="2653852" cy="1028127"/>
          </a:xfrm>
          <a:prstGeom prst="rect">
            <a:avLst/>
          </a:prstGeom>
        </p:spPr>
      </p:pic>
      <p:sp>
        <p:nvSpPr>
          <p:cNvPr id="14" name="手繪多邊形 13"/>
          <p:cNvSpPr/>
          <p:nvPr/>
        </p:nvSpPr>
        <p:spPr>
          <a:xfrm>
            <a:off x="117502" y="3566160"/>
            <a:ext cx="281509" cy="548640"/>
          </a:xfrm>
          <a:custGeom>
            <a:avLst/>
            <a:gdLst>
              <a:gd name="connsiteX0" fmla="*/ 106942 w 281509"/>
              <a:gd name="connsiteY0" fmla="*/ 0 h 548640"/>
              <a:gd name="connsiteX1" fmla="*/ 7189 w 281509"/>
              <a:gd name="connsiteY1" fmla="*/ 307571 h 548640"/>
              <a:gd name="connsiteX2" fmla="*/ 281509 w 281509"/>
              <a:gd name="connsiteY2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509" h="548640">
                <a:moveTo>
                  <a:pt x="106942" y="0"/>
                </a:moveTo>
                <a:cubicBezTo>
                  <a:pt x="42518" y="108065"/>
                  <a:pt x="-21906" y="216131"/>
                  <a:pt x="7189" y="307571"/>
                </a:cubicBezTo>
                <a:cubicBezTo>
                  <a:pt x="36283" y="399011"/>
                  <a:pt x="227476" y="520931"/>
                  <a:pt x="281509" y="5486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22" y="1024237"/>
            <a:ext cx="3658466" cy="853095"/>
          </a:xfrm>
          <a:prstGeom prst="rect">
            <a:avLst/>
          </a:prstGeom>
        </p:spPr>
      </p:pic>
      <p:sp>
        <p:nvSpPr>
          <p:cNvPr id="16" name="手繪多邊形 15"/>
          <p:cNvSpPr/>
          <p:nvPr/>
        </p:nvSpPr>
        <p:spPr>
          <a:xfrm>
            <a:off x="124661" y="1492898"/>
            <a:ext cx="612457" cy="1828800"/>
          </a:xfrm>
          <a:custGeom>
            <a:avLst/>
            <a:gdLst>
              <a:gd name="connsiteX0" fmla="*/ 117935 w 612457"/>
              <a:gd name="connsiteY0" fmla="*/ 1828800 h 1828800"/>
              <a:gd name="connsiteX1" fmla="*/ 33959 w 612457"/>
              <a:gd name="connsiteY1" fmla="*/ 765110 h 1828800"/>
              <a:gd name="connsiteX2" fmla="*/ 612457 w 612457"/>
              <a:gd name="connsiteY2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457" h="1828800">
                <a:moveTo>
                  <a:pt x="117935" y="1828800"/>
                </a:moveTo>
                <a:cubicBezTo>
                  <a:pt x="34737" y="1449355"/>
                  <a:pt x="-48461" y="1069910"/>
                  <a:pt x="33959" y="765110"/>
                </a:cubicBezTo>
                <a:cubicBezTo>
                  <a:pt x="116379" y="460310"/>
                  <a:pt x="364418" y="230155"/>
                  <a:pt x="61245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16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新系統畫面</a:t>
            </a:r>
            <a:r>
              <a:rPr lang="en-US" altLang="zh-TW" dirty="0"/>
              <a:t>_</a:t>
            </a:r>
            <a:r>
              <a:rPr lang="zh-TW" altLang="en-US" dirty="0"/>
              <a:t>規劃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2719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3719"/>
          </a:xfrm>
        </p:spPr>
        <p:txBody>
          <a:bodyPr/>
          <a:lstStyle/>
          <a:p>
            <a:r>
              <a:rPr lang="zh-TW" altLang="en-US" dirty="0"/>
              <a:t>排檢</a:t>
            </a:r>
            <a:r>
              <a:rPr lang="en-US" altLang="zh-TW" dirty="0"/>
              <a:t>-</a:t>
            </a:r>
            <a:r>
              <a:rPr lang="zh-TW" altLang="en-US" dirty="0"/>
              <a:t>已有排檢提示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15" y="1064664"/>
            <a:ext cx="8794865" cy="570049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818908" y="1870364"/>
            <a:ext cx="640081" cy="2660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567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舊系統</a:t>
            </a:r>
            <a:r>
              <a:rPr lang="en-US" altLang="zh-TW" dirty="0"/>
              <a:t>_</a:t>
            </a:r>
            <a:r>
              <a:rPr lang="zh-TW" altLang="en-US" dirty="0"/>
              <a:t>相關資料表及</a:t>
            </a:r>
            <a:r>
              <a:rPr lang="en-US" altLang="zh-TW" dirty="0"/>
              <a:t>SQL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474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29"/>
          </a:xfrm>
        </p:spPr>
        <p:txBody>
          <a:bodyPr/>
          <a:lstStyle/>
          <a:p>
            <a:r>
              <a:rPr lang="zh-TW" altLang="en-US" dirty="0"/>
              <a:t>資料庫</a:t>
            </a:r>
            <a:r>
              <a:rPr lang="en-US" altLang="zh-TW" dirty="0" err="1"/>
              <a:t>informix</a:t>
            </a:r>
            <a:r>
              <a:rPr lang="en-US" altLang="zh-TW" dirty="0"/>
              <a:t>: </a:t>
            </a:r>
            <a:r>
              <a:rPr lang="zh-TW" altLang="en-US" dirty="0"/>
              <a:t>需</a:t>
            </a:r>
            <a:r>
              <a:rPr lang="en-US" altLang="zh-TW" dirty="0"/>
              <a:t>insert</a:t>
            </a:r>
            <a:r>
              <a:rPr lang="zh-TW" altLang="en-US" dirty="0"/>
              <a:t>的資料表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428074" y="879773"/>
          <a:ext cx="308032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164">
                  <a:extLst>
                    <a:ext uri="{9D8B030D-6E8A-4147-A177-3AD203B41FA5}">
                      <a16:colId xmlns:a16="http://schemas.microsoft.com/office/drawing/2014/main" val="939153927"/>
                    </a:ext>
                  </a:extLst>
                </a:gridCol>
                <a:gridCol w="1540164">
                  <a:extLst>
                    <a:ext uri="{9D8B030D-6E8A-4147-A177-3AD203B41FA5}">
                      <a16:colId xmlns:a16="http://schemas.microsoft.com/office/drawing/2014/main" val="3048405069"/>
                    </a:ext>
                  </a:extLst>
                </a:gridCol>
              </a:tblGrid>
              <a:tr h="231986">
                <a:tc gridSpan="2">
                  <a:txBody>
                    <a:bodyPr/>
                    <a:lstStyle/>
                    <a:p>
                      <a:r>
                        <a:rPr lang="en-US" altLang="zh-TW" sz="1200" dirty="0" err="1"/>
                        <a:t>isdchange</a:t>
                      </a:r>
                      <a:r>
                        <a:rPr lang="zh-TW" altLang="en-US" sz="1200" dirty="0"/>
                        <a:t>：排檢選擇執行醫師要寫入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017926"/>
                  </a:ext>
                </a:extLst>
              </a:tr>
              <a:tr h="264417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770397"/>
                  </a:ext>
                </a:extLst>
              </a:tr>
              <a:tr h="264417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6982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21918" y="879773"/>
          <a:ext cx="308032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164">
                  <a:extLst>
                    <a:ext uri="{9D8B030D-6E8A-4147-A177-3AD203B41FA5}">
                      <a16:colId xmlns:a16="http://schemas.microsoft.com/office/drawing/2014/main" val="939153927"/>
                    </a:ext>
                  </a:extLst>
                </a:gridCol>
                <a:gridCol w="1540164">
                  <a:extLst>
                    <a:ext uri="{9D8B030D-6E8A-4147-A177-3AD203B41FA5}">
                      <a16:colId xmlns:a16="http://schemas.microsoft.com/office/drawing/2014/main" val="3048405069"/>
                    </a:ext>
                  </a:extLst>
                </a:gridCol>
              </a:tblGrid>
              <a:tr h="231986">
                <a:tc gridSpan="2">
                  <a:txBody>
                    <a:bodyPr/>
                    <a:lstStyle/>
                    <a:p>
                      <a:r>
                        <a:rPr lang="en-US" altLang="zh-TW" sz="1200" dirty="0" err="1"/>
                        <a:t>oropeerlst</a:t>
                      </a:r>
                      <a:r>
                        <a:rPr lang="zh-TW" altLang="en-US" sz="1200" dirty="0"/>
                        <a:t>：心導管在開刀房</a:t>
                      </a:r>
                      <a:r>
                        <a:rPr lang="en-US" altLang="zh-TW" sz="1200" dirty="0"/>
                        <a:t>29</a:t>
                      </a:r>
                      <a:r>
                        <a:rPr lang="zh-TW" altLang="en-US" sz="1200" dirty="0"/>
                        <a:t>房需寫入開刀房流程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017926"/>
                  </a:ext>
                </a:extLst>
              </a:tr>
              <a:tr h="264417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770397"/>
                  </a:ext>
                </a:extLst>
              </a:tr>
              <a:tr h="264417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6982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21918" y="2828481"/>
          <a:ext cx="308032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164">
                  <a:extLst>
                    <a:ext uri="{9D8B030D-6E8A-4147-A177-3AD203B41FA5}">
                      <a16:colId xmlns:a16="http://schemas.microsoft.com/office/drawing/2014/main" val="939153927"/>
                    </a:ext>
                  </a:extLst>
                </a:gridCol>
                <a:gridCol w="1540164">
                  <a:extLst>
                    <a:ext uri="{9D8B030D-6E8A-4147-A177-3AD203B41FA5}">
                      <a16:colId xmlns:a16="http://schemas.microsoft.com/office/drawing/2014/main" val="3048405069"/>
                    </a:ext>
                  </a:extLst>
                </a:gridCol>
              </a:tblGrid>
              <a:tr h="231986">
                <a:tc gridSpan="2">
                  <a:txBody>
                    <a:bodyPr/>
                    <a:lstStyle/>
                    <a:p>
                      <a:r>
                        <a:rPr lang="en-US" altLang="zh-TW" sz="1200" dirty="0" err="1"/>
                        <a:t>oroperdata</a:t>
                      </a:r>
                      <a:r>
                        <a:rPr lang="zh-TW" altLang="en-US" sz="1200" dirty="0"/>
                        <a:t>：心導管在開刀房</a:t>
                      </a:r>
                      <a:r>
                        <a:rPr lang="en-US" altLang="zh-TW" sz="1200" dirty="0"/>
                        <a:t>29</a:t>
                      </a:r>
                      <a:r>
                        <a:rPr lang="zh-TW" altLang="en-US" sz="1200" dirty="0"/>
                        <a:t>房需寫入開刀房流程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017926"/>
                  </a:ext>
                </a:extLst>
              </a:tr>
              <a:tr h="264417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770397"/>
                  </a:ext>
                </a:extLst>
              </a:tr>
              <a:tr h="264417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69824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8298872" y="357764"/>
          <a:ext cx="2977805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946">
                  <a:extLst>
                    <a:ext uri="{9D8B030D-6E8A-4147-A177-3AD203B41FA5}">
                      <a16:colId xmlns:a16="http://schemas.microsoft.com/office/drawing/2014/main" val="93915392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048405069"/>
                    </a:ext>
                  </a:extLst>
                </a:gridCol>
                <a:gridCol w="968895">
                  <a:extLst>
                    <a:ext uri="{9D8B030D-6E8A-4147-A177-3AD203B41FA5}">
                      <a16:colId xmlns:a16="http://schemas.microsoft.com/office/drawing/2014/main" val="3187695480"/>
                    </a:ext>
                  </a:extLst>
                </a:gridCol>
              </a:tblGrid>
              <a:tr h="266665">
                <a:tc gridSpan="2">
                  <a:txBody>
                    <a:bodyPr/>
                    <a:lstStyle/>
                    <a:p>
                      <a:r>
                        <a:rPr lang="en-US" altLang="zh-TW" sz="1200" dirty="0"/>
                        <a:t>isptbasic2</a:t>
                      </a:r>
                      <a:r>
                        <a:rPr lang="zh-TW" altLang="en-US" sz="1200" dirty="0"/>
                        <a:t>：排檢明細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017926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isbcrtno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病歷號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770397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69824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isbtype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註記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70905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isbfmtno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表單號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92139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isbapyno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申請號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舊存</a:t>
                      </a:r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LinkNo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69482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isbdateapy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申請日期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024856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isbordc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醫令代碼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撈舊表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807491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isbstatus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狀態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501927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isbdocsd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 </a:t>
                      </a:r>
                      <a:r>
                        <a:rPr lang="zh-TW" altLang="en-US" sz="1200" dirty="0"/>
                        <a:t>排檢醫師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056356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isbdatesd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排檢日期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294542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isbtimesd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排檢時間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778582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isbmtssd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時段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34906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isbweeksd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星期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40175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isbroom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985165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isbdocapy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申請醫師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63427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isbdocex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執行醫師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69917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isbdateex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起始時間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35343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isbtimeex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結束時間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71727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isbbedex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389832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isbserno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序號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127283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isbtelno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電話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007245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isbbudid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棟別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468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3452552" y="2828481"/>
          <a:ext cx="308032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164">
                  <a:extLst>
                    <a:ext uri="{9D8B030D-6E8A-4147-A177-3AD203B41FA5}">
                      <a16:colId xmlns:a16="http://schemas.microsoft.com/office/drawing/2014/main" val="939153927"/>
                    </a:ext>
                  </a:extLst>
                </a:gridCol>
                <a:gridCol w="1540164">
                  <a:extLst>
                    <a:ext uri="{9D8B030D-6E8A-4147-A177-3AD203B41FA5}">
                      <a16:colId xmlns:a16="http://schemas.microsoft.com/office/drawing/2014/main" val="3048405069"/>
                    </a:ext>
                  </a:extLst>
                </a:gridCol>
              </a:tblGrid>
              <a:tr h="231986">
                <a:tc gridSpan="2">
                  <a:txBody>
                    <a:bodyPr/>
                    <a:lstStyle/>
                    <a:p>
                      <a:r>
                        <a:rPr lang="en-US" altLang="zh-TW" sz="1200" dirty="0" err="1"/>
                        <a:t>cmchisp:arrangeispdt</a:t>
                      </a:r>
                      <a:r>
                        <a:rPr lang="zh-TW" altLang="en-US" sz="1200" dirty="0"/>
                        <a:t>：排檢備註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017926"/>
                  </a:ext>
                </a:extLst>
              </a:tr>
              <a:tr h="264417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770397"/>
                  </a:ext>
                </a:extLst>
              </a:tr>
              <a:tr h="264417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69824"/>
                  </a:ext>
                </a:extLst>
              </a:tr>
            </a:tbl>
          </a:graphicData>
        </a:graphic>
      </p:graphicFrame>
      <p:sp>
        <p:nvSpPr>
          <p:cNvPr id="3" name="圓角矩形圖說文字 2"/>
          <p:cNvSpPr/>
          <p:nvPr/>
        </p:nvSpPr>
        <p:spPr>
          <a:xfrm>
            <a:off x="3481181" y="3834321"/>
            <a:ext cx="2593571" cy="1138844"/>
          </a:xfrm>
          <a:prstGeom prst="wedgeRoundRectCallout">
            <a:avLst>
              <a:gd name="adj1" fmla="val -16025"/>
              <a:gd name="adj2" fmla="val -6450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400" dirty="0"/>
              <a:t>select *</a:t>
            </a:r>
          </a:p>
          <a:p>
            <a:r>
              <a:rPr lang="zh-TW" altLang="en-US" sz="1400" dirty="0"/>
              <a:t>from cmchisp:arrangeispdt</a:t>
            </a:r>
          </a:p>
          <a:p>
            <a:r>
              <a:rPr lang="zh-TW" altLang="en-US" sz="1400" dirty="0"/>
              <a:t>where aspexamid = 'MRHB1'</a:t>
            </a:r>
          </a:p>
          <a:p>
            <a:r>
              <a:rPr lang="zh-TW" altLang="en-US" sz="1400" dirty="0"/>
              <a:t>and aspexamdt = '1090701'</a:t>
            </a:r>
          </a:p>
          <a:p>
            <a:pPr algn="ctr"/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8645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7476"/>
            <a:ext cx="10515600" cy="711200"/>
          </a:xfrm>
        </p:spPr>
        <p:txBody>
          <a:bodyPr/>
          <a:lstStyle/>
          <a:p>
            <a:r>
              <a:rPr lang="zh-TW" altLang="en-US" dirty="0"/>
              <a:t>舊系統</a:t>
            </a:r>
            <a:r>
              <a:rPr lang="en-US" altLang="zh-TW" dirty="0"/>
              <a:t>-</a:t>
            </a:r>
            <a:r>
              <a:rPr lang="zh-TW" altLang="en-US" dirty="0"/>
              <a:t>資料表關聯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69900" y="4852585"/>
          <a:ext cx="3749676" cy="142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635">
                  <a:extLst>
                    <a:ext uri="{9D8B030D-6E8A-4147-A177-3AD203B41FA5}">
                      <a16:colId xmlns:a16="http://schemas.microsoft.com/office/drawing/2014/main" val="61879360"/>
                    </a:ext>
                  </a:extLst>
                </a:gridCol>
                <a:gridCol w="2956041">
                  <a:extLst>
                    <a:ext uri="{9D8B030D-6E8A-4147-A177-3AD203B41FA5}">
                      <a16:colId xmlns:a16="http://schemas.microsoft.com/office/drawing/2014/main" val="3707094917"/>
                    </a:ext>
                  </a:extLst>
                </a:gridCol>
              </a:tblGrid>
              <a:tr h="330730">
                <a:tc gridSpan="2">
                  <a:txBody>
                    <a:bodyPr/>
                    <a:lstStyle/>
                    <a:p>
                      <a:r>
                        <a:rPr lang="fr-FR" altLang="zh-TW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cmchor@starcmc</a:t>
                      </a:r>
                    </a:p>
                    <a:p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isddetail2 </a:t>
                      </a: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排檢</a:t>
                      </a: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日排設定資料</a:t>
                      </a:r>
                      <a:endParaRPr lang="zh-TW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98646"/>
                  </a:ext>
                </a:extLst>
              </a:tr>
              <a:tr h="330730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isdtype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--Y:</a:t>
                      </a: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開放  </a:t>
                      </a:r>
                    </a:p>
                    <a:p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--N:</a:t>
                      </a: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不開放  </a:t>
                      </a:r>
                    </a:p>
                    <a:p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--Z:</a:t>
                      </a: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關閉延續上一時段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8430"/>
                  </a:ext>
                </a:extLst>
              </a:tr>
              <a:tr h="330730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isdxserno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0:</a:t>
                      </a: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未排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1:</a:t>
                      </a: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7227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69900" y="992821"/>
          <a:ext cx="3749676" cy="1018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38">
                  <a:extLst>
                    <a:ext uri="{9D8B030D-6E8A-4147-A177-3AD203B41FA5}">
                      <a16:colId xmlns:a16="http://schemas.microsoft.com/office/drawing/2014/main" val="61879360"/>
                    </a:ext>
                  </a:extLst>
                </a:gridCol>
                <a:gridCol w="1874838">
                  <a:extLst>
                    <a:ext uri="{9D8B030D-6E8A-4147-A177-3AD203B41FA5}">
                      <a16:colId xmlns:a16="http://schemas.microsoft.com/office/drawing/2014/main" val="3707094917"/>
                    </a:ext>
                  </a:extLst>
                </a:gridCol>
              </a:tblGrid>
              <a:tr h="388038">
                <a:tc gridSpan="2">
                  <a:txBody>
                    <a:bodyPr/>
                    <a:lstStyle/>
                    <a:p>
                      <a:r>
                        <a:rPr lang="fr-FR" altLang="zh-TW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cmchisp@starcmc</a:t>
                      </a:r>
                    </a:p>
                    <a:p>
                      <a:r>
                        <a:rPr lang="en-US" altLang="zh-TW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ismreport</a:t>
                      </a:r>
                      <a:r>
                        <a:rPr lang="zh-TW" altLang="en-US" sz="1200" b="1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檢查報告開單資料</a:t>
                      </a:r>
                      <a:endParaRPr lang="zh-TW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98646"/>
                  </a:ext>
                </a:extLst>
              </a:tr>
              <a:tr h="28069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imrfmtno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8430"/>
                  </a:ext>
                </a:extLst>
              </a:tr>
              <a:tr h="28069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imrapyno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6787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469900" y="2267157"/>
          <a:ext cx="374967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289">
                  <a:extLst>
                    <a:ext uri="{9D8B030D-6E8A-4147-A177-3AD203B41FA5}">
                      <a16:colId xmlns:a16="http://schemas.microsoft.com/office/drawing/2014/main" val="61879360"/>
                    </a:ext>
                  </a:extLst>
                </a:gridCol>
                <a:gridCol w="2601387">
                  <a:extLst>
                    <a:ext uri="{9D8B030D-6E8A-4147-A177-3AD203B41FA5}">
                      <a16:colId xmlns:a16="http://schemas.microsoft.com/office/drawing/2014/main" val="3707094917"/>
                    </a:ext>
                  </a:extLst>
                </a:gridCol>
              </a:tblGrid>
              <a:tr h="451455">
                <a:tc gridSpan="2">
                  <a:txBody>
                    <a:bodyPr/>
                    <a:lstStyle/>
                    <a:p>
                      <a:r>
                        <a:rPr lang="fr-FR" altLang="zh-TW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cmchor@starcmc</a:t>
                      </a:r>
                    </a:p>
                    <a:p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isptbasic2 </a:t>
                      </a: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檢查排檢資料表</a:t>
                      </a:r>
                      <a:endParaRPr lang="zh-TW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98646"/>
                  </a:ext>
                </a:extLst>
              </a:tr>
              <a:tr h="270873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isbfmtno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8430"/>
                  </a:ext>
                </a:extLst>
              </a:tr>
              <a:tr h="270873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isbapyno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00471"/>
                  </a:ext>
                </a:extLst>
              </a:tr>
              <a:tr h="270873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isbstatus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狀態</a:t>
                      </a:r>
                      <a:r>
                        <a:rPr lang="en-US" altLang="zh-TW" sz="1200" dirty="0"/>
                        <a:t>-10:</a:t>
                      </a:r>
                      <a:r>
                        <a:rPr lang="zh-TW" altLang="en-US" sz="1200" dirty="0"/>
                        <a:t>排檢</a:t>
                      </a:r>
                      <a:r>
                        <a:rPr lang="en-US" altLang="zh-TW" sz="1200" dirty="0"/>
                        <a:t>, 20:</a:t>
                      </a:r>
                      <a:r>
                        <a:rPr lang="zh-TW" altLang="en-US" sz="1200" dirty="0"/>
                        <a:t>插檢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212658"/>
                  </a:ext>
                </a:extLst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62" y="117476"/>
            <a:ext cx="4525111" cy="6502399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469900" y="3818321"/>
          <a:ext cx="3749676" cy="78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384">
                  <a:extLst>
                    <a:ext uri="{9D8B030D-6E8A-4147-A177-3AD203B41FA5}">
                      <a16:colId xmlns:a16="http://schemas.microsoft.com/office/drawing/2014/main" val="61879360"/>
                    </a:ext>
                  </a:extLst>
                </a:gridCol>
                <a:gridCol w="2984292">
                  <a:extLst>
                    <a:ext uri="{9D8B030D-6E8A-4147-A177-3AD203B41FA5}">
                      <a16:colId xmlns:a16="http://schemas.microsoft.com/office/drawing/2014/main" val="3707094917"/>
                    </a:ext>
                  </a:extLst>
                </a:gridCol>
              </a:tblGrid>
              <a:tr h="330730">
                <a:tc gridSpan="2">
                  <a:txBody>
                    <a:bodyPr/>
                    <a:lstStyle/>
                    <a:p>
                      <a:r>
                        <a:rPr lang="fr-FR" altLang="zh-TW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cmchor@starcmc</a:t>
                      </a:r>
                    </a:p>
                    <a:p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iscdschdl2 </a:t>
                      </a: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排檢</a:t>
                      </a: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週排設定資料</a:t>
                      </a:r>
                      <a:endParaRPr lang="zh-TW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98646"/>
                  </a:ext>
                </a:extLst>
              </a:tr>
              <a:tr h="330730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issmts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時段：</a:t>
                      </a:r>
                      <a:r>
                        <a:rPr lang="en-US" altLang="zh-TW" sz="1200" dirty="0"/>
                        <a:t>1-</a:t>
                      </a:r>
                      <a:r>
                        <a:rPr lang="zh-TW" altLang="en-US" sz="1200" dirty="0"/>
                        <a:t>早上</a:t>
                      </a:r>
                      <a:r>
                        <a:rPr lang="en-US" altLang="zh-TW" sz="1200" dirty="0"/>
                        <a:t>, 2-</a:t>
                      </a:r>
                      <a:r>
                        <a:rPr lang="zh-TW" altLang="en-US" sz="1200" dirty="0"/>
                        <a:t>下午</a:t>
                      </a:r>
                      <a:r>
                        <a:rPr lang="en-US" altLang="zh-TW" sz="1200" dirty="0"/>
                        <a:t>, 3-</a:t>
                      </a:r>
                      <a:r>
                        <a:rPr lang="zh-TW" altLang="en-US" sz="1200" dirty="0"/>
                        <a:t>晚上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8430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853289" y="2055953"/>
            <a:ext cx="601510" cy="2709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病歷號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姓名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註記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申請日期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醫令代碼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狀態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rgbClr val="7030A0"/>
                </a:solidFill>
              </a:rPr>
              <a:t>排檢醫師</a:t>
            </a:r>
            <a:endParaRPr lang="en-US" altLang="zh-TW" sz="810" dirty="0">
              <a:solidFill>
                <a:srgbClr val="7030A0"/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排檢日期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排檢時間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時段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星期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rgbClr val="00B050"/>
                </a:solidFill>
              </a:rPr>
              <a:t>種類</a:t>
            </a:r>
            <a:endParaRPr lang="en-US" altLang="zh-TW" sz="810" dirty="0">
              <a:solidFill>
                <a:srgbClr val="00B050"/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申請醫師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執行醫師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起始時間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結束時間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序號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電話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棟別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endParaRPr lang="zh-TW" altLang="en-US" sz="81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 flipH="1">
            <a:off x="7990502" y="1669774"/>
            <a:ext cx="567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rgbClr val="7030A0"/>
                </a:solidFill>
              </a:rPr>
              <a:t>表單號</a:t>
            </a:r>
            <a:endParaRPr lang="en-US" altLang="zh-TW" sz="800" dirty="0">
              <a:solidFill>
                <a:srgbClr val="7030A0"/>
              </a:solidFill>
            </a:endParaRPr>
          </a:p>
          <a:p>
            <a:r>
              <a:rPr lang="zh-TW" altLang="en-US" sz="800" dirty="0">
                <a:solidFill>
                  <a:srgbClr val="7030A0"/>
                </a:solidFill>
              </a:rPr>
              <a:t>申請號</a:t>
            </a:r>
          </a:p>
        </p:txBody>
      </p:sp>
      <p:sp>
        <p:nvSpPr>
          <p:cNvPr id="13" name="文字方塊 12"/>
          <p:cNvSpPr txBox="1"/>
          <p:nvPr/>
        </p:nvSpPr>
        <p:spPr>
          <a:xfrm flipH="1">
            <a:off x="9511465" y="3989482"/>
            <a:ext cx="730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rgbClr val="7030A0"/>
                </a:solidFill>
              </a:rPr>
              <a:t>醫師代碼</a:t>
            </a:r>
            <a:endParaRPr lang="en-US" altLang="zh-TW" sz="800" dirty="0">
              <a:solidFill>
                <a:srgbClr val="7030A0"/>
              </a:solidFill>
            </a:endParaRPr>
          </a:p>
          <a:p>
            <a:r>
              <a:rPr lang="zh-TW" altLang="en-US" sz="800" dirty="0">
                <a:solidFill>
                  <a:srgbClr val="7030A0"/>
                </a:solidFill>
              </a:rPr>
              <a:t>日期</a:t>
            </a:r>
            <a:endParaRPr lang="en-US" altLang="zh-TW" sz="800" dirty="0">
              <a:solidFill>
                <a:srgbClr val="7030A0"/>
              </a:solidFill>
            </a:endParaRPr>
          </a:p>
          <a:p>
            <a:r>
              <a:rPr lang="zh-TW" altLang="en-US" sz="800" dirty="0">
                <a:solidFill>
                  <a:srgbClr val="7030A0"/>
                </a:solidFill>
              </a:rPr>
              <a:t>起始時間</a:t>
            </a:r>
            <a:endParaRPr lang="en-US" altLang="zh-TW" sz="800" dirty="0">
              <a:solidFill>
                <a:srgbClr val="7030A0"/>
              </a:solidFill>
            </a:endParaRPr>
          </a:p>
          <a:p>
            <a:r>
              <a:rPr lang="zh-TW" altLang="en-US" sz="800" dirty="0">
                <a:solidFill>
                  <a:srgbClr val="7030A0"/>
                </a:solidFill>
              </a:rPr>
              <a:t>結束時間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8104410" y="4621882"/>
            <a:ext cx="809902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總時間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rgbClr val="7030A0"/>
                </a:solidFill>
              </a:rPr>
              <a:t>星期</a:t>
            </a:r>
            <a:endParaRPr lang="en-US" altLang="zh-TW" sz="810" dirty="0">
              <a:solidFill>
                <a:srgbClr val="7030A0"/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時段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註記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rgbClr val="00B050"/>
                </a:solidFill>
              </a:rPr>
              <a:t>種類</a:t>
            </a:r>
            <a:endParaRPr lang="en-US" altLang="zh-TW" sz="810" dirty="0">
              <a:solidFill>
                <a:srgbClr val="00B050"/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門診限制人數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門診已排人數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住院限制人數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住院已排人數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其他限制人數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其他已排人數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所須時間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所須時間人數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科別代碼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棟別</a:t>
            </a:r>
          </a:p>
        </p:txBody>
      </p:sp>
      <p:sp>
        <p:nvSpPr>
          <p:cNvPr id="15" name="文字方塊 14"/>
          <p:cNvSpPr txBox="1"/>
          <p:nvPr/>
        </p:nvSpPr>
        <p:spPr>
          <a:xfrm flipH="1">
            <a:off x="9583282" y="761170"/>
            <a:ext cx="648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rgbClr val="7030A0"/>
                </a:solidFill>
              </a:rPr>
              <a:t>醫師代碼</a:t>
            </a:r>
            <a:endParaRPr lang="en-US" altLang="zh-TW" sz="800" dirty="0">
              <a:solidFill>
                <a:srgbClr val="7030A0"/>
              </a:solidFill>
            </a:endParaRPr>
          </a:p>
          <a:p>
            <a:r>
              <a:rPr lang="zh-TW" altLang="en-US" sz="800" dirty="0">
                <a:solidFill>
                  <a:srgbClr val="7030A0"/>
                </a:solidFill>
              </a:rPr>
              <a:t>星期</a:t>
            </a:r>
            <a:endParaRPr lang="en-US" altLang="zh-TW" sz="800" dirty="0">
              <a:solidFill>
                <a:srgbClr val="7030A0"/>
              </a:solidFill>
            </a:endParaRPr>
          </a:p>
          <a:p>
            <a:r>
              <a:rPr lang="zh-TW" altLang="en-US" sz="800" dirty="0">
                <a:solidFill>
                  <a:srgbClr val="7030A0"/>
                </a:solidFill>
              </a:rPr>
              <a:t>起始時間</a:t>
            </a:r>
            <a:endParaRPr lang="en-US" altLang="zh-TW" sz="800" dirty="0">
              <a:solidFill>
                <a:srgbClr val="7030A0"/>
              </a:solidFill>
            </a:endParaRPr>
          </a:p>
          <a:p>
            <a:r>
              <a:rPr lang="zh-TW" altLang="en-US" sz="800" dirty="0">
                <a:solidFill>
                  <a:srgbClr val="7030A0"/>
                </a:solidFill>
              </a:rPr>
              <a:t>結束時間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8015064" y="1404072"/>
            <a:ext cx="1018292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醫師姓名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時段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註記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rgbClr val="00B050"/>
                </a:solidFill>
              </a:rPr>
              <a:t>種類</a:t>
            </a:r>
            <a:endParaRPr lang="en-US" altLang="zh-TW" sz="810" dirty="0">
              <a:solidFill>
                <a:srgbClr val="00B050"/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門診限制人數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住院限制人數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門診限制人數其他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排檢所須時間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可排人次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科別代碼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變更人員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變更日期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zh-TW" altLang="en-US" sz="810" dirty="0">
                <a:solidFill>
                  <a:schemeClr val="accent2">
                    <a:lumMod val="75000"/>
                  </a:schemeClr>
                </a:solidFill>
              </a:rPr>
              <a:t>棟別</a:t>
            </a:r>
            <a:endParaRPr lang="en-US" altLang="zh-TW" sz="81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endParaRPr lang="zh-TW" altLang="en-US" sz="81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4380333" y="4956190"/>
            <a:ext cx="2127379" cy="1013818"/>
          </a:xfrm>
          <a:prstGeom prst="wedgeRoundRectCallout">
            <a:avLst>
              <a:gd name="adj1" fmla="val 64255"/>
              <a:gd name="adj2" fmla="val -3597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/>
              <a:t>時段資訊顯示：</a:t>
            </a:r>
            <a:endParaRPr lang="en-US" altLang="zh-TW" sz="1200" dirty="0"/>
          </a:p>
          <a:p>
            <a:r>
              <a:rPr lang="zh-TW" altLang="en-US" sz="1200" dirty="0"/>
              <a:t>日排要對應到週排的星期、起始</a:t>
            </a:r>
            <a:r>
              <a:rPr lang="en-US" altLang="zh-TW" sz="1200" dirty="0"/>
              <a:t>/</a:t>
            </a:r>
            <a:r>
              <a:rPr lang="zh-TW" altLang="en-US" sz="1200" dirty="0"/>
              <a:t>結束時間</a:t>
            </a:r>
          </a:p>
        </p:txBody>
      </p:sp>
      <p:sp>
        <p:nvSpPr>
          <p:cNvPr id="17" name="圓角矩形圖說文字 16"/>
          <p:cNvSpPr/>
          <p:nvPr/>
        </p:nvSpPr>
        <p:spPr>
          <a:xfrm>
            <a:off x="10416050" y="284062"/>
            <a:ext cx="1601377" cy="2209756"/>
          </a:xfrm>
          <a:prstGeom prst="wedgeRoundRectCallout">
            <a:avLst>
              <a:gd name="adj1" fmla="val -64995"/>
              <a:gd name="adj2" fmla="val -1420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/>
              <a:t>紀錄表單號</a:t>
            </a:r>
            <a:endParaRPr lang="en-US" altLang="zh-TW" sz="1200" dirty="0"/>
          </a:p>
          <a:p>
            <a:r>
              <a:rPr lang="en-US" altLang="zh-TW" sz="1200" dirty="0"/>
              <a:t>isptbasic2.isbdocsd = iscdschdl2.issroom</a:t>
            </a:r>
          </a:p>
          <a:p>
            <a:r>
              <a:rPr lang="en-US" altLang="zh-TW" sz="1200" dirty="0"/>
              <a:t>= </a:t>
            </a:r>
          </a:p>
          <a:p>
            <a:r>
              <a:rPr lang="en-US" altLang="zh-TW" sz="1200" dirty="0"/>
              <a:t>Isddetail2.isdroom</a:t>
            </a:r>
            <a:endParaRPr lang="zh-TW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10515600" y="3108960"/>
            <a:ext cx="947651" cy="192855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614963" y="3091676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iscdschdl</a:t>
            </a:r>
            <a:endParaRPr lang="zh-TW" altLang="en-US" sz="1200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10515600" y="3352748"/>
            <a:ext cx="94765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0454461" y="280650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B050"/>
                </a:solidFill>
              </a:rPr>
              <a:t>顯示哪些時段可排檢</a:t>
            </a:r>
          </a:p>
        </p:txBody>
      </p:sp>
      <p:sp>
        <p:nvSpPr>
          <p:cNvPr id="23" name="圓角矩形圖說文字 22"/>
          <p:cNvSpPr/>
          <p:nvPr/>
        </p:nvSpPr>
        <p:spPr>
          <a:xfrm>
            <a:off x="10123594" y="5364763"/>
            <a:ext cx="1891294" cy="724558"/>
          </a:xfrm>
          <a:prstGeom prst="wedgeRoundRectCallout">
            <a:avLst>
              <a:gd name="adj1" fmla="val -11147"/>
              <a:gd name="adj2" fmla="val -7782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/>
              <a:t>部份檢查室，在門診顯示時段改為在</a:t>
            </a:r>
            <a:r>
              <a:rPr lang="en-US" altLang="zh-TW" sz="1200" dirty="0" err="1"/>
              <a:t>iscdschdl</a:t>
            </a:r>
            <a:r>
              <a:rPr lang="zh-TW" altLang="en-US" sz="1200" dirty="0"/>
              <a:t>中設定</a:t>
            </a:r>
          </a:p>
        </p:txBody>
      </p:sp>
    </p:spTree>
    <p:extLst>
      <p:ext uri="{BB962C8B-B14F-4D97-AF65-F5344CB8AC3E}">
        <p14:creationId xmlns:p14="http://schemas.microsoft.com/office/powerpoint/2010/main" val="227491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117476"/>
            <a:ext cx="4814596" cy="7112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舊系統</a:t>
            </a:r>
            <a:r>
              <a:rPr lang="en-US" altLang="zh-TW" dirty="0"/>
              <a:t>-</a:t>
            </a:r>
            <a:r>
              <a:rPr lang="zh-TW" altLang="en-US" dirty="0"/>
              <a:t>資料表關聯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17973" y="863853"/>
          <a:ext cx="3924819" cy="2993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741">
                  <a:extLst>
                    <a:ext uri="{9D8B030D-6E8A-4147-A177-3AD203B41FA5}">
                      <a16:colId xmlns:a16="http://schemas.microsoft.com/office/drawing/2014/main" val="61879360"/>
                    </a:ext>
                  </a:extLst>
                </a:gridCol>
                <a:gridCol w="3163078">
                  <a:extLst>
                    <a:ext uri="{9D8B030D-6E8A-4147-A177-3AD203B41FA5}">
                      <a16:colId xmlns:a16="http://schemas.microsoft.com/office/drawing/2014/main" val="3707094917"/>
                    </a:ext>
                  </a:extLst>
                </a:gridCol>
              </a:tblGrid>
              <a:tr h="460976">
                <a:tc gridSpan="2">
                  <a:txBody>
                    <a:bodyPr/>
                    <a:lstStyle/>
                    <a:p>
                      <a:r>
                        <a:rPr lang="fr-FR" altLang="zh-TW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cmch001@staropd</a:t>
                      </a:r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TW" sz="1400" b="1" kern="1200" baseline="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gecchkspec</a:t>
                      </a:r>
                      <a:r>
                        <a:rPr lang="zh-TW" altLang="en-US" sz="1400" b="1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TW" sz="1400" b="1" kern="1200" baseline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400" b="1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排檢權限定義資料表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98646"/>
                  </a:ext>
                </a:extLst>
              </a:tr>
              <a:tr h="28069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gccchktp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=&gt;‘S002’</a:t>
                      </a:r>
                      <a:r>
                        <a:rPr lang="zh-TW" altLang="en-US" sz="1200" dirty="0"/>
                        <a:t>：定義住院可以排檢的表單紀錄</a:t>
                      </a:r>
                      <a:endParaRPr lang="en-US" altLang="zh-TW" sz="1200" dirty="0"/>
                    </a:p>
                    <a:p>
                      <a:r>
                        <a:rPr lang="en-US" altLang="zh-TW" sz="1200" dirty="0"/>
                        <a:t>=&gt;’</a:t>
                      </a:r>
                      <a:r>
                        <a:rPr lang="en-US" altLang="zh-TW" sz="1200" dirty="0" err="1"/>
                        <a:t>Sxxx</a:t>
                      </a:r>
                      <a:r>
                        <a:rPr lang="en-US" altLang="zh-TW" sz="1200" dirty="0"/>
                        <a:t>’</a:t>
                      </a:r>
                      <a:r>
                        <a:rPr lang="zh-TW" altLang="en-US" sz="1200" dirty="0"/>
                        <a:t>：可排檢的科別</a:t>
                      </a:r>
                      <a:endParaRPr lang="en-US" altLang="zh-TW" sz="1200" dirty="0"/>
                    </a:p>
                    <a:p>
                      <a:r>
                        <a:rPr lang="en-US" altLang="zh-TW" sz="1200" dirty="0"/>
                        <a:t>=&gt;’</a:t>
                      </a:r>
                      <a:r>
                        <a:rPr lang="en-US" altLang="zh-TW" sz="1200" dirty="0" err="1"/>
                        <a:t>Syyy</a:t>
                      </a:r>
                      <a:r>
                        <a:rPr lang="en-US" altLang="zh-TW" sz="1200" dirty="0"/>
                        <a:t>’</a:t>
                      </a:r>
                      <a:r>
                        <a:rPr lang="zh-TW" altLang="en-US" sz="1200" dirty="0"/>
                        <a:t>：可排檢的項目代碼</a:t>
                      </a:r>
                      <a:endParaRPr lang="en-US" altLang="zh-TW" sz="1200" dirty="0"/>
                    </a:p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8430"/>
                  </a:ext>
                </a:extLst>
              </a:tr>
              <a:tr h="28069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gccicode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表單號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5171"/>
                  </a:ext>
                </a:extLst>
              </a:tr>
              <a:tr h="280699">
                <a:tc>
                  <a:txBody>
                    <a:bodyPr/>
                    <a:lstStyle/>
                    <a:p>
                      <a:r>
                        <a:rPr lang="en-US" altLang="zh-TW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gccexpln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gccchktp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=‘S001’ </a:t>
                      </a: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 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‘S002’</a:t>
                      </a: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時：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US" altLang="zh-TW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‘Y’</a:t>
                      </a:r>
                      <a:r>
                        <a:rPr lang="zh-TW" alt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：表示此單所有項目於開立檢查單後都可排檢</a:t>
                      </a:r>
                      <a:endParaRPr lang="en-US" altLang="zh-TW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‘D’+</a:t>
                      </a:r>
                      <a:r>
                        <a:rPr lang="en-US" altLang="zh-TW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Sxxx+Syyy</a:t>
                      </a: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：表示</a:t>
                      </a:r>
                      <a:r>
                        <a:rPr lang="en-US" altLang="zh-TW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Sxxx</a:t>
                      </a: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的科別且</a:t>
                      </a:r>
                      <a:r>
                        <a:rPr lang="en-US" altLang="zh-TW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Syyy</a:t>
                      </a: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的項目才可排檢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 ‘+</a:t>
                      </a:r>
                      <a:r>
                        <a:rPr lang="en-US" altLang="zh-TW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Sxxx</a:t>
                      </a: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：表示所有項目在定義的科別</a:t>
                      </a:r>
                      <a:r>
                        <a:rPr lang="en-US" altLang="zh-TW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Sxxx</a:t>
                      </a: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內才可排檢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6787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4328514" y="828676"/>
          <a:ext cx="7709161" cy="5942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60">
                  <a:extLst>
                    <a:ext uri="{9D8B030D-6E8A-4147-A177-3AD203B41FA5}">
                      <a16:colId xmlns:a16="http://schemas.microsoft.com/office/drawing/2014/main" val="3150936025"/>
                    </a:ext>
                  </a:extLst>
                </a:gridCol>
                <a:gridCol w="3713584">
                  <a:extLst>
                    <a:ext uri="{9D8B030D-6E8A-4147-A177-3AD203B41FA5}">
                      <a16:colId xmlns:a16="http://schemas.microsoft.com/office/drawing/2014/main" val="233744709"/>
                    </a:ext>
                  </a:extLst>
                </a:gridCol>
                <a:gridCol w="777835">
                  <a:extLst>
                    <a:ext uri="{9D8B030D-6E8A-4147-A177-3AD203B41FA5}">
                      <a16:colId xmlns:a16="http://schemas.microsoft.com/office/drawing/2014/main" val="3622902949"/>
                    </a:ext>
                  </a:extLst>
                </a:gridCol>
                <a:gridCol w="2702482">
                  <a:extLst>
                    <a:ext uri="{9D8B030D-6E8A-4147-A177-3AD203B41FA5}">
                      <a16:colId xmlns:a16="http://schemas.microsoft.com/office/drawing/2014/main" val="2364459351"/>
                    </a:ext>
                  </a:extLst>
                </a:gridCol>
              </a:tblGrid>
              <a:tr h="332389">
                <a:tc gridSpan="2">
                  <a:txBody>
                    <a:bodyPr/>
                    <a:lstStyle/>
                    <a:p>
                      <a:r>
                        <a:rPr lang="fr-FR" altLang="zh-TW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cmchisp@starcmc : </a:t>
                      </a:r>
                      <a:r>
                        <a:rPr lang="en-US" altLang="zh-TW" sz="1400" b="1" kern="1200" baseline="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isddescr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056469"/>
                  </a:ext>
                </a:extLst>
              </a:tr>
              <a:tr h="33238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idstp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idstp</a:t>
                      </a:r>
                      <a:r>
                        <a:rPr lang="en-US" altLang="zh-TW" sz="1200" dirty="0"/>
                        <a:t>-</a:t>
                      </a:r>
                      <a:r>
                        <a:rPr lang="zh-TW" altLang="en-US" sz="1200" dirty="0"/>
                        <a:t>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idstp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/>
                        <a:t>idstp</a:t>
                      </a:r>
                      <a:r>
                        <a:rPr lang="en-US" altLang="zh-TW" sz="1200" dirty="0"/>
                        <a:t>-</a:t>
                      </a:r>
                      <a:r>
                        <a:rPr lang="zh-TW" altLang="en-US" sz="12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621356"/>
                  </a:ext>
                </a:extLst>
              </a:tr>
              <a:tr h="33238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定義表單項目對應到哪個檢查室</a:t>
                      </a:r>
                      <a:endParaRPr lang="en-US" altLang="zh-TW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Idsstatus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’10’ &gt; TEE</a:t>
                      </a: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顯示醫師選項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Idsstatus</a:t>
                      </a:r>
                      <a:r>
                        <a:rPr lang="en-US" altLang="zh-TW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‘20’ &gt; </a:t>
                      </a:r>
                      <a:r>
                        <a:rPr lang="zh-TW" alt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壓力性心臟超音波顯示醫師選項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95679"/>
                  </a:ext>
                </a:extLst>
              </a:tr>
              <a:tr h="332389"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CQ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不同表單，但時段對應至某一特定表單之對應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EQ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636285"/>
                  </a:ext>
                </a:extLst>
              </a:tr>
              <a:tr h="33238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住院名額與門診名額相同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定義檢查室和表單之關聯</a:t>
                      </a:r>
                      <a:r>
                        <a:rPr lang="en-US" altLang="zh-TW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EP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9044"/>
                  </a:ext>
                </a:extLst>
              </a:tr>
              <a:tr h="33238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檢查室在五權及本院皆有之表單</a:t>
                      </a:r>
                      <a:endParaRPr lang="en-US" altLang="zh-TW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FB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796057"/>
                  </a:ext>
                </a:extLst>
              </a:tr>
              <a:tr h="33238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開放批價櫃台排檢之表單</a:t>
                      </a:r>
                      <a:endParaRPr lang="en-US" altLang="zh-TW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FI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51644"/>
                  </a:ext>
                </a:extLst>
              </a:tr>
              <a:tr h="33238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CM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特定表單不用列印資料</a:t>
                      </a:r>
                      <a:r>
                        <a:rPr lang="en-US" altLang="zh-TW" sz="1200" dirty="0"/>
                        <a:t>(CM-9011)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GB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62612"/>
                  </a:ext>
                </a:extLst>
              </a:tr>
              <a:tr h="33238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可排週數</a:t>
                      </a:r>
                      <a:endParaRPr lang="en-US" altLang="zh-TW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88470"/>
                  </a:ext>
                </a:extLst>
              </a:tr>
              <a:tr h="33238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排檢科別</a:t>
                      </a:r>
                      <a:endParaRPr lang="en-US" altLang="zh-TW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98764"/>
                  </a:ext>
                </a:extLst>
              </a:tr>
              <a:tr h="33238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檢查室對應之表單</a:t>
                      </a:r>
                      <a:endParaRPr lang="en-US" altLang="zh-TW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cp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78448"/>
                  </a:ext>
                </a:extLst>
              </a:tr>
              <a:tr h="33238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對急住院排檢時所列印之須知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放射科住院回條對應設定</a:t>
                      </a:r>
                      <a:r>
                        <a:rPr lang="en-US" altLang="zh-TW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32494"/>
                  </a:ext>
                </a:extLst>
              </a:tr>
              <a:tr h="33238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CV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排檢地點</a:t>
                      </a:r>
                      <a:endParaRPr lang="en-US" altLang="zh-TW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007079"/>
                  </a:ext>
                </a:extLst>
              </a:tr>
              <a:tr h="33238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r>
                        <a:rPr lang="en-US" altLang="zh-TW" sz="1200" dirty="0" err="1"/>
                        <a:t>idsstatus</a:t>
                      </a:r>
                      <a:r>
                        <a:rPr lang="en-US" altLang="zh-TW" sz="1200" dirty="0"/>
                        <a:t>=‘30’</a:t>
                      </a:r>
                      <a:r>
                        <a:rPr lang="zh-TW" altLang="en-US" sz="1200" dirty="0"/>
                        <a:t>：特定檢查室只允許特定人員有權限開關時段</a:t>
                      </a:r>
                      <a:endParaRPr lang="en-US" altLang="zh-TW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r>
                        <a:rPr lang="en-US" altLang="zh-TW" sz="1200" dirty="0" err="1"/>
                        <a:t>Idsstatus</a:t>
                      </a:r>
                      <a:r>
                        <a:rPr lang="en-US" altLang="zh-TW" sz="1200" dirty="0"/>
                        <a:t>=‘10’</a:t>
                      </a:r>
                      <a:r>
                        <a:rPr lang="zh-TW" altLang="en-US" sz="1200" dirty="0"/>
                        <a:t>：設定開放權限之檢查室</a:t>
                      </a:r>
                      <a:r>
                        <a:rPr lang="en-US" altLang="zh-TW" sz="1200" dirty="0"/>
                        <a:t>,</a:t>
                      </a:r>
                      <a:r>
                        <a:rPr lang="zh-TW" altLang="en-US" sz="1200" dirty="0"/>
                        <a:t>再確認使用人員是否有權限</a:t>
                      </a:r>
                      <a:endParaRPr lang="en-US" altLang="zh-TW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r>
                        <a:rPr lang="zh-TW" altLang="en-US" sz="1200" dirty="0"/>
                        <a:t>檢查室可佔多時段</a:t>
                      </a:r>
                      <a:r>
                        <a:rPr lang="en-US" altLang="zh-TW" sz="1200" dirty="0" err="1"/>
                        <a:t>get_cs_isddescr</a:t>
                      </a:r>
                      <a:r>
                        <a:rPr lang="en-US" altLang="zh-TW" sz="1200" dirty="0"/>
                        <a:t>(gu_qryispcmc01, '</a:t>
                      </a:r>
                      <a:r>
                        <a:rPr lang="en-US" altLang="zh-TW" sz="1200" dirty="0" err="1"/>
                        <a:t>Cz</a:t>
                      </a:r>
                      <a:r>
                        <a:rPr lang="en-US" altLang="zh-TW" sz="1200" dirty="0"/>
                        <a:t>', </a:t>
                      </a:r>
                      <a:r>
                        <a:rPr lang="en-US" altLang="zh-TW" sz="1200" dirty="0" err="1"/>
                        <a:t>f_docid</a:t>
                      </a:r>
                      <a:r>
                        <a:rPr lang="en-US" altLang="zh-TW" sz="1200" dirty="0"/>
                        <a:t>, 'Y')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3032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17973" y="4287320"/>
          <a:ext cx="3749676" cy="132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012">
                  <a:extLst>
                    <a:ext uri="{9D8B030D-6E8A-4147-A177-3AD203B41FA5}">
                      <a16:colId xmlns:a16="http://schemas.microsoft.com/office/drawing/2014/main" val="61879360"/>
                    </a:ext>
                  </a:extLst>
                </a:gridCol>
                <a:gridCol w="2213664">
                  <a:extLst>
                    <a:ext uri="{9D8B030D-6E8A-4147-A177-3AD203B41FA5}">
                      <a16:colId xmlns:a16="http://schemas.microsoft.com/office/drawing/2014/main" val="3707094917"/>
                    </a:ext>
                  </a:extLst>
                </a:gridCol>
              </a:tblGrid>
              <a:tr h="330730">
                <a:tc gridSpan="2">
                  <a:txBody>
                    <a:bodyPr/>
                    <a:lstStyle/>
                    <a:p>
                      <a:r>
                        <a:rPr lang="fr-FR" altLang="zh-TW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cmchor@starcmc</a:t>
                      </a:r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TW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arrangeispdt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98646"/>
                  </a:ext>
                </a:extLst>
              </a:tr>
              <a:tr h="330730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asptype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/>
                        <a:t>asptype</a:t>
                      </a:r>
                      <a:r>
                        <a:rPr lang="en-US" altLang="zh-TW" sz="1200" dirty="0"/>
                        <a:t>-</a:t>
                      </a:r>
                      <a:r>
                        <a:rPr lang="zh-TW" altLang="en-US" sz="12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8430"/>
                  </a:ext>
                </a:extLst>
              </a:tr>
              <a:tr h="33073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檢查室固定備註說明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29884"/>
                  </a:ext>
                </a:extLst>
              </a:tr>
              <a:tr h="33073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W3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可設定星期為週期的語息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9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39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746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檢查開單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897" y="765085"/>
            <a:ext cx="6285277" cy="582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7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0344"/>
          </a:xfrm>
        </p:spPr>
        <p:txBody>
          <a:bodyPr/>
          <a:lstStyle/>
          <a:p>
            <a:r>
              <a:rPr lang="en-US" altLang="zh-TW" dirty="0"/>
              <a:t>SQL</a:t>
            </a:r>
            <a:r>
              <a:rPr lang="zh-TW" altLang="en-US" dirty="0"/>
              <a:t>查詢語法</a:t>
            </a:r>
          </a:p>
        </p:txBody>
      </p:sp>
      <p:sp>
        <p:nvSpPr>
          <p:cNvPr id="4" name="矩形 3"/>
          <p:cNvSpPr/>
          <p:nvPr/>
        </p:nvSpPr>
        <p:spPr>
          <a:xfrm>
            <a:off x="543097" y="2684311"/>
            <a:ext cx="3272444" cy="181588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600" dirty="0"/>
              <a:t>select *</a:t>
            </a:r>
          </a:p>
          <a:p>
            <a:r>
              <a:rPr lang="zh-TW" altLang="en-US" sz="1600" dirty="0"/>
              <a:t>from isddetail2</a:t>
            </a:r>
          </a:p>
          <a:p>
            <a:r>
              <a:rPr lang="zh-TW" altLang="en-US" sz="1600" dirty="0"/>
              <a:t>where isdroom = 'CM-R003'</a:t>
            </a:r>
          </a:p>
          <a:p>
            <a:r>
              <a:rPr lang="zh-TW" altLang="en-US" sz="1600" dirty="0"/>
              <a:t>and isddocid = 'MR3'</a:t>
            </a:r>
          </a:p>
          <a:p>
            <a:r>
              <a:rPr lang="zh-TW" altLang="en-US" sz="1600" dirty="0"/>
              <a:t>and isdtype = 'Y'</a:t>
            </a:r>
          </a:p>
          <a:p>
            <a:r>
              <a:rPr lang="zh-TW" altLang="en-US" sz="1600" dirty="0"/>
              <a:t>and isddate = '1090630'</a:t>
            </a:r>
          </a:p>
          <a:p>
            <a:r>
              <a:rPr lang="zh-TW" altLang="en-US" sz="1600" dirty="0"/>
              <a:t>and isdxserno = 0</a:t>
            </a:r>
            <a:endParaRPr lang="en-US" altLang="zh-TW" sz="1600" dirty="0"/>
          </a:p>
        </p:txBody>
      </p:sp>
      <p:sp>
        <p:nvSpPr>
          <p:cNvPr id="3" name="圓角矩形圖說文字 2"/>
          <p:cNvSpPr/>
          <p:nvPr/>
        </p:nvSpPr>
        <p:spPr>
          <a:xfrm>
            <a:off x="439188" y="1613749"/>
            <a:ext cx="2926079" cy="836659"/>
          </a:xfrm>
          <a:prstGeom prst="wedgeRoundRectCallout">
            <a:avLst>
              <a:gd name="adj1" fmla="val -23390"/>
              <a:gd name="adj2" fmla="val 7534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/>
              <a:t>日排</a:t>
            </a:r>
            <a:r>
              <a:rPr lang="en-US" altLang="zh-TW" sz="1200" dirty="0"/>
              <a:t>isddetail2</a:t>
            </a:r>
            <a:r>
              <a:rPr lang="zh-TW" altLang="en-US" sz="1200" dirty="0"/>
              <a:t>：</a:t>
            </a:r>
            <a:br>
              <a:rPr lang="en-US" altLang="zh-TW" sz="1200" dirty="0"/>
            </a:br>
            <a:r>
              <a:rPr lang="zh-TW" altLang="en-US" sz="1200" dirty="0"/>
              <a:t>紀錄某項日每天有哪些時段可以排檢，已排檢人數等資料。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4308764" y="1613749"/>
            <a:ext cx="3047999" cy="836659"/>
          </a:xfrm>
          <a:prstGeom prst="wedgeRoundRect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/>
              <a:t>週排</a:t>
            </a:r>
            <a:r>
              <a:rPr lang="en-US" altLang="zh-TW" sz="1200" dirty="0"/>
              <a:t>iscdschdl2</a:t>
            </a:r>
            <a:r>
              <a:rPr lang="zh-TW" altLang="en-US" sz="1200" dirty="0"/>
              <a:t>：</a:t>
            </a:r>
            <a:endParaRPr lang="en-US" altLang="zh-TW" sz="1200" dirty="0"/>
          </a:p>
          <a:p>
            <a:r>
              <a:rPr lang="zh-TW" altLang="en-US" sz="1200" dirty="0"/>
              <a:t>紀錄某項檢查一週中可排檢的時段、醫師、檢查時間多長、可排檢人數、科別</a:t>
            </a:r>
            <a:endParaRPr lang="en-US" altLang="zh-TW" sz="1200" dirty="0"/>
          </a:p>
          <a:p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8043947" y="2684311"/>
            <a:ext cx="3618807" cy="156966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600" dirty="0"/>
              <a:t>select *</a:t>
            </a:r>
          </a:p>
          <a:p>
            <a:r>
              <a:rPr lang="zh-TW" altLang="en-US" sz="1600" dirty="0"/>
              <a:t>from isptbasic2</a:t>
            </a:r>
          </a:p>
          <a:p>
            <a:r>
              <a:rPr lang="zh-TW" altLang="en-US" sz="1600" dirty="0"/>
              <a:t>where isbtype = 'A' --住院</a:t>
            </a:r>
          </a:p>
          <a:p>
            <a:r>
              <a:rPr lang="zh-TW" altLang="en-US" sz="1600" dirty="0"/>
              <a:t>and isbdateapy = '1090629' --申請日期</a:t>
            </a:r>
          </a:p>
          <a:p>
            <a:r>
              <a:rPr lang="zh-TW" altLang="en-US" sz="1600" dirty="0"/>
              <a:t>and isbmtssd = 2 -- 時段</a:t>
            </a:r>
          </a:p>
          <a:p>
            <a:r>
              <a:rPr lang="zh-TW" altLang="en-US" sz="1600" dirty="0"/>
              <a:t>and isbbudid = 'C'</a:t>
            </a:r>
          </a:p>
        </p:txBody>
      </p:sp>
      <p:sp>
        <p:nvSpPr>
          <p:cNvPr id="8" name="圓角矩形圖說文字 7"/>
          <p:cNvSpPr/>
          <p:nvPr/>
        </p:nvSpPr>
        <p:spPr>
          <a:xfrm>
            <a:off x="8043947" y="1699001"/>
            <a:ext cx="3047999" cy="656684"/>
          </a:xfrm>
          <a:prstGeom prst="wedgeRoundRect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/>
              <a:t>排檢明細</a:t>
            </a:r>
            <a:r>
              <a:rPr lang="en-US" altLang="zh-TW" sz="1200" dirty="0"/>
              <a:t>isptbasic2</a:t>
            </a:r>
            <a:r>
              <a:rPr lang="zh-TW" altLang="en-US" sz="1200" dirty="0"/>
              <a:t>：</a:t>
            </a:r>
            <a:endParaRPr lang="en-US" altLang="zh-TW" sz="1200" dirty="0"/>
          </a:p>
          <a:p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4308764" y="2684311"/>
            <a:ext cx="3178233" cy="156966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600" dirty="0"/>
              <a:t>select *</a:t>
            </a:r>
          </a:p>
          <a:p>
            <a:r>
              <a:rPr lang="zh-TW" altLang="en-US" sz="1600" dirty="0"/>
              <a:t>from iscdschdl2</a:t>
            </a:r>
          </a:p>
          <a:p>
            <a:r>
              <a:rPr lang="zh-TW" altLang="en-US" sz="1600" dirty="0"/>
              <a:t>where issroom = 'CM-R003'</a:t>
            </a:r>
          </a:p>
          <a:p>
            <a:r>
              <a:rPr lang="zh-TW" altLang="en-US" sz="1600" dirty="0"/>
              <a:t>and isstype = 'Y'</a:t>
            </a:r>
          </a:p>
          <a:p>
            <a:r>
              <a:rPr lang="zh-TW" altLang="en-US" sz="1600" dirty="0"/>
              <a:t>and issbudid = 'C'</a:t>
            </a:r>
          </a:p>
          <a:p>
            <a:r>
              <a:rPr lang="zh-TW" altLang="en-US" sz="1600" dirty="0"/>
              <a:t>and issweek = '4'</a:t>
            </a:r>
          </a:p>
        </p:txBody>
      </p:sp>
    </p:spTree>
    <p:extLst>
      <p:ext uri="{BB962C8B-B14F-4D97-AF65-F5344CB8AC3E}">
        <p14:creationId xmlns:p14="http://schemas.microsoft.com/office/powerpoint/2010/main" val="2127893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0"/>
            <a:ext cx="10515600" cy="790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SQL</a:t>
            </a:r>
            <a:r>
              <a:rPr lang="zh-TW" altLang="en-US" dirty="0"/>
              <a:t>查詢語法</a:t>
            </a:r>
            <a:r>
              <a:rPr lang="en-US" altLang="zh-TW" dirty="0"/>
              <a:t>-</a:t>
            </a:r>
            <a:r>
              <a:rPr lang="zh-TW" altLang="en-US" dirty="0"/>
              <a:t>住院</a:t>
            </a:r>
            <a:r>
              <a:rPr lang="en-US" altLang="zh-TW" dirty="0"/>
              <a:t>:</a:t>
            </a:r>
            <a:r>
              <a:rPr lang="zh-TW" altLang="en-US" dirty="0"/>
              <a:t>排檢時段顯示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8065" y="790344"/>
            <a:ext cx="2247207" cy="3325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/>
              <a:t>依日期顯示可排時段</a:t>
            </a:r>
          </a:p>
        </p:txBody>
      </p:sp>
      <p:sp>
        <p:nvSpPr>
          <p:cNvPr id="7" name="矩形 6"/>
          <p:cNvSpPr/>
          <p:nvPr/>
        </p:nvSpPr>
        <p:spPr>
          <a:xfrm>
            <a:off x="108065" y="1122852"/>
            <a:ext cx="4402666" cy="246221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/>
              <a:t>//住院</a:t>
            </a:r>
          </a:p>
          <a:p>
            <a:r>
              <a:rPr lang="zh-TW" altLang="en-US" sz="1400" dirty="0"/>
              <a:t>select isddetail2.*</a:t>
            </a:r>
          </a:p>
          <a:p>
            <a:r>
              <a:rPr lang="zh-TW" altLang="en-US" sz="1400" dirty="0"/>
              <a:t>from isddetail2, iscdschdl</a:t>
            </a:r>
          </a:p>
          <a:p>
            <a:r>
              <a:rPr lang="zh-TW" altLang="en-US" sz="1400" dirty="0"/>
              <a:t>where isddate = '1090630' // QuotedStr(f_date)</a:t>
            </a:r>
          </a:p>
          <a:p>
            <a:r>
              <a:rPr lang="zh-TW" altLang="en-US" sz="1400" dirty="0"/>
              <a:t>and isdroom = 'CM-R003' // QuotedStr(edKind.text)</a:t>
            </a:r>
          </a:p>
          <a:p>
            <a:r>
              <a:rPr lang="zh-TW" altLang="en-US" sz="1400" dirty="0"/>
              <a:t>and isdtimebn not in ("AC","PC","AC:","PC:")</a:t>
            </a:r>
          </a:p>
          <a:p>
            <a:r>
              <a:rPr lang="zh-TW" altLang="en-US" sz="1400" dirty="0"/>
              <a:t>and isddocid = issdocid</a:t>
            </a:r>
          </a:p>
          <a:p>
            <a:r>
              <a:rPr lang="zh-TW" altLang="en-US" sz="1400" dirty="0"/>
              <a:t>and isdweek = issweek</a:t>
            </a:r>
          </a:p>
          <a:p>
            <a:r>
              <a:rPr lang="zh-TW" altLang="en-US" sz="1400" dirty="0"/>
              <a:t>and isstimebn = isdtimebn</a:t>
            </a:r>
          </a:p>
          <a:p>
            <a:r>
              <a:rPr lang="zh-TW" altLang="en-US" sz="1400" dirty="0"/>
              <a:t>and isstimeed = isdtimeed</a:t>
            </a:r>
          </a:p>
          <a:p>
            <a:r>
              <a:rPr lang="zh-TW" altLang="en-US" sz="1400" dirty="0"/>
              <a:t>and isstype in ("A","N")</a:t>
            </a:r>
          </a:p>
        </p:txBody>
      </p:sp>
      <p:sp>
        <p:nvSpPr>
          <p:cNvPr id="9" name="矩形 8"/>
          <p:cNvSpPr/>
          <p:nvPr/>
        </p:nvSpPr>
        <p:spPr>
          <a:xfrm>
            <a:off x="5033201" y="1190853"/>
            <a:ext cx="6313672" cy="249299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/>
              <a:t>select *</a:t>
            </a:r>
          </a:p>
          <a:p>
            <a:r>
              <a:rPr lang="zh-TW" altLang="en-US" sz="1200" dirty="0"/>
              <a:t>from isddetail2, iscdschdl</a:t>
            </a:r>
          </a:p>
          <a:p>
            <a:r>
              <a:rPr lang="zh-TW" altLang="en-US" sz="1200" dirty="0"/>
              <a:t>where isddocid = ‘MRHB1’ </a:t>
            </a:r>
            <a:r>
              <a:rPr lang="en-US" altLang="zh-TW" sz="1200" dirty="0">
                <a:solidFill>
                  <a:srgbClr val="00B050"/>
                </a:solidFill>
              </a:rPr>
              <a:t>// if </a:t>
            </a:r>
            <a:r>
              <a:rPr lang="en-US" altLang="zh-TW" sz="1200" dirty="0" err="1">
                <a:solidFill>
                  <a:srgbClr val="00B050"/>
                </a:solidFill>
              </a:rPr>
              <a:t>pos</a:t>
            </a:r>
            <a:r>
              <a:rPr lang="en-US" altLang="zh-TW" sz="1200" dirty="0">
                <a:solidFill>
                  <a:srgbClr val="00B050"/>
                </a:solidFill>
              </a:rPr>
              <a:t>('All', pgc1.ActivePage.Hint) &lt;= 0</a:t>
            </a:r>
            <a:r>
              <a:rPr lang="zh-TW" altLang="en-US" sz="1200" dirty="0">
                <a:solidFill>
                  <a:srgbClr val="00B050"/>
                </a:solidFill>
              </a:rPr>
              <a:t>省略此條件</a:t>
            </a:r>
          </a:p>
          <a:p>
            <a:r>
              <a:rPr lang="zh-TW" altLang="en-US" sz="1200" dirty="0"/>
              <a:t>and isddate &gt;= '1090701'</a:t>
            </a:r>
          </a:p>
          <a:p>
            <a:r>
              <a:rPr lang="zh-TW" altLang="en-US" sz="1200" dirty="0"/>
              <a:t>and isdroom = 'CM-R003'</a:t>
            </a:r>
          </a:p>
          <a:p>
            <a:r>
              <a:rPr lang="zh-TW" altLang="en-US" sz="1200" dirty="0"/>
              <a:t>and isdtype = 'Y'</a:t>
            </a:r>
          </a:p>
          <a:p>
            <a:r>
              <a:rPr lang="zh-TW" altLang="en-US" sz="1200" dirty="0"/>
              <a:t>and isdxmaxno - isdxserno &gt; 0</a:t>
            </a:r>
          </a:p>
          <a:p>
            <a:r>
              <a:rPr lang="zh-TW" altLang="en-US" sz="1200" dirty="0"/>
              <a:t>and isdtimebn not in ("AC","PC","AC:","PC:")</a:t>
            </a:r>
          </a:p>
          <a:p>
            <a:r>
              <a:rPr lang="zh-TW" altLang="en-US" sz="1200" dirty="0"/>
              <a:t>and isddocid = issdocid</a:t>
            </a:r>
          </a:p>
          <a:p>
            <a:r>
              <a:rPr lang="zh-TW" altLang="en-US" sz="1200" dirty="0"/>
              <a:t>and isdweek = issweek</a:t>
            </a:r>
          </a:p>
          <a:p>
            <a:r>
              <a:rPr lang="zh-TW" altLang="en-US" sz="1200" dirty="0"/>
              <a:t>and isstimebn = isdtimebn</a:t>
            </a:r>
          </a:p>
          <a:p>
            <a:r>
              <a:rPr lang="zh-TW" altLang="en-US" sz="1200" dirty="0"/>
              <a:t>and isstimeed = isdtimeed</a:t>
            </a:r>
          </a:p>
          <a:p>
            <a:r>
              <a:rPr lang="zh-TW" altLang="en-US" sz="1200" dirty="0"/>
              <a:t>and isstype in ("A","N")</a:t>
            </a:r>
          </a:p>
        </p:txBody>
      </p:sp>
      <p:sp>
        <p:nvSpPr>
          <p:cNvPr id="10" name="矩形 9"/>
          <p:cNvSpPr/>
          <p:nvPr/>
        </p:nvSpPr>
        <p:spPr>
          <a:xfrm>
            <a:off x="5033201" y="841084"/>
            <a:ext cx="4509809" cy="3325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/>
              <a:t>最近可排時段</a:t>
            </a:r>
            <a:r>
              <a:rPr lang="en-US" altLang="zh-TW" dirty="0"/>
              <a:t>-</a:t>
            </a:r>
            <a:r>
              <a:rPr lang="zh-TW" altLang="en-US" dirty="0"/>
              <a:t>取前</a:t>
            </a:r>
            <a:r>
              <a:rPr lang="en-US" altLang="zh-TW" dirty="0"/>
              <a:t>10</a:t>
            </a:r>
            <a:r>
              <a:rPr lang="zh-TW" altLang="en-US" dirty="0"/>
              <a:t>筆： </a:t>
            </a:r>
            <a:r>
              <a:rPr lang="en-US" altLang="zh-TW" dirty="0"/>
              <a:t>if </a:t>
            </a:r>
            <a:r>
              <a:rPr lang="en-US" altLang="zh-TW" dirty="0" err="1"/>
              <a:t>f_docid</a:t>
            </a:r>
            <a:r>
              <a:rPr lang="en-US" altLang="zh-TW" dirty="0"/>
              <a:t> = ‘CS’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159" y="4054832"/>
            <a:ext cx="4770274" cy="2654697"/>
          </a:xfrm>
          <a:prstGeom prst="rect">
            <a:avLst/>
          </a:prstGeom>
        </p:spPr>
      </p:pic>
      <p:sp>
        <p:nvSpPr>
          <p:cNvPr id="14" name="手繪多邊形 13"/>
          <p:cNvSpPr/>
          <p:nvPr/>
        </p:nvSpPr>
        <p:spPr>
          <a:xfrm>
            <a:off x="11255433" y="3291840"/>
            <a:ext cx="400218" cy="2061556"/>
          </a:xfrm>
          <a:custGeom>
            <a:avLst/>
            <a:gdLst>
              <a:gd name="connsiteX0" fmla="*/ 99752 w 400218"/>
              <a:gd name="connsiteY0" fmla="*/ 0 h 2061556"/>
              <a:gd name="connsiteX1" fmla="*/ 399011 w 400218"/>
              <a:gd name="connsiteY1" fmla="*/ 1113905 h 2061556"/>
              <a:gd name="connsiteX2" fmla="*/ 0 w 400218"/>
              <a:gd name="connsiteY2" fmla="*/ 2061556 h 206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218" h="2061556">
                <a:moveTo>
                  <a:pt x="99752" y="0"/>
                </a:moveTo>
                <a:cubicBezTo>
                  <a:pt x="257694" y="385156"/>
                  <a:pt x="415636" y="770312"/>
                  <a:pt x="399011" y="1113905"/>
                </a:cubicBezTo>
                <a:cubicBezTo>
                  <a:pt x="382386" y="1457498"/>
                  <a:pt x="37407" y="1950720"/>
                  <a:pt x="0" y="206155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89160" y="4215546"/>
            <a:ext cx="5288434" cy="249299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/>
              <a:t>select *</a:t>
            </a:r>
          </a:p>
          <a:p>
            <a:r>
              <a:rPr lang="en-US" altLang="zh-TW" sz="1200" dirty="0"/>
              <a:t>from isddetail2, </a:t>
            </a:r>
            <a:r>
              <a:rPr lang="en-US" altLang="zh-TW" sz="1200" dirty="0" err="1"/>
              <a:t>iscdschdl</a:t>
            </a:r>
            <a:endParaRPr lang="en-US" altLang="zh-TW" sz="1200" dirty="0"/>
          </a:p>
          <a:p>
            <a:r>
              <a:rPr lang="en-US" altLang="zh-TW" sz="1200" dirty="0"/>
              <a:t>where </a:t>
            </a:r>
            <a:r>
              <a:rPr lang="en-US" altLang="zh-TW" sz="1200" dirty="0" err="1"/>
              <a:t>isddocid</a:t>
            </a:r>
            <a:r>
              <a:rPr lang="en-US" altLang="zh-TW" sz="1200" dirty="0"/>
              <a:t> = 'MRHB1‘ </a:t>
            </a:r>
            <a:r>
              <a:rPr lang="en-US" altLang="zh-TW" sz="1200" dirty="0">
                <a:solidFill>
                  <a:srgbClr val="00B050"/>
                </a:solidFill>
              </a:rPr>
              <a:t>// if </a:t>
            </a:r>
            <a:r>
              <a:rPr lang="en-US" altLang="zh-TW" sz="1200" dirty="0" err="1">
                <a:solidFill>
                  <a:srgbClr val="00B050"/>
                </a:solidFill>
              </a:rPr>
              <a:t>pos</a:t>
            </a:r>
            <a:r>
              <a:rPr lang="en-US" altLang="zh-TW" sz="1200" dirty="0">
                <a:solidFill>
                  <a:srgbClr val="00B050"/>
                </a:solidFill>
              </a:rPr>
              <a:t>('All', pgc1.ActivePage.Hint) &lt;= 0</a:t>
            </a:r>
            <a:r>
              <a:rPr lang="zh-TW" altLang="en-US" sz="1200" dirty="0">
                <a:solidFill>
                  <a:srgbClr val="00B050"/>
                </a:solidFill>
              </a:rPr>
              <a:t>省略此條件</a:t>
            </a:r>
            <a:endParaRPr lang="en-US" altLang="zh-TW" sz="1200" dirty="0"/>
          </a:p>
          <a:p>
            <a:r>
              <a:rPr lang="en-US" altLang="zh-TW" sz="1200" dirty="0"/>
              <a:t>and </a:t>
            </a:r>
            <a:r>
              <a:rPr lang="en-US" altLang="zh-TW" sz="1200" dirty="0" err="1"/>
              <a:t>isddate</a:t>
            </a:r>
            <a:r>
              <a:rPr lang="en-US" altLang="zh-TW" sz="1200" dirty="0"/>
              <a:t> &gt;= '1090630'</a:t>
            </a:r>
          </a:p>
          <a:p>
            <a:r>
              <a:rPr lang="en-US" altLang="zh-TW" sz="1200" dirty="0"/>
              <a:t>and </a:t>
            </a:r>
            <a:r>
              <a:rPr lang="en-US" altLang="zh-TW" sz="1200" dirty="0" err="1"/>
              <a:t>isdroom</a:t>
            </a:r>
            <a:r>
              <a:rPr lang="en-US" altLang="zh-TW" sz="1200" dirty="0"/>
              <a:t> = 'CM-R003'</a:t>
            </a:r>
          </a:p>
          <a:p>
            <a:r>
              <a:rPr lang="en-US" altLang="zh-TW" sz="1200" dirty="0"/>
              <a:t>and </a:t>
            </a:r>
            <a:r>
              <a:rPr lang="en-US" altLang="zh-TW" sz="1200" dirty="0" err="1"/>
              <a:t>isdtype</a:t>
            </a:r>
            <a:r>
              <a:rPr lang="en-US" altLang="zh-TW" sz="1200" dirty="0"/>
              <a:t> = 'Y'</a:t>
            </a:r>
          </a:p>
          <a:p>
            <a:r>
              <a:rPr lang="en-US" altLang="zh-TW" sz="1200" dirty="0"/>
              <a:t>and </a:t>
            </a:r>
            <a:r>
              <a:rPr lang="en-US" altLang="zh-TW" sz="1200" dirty="0" err="1"/>
              <a:t>isdxmaxno</a:t>
            </a:r>
            <a:r>
              <a:rPr lang="en-US" altLang="zh-TW" sz="1200" dirty="0"/>
              <a:t> - </a:t>
            </a:r>
            <a:r>
              <a:rPr lang="en-US" altLang="zh-TW" sz="1200" dirty="0" err="1"/>
              <a:t>isdxserno</a:t>
            </a:r>
            <a:r>
              <a:rPr lang="en-US" altLang="zh-TW" sz="1200" dirty="0"/>
              <a:t> &gt; 0</a:t>
            </a:r>
          </a:p>
          <a:p>
            <a:r>
              <a:rPr lang="en-US" altLang="zh-TW" sz="1200" dirty="0"/>
              <a:t>and </a:t>
            </a:r>
            <a:r>
              <a:rPr lang="en-US" altLang="zh-TW" sz="1200" dirty="0" err="1"/>
              <a:t>isdtimebn</a:t>
            </a:r>
            <a:r>
              <a:rPr lang="en-US" altLang="zh-TW" sz="1200" dirty="0"/>
              <a:t> not in ("AC","PC","AC:","PC:")</a:t>
            </a:r>
          </a:p>
          <a:p>
            <a:r>
              <a:rPr lang="en-US" altLang="zh-TW" sz="1200" dirty="0"/>
              <a:t>and </a:t>
            </a:r>
            <a:r>
              <a:rPr lang="en-US" altLang="zh-TW" sz="1200" dirty="0" err="1"/>
              <a:t>isddocid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issdocid</a:t>
            </a:r>
            <a:endParaRPr lang="en-US" altLang="zh-TW" sz="1200" dirty="0"/>
          </a:p>
          <a:p>
            <a:r>
              <a:rPr lang="en-US" altLang="zh-TW" sz="1200" dirty="0"/>
              <a:t>and </a:t>
            </a:r>
            <a:r>
              <a:rPr lang="en-US" altLang="zh-TW" sz="1200" dirty="0" err="1"/>
              <a:t>isdweek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issweek</a:t>
            </a:r>
            <a:endParaRPr lang="en-US" altLang="zh-TW" sz="1200" dirty="0"/>
          </a:p>
          <a:p>
            <a:r>
              <a:rPr lang="en-US" altLang="zh-TW" sz="1200" dirty="0"/>
              <a:t>and </a:t>
            </a:r>
            <a:r>
              <a:rPr lang="en-US" altLang="zh-TW" sz="1200" dirty="0" err="1"/>
              <a:t>isstimebn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isdtimebn</a:t>
            </a:r>
            <a:endParaRPr lang="en-US" altLang="zh-TW" sz="1200" dirty="0"/>
          </a:p>
          <a:p>
            <a:r>
              <a:rPr lang="en-US" altLang="zh-TW" sz="1200" dirty="0"/>
              <a:t>and </a:t>
            </a:r>
            <a:r>
              <a:rPr lang="en-US" altLang="zh-TW" sz="1200" dirty="0" err="1"/>
              <a:t>isstimeed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isdtimeed</a:t>
            </a:r>
            <a:endParaRPr lang="en-US" altLang="zh-TW" sz="1200" dirty="0"/>
          </a:p>
          <a:p>
            <a:r>
              <a:rPr lang="en-US" altLang="zh-TW" sz="1200" dirty="0"/>
              <a:t>and </a:t>
            </a:r>
            <a:r>
              <a:rPr lang="en-US" altLang="zh-TW" sz="1200" dirty="0" err="1"/>
              <a:t>isstype</a:t>
            </a:r>
            <a:r>
              <a:rPr lang="en-US" altLang="zh-TW" sz="1200" dirty="0"/>
              <a:t> in ("A","N")</a:t>
            </a:r>
            <a:endParaRPr lang="zh-TW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89160" y="3874724"/>
            <a:ext cx="4509809" cy="3325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/>
              <a:t>最近可排時段</a:t>
            </a:r>
            <a:r>
              <a:rPr lang="en-US" altLang="zh-TW" dirty="0"/>
              <a:t>-</a:t>
            </a:r>
            <a:r>
              <a:rPr lang="zh-TW" altLang="en-US" dirty="0"/>
              <a:t>取前</a:t>
            </a:r>
            <a:r>
              <a:rPr lang="en-US" altLang="zh-TW" dirty="0"/>
              <a:t>10</a:t>
            </a:r>
            <a:r>
              <a:rPr lang="zh-TW" altLang="en-US" dirty="0"/>
              <a:t>筆： </a:t>
            </a:r>
            <a:r>
              <a:rPr lang="en-US" altLang="zh-TW" dirty="0"/>
              <a:t>if </a:t>
            </a:r>
            <a:r>
              <a:rPr lang="en-US" altLang="zh-TW" dirty="0" err="1"/>
              <a:t>f_docid</a:t>
            </a:r>
            <a:r>
              <a:rPr lang="en-US" altLang="zh-TW" dirty="0"/>
              <a:t> != ‘CS’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8538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0"/>
            <a:ext cx="10515600" cy="790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SQL</a:t>
            </a:r>
            <a:r>
              <a:rPr lang="zh-TW" altLang="en-US" dirty="0"/>
              <a:t>查詢語法</a:t>
            </a:r>
            <a:r>
              <a:rPr lang="en-US" altLang="zh-TW" dirty="0"/>
              <a:t>-</a:t>
            </a:r>
            <a:r>
              <a:rPr lang="zh-TW" altLang="en-US" dirty="0"/>
              <a:t>住院</a:t>
            </a:r>
            <a:r>
              <a:rPr lang="en-US" altLang="zh-TW" dirty="0"/>
              <a:t>:</a:t>
            </a:r>
            <a:r>
              <a:rPr lang="zh-TW" altLang="en-US" dirty="0"/>
              <a:t>排檢時段顯示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33201" y="1190853"/>
            <a:ext cx="6313672" cy="249299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/>
              <a:t>select *</a:t>
            </a:r>
          </a:p>
          <a:p>
            <a:r>
              <a:rPr lang="zh-TW" altLang="en-US" sz="1200" dirty="0"/>
              <a:t>from isddetail2, iscdschdl</a:t>
            </a:r>
          </a:p>
          <a:p>
            <a:r>
              <a:rPr lang="zh-TW" altLang="en-US" sz="1200" dirty="0"/>
              <a:t>where isddocid = ‘MRHB1’ </a:t>
            </a:r>
            <a:r>
              <a:rPr lang="en-US" altLang="zh-TW" sz="1200" dirty="0">
                <a:solidFill>
                  <a:srgbClr val="00B050"/>
                </a:solidFill>
              </a:rPr>
              <a:t>// if </a:t>
            </a:r>
            <a:r>
              <a:rPr lang="en-US" altLang="zh-TW" sz="1200" dirty="0" err="1">
                <a:solidFill>
                  <a:srgbClr val="00B050"/>
                </a:solidFill>
              </a:rPr>
              <a:t>pos</a:t>
            </a:r>
            <a:r>
              <a:rPr lang="en-US" altLang="zh-TW" sz="1200" dirty="0">
                <a:solidFill>
                  <a:srgbClr val="00B050"/>
                </a:solidFill>
              </a:rPr>
              <a:t>('All', pgc1.ActivePage.Hint) &lt;= 0</a:t>
            </a:r>
            <a:r>
              <a:rPr lang="zh-TW" altLang="en-US" sz="1200" dirty="0">
                <a:solidFill>
                  <a:srgbClr val="00B050"/>
                </a:solidFill>
              </a:rPr>
              <a:t>省略此條件</a:t>
            </a:r>
          </a:p>
          <a:p>
            <a:r>
              <a:rPr lang="zh-TW" altLang="en-US" sz="1200" dirty="0"/>
              <a:t>and isddate &gt;= '1090701'</a:t>
            </a:r>
          </a:p>
          <a:p>
            <a:r>
              <a:rPr lang="zh-TW" altLang="en-US" sz="1200" dirty="0"/>
              <a:t>and isdroom = 'CM-R003'</a:t>
            </a:r>
          </a:p>
          <a:p>
            <a:r>
              <a:rPr lang="zh-TW" altLang="en-US" sz="1200" dirty="0"/>
              <a:t>and isdtype = 'Y'</a:t>
            </a:r>
          </a:p>
          <a:p>
            <a:r>
              <a:rPr lang="zh-TW" altLang="en-US" sz="1200" dirty="0"/>
              <a:t>and isdxmaxno - isdxserno &gt; 0</a:t>
            </a:r>
          </a:p>
          <a:p>
            <a:r>
              <a:rPr lang="zh-TW" altLang="en-US" sz="1200" dirty="0"/>
              <a:t>and isdtimebn not in ("AC","PC","AC:","PC:")</a:t>
            </a:r>
          </a:p>
          <a:p>
            <a:r>
              <a:rPr lang="zh-TW" altLang="en-US" sz="1200" dirty="0"/>
              <a:t>and isddocid = issdocid</a:t>
            </a:r>
          </a:p>
          <a:p>
            <a:r>
              <a:rPr lang="zh-TW" altLang="en-US" sz="1200" dirty="0"/>
              <a:t>and isdweek = issweek</a:t>
            </a:r>
          </a:p>
          <a:p>
            <a:r>
              <a:rPr lang="zh-TW" altLang="en-US" sz="1200" dirty="0"/>
              <a:t>and isstimebn = isdtimebn</a:t>
            </a:r>
          </a:p>
          <a:p>
            <a:r>
              <a:rPr lang="zh-TW" altLang="en-US" sz="1200" dirty="0"/>
              <a:t>and isstimeed = isdtimeed</a:t>
            </a:r>
          </a:p>
          <a:p>
            <a:r>
              <a:rPr lang="zh-TW" altLang="en-US" sz="1200" dirty="0"/>
              <a:t>and isstype in ("A","N")</a:t>
            </a:r>
          </a:p>
        </p:txBody>
      </p:sp>
      <p:sp>
        <p:nvSpPr>
          <p:cNvPr id="10" name="矩形 9"/>
          <p:cNvSpPr/>
          <p:nvPr/>
        </p:nvSpPr>
        <p:spPr>
          <a:xfrm>
            <a:off x="5033201" y="849397"/>
            <a:ext cx="6829061" cy="3325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/>
              <a:t>最近可排時段</a:t>
            </a:r>
            <a:r>
              <a:rPr lang="en-US" altLang="zh-TW" dirty="0"/>
              <a:t>-</a:t>
            </a:r>
            <a:r>
              <a:rPr lang="zh-TW" altLang="en-US" dirty="0"/>
              <a:t>取前</a:t>
            </a:r>
            <a:r>
              <a:rPr lang="en-US" altLang="zh-TW" dirty="0"/>
              <a:t>10</a:t>
            </a:r>
            <a:r>
              <a:rPr lang="zh-TW" altLang="en-US" dirty="0"/>
              <a:t>筆： </a:t>
            </a:r>
            <a:r>
              <a:rPr lang="en-US" altLang="zh-TW" dirty="0"/>
              <a:t>if </a:t>
            </a:r>
            <a:r>
              <a:rPr lang="en-US" altLang="zh-TW" dirty="0" err="1"/>
              <a:t>f_docid</a:t>
            </a:r>
            <a:r>
              <a:rPr lang="en-US" altLang="zh-TW" dirty="0"/>
              <a:t> = ‘MRHB1’ or </a:t>
            </a:r>
            <a:r>
              <a:rPr lang="en-US" altLang="zh-TW" dirty="0" err="1"/>
              <a:t>f_docid</a:t>
            </a:r>
            <a:r>
              <a:rPr lang="en-US" altLang="zh-TW" dirty="0"/>
              <a:t> = ‘MRHB2’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159" y="4054832"/>
            <a:ext cx="4770274" cy="2654697"/>
          </a:xfrm>
          <a:prstGeom prst="rect">
            <a:avLst/>
          </a:prstGeom>
        </p:spPr>
      </p:pic>
      <p:sp>
        <p:nvSpPr>
          <p:cNvPr id="14" name="手繪多邊形 13"/>
          <p:cNvSpPr/>
          <p:nvPr/>
        </p:nvSpPr>
        <p:spPr>
          <a:xfrm>
            <a:off x="11255433" y="3291840"/>
            <a:ext cx="400218" cy="2061556"/>
          </a:xfrm>
          <a:custGeom>
            <a:avLst/>
            <a:gdLst>
              <a:gd name="connsiteX0" fmla="*/ 99752 w 400218"/>
              <a:gd name="connsiteY0" fmla="*/ 0 h 2061556"/>
              <a:gd name="connsiteX1" fmla="*/ 399011 w 400218"/>
              <a:gd name="connsiteY1" fmla="*/ 1113905 h 2061556"/>
              <a:gd name="connsiteX2" fmla="*/ 0 w 400218"/>
              <a:gd name="connsiteY2" fmla="*/ 2061556 h 206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218" h="2061556">
                <a:moveTo>
                  <a:pt x="99752" y="0"/>
                </a:moveTo>
                <a:cubicBezTo>
                  <a:pt x="257694" y="385156"/>
                  <a:pt x="415636" y="770312"/>
                  <a:pt x="399011" y="1113905"/>
                </a:cubicBezTo>
                <a:cubicBezTo>
                  <a:pt x="382386" y="1457498"/>
                  <a:pt x="37407" y="1950720"/>
                  <a:pt x="0" y="206155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89160" y="4215546"/>
            <a:ext cx="5288434" cy="249299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/>
              <a:t>select *</a:t>
            </a:r>
          </a:p>
          <a:p>
            <a:r>
              <a:rPr lang="en-US" altLang="zh-TW" sz="1200" dirty="0"/>
              <a:t>from isddetail2, </a:t>
            </a:r>
            <a:r>
              <a:rPr lang="en-US" altLang="zh-TW" sz="1200" dirty="0" err="1"/>
              <a:t>iscdschdl</a:t>
            </a:r>
            <a:endParaRPr lang="en-US" altLang="zh-TW" sz="1200" dirty="0"/>
          </a:p>
          <a:p>
            <a:r>
              <a:rPr lang="en-US" altLang="zh-TW" sz="1200" dirty="0"/>
              <a:t>where </a:t>
            </a:r>
            <a:r>
              <a:rPr lang="en-US" altLang="zh-TW" sz="1200" dirty="0" err="1"/>
              <a:t>isddocid</a:t>
            </a:r>
            <a:r>
              <a:rPr lang="en-US" altLang="zh-TW" sz="1200" dirty="0"/>
              <a:t> = 'MRHB1‘ </a:t>
            </a:r>
            <a:r>
              <a:rPr lang="en-US" altLang="zh-TW" sz="1200" dirty="0">
                <a:solidFill>
                  <a:srgbClr val="00B050"/>
                </a:solidFill>
              </a:rPr>
              <a:t>// if </a:t>
            </a:r>
            <a:r>
              <a:rPr lang="en-US" altLang="zh-TW" sz="1200" dirty="0" err="1">
                <a:solidFill>
                  <a:srgbClr val="00B050"/>
                </a:solidFill>
              </a:rPr>
              <a:t>pos</a:t>
            </a:r>
            <a:r>
              <a:rPr lang="en-US" altLang="zh-TW" sz="1200" dirty="0">
                <a:solidFill>
                  <a:srgbClr val="00B050"/>
                </a:solidFill>
              </a:rPr>
              <a:t>('All', pgc1.ActivePage.Hint) &lt;= 0</a:t>
            </a:r>
            <a:r>
              <a:rPr lang="zh-TW" altLang="en-US" sz="1200" dirty="0">
                <a:solidFill>
                  <a:srgbClr val="00B050"/>
                </a:solidFill>
              </a:rPr>
              <a:t>省略此條件</a:t>
            </a:r>
            <a:endParaRPr lang="en-US" altLang="zh-TW" sz="1200" dirty="0"/>
          </a:p>
          <a:p>
            <a:r>
              <a:rPr lang="en-US" altLang="zh-TW" sz="1200" dirty="0"/>
              <a:t>and </a:t>
            </a:r>
            <a:r>
              <a:rPr lang="en-US" altLang="zh-TW" sz="1200" dirty="0" err="1"/>
              <a:t>isddate</a:t>
            </a:r>
            <a:r>
              <a:rPr lang="en-US" altLang="zh-TW" sz="1200" dirty="0"/>
              <a:t> &gt;= '1090630'</a:t>
            </a:r>
          </a:p>
          <a:p>
            <a:r>
              <a:rPr lang="en-US" altLang="zh-TW" sz="1200" dirty="0"/>
              <a:t>and </a:t>
            </a:r>
            <a:r>
              <a:rPr lang="en-US" altLang="zh-TW" sz="1200" dirty="0" err="1"/>
              <a:t>isdroom</a:t>
            </a:r>
            <a:r>
              <a:rPr lang="en-US" altLang="zh-TW" sz="1200" dirty="0"/>
              <a:t> = 'CM-R003'</a:t>
            </a:r>
          </a:p>
          <a:p>
            <a:r>
              <a:rPr lang="en-US" altLang="zh-TW" sz="1200" dirty="0"/>
              <a:t>and </a:t>
            </a:r>
            <a:r>
              <a:rPr lang="en-US" altLang="zh-TW" sz="1200" dirty="0" err="1"/>
              <a:t>isdtype</a:t>
            </a:r>
            <a:r>
              <a:rPr lang="en-US" altLang="zh-TW" sz="1200" dirty="0"/>
              <a:t> = 'Y'</a:t>
            </a:r>
          </a:p>
          <a:p>
            <a:r>
              <a:rPr lang="en-US" altLang="zh-TW" sz="1200" dirty="0"/>
              <a:t>and </a:t>
            </a:r>
            <a:r>
              <a:rPr lang="en-US" altLang="zh-TW" sz="1200" dirty="0" err="1"/>
              <a:t>isdxmaxno</a:t>
            </a:r>
            <a:r>
              <a:rPr lang="en-US" altLang="zh-TW" sz="1200" dirty="0"/>
              <a:t> - </a:t>
            </a:r>
            <a:r>
              <a:rPr lang="en-US" altLang="zh-TW" sz="1200" dirty="0" err="1"/>
              <a:t>isdxserno</a:t>
            </a:r>
            <a:r>
              <a:rPr lang="en-US" altLang="zh-TW" sz="1200" dirty="0"/>
              <a:t> &gt; 0</a:t>
            </a:r>
          </a:p>
          <a:p>
            <a:r>
              <a:rPr lang="en-US" altLang="zh-TW" sz="1200" dirty="0"/>
              <a:t>and </a:t>
            </a:r>
            <a:r>
              <a:rPr lang="en-US" altLang="zh-TW" sz="1200" dirty="0" err="1"/>
              <a:t>isdtimebn</a:t>
            </a:r>
            <a:r>
              <a:rPr lang="en-US" altLang="zh-TW" sz="1200" dirty="0"/>
              <a:t> not in ("AC","PC","AC:","PC:")</a:t>
            </a:r>
          </a:p>
          <a:p>
            <a:r>
              <a:rPr lang="en-US" altLang="zh-TW" sz="1200" dirty="0"/>
              <a:t>and </a:t>
            </a:r>
            <a:r>
              <a:rPr lang="en-US" altLang="zh-TW" sz="1200" dirty="0" err="1"/>
              <a:t>isddocid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issdocid</a:t>
            </a:r>
            <a:endParaRPr lang="en-US" altLang="zh-TW" sz="1200" dirty="0"/>
          </a:p>
          <a:p>
            <a:r>
              <a:rPr lang="en-US" altLang="zh-TW" sz="1200" dirty="0"/>
              <a:t>and </a:t>
            </a:r>
            <a:r>
              <a:rPr lang="en-US" altLang="zh-TW" sz="1200" dirty="0" err="1"/>
              <a:t>isdweek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issweek</a:t>
            </a:r>
            <a:endParaRPr lang="en-US" altLang="zh-TW" sz="1200" dirty="0"/>
          </a:p>
          <a:p>
            <a:r>
              <a:rPr lang="en-US" altLang="zh-TW" sz="1200" dirty="0"/>
              <a:t>and </a:t>
            </a:r>
            <a:r>
              <a:rPr lang="en-US" altLang="zh-TW" sz="1200" dirty="0" err="1"/>
              <a:t>isstimebn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isdtimebn</a:t>
            </a:r>
            <a:endParaRPr lang="en-US" altLang="zh-TW" sz="1200" dirty="0"/>
          </a:p>
          <a:p>
            <a:r>
              <a:rPr lang="en-US" altLang="zh-TW" sz="1200" dirty="0"/>
              <a:t>and </a:t>
            </a:r>
            <a:r>
              <a:rPr lang="en-US" altLang="zh-TW" sz="1200" dirty="0" err="1"/>
              <a:t>isstimeed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isdtimeed</a:t>
            </a:r>
            <a:endParaRPr lang="en-US" altLang="zh-TW" sz="1200" dirty="0"/>
          </a:p>
          <a:p>
            <a:r>
              <a:rPr lang="en-US" altLang="zh-TW" sz="1200" dirty="0"/>
              <a:t>and </a:t>
            </a:r>
            <a:r>
              <a:rPr lang="en-US" altLang="zh-TW" sz="1200" dirty="0" err="1"/>
              <a:t>isstype</a:t>
            </a:r>
            <a:r>
              <a:rPr lang="en-US" altLang="zh-TW" sz="1200" dirty="0"/>
              <a:t> in ("A","N")</a:t>
            </a:r>
            <a:endParaRPr lang="zh-TW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89160" y="3874724"/>
            <a:ext cx="4509809" cy="3325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/>
              <a:t>最近可排時段</a:t>
            </a:r>
            <a:r>
              <a:rPr lang="en-US" altLang="zh-TW" dirty="0"/>
              <a:t>-</a:t>
            </a:r>
            <a:r>
              <a:rPr lang="zh-TW" altLang="en-US" dirty="0"/>
              <a:t>取前</a:t>
            </a:r>
            <a:r>
              <a:rPr lang="en-US" altLang="zh-TW" dirty="0"/>
              <a:t>10</a:t>
            </a:r>
            <a:r>
              <a:rPr lang="zh-TW" altLang="en-US" dirty="0"/>
              <a:t>筆：</a:t>
            </a:r>
          </a:p>
        </p:txBody>
      </p:sp>
    </p:spTree>
    <p:extLst>
      <p:ext uri="{BB962C8B-B14F-4D97-AF65-F5344CB8AC3E}">
        <p14:creationId xmlns:p14="http://schemas.microsoft.com/office/powerpoint/2010/main" val="33884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130237" y="3192384"/>
            <a:ext cx="9750538" cy="28023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2060960" y="1900977"/>
            <a:ext cx="9917679" cy="2953656"/>
          </a:xfrm>
          <a:prstGeom prst="rect">
            <a:avLst/>
          </a:prstGeom>
          <a:noFill/>
          <a:ln w="3175">
            <a:solidFill>
              <a:srgbClr val="87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8" y="649028"/>
            <a:ext cx="11995947" cy="893913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8" y="1542941"/>
            <a:ext cx="1904795" cy="3740577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899" y="1613833"/>
            <a:ext cx="1634171" cy="298933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2127464" y="2345964"/>
            <a:ext cx="9753311" cy="280233"/>
          </a:xfrm>
          <a:prstGeom prst="rect">
            <a:avLst/>
          </a:prstGeom>
          <a:solidFill>
            <a:srgbClr val="CAEE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2127464" y="2051279"/>
            <a:ext cx="9771530" cy="293064"/>
          </a:xfrm>
          <a:prstGeom prst="rect">
            <a:avLst/>
          </a:prstGeom>
          <a:solidFill>
            <a:srgbClr val="008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041566" y="2065826"/>
            <a:ext cx="983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</a:rPr>
              <a:t>醫囑項目內容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9407825" y="2065826"/>
            <a:ext cx="767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</a:rPr>
              <a:t>開始時間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5363334" y="2065826"/>
            <a:ext cx="491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</a:rPr>
              <a:t>頻率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10924628" y="2065826"/>
            <a:ext cx="702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</a:rPr>
              <a:t>截止時間</a:t>
            </a:r>
          </a:p>
        </p:txBody>
      </p:sp>
      <p:sp>
        <p:nvSpPr>
          <p:cNvPr id="70" name="文字方塊 69"/>
          <p:cNvSpPr txBox="1"/>
          <p:nvPr/>
        </p:nvSpPr>
        <p:spPr>
          <a:xfrm>
            <a:off x="5859482" y="2065826"/>
            <a:ext cx="491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</a:rPr>
              <a:t>自費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7234855" y="2065826"/>
            <a:ext cx="707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</a:rPr>
              <a:t>醫師囑咐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0306964" y="2065826"/>
            <a:ext cx="491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</a:rPr>
              <a:t>天數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719547" y="2065826"/>
            <a:ext cx="72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</a:rPr>
              <a:t>醫囑類別</a:t>
            </a:r>
          </a:p>
        </p:txBody>
      </p:sp>
      <p:sp>
        <p:nvSpPr>
          <p:cNvPr id="50" name="矩形 49"/>
          <p:cNvSpPr/>
          <p:nvPr/>
        </p:nvSpPr>
        <p:spPr>
          <a:xfrm>
            <a:off x="2127463" y="2906982"/>
            <a:ext cx="9753311" cy="28023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127463" y="2629716"/>
            <a:ext cx="9753311" cy="280233"/>
          </a:xfrm>
          <a:prstGeom prst="rect">
            <a:avLst/>
          </a:prstGeom>
          <a:solidFill>
            <a:srgbClr val="CAEEFF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3659003" y="2041418"/>
            <a:ext cx="0" cy="22968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2498352" y="23777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血液檢驗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2498352" y="2641395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醫學影像</a:t>
            </a:r>
            <a:r>
              <a:rPr lang="en-US" altLang="zh-TW" sz="1200" dirty="0"/>
              <a:t>MRI</a:t>
            </a:r>
            <a:endParaRPr lang="zh-TW" altLang="en-US" sz="12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498352" y="2909663"/>
            <a:ext cx="784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Catheters</a:t>
            </a:r>
            <a:endParaRPr lang="zh-TW" altLang="en-US" sz="12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625569" y="2373039"/>
            <a:ext cx="1482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Platelet, Diff. count…</a:t>
            </a:r>
            <a:endParaRPr lang="zh-TW" altLang="en-US" sz="12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625569" y="2658537"/>
            <a:ext cx="1157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Brain </a:t>
            </a:r>
            <a:r>
              <a:rPr lang="zh-TW" altLang="en-US" sz="1200" dirty="0"/>
              <a:t>無造影劑</a:t>
            </a:r>
          </a:p>
        </p:txBody>
      </p:sp>
      <p:cxnSp>
        <p:nvCxnSpPr>
          <p:cNvPr id="68" name="直線接點 67"/>
          <p:cNvCxnSpPr/>
          <p:nvPr/>
        </p:nvCxnSpPr>
        <p:spPr>
          <a:xfrm>
            <a:off x="5374674" y="2041418"/>
            <a:ext cx="0" cy="22968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5872960" y="2041418"/>
            <a:ext cx="0" cy="22968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6263658" y="2041418"/>
            <a:ext cx="0" cy="22968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9124568" y="2041418"/>
            <a:ext cx="0" cy="22968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10341636" y="2041418"/>
            <a:ext cx="0" cy="22968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>
            <a:off x="10681700" y="2041418"/>
            <a:ext cx="0" cy="22968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5351799" y="2315721"/>
            <a:ext cx="398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STAT</a:t>
            </a:r>
            <a:endParaRPr lang="zh-TW" altLang="en-US" sz="12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5351799" y="2600814"/>
            <a:ext cx="398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STAT</a:t>
            </a:r>
            <a:endParaRPr lang="zh-TW" altLang="en-US" sz="12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5351799" y="2900355"/>
            <a:ext cx="542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CONT</a:t>
            </a:r>
            <a:endParaRPr lang="zh-TW" altLang="en-US" sz="1200" dirty="0"/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2704" y="2373332"/>
            <a:ext cx="247619" cy="219048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4659" y="2653126"/>
            <a:ext cx="257143" cy="219048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0865" y="2940718"/>
            <a:ext cx="228571" cy="219048"/>
          </a:xfrm>
          <a:prstGeom prst="rect">
            <a:avLst/>
          </a:prstGeom>
        </p:spPr>
      </p:pic>
      <p:sp>
        <p:nvSpPr>
          <p:cNvPr id="63" name="文字方塊 62"/>
          <p:cNvSpPr txBox="1"/>
          <p:nvPr/>
        </p:nvSpPr>
        <p:spPr>
          <a:xfrm>
            <a:off x="9068671" y="2364396"/>
            <a:ext cx="136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2020-06-15 16:36</a:t>
            </a:r>
            <a:endParaRPr lang="zh-TW" altLang="en-US" sz="12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9068671" y="2653227"/>
            <a:ext cx="131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2020-06-15 16:36</a:t>
            </a:r>
            <a:endParaRPr lang="zh-TW" altLang="en-US" sz="12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9068671" y="2930326"/>
            <a:ext cx="131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2020-06-15 16:36</a:t>
            </a:r>
            <a:endParaRPr lang="zh-TW" altLang="en-US" sz="12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625569" y="2930326"/>
            <a:ext cx="1055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Keep IV pump</a:t>
            </a:r>
            <a:endParaRPr lang="zh-TW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90758" y="649028"/>
            <a:ext cx="11995947" cy="46344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/>
          <p:cNvCxnSpPr/>
          <p:nvPr/>
        </p:nvCxnSpPr>
        <p:spPr>
          <a:xfrm>
            <a:off x="2564494" y="2041418"/>
            <a:ext cx="0" cy="22968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107685" y="2065826"/>
            <a:ext cx="586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bg1"/>
                </a:solidFill>
              </a:rPr>
              <a:t>狀態</a:t>
            </a:r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9009" y="2369483"/>
            <a:ext cx="219190" cy="219190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9009" y="2680828"/>
            <a:ext cx="219190" cy="219190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9009" y="2932798"/>
            <a:ext cx="219190" cy="219190"/>
          </a:xfrm>
          <a:prstGeom prst="rect">
            <a:avLst/>
          </a:prstGeom>
        </p:spPr>
      </p:pic>
      <p:sp>
        <p:nvSpPr>
          <p:cNvPr id="75" name="文字方塊 74"/>
          <p:cNvSpPr txBox="1"/>
          <p:nvPr/>
        </p:nvSpPr>
        <p:spPr>
          <a:xfrm>
            <a:off x="2498352" y="318730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尿液檢驗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3625569" y="3206796"/>
            <a:ext cx="1867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Pregnancy screening Test…</a:t>
            </a:r>
            <a:endParaRPr lang="zh-TW" altLang="en-US" sz="12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5351799" y="3193842"/>
            <a:ext cx="398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STAT</a:t>
            </a:r>
            <a:endParaRPr lang="zh-TW" altLang="en-US" sz="1200" dirty="0"/>
          </a:p>
        </p:txBody>
      </p:sp>
      <p:pic>
        <p:nvPicPr>
          <p:cNvPr id="93" name="圖片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4024" y="3205023"/>
            <a:ext cx="228571" cy="219048"/>
          </a:xfrm>
          <a:prstGeom prst="rect">
            <a:avLst/>
          </a:prstGeom>
        </p:spPr>
      </p:pic>
      <p:sp>
        <p:nvSpPr>
          <p:cNvPr id="94" name="矩形 93"/>
          <p:cNvSpPr/>
          <p:nvPr/>
        </p:nvSpPr>
        <p:spPr>
          <a:xfrm>
            <a:off x="2124696" y="3485275"/>
            <a:ext cx="9750538" cy="28023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498352" y="34893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尿液檢驗</a:t>
            </a:r>
          </a:p>
        </p:txBody>
      </p:sp>
      <p:sp>
        <p:nvSpPr>
          <p:cNvPr id="96" name="文字方塊 95"/>
          <p:cNvSpPr txBox="1"/>
          <p:nvPr/>
        </p:nvSpPr>
        <p:spPr>
          <a:xfrm>
            <a:off x="3625569" y="3508824"/>
            <a:ext cx="1691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Urine Sediment, Urine…</a:t>
            </a:r>
            <a:endParaRPr lang="zh-TW" altLang="en-US" sz="12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5362884" y="3495870"/>
            <a:ext cx="398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STAT</a:t>
            </a:r>
            <a:endParaRPr lang="zh-TW" altLang="en-US" sz="1200" dirty="0"/>
          </a:p>
        </p:txBody>
      </p:sp>
      <p:pic>
        <p:nvPicPr>
          <p:cNvPr id="98" name="圖片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5109" y="3507051"/>
            <a:ext cx="228571" cy="219048"/>
          </a:xfrm>
          <a:prstGeom prst="rect">
            <a:avLst/>
          </a:prstGeom>
        </p:spPr>
      </p:pic>
      <p:pic>
        <p:nvPicPr>
          <p:cNvPr id="99" name="圖片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9009" y="3219298"/>
            <a:ext cx="219190" cy="219190"/>
          </a:xfrm>
          <a:prstGeom prst="rect">
            <a:avLst/>
          </a:prstGeom>
        </p:spPr>
      </p:pic>
      <p:pic>
        <p:nvPicPr>
          <p:cNvPr id="100" name="圖片 9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9009" y="3518237"/>
            <a:ext cx="219190" cy="219190"/>
          </a:xfrm>
          <a:prstGeom prst="rect">
            <a:avLst/>
          </a:prstGeom>
        </p:spPr>
      </p:pic>
      <p:sp>
        <p:nvSpPr>
          <p:cNvPr id="101" name="文字方塊 100"/>
          <p:cNvSpPr txBox="1"/>
          <p:nvPr/>
        </p:nvSpPr>
        <p:spPr>
          <a:xfrm>
            <a:off x="9078911" y="3177880"/>
            <a:ext cx="131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2020-06-15 16:36</a:t>
            </a:r>
            <a:endParaRPr lang="zh-TW" altLang="en-US" sz="12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9068306" y="3472440"/>
            <a:ext cx="131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2020-06-15 16:36</a:t>
            </a:r>
            <a:endParaRPr lang="zh-TW" altLang="en-US" sz="1200" dirty="0"/>
          </a:p>
        </p:txBody>
      </p:sp>
      <p:sp>
        <p:nvSpPr>
          <p:cNvPr id="107" name="矩形 106"/>
          <p:cNvSpPr/>
          <p:nvPr/>
        </p:nvSpPr>
        <p:spPr>
          <a:xfrm>
            <a:off x="2127467" y="3771501"/>
            <a:ext cx="9750538" cy="28023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文字方塊 107"/>
          <p:cNvSpPr txBox="1"/>
          <p:nvPr/>
        </p:nvSpPr>
        <p:spPr>
          <a:xfrm>
            <a:off x="2498352" y="377473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急檢生化檢驗</a:t>
            </a:r>
          </a:p>
        </p:txBody>
      </p:sp>
      <p:sp>
        <p:nvSpPr>
          <p:cNvPr id="109" name="文字方塊 108"/>
          <p:cNvSpPr txBox="1"/>
          <p:nvPr/>
        </p:nvSpPr>
        <p:spPr>
          <a:xfrm>
            <a:off x="3625569" y="3794226"/>
            <a:ext cx="1679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AST, ALT, ALT(</a:t>
            </a:r>
            <a:r>
              <a:rPr lang="zh-TW" altLang="en-US" sz="1200" dirty="0"/>
              <a:t>美沙冬用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5365655" y="3781272"/>
            <a:ext cx="398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STAT</a:t>
            </a:r>
            <a:endParaRPr lang="zh-TW" altLang="en-US" sz="1200" dirty="0"/>
          </a:p>
        </p:txBody>
      </p:sp>
      <p:pic>
        <p:nvPicPr>
          <p:cNvPr id="111" name="圖片 1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7880" y="3792453"/>
            <a:ext cx="228571" cy="219048"/>
          </a:xfrm>
          <a:prstGeom prst="rect">
            <a:avLst/>
          </a:prstGeom>
        </p:spPr>
      </p:pic>
      <p:pic>
        <p:nvPicPr>
          <p:cNvPr id="112" name="圖片 1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1780" y="3803639"/>
            <a:ext cx="219190" cy="219190"/>
          </a:xfrm>
          <a:prstGeom prst="rect">
            <a:avLst/>
          </a:prstGeom>
        </p:spPr>
      </p:pic>
      <p:sp>
        <p:nvSpPr>
          <p:cNvPr id="113" name="文字方塊 112"/>
          <p:cNvSpPr txBox="1"/>
          <p:nvPr/>
        </p:nvSpPr>
        <p:spPr>
          <a:xfrm>
            <a:off x="9071077" y="3757842"/>
            <a:ext cx="131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2020-06-15 16:36</a:t>
            </a:r>
            <a:endParaRPr lang="zh-TW" altLang="en-US" sz="1200" dirty="0"/>
          </a:p>
        </p:txBody>
      </p:sp>
      <p:sp>
        <p:nvSpPr>
          <p:cNvPr id="116" name="矩形 115"/>
          <p:cNvSpPr/>
          <p:nvPr/>
        </p:nvSpPr>
        <p:spPr>
          <a:xfrm>
            <a:off x="2082053" y="4036102"/>
            <a:ext cx="9750538" cy="28023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文字方塊 116"/>
          <p:cNvSpPr txBox="1"/>
          <p:nvPr/>
        </p:nvSpPr>
        <p:spPr>
          <a:xfrm>
            <a:off x="2498352" y="405730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一般生化檢驗</a:t>
            </a:r>
          </a:p>
        </p:txBody>
      </p:sp>
      <p:sp>
        <p:nvSpPr>
          <p:cNvPr id="118" name="文字方塊 117"/>
          <p:cNvSpPr txBox="1"/>
          <p:nvPr/>
        </p:nvSpPr>
        <p:spPr>
          <a:xfrm>
            <a:off x="3625569" y="4076800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AST, ALT, Alkaline …</a:t>
            </a:r>
            <a:endParaRPr lang="zh-TW" altLang="en-US" sz="12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5360735" y="4063846"/>
            <a:ext cx="398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STAT</a:t>
            </a:r>
            <a:endParaRPr lang="zh-TW" altLang="en-US" sz="1200" dirty="0"/>
          </a:p>
        </p:txBody>
      </p:sp>
      <p:pic>
        <p:nvPicPr>
          <p:cNvPr id="120" name="圖片 1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960" y="4075027"/>
            <a:ext cx="228571" cy="219048"/>
          </a:xfrm>
          <a:prstGeom prst="rect">
            <a:avLst/>
          </a:prstGeom>
        </p:spPr>
      </p:pic>
      <p:pic>
        <p:nvPicPr>
          <p:cNvPr id="121" name="圖片 1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6860" y="4086213"/>
            <a:ext cx="219190" cy="219190"/>
          </a:xfrm>
          <a:prstGeom prst="rect">
            <a:avLst/>
          </a:prstGeom>
        </p:spPr>
      </p:pic>
      <p:sp>
        <p:nvSpPr>
          <p:cNvPr id="122" name="文字方塊 121"/>
          <p:cNvSpPr txBox="1"/>
          <p:nvPr/>
        </p:nvSpPr>
        <p:spPr>
          <a:xfrm>
            <a:off x="9066157" y="4040416"/>
            <a:ext cx="131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2020-06-15 16:36</a:t>
            </a:r>
            <a:endParaRPr lang="zh-TW" altLang="en-US" sz="1200" dirty="0"/>
          </a:p>
        </p:txBody>
      </p:sp>
      <p:sp>
        <p:nvSpPr>
          <p:cNvPr id="81" name="標題 1"/>
          <p:cNvSpPr txBox="1">
            <a:spLocks/>
          </p:cNvSpPr>
          <p:nvPr/>
        </p:nvSpPr>
        <p:spPr>
          <a:xfrm>
            <a:off x="0" y="0"/>
            <a:ext cx="10515600" cy="763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/>
              <a:t>醫囑列表</a:t>
            </a:r>
            <a:r>
              <a:rPr lang="en-US" altLang="zh-TW" sz="4000" dirty="0"/>
              <a:t>-</a:t>
            </a:r>
            <a:r>
              <a:rPr lang="zh-TW" altLang="en-US" sz="4000" dirty="0"/>
              <a:t>點選排檢</a:t>
            </a:r>
          </a:p>
        </p:txBody>
      </p:sp>
      <p:sp>
        <p:nvSpPr>
          <p:cNvPr id="9" name="矩形 8"/>
          <p:cNvSpPr/>
          <p:nvPr/>
        </p:nvSpPr>
        <p:spPr>
          <a:xfrm>
            <a:off x="2233413" y="2918372"/>
            <a:ext cx="1330096" cy="696713"/>
          </a:xfrm>
          <a:prstGeom prst="rect">
            <a:avLst/>
          </a:prstGeom>
          <a:solidFill>
            <a:srgbClr val="F4F5F7"/>
          </a:solidFill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2424852" y="31653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刪除</a:t>
            </a:r>
          </a:p>
        </p:txBody>
      </p:sp>
      <p:sp>
        <p:nvSpPr>
          <p:cNvPr id="89" name="文字方塊 88"/>
          <p:cNvSpPr txBox="1"/>
          <p:nvPr/>
        </p:nvSpPr>
        <p:spPr>
          <a:xfrm>
            <a:off x="2424852" y="33607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還原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2281391" y="2953235"/>
            <a:ext cx="1215044" cy="23396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排檢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143" b="100000" l="8824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97724" y="3397412"/>
            <a:ext cx="217992" cy="17952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704" b="100000" l="384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0585" y="3204920"/>
            <a:ext cx="198812" cy="206459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227" b="94479" l="3922" r="97386">
                        <a14:foregroundMark x1="27451" y1="30675" x2="27451" y2="30675"/>
                        <a14:foregroundMark x1="15033" y1="30675" x2="15033" y2="30675"/>
                        <a14:foregroundMark x1="22876" y1="40491" x2="22876" y2="40491"/>
                        <a14:foregroundMark x1="24837" y1="56442" x2="24837" y2="56442"/>
                        <a14:foregroundMark x1="24183" y1="74233" x2="24183" y2="74233"/>
                        <a14:foregroundMark x1="41176" y1="78528" x2="41176" y2="78528"/>
                        <a14:foregroundMark x1="13072" y1="86503" x2="13072" y2="86503"/>
                        <a14:foregroundMark x1="88235" y1="87730" x2="88235" y2="87730"/>
                        <a14:foregroundMark x1="88235" y1="29448" x2="88235" y2="29448"/>
                        <a14:foregroundMark x1="67320" y1="29448" x2="67320" y2="29448"/>
                        <a14:foregroundMark x1="49020" y1="28834" x2="49020" y2="28834"/>
                        <a14:foregroundMark x1="82353" y1="42945" x2="82353" y2="42945"/>
                        <a14:foregroundMark x1="58170" y1="44172" x2="58170" y2="44172"/>
                        <a14:foregroundMark x1="40523" y1="42945" x2="40523" y2="42945"/>
                        <a14:foregroundMark x1="41176" y1="61350" x2="41176" y2="61350"/>
                        <a14:foregroundMark x1="60131" y1="60123" x2="60131" y2="60123"/>
                        <a14:foregroundMark x1="77124" y1="58282" x2="77124" y2="58282"/>
                        <a14:foregroundMark x1="10458" y1="58896" x2="10458" y2="58896"/>
                        <a14:foregroundMark x1="13072" y1="42945" x2="13072" y2="42945"/>
                        <a14:foregroundMark x1="64052" y1="31902" x2="64052" y2="31902"/>
                        <a14:foregroundMark x1="83007" y1="33129" x2="83007" y2="33129"/>
                        <a14:foregroundMark x1="73856" y1="29448" x2="73856" y2="29448"/>
                        <a14:foregroundMark x1="57516" y1="29448" x2="57516" y2="29448"/>
                        <a14:foregroundMark x1="37908" y1="29448" x2="37908" y2="29448"/>
                        <a14:foregroundMark x1="47059" y1="90184" x2="47059" y2="90184"/>
                        <a14:foregroundMark x1="29412" y1="88344" x2="29412" y2="88344"/>
                        <a14:foregroundMark x1="22876" y1="87730" x2="22876" y2="87730"/>
                        <a14:foregroundMark x1="42484" y1="85890" x2="42484" y2="85890"/>
                        <a14:foregroundMark x1="61438" y1="87117" x2="61438" y2="87117"/>
                        <a14:foregroundMark x1="73203" y1="87117" x2="73203" y2="87117"/>
                        <a14:foregroundMark x1="77778" y1="79755" x2="77778" y2="79755"/>
                        <a14:foregroundMark x1="86928" y1="81595" x2="86928" y2="81595"/>
                        <a14:foregroundMark x1="87582" y1="68098" x2="87582" y2="68098"/>
                        <a14:foregroundMark x1="88235" y1="54601" x2="88235" y2="54601"/>
                        <a14:foregroundMark x1="66667" y1="54601" x2="66667" y2="54601"/>
                        <a14:foregroundMark x1="52288" y1="53988" x2="52288" y2="53988"/>
                        <a14:foregroundMark x1="33333" y1="50920" x2="33333" y2="50920"/>
                        <a14:foregroundMark x1="31373" y1="61350" x2="31373" y2="613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7130" y="3003185"/>
            <a:ext cx="149558" cy="159333"/>
          </a:xfrm>
          <a:prstGeom prst="rect">
            <a:avLst/>
          </a:prstGeom>
        </p:spPr>
      </p:pic>
      <p:sp>
        <p:nvSpPr>
          <p:cNvPr id="2" name="橢圓 1"/>
          <p:cNvSpPr/>
          <p:nvPr/>
        </p:nvSpPr>
        <p:spPr>
          <a:xfrm>
            <a:off x="2045301" y="2947521"/>
            <a:ext cx="246227" cy="2217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0" name="圓角矩形圖說文字 89"/>
          <p:cNvSpPr/>
          <p:nvPr/>
        </p:nvSpPr>
        <p:spPr>
          <a:xfrm>
            <a:off x="394111" y="3452345"/>
            <a:ext cx="1616382" cy="778843"/>
          </a:xfrm>
          <a:prstGeom prst="wedgeRoundRectCallout">
            <a:avLst>
              <a:gd name="adj1" fmla="val 44749"/>
              <a:gd name="adj2" fmla="val -8413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/>
              <a:t>點擊狀態彈出選單，需排檢的醫囑項目才顯示排檢功能</a:t>
            </a:r>
          </a:p>
        </p:txBody>
      </p:sp>
    </p:spTree>
    <p:extLst>
      <p:ext uri="{BB962C8B-B14F-4D97-AF65-F5344CB8AC3E}">
        <p14:creationId xmlns:p14="http://schemas.microsoft.com/office/powerpoint/2010/main" val="387512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6" y="6357317"/>
            <a:ext cx="11804071" cy="40924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429" y="82493"/>
            <a:ext cx="5853546" cy="557588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排檢編輯</a:t>
            </a:r>
            <a:r>
              <a:rPr lang="en-US" altLang="zh-TW" dirty="0"/>
              <a:t>-</a:t>
            </a:r>
            <a:r>
              <a:rPr lang="zh-TW" altLang="en-US" dirty="0"/>
              <a:t>最近可排時段</a:t>
            </a:r>
          </a:p>
        </p:txBody>
      </p:sp>
      <p:sp>
        <p:nvSpPr>
          <p:cNvPr id="11" name="矩形 10"/>
          <p:cNvSpPr/>
          <p:nvPr/>
        </p:nvSpPr>
        <p:spPr>
          <a:xfrm>
            <a:off x="182880" y="649606"/>
            <a:ext cx="11812385" cy="61264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00525" y="667055"/>
            <a:ext cx="11793600" cy="282853"/>
          </a:xfrm>
          <a:prstGeom prst="rect">
            <a:avLst/>
          </a:prstGeom>
          <a:solidFill>
            <a:srgbClr val="B0D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91193" y="6285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排檢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1660225" y="623815"/>
            <a:ext cx="40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TW" altLang="en-US" b="1" dirty="0"/>
          </a:p>
        </p:txBody>
      </p:sp>
      <p:grpSp>
        <p:nvGrpSpPr>
          <p:cNvPr id="19" name="群組 18"/>
          <p:cNvGrpSpPr/>
          <p:nvPr/>
        </p:nvGrpSpPr>
        <p:grpSpPr>
          <a:xfrm>
            <a:off x="9933084" y="6435463"/>
            <a:ext cx="700986" cy="264376"/>
            <a:chOff x="10280034" y="6426930"/>
            <a:chExt cx="700986" cy="264376"/>
          </a:xfrm>
        </p:grpSpPr>
        <p:sp>
          <p:nvSpPr>
            <p:cNvPr id="76" name="矩形 75"/>
            <p:cNvSpPr/>
            <p:nvPr/>
          </p:nvSpPr>
          <p:spPr>
            <a:xfrm>
              <a:off x="10280034" y="6426930"/>
              <a:ext cx="700986" cy="264376"/>
            </a:xfrm>
            <a:prstGeom prst="rect">
              <a:avLst/>
            </a:prstGeom>
            <a:solidFill>
              <a:srgbClr val="5CB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TW" altLang="en-US" sz="1400" b="1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確定</a:t>
              </a:r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1003" y="6476440"/>
              <a:ext cx="200000" cy="190476"/>
            </a:xfrm>
            <a:prstGeom prst="rect">
              <a:avLst/>
            </a:prstGeom>
          </p:spPr>
        </p:pic>
      </p:grpSp>
      <p:sp>
        <p:nvSpPr>
          <p:cNvPr id="235" name="矩形 234"/>
          <p:cNvSpPr/>
          <p:nvPr/>
        </p:nvSpPr>
        <p:spPr>
          <a:xfrm>
            <a:off x="10778488" y="6426930"/>
            <a:ext cx="1102385" cy="264376"/>
          </a:xfrm>
          <a:prstGeom prst="rect">
            <a:avLst/>
          </a:prstGeom>
          <a:solidFill>
            <a:srgbClr val="FFC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1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取消排檢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3297" y="6472413"/>
            <a:ext cx="180952" cy="190476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56511" y="2246769"/>
            <a:ext cx="10095723" cy="4043827"/>
          </a:xfrm>
          <a:prstGeom prst="rect">
            <a:avLst/>
          </a:prstGeom>
          <a:noFill/>
          <a:ln w="3175">
            <a:solidFill>
              <a:srgbClr val="C0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309192" y="1889668"/>
            <a:ext cx="1136752" cy="380314"/>
          </a:xfrm>
          <a:prstGeom prst="roundRect">
            <a:avLst/>
          </a:prstGeom>
          <a:solidFill>
            <a:srgbClr val="008E7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最近可排時段</a:t>
            </a:r>
          </a:p>
        </p:txBody>
      </p:sp>
      <p:sp>
        <p:nvSpPr>
          <p:cNvPr id="70" name="圓角矩形 69"/>
          <p:cNvSpPr/>
          <p:nvPr/>
        </p:nvSpPr>
        <p:spPr>
          <a:xfrm>
            <a:off x="1464822" y="1889668"/>
            <a:ext cx="1064474" cy="3803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2020-07-03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 (</a:t>
            </a:r>
            <a:r>
              <a:rPr lang="zh-TW" altLang="en-US" sz="1200" dirty="0">
                <a:solidFill>
                  <a:schemeClr val="tx1"/>
                </a:solidFill>
              </a:rPr>
              <a:t>五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圓角矩形 83"/>
          <p:cNvSpPr/>
          <p:nvPr/>
        </p:nvSpPr>
        <p:spPr>
          <a:xfrm>
            <a:off x="2548174" y="1889668"/>
            <a:ext cx="1064474" cy="3803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2020-07-04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 (</a:t>
            </a:r>
            <a:r>
              <a:rPr lang="zh-TW" altLang="en-US" sz="1200" dirty="0">
                <a:solidFill>
                  <a:schemeClr val="tx1"/>
                </a:solidFill>
              </a:rPr>
              <a:t>六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圓角矩形 85"/>
          <p:cNvSpPr/>
          <p:nvPr/>
        </p:nvSpPr>
        <p:spPr>
          <a:xfrm>
            <a:off x="3631526" y="1889668"/>
            <a:ext cx="1064474" cy="3803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2020-07-05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 (</a:t>
            </a:r>
            <a:r>
              <a:rPr lang="zh-TW" altLang="en-US" sz="1200" dirty="0">
                <a:solidFill>
                  <a:schemeClr val="tx1"/>
                </a:solidFill>
              </a:rPr>
              <a:t>日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圓角矩形 86"/>
          <p:cNvSpPr/>
          <p:nvPr/>
        </p:nvSpPr>
        <p:spPr>
          <a:xfrm>
            <a:off x="4714878" y="1889668"/>
            <a:ext cx="1064474" cy="3803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2020-07-06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 (</a:t>
            </a:r>
            <a:r>
              <a:rPr lang="zh-TW" altLang="en-US" sz="1200" dirty="0">
                <a:solidFill>
                  <a:schemeClr val="tx1"/>
                </a:solidFill>
              </a:rPr>
              <a:t>一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圓角矩形 87"/>
          <p:cNvSpPr/>
          <p:nvPr/>
        </p:nvSpPr>
        <p:spPr>
          <a:xfrm>
            <a:off x="5798230" y="1889668"/>
            <a:ext cx="1064474" cy="3803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2020-07-07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 (</a:t>
            </a:r>
            <a:r>
              <a:rPr lang="zh-TW" altLang="en-US" sz="1200" dirty="0">
                <a:solidFill>
                  <a:schemeClr val="tx1"/>
                </a:solidFill>
              </a:rPr>
              <a:t>二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圓角矩形 88"/>
          <p:cNvSpPr/>
          <p:nvPr/>
        </p:nvSpPr>
        <p:spPr>
          <a:xfrm>
            <a:off x="6881582" y="1889668"/>
            <a:ext cx="1064474" cy="3803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2020-07-08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 (</a:t>
            </a:r>
            <a:r>
              <a:rPr lang="zh-TW" altLang="en-US" sz="1200" dirty="0">
                <a:solidFill>
                  <a:schemeClr val="tx1"/>
                </a:solidFill>
              </a:rPr>
              <a:t>三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7964931" y="1888212"/>
            <a:ext cx="1064474" cy="3803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2020-07-09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 (</a:t>
            </a:r>
            <a:r>
              <a:rPr lang="zh-TW" altLang="en-US" sz="1200" dirty="0">
                <a:solidFill>
                  <a:schemeClr val="tx1"/>
                </a:solidFill>
              </a:rPr>
              <a:t>四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238110" y="996212"/>
            <a:ext cx="2550328" cy="289718"/>
            <a:chOff x="5414603" y="1119265"/>
            <a:chExt cx="2550328" cy="289718"/>
          </a:xfrm>
        </p:grpSpPr>
        <p:sp>
          <p:nvSpPr>
            <p:cNvPr id="4" name="文字方塊 3"/>
            <p:cNvSpPr txBox="1"/>
            <p:nvPr/>
          </p:nvSpPr>
          <p:spPr>
            <a:xfrm>
              <a:off x="5414603" y="1119265"/>
              <a:ext cx="995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/>
                <a:t>排檢日選擇</a:t>
              </a:r>
              <a:r>
                <a:rPr lang="en-US" altLang="zh-TW" sz="1200" dirty="0"/>
                <a:t>:</a:t>
              </a:r>
              <a:endParaRPr lang="zh-TW" altLang="en-US" sz="12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321817" y="1119265"/>
              <a:ext cx="1643114" cy="276999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200" dirty="0">
                  <a:solidFill>
                    <a:schemeClr val="tx1"/>
                  </a:solidFill>
                </a:rPr>
                <a:t>第</a:t>
              </a:r>
              <a:r>
                <a:rPr lang="en-US" altLang="zh-TW" sz="1200" dirty="0">
                  <a:solidFill>
                    <a:schemeClr val="tx1"/>
                  </a:solidFill>
                </a:rPr>
                <a:t>1</a:t>
              </a:r>
              <a:r>
                <a:rPr lang="zh-TW" altLang="en-US" sz="1200" dirty="0">
                  <a:solidFill>
                    <a:schemeClr val="tx1"/>
                  </a:solidFill>
                </a:rPr>
                <a:t>週 </a:t>
              </a:r>
              <a:r>
                <a:rPr lang="en-US" altLang="zh-TW" sz="1200" dirty="0">
                  <a:solidFill>
                    <a:schemeClr val="tx1"/>
                  </a:solidFill>
                </a:rPr>
                <a:t>07/02-0709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3" name="圖片 10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8181" y="1175855"/>
              <a:ext cx="171429" cy="171429"/>
            </a:xfrm>
            <a:prstGeom prst="rect">
              <a:avLst/>
            </a:prstGeom>
          </p:spPr>
        </p:pic>
        <p:cxnSp>
          <p:nvCxnSpPr>
            <p:cNvPr id="104" name="直線接點 103"/>
            <p:cNvCxnSpPr/>
            <p:nvPr/>
          </p:nvCxnSpPr>
          <p:spPr>
            <a:xfrm>
              <a:off x="7771870" y="1131783"/>
              <a:ext cx="4302" cy="277200"/>
            </a:xfrm>
            <a:prstGeom prst="line">
              <a:avLst/>
            </a:prstGeom>
            <a:ln>
              <a:solidFill>
                <a:srgbClr val="C1C1C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3387651" y="984386"/>
            <a:ext cx="4445156" cy="289718"/>
            <a:chOff x="2801518" y="1107281"/>
            <a:chExt cx="2391701" cy="289718"/>
          </a:xfrm>
        </p:grpSpPr>
        <p:sp>
          <p:nvSpPr>
            <p:cNvPr id="111" name="文字方塊 110"/>
            <p:cNvSpPr txBox="1"/>
            <p:nvPr/>
          </p:nvSpPr>
          <p:spPr>
            <a:xfrm>
              <a:off x="2801518" y="1107281"/>
              <a:ext cx="733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/>
                <a:t>檢查室</a:t>
              </a:r>
              <a:r>
                <a:rPr lang="en-US" altLang="zh-TW" sz="1200" dirty="0"/>
                <a:t>/</a:t>
              </a:r>
              <a:r>
                <a:rPr lang="zh-TW" altLang="en-US" sz="1200" dirty="0"/>
                <a:t>檢查醫師</a:t>
              </a:r>
              <a:r>
                <a:rPr lang="en-US" altLang="zh-TW" sz="1200" dirty="0"/>
                <a:t>:</a:t>
              </a:r>
              <a:endParaRPr lang="zh-TW" altLang="en-US" sz="1200" dirty="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3550105" y="1107281"/>
              <a:ext cx="1643114" cy="276999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200" dirty="0">
                  <a:solidFill>
                    <a:schemeClr val="tx1"/>
                  </a:solidFill>
                </a:rPr>
                <a:t>磁核造影</a:t>
              </a:r>
              <a:r>
                <a:rPr lang="en-US" altLang="zh-TW" sz="1200" dirty="0">
                  <a:solidFill>
                    <a:schemeClr val="tx1"/>
                  </a:solidFill>
                </a:rPr>
                <a:t>HB1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3" name="圖片 1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6469" y="1197283"/>
              <a:ext cx="138018" cy="138017"/>
            </a:xfrm>
            <a:prstGeom prst="rect">
              <a:avLst/>
            </a:prstGeom>
          </p:spPr>
        </p:pic>
        <p:cxnSp>
          <p:nvCxnSpPr>
            <p:cNvPr id="114" name="直線接點 113"/>
            <p:cNvCxnSpPr/>
            <p:nvPr/>
          </p:nvCxnSpPr>
          <p:spPr>
            <a:xfrm>
              <a:off x="5000158" y="1119799"/>
              <a:ext cx="4302" cy="277200"/>
            </a:xfrm>
            <a:prstGeom prst="line">
              <a:avLst/>
            </a:prstGeom>
            <a:ln>
              <a:solidFill>
                <a:srgbClr val="C1C1C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235383"/>
              </p:ext>
            </p:extLst>
          </p:nvPr>
        </p:nvGraphicFramePr>
        <p:xfrm>
          <a:off x="410060" y="2415217"/>
          <a:ext cx="9000640" cy="2922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640">
                  <a:extLst>
                    <a:ext uri="{9D8B030D-6E8A-4147-A177-3AD203B41FA5}">
                      <a16:colId xmlns:a16="http://schemas.microsoft.com/office/drawing/2014/main" val="3909924026"/>
                    </a:ext>
                  </a:extLst>
                </a:gridCol>
              </a:tblGrid>
              <a:tr h="292283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    2020/07/06(</a:t>
                      </a:r>
                      <a:r>
                        <a:rPr lang="zh-TW" altLang="en-US" sz="1200" dirty="0"/>
                        <a:t>一</a:t>
                      </a:r>
                      <a:r>
                        <a:rPr lang="en-US" altLang="zh-TW" sz="1200" dirty="0"/>
                        <a:t>)    09:40-10:20</a:t>
                      </a:r>
                      <a:endParaRPr lang="zh-TW" altLang="en-US" sz="12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493022"/>
                  </a:ext>
                </a:extLst>
              </a:tr>
              <a:tr h="292283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    2020/07/06(</a:t>
                      </a:r>
                      <a:r>
                        <a:rPr lang="zh-TW" altLang="en-US" sz="1200" dirty="0"/>
                        <a:t>一</a:t>
                      </a:r>
                      <a:r>
                        <a:rPr lang="en-US" altLang="zh-TW" sz="1200" dirty="0"/>
                        <a:t>)    11:20-12:00</a:t>
                      </a:r>
                      <a:endParaRPr lang="zh-TW" altLang="en-US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01710"/>
                  </a:ext>
                </a:extLst>
              </a:tr>
              <a:tr h="292283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    2020/07/06(</a:t>
                      </a:r>
                      <a:r>
                        <a:rPr lang="zh-TW" altLang="en-US" sz="1200" dirty="0"/>
                        <a:t>一</a:t>
                      </a:r>
                      <a:r>
                        <a:rPr lang="en-US" altLang="zh-TW" sz="1200" dirty="0"/>
                        <a:t>)    16:40-17:10</a:t>
                      </a:r>
                      <a:endParaRPr lang="zh-TW" altLang="en-US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20678"/>
                  </a:ext>
                </a:extLst>
              </a:tr>
              <a:tr h="292283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    2020/07/07(</a:t>
                      </a:r>
                      <a:r>
                        <a:rPr lang="zh-TW" altLang="en-US" sz="1200" dirty="0"/>
                        <a:t>二</a:t>
                      </a:r>
                      <a:r>
                        <a:rPr lang="en-US" altLang="zh-TW" sz="1200" dirty="0"/>
                        <a:t>)    09:40-10:20</a:t>
                      </a:r>
                      <a:endParaRPr lang="zh-TW" altLang="en-US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329948"/>
                  </a:ext>
                </a:extLst>
              </a:tr>
              <a:tr h="292283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    2020/07/07(</a:t>
                      </a:r>
                      <a:r>
                        <a:rPr lang="zh-TW" altLang="en-US" sz="1200" dirty="0"/>
                        <a:t>二</a:t>
                      </a:r>
                      <a:r>
                        <a:rPr lang="en-US" altLang="zh-TW" sz="1200" dirty="0"/>
                        <a:t>)    11:20-12:00</a:t>
                      </a:r>
                      <a:endParaRPr lang="zh-TW" altLang="en-US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717820"/>
                  </a:ext>
                </a:extLst>
              </a:tr>
              <a:tr h="292283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    2020/07/07(</a:t>
                      </a:r>
                      <a:r>
                        <a:rPr lang="zh-TW" altLang="en-US" sz="1200" dirty="0"/>
                        <a:t>二</a:t>
                      </a:r>
                      <a:r>
                        <a:rPr lang="en-US" altLang="zh-TW" sz="1200" dirty="0"/>
                        <a:t>)    09:40-10:20</a:t>
                      </a:r>
                      <a:endParaRPr lang="zh-TW" altLang="en-US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28123"/>
                  </a:ext>
                </a:extLst>
              </a:tr>
              <a:tr h="292283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    2020/07/07(</a:t>
                      </a:r>
                      <a:r>
                        <a:rPr lang="zh-TW" altLang="en-US" sz="1200" dirty="0"/>
                        <a:t>二</a:t>
                      </a:r>
                      <a:r>
                        <a:rPr lang="en-US" altLang="zh-TW" sz="1200" dirty="0"/>
                        <a:t>)    09:40-10:20</a:t>
                      </a:r>
                      <a:endParaRPr lang="zh-TW" altLang="en-US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17383"/>
                  </a:ext>
                </a:extLst>
              </a:tr>
              <a:tr h="292283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    2020/07/08(</a:t>
                      </a:r>
                      <a:r>
                        <a:rPr lang="zh-TW" altLang="en-US" sz="1200" dirty="0"/>
                        <a:t>三</a:t>
                      </a:r>
                      <a:r>
                        <a:rPr lang="en-US" altLang="zh-TW" sz="1200" dirty="0"/>
                        <a:t>)    09:40-10:20</a:t>
                      </a:r>
                      <a:endParaRPr lang="zh-TW" altLang="en-US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266807"/>
                  </a:ext>
                </a:extLst>
              </a:tr>
              <a:tr h="292283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    2020/07/08(</a:t>
                      </a:r>
                      <a:r>
                        <a:rPr lang="zh-TW" altLang="en-US" sz="1200" dirty="0"/>
                        <a:t>三</a:t>
                      </a:r>
                      <a:r>
                        <a:rPr lang="en-US" altLang="zh-TW" sz="1200" dirty="0"/>
                        <a:t>)    09:40-10:20</a:t>
                      </a:r>
                      <a:endParaRPr lang="zh-TW" altLang="en-US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55648"/>
                  </a:ext>
                </a:extLst>
              </a:tr>
              <a:tr h="292283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    2020/07/08(</a:t>
                      </a:r>
                      <a:r>
                        <a:rPr lang="zh-TW" altLang="en-US" sz="1200" dirty="0"/>
                        <a:t>三</a:t>
                      </a:r>
                      <a:r>
                        <a:rPr lang="en-US" altLang="zh-TW" sz="1200" dirty="0"/>
                        <a:t>)    09:40-10:20</a:t>
                      </a:r>
                      <a:endParaRPr lang="zh-TW" altLang="en-US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ED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25580"/>
                  </a:ext>
                </a:extLst>
              </a:tr>
            </a:tbl>
          </a:graphicData>
        </a:graphic>
      </p:graphicFrame>
      <p:sp>
        <p:nvSpPr>
          <p:cNvPr id="56" name="流程圖: 接點 55"/>
          <p:cNvSpPr/>
          <p:nvPr/>
        </p:nvSpPr>
        <p:spPr>
          <a:xfrm>
            <a:off x="467360" y="2785401"/>
            <a:ext cx="133200" cy="13378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流程圖: 接點 56"/>
          <p:cNvSpPr/>
          <p:nvPr/>
        </p:nvSpPr>
        <p:spPr>
          <a:xfrm>
            <a:off x="467360" y="3077262"/>
            <a:ext cx="133200" cy="13378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流程圖: 接點 57"/>
          <p:cNvSpPr/>
          <p:nvPr/>
        </p:nvSpPr>
        <p:spPr>
          <a:xfrm>
            <a:off x="467360" y="3369123"/>
            <a:ext cx="133200" cy="13378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流程圖: 接點 58"/>
          <p:cNvSpPr/>
          <p:nvPr/>
        </p:nvSpPr>
        <p:spPr>
          <a:xfrm>
            <a:off x="467360" y="3660984"/>
            <a:ext cx="133200" cy="13378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流程圖: 接點 59"/>
          <p:cNvSpPr/>
          <p:nvPr/>
        </p:nvSpPr>
        <p:spPr>
          <a:xfrm>
            <a:off x="467360" y="3952845"/>
            <a:ext cx="133200" cy="13378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流程圖: 接點 60"/>
          <p:cNvSpPr/>
          <p:nvPr/>
        </p:nvSpPr>
        <p:spPr>
          <a:xfrm>
            <a:off x="467360" y="4244706"/>
            <a:ext cx="133200" cy="13378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流程圖: 接點 61"/>
          <p:cNvSpPr/>
          <p:nvPr/>
        </p:nvSpPr>
        <p:spPr>
          <a:xfrm>
            <a:off x="467360" y="4536567"/>
            <a:ext cx="133200" cy="13378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流程圖: 接點 62"/>
          <p:cNvSpPr/>
          <p:nvPr/>
        </p:nvSpPr>
        <p:spPr>
          <a:xfrm>
            <a:off x="467360" y="4828428"/>
            <a:ext cx="133200" cy="13378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接點 63"/>
          <p:cNvSpPr/>
          <p:nvPr/>
        </p:nvSpPr>
        <p:spPr>
          <a:xfrm>
            <a:off x="477445" y="5120292"/>
            <a:ext cx="133200" cy="13378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100000" l="7143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904" y="2479561"/>
            <a:ext cx="190546" cy="170130"/>
          </a:xfrm>
          <a:prstGeom prst="rect">
            <a:avLst/>
          </a:prstGeom>
        </p:spPr>
      </p:pic>
      <p:sp>
        <p:nvSpPr>
          <p:cNvPr id="21" name="圓角矩形圖說文字 20"/>
          <p:cNvSpPr/>
          <p:nvPr/>
        </p:nvSpPr>
        <p:spPr>
          <a:xfrm>
            <a:off x="6249333" y="109725"/>
            <a:ext cx="2169384" cy="584562"/>
          </a:xfrm>
          <a:prstGeom prst="wedgeRoundRectCallout">
            <a:avLst>
              <a:gd name="adj1" fmla="val -26102"/>
              <a:gd name="adj2" fmla="val 6738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/>
              <a:t>檢查醫師有時會是帶檢查師的選單，限定該醫師才能執行檢查</a:t>
            </a:r>
          </a:p>
        </p:txBody>
      </p:sp>
      <p:sp>
        <p:nvSpPr>
          <p:cNvPr id="78" name="矩形 77"/>
          <p:cNvSpPr/>
          <p:nvPr/>
        </p:nvSpPr>
        <p:spPr>
          <a:xfrm>
            <a:off x="10506969" y="4724521"/>
            <a:ext cx="1405558" cy="155204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10586132" y="5088677"/>
            <a:ext cx="192356" cy="180975"/>
          </a:xfrm>
          <a:prstGeom prst="rect">
            <a:avLst/>
          </a:prstGeom>
          <a:solidFill>
            <a:srgbClr val="FE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10727925" y="50336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病房</a:t>
            </a:r>
          </a:p>
        </p:txBody>
      </p:sp>
      <p:sp>
        <p:nvSpPr>
          <p:cNvPr id="81" name="矩形 80"/>
          <p:cNvSpPr/>
          <p:nvPr/>
        </p:nvSpPr>
        <p:spPr>
          <a:xfrm>
            <a:off x="10586132" y="4799435"/>
            <a:ext cx="192356" cy="180975"/>
          </a:xfrm>
          <a:prstGeom prst="rect">
            <a:avLst/>
          </a:prstGeom>
          <a:solidFill>
            <a:srgbClr val="F8CB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10721338" y="47613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大腸</a:t>
            </a:r>
          </a:p>
        </p:txBody>
      </p:sp>
      <p:sp>
        <p:nvSpPr>
          <p:cNvPr id="83" name="矩形 82"/>
          <p:cNvSpPr/>
          <p:nvPr/>
        </p:nvSpPr>
        <p:spPr>
          <a:xfrm>
            <a:off x="10586132" y="5377919"/>
            <a:ext cx="192356" cy="180975"/>
          </a:xfrm>
          <a:prstGeom prst="rect">
            <a:avLst/>
          </a:prstGeom>
          <a:solidFill>
            <a:srgbClr val="FF8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文字方塊 84"/>
          <p:cNvSpPr txBox="1"/>
          <p:nvPr/>
        </p:nvSpPr>
        <p:spPr>
          <a:xfrm>
            <a:off x="10735347" y="53254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家醫</a:t>
            </a:r>
          </a:p>
        </p:txBody>
      </p:sp>
      <p:sp>
        <p:nvSpPr>
          <p:cNvPr id="91" name="矩形 90"/>
          <p:cNvSpPr/>
          <p:nvPr/>
        </p:nvSpPr>
        <p:spPr>
          <a:xfrm>
            <a:off x="10586132" y="5667160"/>
            <a:ext cx="192356" cy="180975"/>
          </a:xfrm>
          <a:prstGeom prst="rect">
            <a:avLst/>
          </a:prstGeom>
          <a:solidFill>
            <a:srgbClr val="14A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10738160" y="5632154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50.69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歲</a:t>
            </a:r>
            <a:r>
              <a: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MANG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0586132" y="5956401"/>
            <a:ext cx="192356" cy="180975"/>
          </a:xfrm>
          <a:prstGeom prst="rect">
            <a:avLst/>
          </a:prstGeom>
          <a:solidFill>
            <a:srgbClr val="A3C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10720910" y="591830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備註</a:t>
            </a:r>
          </a:p>
        </p:txBody>
      </p:sp>
      <p:sp>
        <p:nvSpPr>
          <p:cNvPr id="75" name="圓角矩形圖說文字 74"/>
          <p:cNvSpPr/>
          <p:nvPr/>
        </p:nvSpPr>
        <p:spPr>
          <a:xfrm>
            <a:off x="5265708" y="2718146"/>
            <a:ext cx="2169384" cy="584562"/>
          </a:xfrm>
          <a:prstGeom prst="wedgeRoundRectCallout">
            <a:avLst>
              <a:gd name="adj1" fmla="val -37598"/>
              <a:gd name="adj2" fmla="val -10610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/>
              <a:t>若已有排檢資料，畫面自動帶到該檢查日的</a:t>
            </a:r>
            <a:r>
              <a:rPr lang="en-US" altLang="zh-TW" sz="1200" dirty="0"/>
              <a:t>Tab</a:t>
            </a:r>
            <a:endParaRPr lang="zh-TW" altLang="en-US" sz="1200" dirty="0"/>
          </a:p>
        </p:txBody>
      </p:sp>
      <p:sp>
        <p:nvSpPr>
          <p:cNvPr id="98" name="矩形 97"/>
          <p:cNvSpPr/>
          <p:nvPr/>
        </p:nvSpPr>
        <p:spPr>
          <a:xfrm>
            <a:off x="8624431" y="6441551"/>
            <a:ext cx="1102385" cy="264376"/>
          </a:xfrm>
          <a:prstGeom prst="rect">
            <a:avLst/>
          </a:prstGeom>
          <a:solidFill>
            <a:srgbClr val="FFC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1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取消插檢</a:t>
            </a:r>
          </a:p>
        </p:txBody>
      </p:sp>
      <p:pic>
        <p:nvPicPr>
          <p:cNvPr id="99" name="圖片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084" y="6489775"/>
            <a:ext cx="180952" cy="190476"/>
          </a:xfrm>
          <a:prstGeom prst="rect">
            <a:avLst/>
          </a:prstGeom>
        </p:spPr>
      </p:pic>
      <p:sp>
        <p:nvSpPr>
          <p:cNvPr id="100" name="圓角矩形圖說文字 99"/>
          <p:cNvSpPr/>
          <p:nvPr/>
        </p:nvSpPr>
        <p:spPr>
          <a:xfrm>
            <a:off x="6122483" y="6213143"/>
            <a:ext cx="2169384" cy="584562"/>
          </a:xfrm>
          <a:prstGeom prst="wedgeRoundRectCallout">
            <a:avLst>
              <a:gd name="adj1" fmla="val 62508"/>
              <a:gd name="adj2" fmla="val 1284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/>
              <a:t>isptbasic2</a:t>
            </a:r>
            <a:r>
              <a:rPr lang="zh-TW" altLang="en-US" sz="1200" dirty="0"/>
              <a:t>排檢明細中，該狀態為</a:t>
            </a:r>
            <a:r>
              <a:rPr lang="en-US" altLang="zh-TW" sz="1200" dirty="0"/>
              <a:t>20</a:t>
            </a:r>
            <a:r>
              <a:rPr lang="zh-TW" altLang="en-US" sz="1200" dirty="0"/>
              <a:t>，才需顯示</a:t>
            </a:r>
            <a:r>
              <a:rPr lang="en-US" altLang="zh-TW" sz="1200" dirty="0"/>
              <a:t>”</a:t>
            </a:r>
            <a:r>
              <a:rPr lang="zh-TW" altLang="en-US" sz="1200" dirty="0"/>
              <a:t>取消插檢</a:t>
            </a:r>
            <a:r>
              <a:rPr lang="en-US" altLang="zh-TW" sz="1200" dirty="0"/>
              <a:t>”</a:t>
            </a:r>
            <a:r>
              <a:rPr lang="zh-TW" altLang="en-US" sz="1200" dirty="0"/>
              <a:t>的按鈕</a:t>
            </a:r>
          </a:p>
        </p:txBody>
      </p:sp>
      <p:sp>
        <p:nvSpPr>
          <p:cNvPr id="101" name="矩形 100"/>
          <p:cNvSpPr/>
          <p:nvPr/>
        </p:nvSpPr>
        <p:spPr>
          <a:xfrm>
            <a:off x="10493263" y="2239869"/>
            <a:ext cx="1419264" cy="2376385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10743012" y="2091410"/>
            <a:ext cx="904876" cy="267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其他功能</a:t>
            </a:r>
          </a:p>
        </p:txBody>
      </p:sp>
      <p:sp>
        <p:nvSpPr>
          <p:cNvPr id="108" name="文字方塊 107"/>
          <p:cNvSpPr txBox="1"/>
          <p:nvPr/>
        </p:nvSpPr>
        <p:spPr>
          <a:xfrm>
            <a:off x="10773541" y="275814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排檢查詢</a:t>
            </a:r>
          </a:p>
        </p:txBody>
      </p:sp>
      <p:sp>
        <p:nvSpPr>
          <p:cNvPr id="115" name="文字方塊 114"/>
          <p:cNvSpPr txBox="1"/>
          <p:nvPr/>
        </p:nvSpPr>
        <p:spPr>
          <a:xfrm>
            <a:off x="10763004" y="308259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輸入病患電話</a:t>
            </a: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0869" y="2760154"/>
            <a:ext cx="267277" cy="251555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30869" y="3052478"/>
            <a:ext cx="276190" cy="295238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0530869" y="2442948"/>
            <a:ext cx="1381658" cy="28478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       排檢明細</a:t>
            </a: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30869" y="2472527"/>
            <a:ext cx="247619" cy="209534"/>
          </a:xfrm>
          <a:prstGeom prst="rect">
            <a:avLst/>
          </a:prstGeom>
        </p:spPr>
      </p:pic>
      <p:sp>
        <p:nvSpPr>
          <p:cNvPr id="116" name="橢圓 115"/>
          <p:cNvSpPr/>
          <p:nvPr/>
        </p:nvSpPr>
        <p:spPr>
          <a:xfrm>
            <a:off x="179677" y="2439780"/>
            <a:ext cx="246227" cy="2217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7" name="橢圓 116"/>
          <p:cNvSpPr/>
          <p:nvPr/>
        </p:nvSpPr>
        <p:spPr>
          <a:xfrm>
            <a:off x="9827826" y="6214742"/>
            <a:ext cx="246227" cy="2217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5" name="橢圓 94"/>
          <p:cNvSpPr/>
          <p:nvPr/>
        </p:nvSpPr>
        <p:spPr>
          <a:xfrm>
            <a:off x="2599922" y="918065"/>
            <a:ext cx="246227" cy="2217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9192" y="5667160"/>
            <a:ext cx="9963812" cy="499113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02354" y="5522973"/>
            <a:ext cx="914400" cy="260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排檢資訊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80B36C4-8B38-43F1-B6A1-A897F75001E5}"/>
              </a:ext>
            </a:extLst>
          </p:cNvPr>
          <p:cNvCxnSpPr/>
          <p:nvPr/>
        </p:nvCxnSpPr>
        <p:spPr>
          <a:xfrm>
            <a:off x="191193" y="1320436"/>
            <a:ext cx="11837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02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1650011" y="6283802"/>
            <a:ext cx="9696607" cy="330439"/>
          </a:xfrm>
          <a:prstGeom prst="rect">
            <a:avLst/>
          </a:prstGeom>
          <a:solidFill>
            <a:srgbClr val="FFFFCC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6" y="6357317"/>
            <a:ext cx="11804071" cy="40924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429" y="82493"/>
            <a:ext cx="5853546" cy="557588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排檢編輯</a:t>
            </a:r>
            <a:r>
              <a:rPr lang="en-US" altLang="zh-TW" dirty="0"/>
              <a:t>-</a:t>
            </a:r>
            <a:r>
              <a:rPr lang="zh-TW" altLang="en-US" dirty="0"/>
              <a:t>選擇某一日期</a:t>
            </a:r>
          </a:p>
        </p:txBody>
      </p:sp>
      <p:sp>
        <p:nvSpPr>
          <p:cNvPr id="11" name="矩形 10"/>
          <p:cNvSpPr/>
          <p:nvPr/>
        </p:nvSpPr>
        <p:spPr>
          <a:xfrm>
            <a:off x="182880" y="649606"/>
            <a:ext cx="11812385" cy="61264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00525" y="667055"/>
            <a:ext cx="11793600" cy="282853"/>
          </a:xfrm>
          <a:prstGeom prst="rect">
            <a:avLst/>
          </a:prstGeom>
          <a:solidFill>
            <a:srgbClr val="B0D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91193" y="6285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排檢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1660225" y="623815"/>
            <a:ext cx="40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TW" altLang="en-US" b="1" dirty="0"/>
          </a:p>
        </p:txBody>
      </p:sp>
      <p:grpSp>
        <p:nvGrpSpPr>
          <p:cNvPr id="19" name="群組 18"/>
          <p:cNvGrpSpPr/>
          <p:nvPr/>
        </p:nvGrpSpPr>
        <p:grpSpPr>
          <a:xfrm>
            <a:off x="9933084" y="6435463"/>
            <a:ext cx="700986" cy="264376"/>
            <a:chOff x="10280034" y="6426930"/>
            <a:chExt cx="700986" cy="264376"/>
          </a:xfrm>
        </p:grpSpPr>
        <p:sp>
          <p:nvSpPr>
            <p:cNvPr id="76" name="矩形 75"/>
            <p:cNvSpPr/>
            <p:nvPr/>
          </p:nvSpPr>
          <p:spPr>
            <a:xfrm>
              <a:off x="10280034" y="6426930"/>
              <a:ext cx="700986" cy="264376"/>
            </a:xfrm>
            <a:prstGeom prst="rect">
              <a:avLst/>
            </a:prstGeom>
            <a:solidFill>
              <a:srgbClr val="5CB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TW" altLang="en-US" sz="1400" b="1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確定</a:t>
              </a:r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1003" y="6476440"/>
              <a:ext cx="200000" cy="190476"/>
            </a:xfrm>
            <a:prstGeom prst="rect">
              <a:avLst/>
            </a:prstGeom>
          </p:spPr>
        </p:pic>
      </p:grpSp>
      <p:sp>
        <p:nvSpPr>
          <p:cNvPr id="235" name="矩形 234"/>
          <p:cNvSpPr/>
          <p:nvPr/>
        </p:nvSpPr>
        <p:spPr>
          <a:xfrm>
            <a:off x="10778488" y="6426930"/>
            <a:ext cx="1102385" cy="264376"/>
          </a:xfrm>
          <a:prstGeom prst="rect">
            <a:avLst/>
          </a:prstGeom>
          <a:solidFill>
            <a:srgbClr val="FFC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1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取消排檢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3297" y="6472413"/>
            <a:ext cx="180952" cy="190476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56511" y="2246769"/>
            <a:ext cx="10095723" cy="4467361"/>
          </a:xfrm>
          <a:prstGeom prst="rect">
            <a:avLst/>
          </a:prstGeom>
          <a:noFill/>
          <a:ln w="3175">
            <a:solidFill>
              <a:srgbClr val="C0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309192" y="1889668"/>
            <a:ext cx="1136752" cy="380314"/>
          </a:xfrm>
          <a:prstGeom prst="roundRect">
            <a:avLst/>
          </a:prstGeom>
          <a:solidFill>
            <a:srgbClr val="BFBFB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最近可排時段</a:t>
            </a:r>
          </a:p>
        </p:txBody>
      </p:sp>
      <p:sp>
        <p:nvSpPr>
          <p:cNvPr id="70" name="圓角矩形 69"/>
          <p:cNvSpPr/>
          <p:nvPr/>
        </p:nvSpPr>
        <p:spPr>
          <a:xfrm>
            <a:off x="1464822" y="1889668"/>
            <a:ext cx="1064474" cy="380314"/>
          </a:xfrm>
          <a:prstGeom prst="roundRect">
            <a:avLst/>
          </a:prstGeom>
          <a:solidFill>
            <a:srgbClr val="008E7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2020-07-03</a:t>
            </a:r>
          </a:p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 (</a:t>
            </a:r>
            <a:r>
              <a:rPr lang="zh-TW" altLang="en-US" sz="1200" dirty="0">
                <a:solidFill>
                  <a:schemeClr val="bg1"/>
                </a:solidFill>
              </a:rPr>
              <a:t>五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84" name="圓角矩形 83"/>
          <p:cNvSpPr/>
          <p:nvPr/>
        </p:nvSpPr>
        <p:spPr>
          <a:xfrm>
            <a:off x="2548174" y="1889668"/>
            <a:ext cx="1064474" cy="3803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2020-07-04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 (</a:t>
            </a:r>
            <a:r>
              <a:rPr lang="zh-TW" altLang="en-US" sz="1200" dirty="0">
                <a:solidFill>
                  <a:schemeClr val="tx1"/>
                </a:solidFill>
              </a:rPr>
              <a:t>六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圓角矩形 85"/>
          <p:cNvSpPr/>
          <p:nvPr/>
        </p:nvSpPr>
        <p:spPr>
          <a:xfrm>
            <a:off x="3631526" y="1889668"/>
            <a:ext cx="1064474" cy="3803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2020-07-05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 (</a:t>
            </a:r>
            <a:r>
              <a:rPr lang="zh-TW" altLang="en-US" sz="1200" dirty="0">
                <a:solidFill>
                  <a:schemeClr val="tx1"/>
                </a:solidFill>
              </a:rPr>
              <a:t>日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圓角矩形 86"/>
          <p:cNvSpPr/>
          <p:nvPr/>
        </p:nvSpPr>
        <p:spPr>
          <a:xfrm>
            <a:off x="4714878" y="1889668"/>
            <a:ext cx="1064474" cy="3803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2020-07-06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 (</a:t>
            </a:r>
            <a:r>
              <a:rPr lang="zh-TW" altLang="en-US" sz="1200" dirty="0">
                <a:solidFill>
                  <a:schemeClr val="tx1"/>
                </a:solidFill>
              </a:rPr>
              <a:t>一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圓角矩形 87"/>
          <p:cNvSpPr/>
          <p:nvPr/>
        </p:nvSpPr>
        <p:spPr>
          <a:xfrm>
            <a:off x="5798230" y="1889668"/>
            <a:ext cx="1064474" cy="3803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2020-07-07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 (</a:t>
            </a:r>
            <a:r>
              <a:rPr lang="zh-TW" altLang="en-US" sz="1200" dirty="0">
                <a:solidFill>
                  <a:schemeClr val="tx1"/>
                </a:solidFill>
              </a:rPr>
              <a:t>二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圓角矩形 88"/>
          <p:cNvSpPr/>
          <p:nvPr/>
        </p:nvSpPr>
        <p:spPr>
          <a:xfrm>
            <a:off x="6881582" y="1889668"/>
            <a:ext cx="1064474" cy="3803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2020-07-08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 (</a:t>
            </a:r>
            <a:r>
              <a:rPr lang="zh-TW" altLang="en-US" sz="1200" dirty="0">
                <a:solidFill>
                  <a:schemeClr val="tx1"/>
                </a:solidFill>
              </a:rPr>
              <a:t>三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7964931" y="1888212"/>
            <a:ext cx="1064474" cy="3803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2020-07-09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 (</a:t>
            </a:r>
            <a:r>
              <a:rPr lang="zh-TW" altLang="en-US" sz="1200" dirty="0">
                <a:solidFill>
                  <a:schemeClr val="tx1"/>
                </a:solidFill>
              </a:rPr>
              <a:t>四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8146192" y="1452780"/>
            <a:ext cx="2550328" cy="289718"/>
            <a:chOff x="5414603" y="1119265"/>
            <a:chExt cx="2550328" cy="289718"/>
          </a:xfrm>
        </p:grpSpPr>
        <p:sp>
          <p:nvSpPr>
            <p:cNvPr id="4" name="文字方塊 3"/>
            <p:cNvSpPr txBox="1"/>
            <p:nvPr/>
          </p:nvSpPr>
          <p:spPr>
            <a:xfrm>
              <a:off x="5414603" y="1119265"/>
              <a:ext cx="995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/>
                <a:t>排檢日選擇</a:t>
              </a:r>
              <a:r>
                <a:rPr lang="en-US" altLang="zh-TW" sz="1200" dirty="0"/>
                <a:t>:</a:t>
              </a:r>
              <a:endParaRPr lang="zh-TW" altLang="en-US" sz="12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321817" y="1119265"/>
              <a:ext cx="1643114" cy="276999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200" dirty="0">
                  <a:solidFill>
                    <a:schemeClr val="tx1"/>
                  </a:solidFill>
                </a:rPr>
                <a:t>第</a:t>
              </a:r>
              <a:r>
                <a:rPr lang="en-US" altLang="zh-TW" sz="1200" dirty="0">
                  <a:solidFill>
                    <a:schemeClr val="tx1"/>
                  </a:solidFill>
                </a:rPr>
                <a:t>1</a:t>
              </a:r>
              <a:r>
                <a:rPr lang="zh-TW" altLang="en-US" sz="1200" dirty="0">
                  <a:solidFill>
                    <a:schemeClr val="tx1"/>
                  </a:solidFill>
                </a:rPr>
                <a:t>週 </a:t>
              </a:r>
              <a:r>
                <a:rPr lang="en-US" altLang="zh-TW" sz="1200" dirty="0">
                  <a:solidFill>
                    <a:schemeClr val="tx1"/>
                  </a:solidFill>
                </a:rPr>
                <a:t>07/02-0709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3" name="圖片 10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8181" y="1175855"/>
              <a:ext cx="171429" cy="171429"/>
            </a:xfrm>
            <a:prstGeom prst="rect">
              <a:avLst/>
            </a:prstGeom>
          </p:spPr>
        </p:pic>
        <p:cxnSp>
          <p:nvCxnSpPr>
            <p:cNvPr id="104" name="直線接點 103"/>
            <p:cNvCxnSpPr/>
            <p:nvPr/>
          </p:nvCxnSpPr>
          <p:spPr>
            <a:xfrm>
              <a:off x="7771870" y="1131783"/>
              <a:ext cx="4302" cy="277200"/>
            </a:xfrm>
            <a:prstGeom prst="line">
              <a:avLst/>
            </a:prstGeom>
            <a:ln>
              <a:solidFill>
                <a:srgbClr val="C1C1C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群組 24"/>
          <p:cNvGrpSpPr/>
          <p:nvPr/>
        </p:nvGrpSpPr>
        <p:grpSpPr>
          <a:xfrm>
            <a:off x="209856" y="1452780"/>
            <a:ext cx="2391701" cy="289718"/>
            <a:chOff x="256511" y="1109680"/>
            <a:chExt cx="2391701" cy="289718"/>
          </a:xfrm>
        </p:grpSpPr>
        <p:sp>
          <p:nvSpPr>
            <p:cNvPr id="105" name="文字方塊 104"/>
            <p:cNvSpPr txBox="1"/>
            <p:nvPr/>
          </p:nvSpPr>
          <p:spPr>
            <a:xfrm>
              <a:off x="256511" y="1109680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/>
                <a:t>檢查科別</a:t>
              </a:r>
              <a:r>
                <a:rPr lang="en-US" altLang="zh-TW" sz="1200" dirty="0"/>
                <a:t>:</a:t>
              </a:r>
              <a:endParaRPr lang="zh-TW" altLang="en-US" sz="1200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1005098" y="1109680"/>
              <a:ext cx="1643114" cy="276999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200" dirty="0">
                  <a:solidFill>
                    <a:schemeClr val="tx1"/>
                  </a:solidFill>
                </a:rPr>
                <a:t>醫學影像部</a:t>
              </a:r>
            </a:p>
          </p:txBody>
        </p:sp>
        <p:pic>
          <p:nvPicPr>
            <p:cNvPr id="109" name="圖片 10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71462" y="1166270"/>
              <a:ext cx="171429" cy="171429"/>
            </a:xfrm>
            <a:prstGeom prst="rect">
              <a:avLst/>
            </a:prstGeom>
          </p:spPr>
        </p:pic>
        <p:cxnSp>
          <p:nvCxnSpPr>
            <p:cNvPr id="110" name="直線接點 109"/>
            <p:cNvCxnSpPr/>
            <p:nvPr/>
          </p:nvCxnSpPr>
          <p:spPr>
            <a:xfrm>
              <a:off x="2455151" y="1122198"/>
              <a:ext cx="4302" cy="277200"/>
            </a:xfrm>
            <a:prstGeom prst="line">
              <a:avLst/>
            </a:prstGeom>
            <a:ln>
              <a:solidFill>
                <a:srgbClr val="C1C1C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5500746" y="1452780"/>
            <a:ext cx="2391701" cy="289718"/>
            <a:chOff x="2801518" y="1107281"/>
            <a:chExt cx="2391701" cy="289718"/>
          </a:xfrm>
        </p:grpSpPr>
        <p:sp>
          <p:nvSpPr>
            <p:cNvPr id="111" name="文字方塊 110"/>
            <p:cNvSpPr txBox="1"/>
            <p:nvPr/>
          </p:nvSpPr>
          <p:spPr>
            <a:xfrm>
              <a:off x="2801518" y="1107281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/>
                <a:t>檢查醫師</a:t>
              </a:r>
              <a:r>
                <a:rPr lang="en-US" altLang="zh-TW" sz="1200" dirty="0"/>
                <a:t>:</a:t>
              </a:r>
              <a:endParaRPr lang="zh-TW" altLang="en-US" sz="1200" dirty="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3550105" y="1107281"/>
              <a:ext cx="1643114" cy="276999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200" dirty="0">
                  <a:solidFill>
                    <a:schemeClr val="tx1"/>
                  </a:solidFill>
                </a:rPr>
                <a:t>磁核造影</a:t>
              </a:r>
              <a:r>
                <a:rPr lang="en-US" altLang="zh-TW" sz="1200" dirty="0">
                  <a:solidFill>
                    <a:schemeClr val="tx1"/>
                  </a:solidFill>
                </a:rPr>
                <a:t>HB1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3" name="圖片 1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6469" y="1163871"/>
              <a:ext cx="171429" cy="171429"/>
            </a:xfrm>
            <a:prstGeom prst="rect">
              <a:avLst/>
            </a:prstGeom>
          </p:spPr>
        </p:pic>
        <p:cxnSp>
          <p:nvCxnSpPr>
            <p:cNvPr id="114" name="直線接點 113"/>
            <p:cNvCxnSpPr/>
            <p:nvPr/>
          </p:nvCxnSpPr>
          <p:spPr>
            <a:xfrm>
              <a:off x="5000158" y="1119799"/>
              <a:ext cx="4302" cy="277200"/>
            </a:xfrm>
            <a:prstGeom prst="line">
              <a:avLst/>
            </a:prstGeom>
            <a:ln>
              <a:solidFill>
                <a:srgbClr val="C1C1C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0" name="矩形 29"/>
          <p:cNvSpPr/>
          <p:nvPr/>
        </p:nvSpPr>
        <p:spPr>
          <a:xfrm>
            <a:off x="256510" y="1019521"/>
            <a:ext cx="11656017" cy="330439"/>
          </a:xfrm>
          <a:prstGeom prst="rect">
            <a:avLst/>
          </a:prstGeom>
          <a:solidFill>
            <a:srgbClr val="F0F8F7"/>
          </a:solidFill>
          <a:ln>
            <a:solidFill>
              <a:srgbClr val="6D79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222848" y="1055786"/>
            <a:ext cx="4628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/>
              <a:t>申請醫師：</a:t>
            </a:r>
            <a:r>
              <a:rPr lang="zh-TW" altLang="en-US" sz="1200" dirty="0"/>
              <a:t>鄭文建</a:t>
            </a:r>
            <a:r>
              <a:rPr lang="en-US" altLang="zh-TW" sz="1200" dirty="0"/>
              <a:t>[</a:t>
            </a:r>
            <a:r>
              <a:rPr lang="zh-TW" altLang="en-US" sz="1200" dirty="0"/>
              <a:t>林怡璇</a:t>
            </a:r>
            <a:r>
              <a:rPr lang="en-US" altLang="zh-TW" sz="1200" dirty="0"/>
              <a:t>]</a:t>
            </a:r>
            <a:r>
              <a:rPr lang="zh-TW" altLang="en-US" sz="1200" dirty="0"/>
              <a:t>    </a:t>
            </a:r>
            <a:r>
              <a:rPr lang="zh-TW" altLang="en-US" sz="1200" b="1" dirty="0"/>
              <a:t>排檢時間：</a:t>
            </a:r>
            <a:r>
              <a:rPr lang="zh-TW" altLang="en-US" sz="1200" dirty="0"/>
              <a:t> </a:t>
            </a:r>
            <a:r>
              <a:rPr lang="en-US" altLang="zh-TW" sz="1200" dirty="0"/>
              <a:t>2020-07-06 09:40</a:t>
            </a:r>
            <a:r>
              <a:rPr lang="zh-TW" altLang="en-US" sz="1200" dirty="0"/>
              <a:t>                 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2855301" y="1452780"/>
            <a:ext cx="2391701" cy="283750"/>
            <a:chOff x="2855301" y="1452780"/>
            <a:chExt cx="2391701" cy="283750"/>
          </a:xfrm>
        </p:grpSpPr>
        <p:sp>
          <p:nvSpPr>
            <p:cNvPr id="71" name="文字方塊 70"/>
            <p:cNvSpPr txBox="1"/>
            <p:nvPr/>
          </p:nvSpPr>
          <p:spPr>
            <a:xfrm>
              <a:off x="2855301" y="1452780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/>
                <a:t>表單編號</a:t>
              </a:r>
              <a:r>
                <a:rPr lang="en-US" altLang="zh-TW" sz="1200" dirty="0"/>
                <a:t>:</a:t>
              </a:r>
              <a:endParaRPr lang="zh-TW" altLang="en-US" sz="1200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3603888" y="1452780"/>
              <a:ext cx="1643114" cy="276999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CM-R003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73" name="圖片 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70252" y="1509370"/>
              <a:ext cx="171429" cy="171429"/>
            </a:xfrm>
            <a:prstGeom prst="rect">
              <a:avLst/>
            </a:prstGeom>
          </p:spPr>
        </p:pic>
        <p:cxnSp>
          <p:nvCxnSpPr>
            <p:cNvPr id="74" name="直線接點 73"/>
            <p:cNvCxnSpPr/>
            <p:nvPr/>
          </p:nvCxnSpPr>
          <p:spPr>
            <a:xfrm>
              <a:off x="5051380" y="1459330"/>
              <a:ext cx="4302" cy="277200"/>
            </a:xfrm>
            <a:prstGeom prst="line">
              <a:avLst/>
            </a:prstGeom>
            <a:ln>
              <a:solidFill>
                <a:srgbClr val="C1C1C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1" name="圓角矩形圖說文字 20"/>
          <p:cNvSpPr/>
          <p:nvPr/>
        </p:nvSpPr>
        <p:spPr>
          <a:xfrm>
            <a:off x="6249333" y="109725"/>
            <a:ext cx="2169384" cy="584562"/>
          </a:xfrm>
          <a:prstGeom prst="wedgeRoundRectCallout">
            <a:avLst>
              <a:gd name="adj1" fmla="val -26102"/>
              <a:gd name="adj2" fmla="val 6738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/>
              <a:t>檢查醫師有時會是帶檢查師的選單，限定該醫師才能執行檢查</a:t>
            </a:r>
          </a:p>
        </p:txBody>
      </p:sp>
      <p:sp>
        <p:nvSpPr>
          <p:cNvPr id="78" name="矩形 77"/>
          <p:cNvSpPr/>
          <p:nvPr/>
        </p:nvSpPr>
        <p:spPr>
          <a:xfrm>
            <a:off x="10506969" y="4724521"/>
            <a:ext cx="1405558" cy="155204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10586132" y="5088677"/>
            <a:ext cx="192356" cy="180975"/>
          </a:xfrm>
          <a:prstGeom prst="rect">
            <a:avLst/>
          </a:prstGeom>
          <a:solidFill>
            <a:srgbClr val="FE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10727925" y="50336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病房</a:t>
            </a:r>
          </a:p>
        </p:txBody>
      </p:sp>
      <p:sp>
        <p:nvSpPr>
          <p:cNvPr id="81" name="矩形 80"/>
          <p:cNvSpPr/>
          <p:nvPr/>
        </p:nvSpPr>
        <p:spPr>
          <a:xfrm>
            <a:off x="10586132" y="4799435"/>
            <a:ext cx="192356" cy="180975"/>
          </a:xfrm>
          <a:prstGeom prst="rect">
            <a:avLst/>
          </a:prstGeom>
          <a:solidFill>
            <a:srgbClr val="F8CB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10721338" y="47613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大腸</a:t>
            </a:r>
          </a:p>
        </p:txBody>
      </p:sp>
      <p:sp>
        <p:nvSpPr>
          <p:cNvPr id="83" name="矩形 82"/>
          <p:cNvSpPr/>
          <p:nvPr/>
        </p:nvSpPr>
        <p:spPr>
          <a:xfrm>
            <a:off x="10586132" y="5377919"/>
            <a:ext cx="192356" cy="180975"/>
          </a:xfrm>
          <a:prstGeom prst="rect">
            <a:avLst/>
          </a:prstGeom>
          <a:solidFill>
            <a:srgbClr val="FF8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文字方塊 84"/>
          <p:cNvSpPr txBox="1"/>
          <p:nvPr/>
        </p:nvSpPr>
        <p:spPr>
          <a:xfrm>
            <a:off x="10735347" y="53254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家醫</a:t>
            </a:r>
          </a:p>
        </p:txBody>
      </p:sp>
      <p:sp>
        <p:nvSpPr>
          <p:cNvPr id="91" name="矩形 90"/>
          <p:cNvSpPr/>
          <p:nvPr/>
        </p:nvSpPr>
        <p:spPr>
          <a:xfrm>
            <a:off x="10586132" y="5667160"/>
            <a:ext cx="192356" cy="180975"/>
          </a:xfrm>
          <a:prstGeom prst="rect">
            <a:avLst/>
          </a:prstGeom>
          <a:solidFill>
            <a:srgbClr val="14A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10738160" y="5632154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50.69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歲</a:t>
            </a:r>
            <a:r>
              <a: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MANG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0586132" y="5956401"/>
            <a:ext cx="192356" cy="180975"/>
          </a:xfrm>
          <a:prstGeom prst="rect">
            <a:avLst/>
          </a:prstGeom>
          <a:solidFill>
            <a:srgbClr val="A3C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10720910" y="591830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備註</a:t>
            </a:r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234441"/>
              </p:ext>
            </p:extLst>
          </p:nvPr>
        </p:nvGraphicFramePr>
        <p:xfrm>
          <a:off x="410061" y="2415217"/>
          <a:ext cx="9324489" cy="116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4489">
                  <a:extLst>
                    <a:ext uri="{9D8B030D-6E8A-4147-A177-3AD203B41FA5}">
                      <a16:colId xmlns:a16="http://schemas.microsoft.com/office/drawing/2014/main" val="3909924026"/>
                    </a:ext>
                  </a:extLst>
                </a:gridCol>
              </a:tblGrid>
              <a:tr h="292283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    09:40-10:20</a:t>
                      </a:r>
                      <a:endParaRPr lang="zh-TW" altLang="en-US" sz="12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493022"/>
                  </a:ext>
                </a:extLst>
              </a:tr>
              <a:tr h="292283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    11:20-12:00  </a:t>
                      </a:r>
                      <a:r>
                        <a:rPr lang="zh-TW" altLang="en-US" sz="1200" dirty="0"/>
                        <a:t>陳</a:t>
                      </a:r>
                      <a:r>
                        <a:rPr lang="en-US" altLang="zh-TW" sz="1200" dirty="0"/>
                        <a:t>O</a:t>
                      </a:r>
                      <a:r>
                        <a:rPr lang="zh-TW" altLang="en-US" sz="1200" dirty="0"/>
                        <a:t>恩</a:t>
                      </a:r>
                      <a:r>
                        <a:rPr lang="en-US" altLang="zh-TW" sz="1200" dirty="0"/>
                        <a:t>(8</a:t>
                      </a:r>
                      <a:r>
                        <a:rPr lang="zh-TW" altLang="en-US" sz="1200" dirty="0"/>
                        <a:t>歲</a:t>
                      </a:r>
                      <a:r>
                        <a:rPr lang="en-US" altLang="zh-TW" sz="1200" dirty="0"/>
                        <a:t>)</a:t>
                      </a:r>
                      <a:r>
                        <a:rPr lang="en-US" altLang="zh-TW" sz="1200" baseline="0" dirty="0"/>
                        <a:t>  </a:t>
                      </a:r>
                      <a:r>
                        <a:rPr lang="en-US" altLang="zh-TW" sz="1200" dirty="0"/>
                        <a:t>※</a:t>
                      </a:r>
                      <a:r>
                        <a:rPr lang="zh-TW" altLang="en-US" sz="1200" baseline="0" dirty="0"/>
                        <a:t>母親說可配合</a:t>
                      </a:r>
                      <a:endParaRPr lang="zh-TW" altLang="en-US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D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01710"/>
                  </a:ext>
                </a:extLst>
              </a:tr>
              <a:tr h="292283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     </a:t>
                      </a:r>
                      <a:r>
                        <a:rPr lang="en-US" altLang="zh-TW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14:30-15:10 </a:t>
                      </a:r>
                      <a:r>
                        <a:rPr lang="zh-TW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續</a:t>
                      </a:r>
                      <a:r>
                        <a:rPr lang="en-US" altLang="zh-TW" sz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: 1400</a:t>
                      </a:r>
                      <a:endParaRPr lang="zh-TW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396208"/>
                  </a:ext>
                </a:extLst>
              </a:tr>
              <a:tr h="292283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    15:10-15:40  </a:t>
                      </a:r>
                      <a:r>
                        <a:rPr lang="zh-TW" altLang="en-US" sz="1200" dirty="0"/>
                        <a:t>陳</a:t>
                      </a:r>
                      <a:r>
                        <a:rPr lang="en-US" altLang="zh-TW" sz="1200" dirty="0"/>
                        <a:t>O</a:t>
                      </a:r>
                      <a:r>
                        <a:rPr lang="zh-TW" altLang="en-US" sz="1200" dirty="0"/>
                        <a:t>仁  </a:t>
                      </a:r>
                      <a:r>
                        <a:rPr lang="en-US" altLang="zh-TW" sz="1200" dirty="0"/>
                        <a:t>※</a:t>
                      </a:r>
                      <a:r>
                        <a:rPr lang="en-US" altLang="zh-TW" sz="1200" dirty="0" err="1"/>
                        <a:t>arthro</a:t>
                      </a:r>
                      <a:r>
                        <a:rPr lang="en-US" altLang="zh-TW" sz="1200" dirty="0"/>
                        <a:t> -</a:t>
                      </a:r>
                      <a:r>
                        <a:rPr lang="en-US" altLang="zh-TW" sz="1200" baseline="0" dirty="0"/>
                        <a:t>Pre DBS-NP22015-</a:t>
                      </a:r>
                      <a:r>
                        <a:rPr lang="zh-TW" altLang="en-US" sz="1200" baseline="0" dirty="0"/>
                        <a:t>住院補單</a:t>
                      </a:r>
                      <a:r>
                        <a:rPr lang="en-US" altLang="zh-TW" sz="1200" baseline="0" dirty="0"/>
                        <a:t>-</a:t>
                      </a:r>
                      <a:r>
                        <a:rPr lang="zh-TW" altLang="en-US" sz="1200" baseline="0" dirty="0"/>
                        <a:t>會麻醉科</a:t>
                      </a:r>
                      <a:endParaRPr lang="zh-TW" altLang="en-US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D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20678"/>
                  </a:ext>
                </a:extLst>
              </a:tr>
            </a:tbl>
          </a:graphicData>
        </a:graphic>
      </p:graphicFrame>
      <p:sp>
        <p:nvSpPr>
          <p:cNvPr id="95" name="流程圖: 接點 94"/>
          <p:cNvSpPr/>
          <p:nvPr/>
        </p:nvSpPr>
        <p:spPr>
          <a:xfrm>
            <a:off x="454577" y="2785401"/>
            <a:ext cx="133200" cy="13378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" name="圖片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100000" l="7143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904" y="2479561"/>
            <a:ext cx="190546" cy="170130"/>
          </a:xfrm>
          <a:prstGeom prst="rect">
            <a:avLst/>
          </a:prstGeom>
        </p:spPr>
      </p:pic>
      <p:sp>
        <p:nvSpPr>
          <p:cNvPr id="115" name="文字方塊 114"/>
          <p:cNvSpPr txBox="1"/>
          <p:nvPr/>
        </p:nvSpPr>
        <p:spPr>
          <a:xfrm>
            <a:off x="8945186" y="5817167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已排</a:t>
            </a:r>
            <a:r>
              <a: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 2 / 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可排</a:t>
            </a:r>
            <a:r>
              <a: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 1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493263" y="2239869"/>
            <a:ext cx="1419264" cy="2376385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10743012" y="2091410"/>
            <a:ext cx="904876" cy="267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其他功能</a:t>
            </a:r>
          </a:p>
        </p:txBody>
      </p:sp>
      <p:sp>
        <p:nvSpPr>
          <p:cNvPr id="118" name="文字方塊 117"/>
          <p:cNvSpPr txBox="1"/>
          <p:nvPr/>
        </p:nvSpPr>
        <p:spPr>
          <a:xfrm>
            <a:off x="10773541" y="275814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排檢查詢</a:t>
            </a:r>
          </a:p>
        </p:txBody>
      </p:sp>
      <p:sp>
        <p:nvSpPr>
          <p:cNvPr id="119" name="文字方塊 118"/>
          <p:cNvSpPr txBox="1"/>
          <p:nvPr/>
        </p:nvSpPr>
        <p:spPr>
          <a:xfrm>
            <a:off x="10763004" y="308259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輸入病患電話</a:t>
            </a:r>
          </a:p>
        </p:txBody>
      </p:sp>
      <p:pic>
        <p:nvPicPr>
          <p:cNvPr id="120" name="圖片 1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0869" y="2769485"/>
            <a:ext cx="267277" cy="251555"/>
          </a:xfrm>
          <a:prstGeom prst="rect">
            <a:avLst/>
          </a:prstGeom>
        </p:spPr>
      </p:pic>
      <p:pic>
        <p:nvPicPr>
          <p:cNvPr id="121" name="圖片 1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30869" y="3052478"/>
            <a:ext cx="276190" cy="295238"/>
          </a:xfrm>
          <a:prstGeom prst="rect">
            <a:avLst/>
          </a:prstGeom>
        </p:spPr>
      </p:pic>
      <p:sp>
        <p:nvSpPr>
          <p:cNvPr id="122" name="矩形 121"/>
          <p:cNvSpPr/>
          <p:nvPr/>
        </p:nvSpPr>
        <p:spPr>
          <a:xfrm>
            <a:off x="10530869" y="2442948"/>
            <a:ext cx="1381658" cy="28478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       排檢明細</a:t>
            </a:r>
          </a:p>
        </p:txBody>
      </p:sp>
      <p:pic>
        <p:nvPicPr>
          <p:cNvPr id="123" name="圖片 1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30869" y="2472527"/>
            <a:ext cx="247619" cy="209534"/>
          </a:xfrm>
          <a:prstGeom prst="rect">
            <a:avLst/>
          </a:prstGeom>
        </p:spPr>
      </p:pic>
      <p:sp>
        <p:nvSpPr>
          <p:cNvPr id="75" name="橢圓 74"/>
          <p:cNvSpPr/>
          <p:nvPr/>
        </p:nvSpPr>
        <p:spPr>
          <a:xfrm>
            <a:off x="179677" y="2439780"/>
            <a:ext cx="246227" cy="2217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6" name="橢圓 95"/>
          <p:cNvSpPr/>
          <p:nvPr/>
        </p:nvSpPr>
        <p:spPr>
          <a:xfrm>
            <a:off x="9695578" y="6351436"/>
            <a:ext cx="246227" cy="2217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427682" y="5813813"/>
            <a:ext cx="2893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檢查室備註：</a:t>
            </a:r>
            <a:r>
              <a:rPr lang="en-US" altLang="zh-TW" sz="1200" dirty="0"/>
              <a:t>#34364  1500 </a:t>
            </a:r>
            <a:r>
              <a:rPr lang="zh-TW" altLang="en-US" sz="1200" dirty="0"/>
              <a:t>腦波完等</a:t>
            </a:r>
            <a:r>
              <a:rPr lang="en-US" altLang="zh-TW" sz="1200" dirty="0"/>
              <a:t>CASI</a:t>
            </a:r>
            <a:endParaRPr lang="zh-TW" altLang="en-US" sz="12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8942670" y="5779130"/>
            <a:ext cx="0" cy="342404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橢圓 98"/>
          <p:cNvSpPr/>
          <p:nvPr/>
        </p:nvSpPr>
        <p:spPr>
          <a:xfrm>
            <a:off x="2548174" y="869574"/>
            <a:ext cx="246227" cy="2217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0" name="流程圖: 接點 99"/>
          <p:cNvSpPr/>
          <p:nvPr/>
        </p:nvSpPr>
        <p:spPr>
          <a:xfrm>
            <a:off x="454577" y="3379495"/>
            <a:ext cx="133200" cy="13378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1" name="圖片 100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100000" l="7143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076" y="3053873"/>
            <a:ext cx="190546" cy="170130"/>
          </a:xfrm>
          <a:prstGeom prst="rect">
            <a:avLst/>
          </a:prstGeom>
        </p:spPr>
      </p:pic>
      <p:sp>
        <p:nvSpPr>
          <p:cNvPr id="106" name="圓角矩形圖說文字 105"/>
          <p:cNvSpPr/>
          <p:nvPr/>
        </p:nvSpPr>
        <p:spPr>
          <a:xfrm>
            <a:off x="1709709" y="3904749"/>
            <a:ext cx="2169384" cy="584562"/>
          </a:xfrm>
          <a:prstGeom prst="wedgeRoundRectCallout">
            <a:avLst>
              <a:gd name="adj1" fmla="val -24812"/>
              <a:gd name="adj2" fmla="val -7467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rgbClr val="FF0000"/>
                </a:solidFill>
              </a:rPr>
              <a:t>待確認：時段在何種狀況下反灰顯示？</a:t>
            </a:r>
          </a:p>
        </p:txBody>
      </p:sp>
      <p:sp>
        <p:nvSpPr>
          <p:cNvPr id="124" name="矩形 123"/>
          <p:cNvSpPr/>
          <p:nvPr/>
        </p:nvSpPr>
        <p:spPr>
          <a:xfrm>
            <a:off x="309192" y="4846412"/>
            <a:ext cx="9963812" cy="1319861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521177" y="4992569"/>
            <a:ext cx="8096612" cy="260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病人已排檢資訊</a:t>
            </a:r>
            <a:r>
              <a:rPr lang="en-US" altLang="zh-TW" sz="1200" dirty="0">
                <a:solidFill>
                  <a:schemeClr val="tx1"/>
                </a:solidFill>
              </a:rPr>
              <a:t>:</a:t>
            </a:r>
            <a:r>
              <a:rPr lang="zh-TW" altLang="en-US" sz="1200" dirty="0">
                <a:solidFill>
                  <a:schemeClr val="tx1"/>
                </a:solidFill>
              </a:rPr>
              <a:t>  </a:t>
            </a:r>
            <a:r>
              <a:rPr lang="en-US" altLang="zh-TW" sz="1200" dirty="0">
                <a:solidFill>
                  <a:schemeClr val="tx1"/>
                </a:solidFill>
              </a:rPr>
              <a:t>2020-08-01 19:00 </a:t>
            </a:r>
            <a:r>
              <a:rPr lang="zh-TW" altLang="en-US" sz="1200" dirty="0">
                <a:solidFill>
                  <a:schemeClr val="tx1"/>
                </a:solidFill>
              </a:rPr>
              <a:t>超音波檢查；  </a:t>
            </a:r>
            <a:r>
              <a:rPr lang="en-US" altLang="zh-TW" sz="1200" dirty="0">
                <a:solidFill>
                  <a:schemeClr val="tx1"/>
                </a:solidFill>
              </a:rPr>
              <a:t>2020-08-11 19:00 MRI</a:t>
            </a:r>
            <a:r>
              <a:rPr lang="zh-TW" altLang="en-US" sz="1200" dirty="0">
                <a:solidFill>
                  <a:schemeClr val="tx1"/>
                </a:solidFill>
              </a:rPr>
              <a:t>檢查</a:t>
            </a:r>
            <a:r>
              <a:rPr lang="en-US" altLang="zh-TW" sz="1200" dirty="0">
                <a:solidFill>
                  <a:schemeClr val="tx1"/>
                </a:solidFill>
              </a:rPr>
              <a:t>; 2020-08-11 19:00 CT</a:t>
            </a:r>
            <a:r>
              <a:rPr lang="zh-TW" altLang="en-US" sz="1200" dirty="0">
                <a:solidFill>
                  <a:schemeClr val="tx1"/>
                </a:solidFill>
              </a:rPr>
              <a:t>檢查</a:t>
            </a:r>
            <a:r>
              <a:rPr lang="en-US" altLang="zh-TW" sz="1200" dirty="0">
                <a:solidFill>
                  <a:schemeClr val="tx1"/>
                </a:solidFill>
              </a:rPr>
              <a:t>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4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4" y="640080"/>
            <a:ext cx="11689141" cy="61064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0221" y="640081"/>
            <a:ext cx="11668404" cy="6106406"/>
          </a:xfrm>
          <a:prstGeom prst="rect">
            <a:avLst/>
          </a:prstGeom>
          <a:solidFill>
            <a:srgbClr val="BFBFBF">
              <a:alpha val="55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429" y="82493"/>
            <a:ext cx="5853546" cy="557588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排檢明細查詢</a:t>
            </a:r>
          </a:p>
        </p:txBody>
      </p:sp>
      <p:sp>
        <p:nvSpPr>
          <p:cNvPr id="9" name="矩形 8"/>
          <p:cNvSpPr/>
          <p:nvPr/>
        </p:nvSpPr>
        <p:spPr>
          <a:xfrm>
            <a:off x="793075" y="1498377"/>
            <a:ext cx="9067800" cy="4724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800100" y="1514475"/>
            <a:ext cx="9058275" cy="282853"/>
          </a:xfrm>
          <a:prstGeom prst="rect">
            <a:avLst/>
          </a:prstGeom>
          <a:solidFill>
            <a:srgbClr val="B0D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9555200" y="1471235"/>
            <a:ext cx="40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TW" altLang="en-US" b="1" dirty="0"/>
          </a:p>
        </p:txBody>
      </p:sp>
      <p:sp>
        <p:nvSpPr>
          <p:cNvPr id="98" name="矩形 97"/>
          <p:cNvSpPr/>
          <p:nvPr/>
        </p:nvSpPr>
        <p:spPr>
          <a:xfrm>
            <a:off x="866775" y="1831042"/>
            <a:ext cx="8915400" cy="330439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/>
          <p:cNvSpPr txBox="1"/>
          <p:nvPr/>
        </p:nvSpPr>
        <p:spPr>
          <a:xfrm>
            <a:off x="800100" y="148662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病患檢查及排檢紀錄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66775" y="1844953"/>
            <a:ext cx="6080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+mj-ea"/>
                <a:ea typeface="+mj-ea"/>
              </a:rPr>
              <a:t>※</a:t>
            </a:r>
            <a:r>
              <a:rPr lang="zh-TW" altLang="en-US" sz="1400" b="1" dirty="0">
                <a:solidFill>
                  <a:srgbClr val="FF0000"/>
                </a:solidFill>
                <a:latin typeface="+mj-ea"/>
                <a:ea typeface="+mj-ea"/>
              </a:rPr>
              <a:t>下列為病患已排檢項目，核醫、電腦斷層、核磁共振，請勿排同天檢查。</a:t>
            </a:r>
          </a:p>
        </p:txBody>
      </p:sp>
      <p:sp>
        <p:nvSpPr>
          <p:cNvPr id="101" name="矩形 100"/>
          <p:cNvSpPr/>
          <p:nvPr/>
        </p:nvSpPr>
        <p:spPr>
          <a:xfrm>
            <a:off x="866776" y="2228115"/>
            <a:ext cx="8915400" cy="410299"/>
          </a:xfrm>
          <a:prstGeom prst="rect">
            <a:avLst/>
          </a:prstGeom>
          <a:solidFill>
            <a:srgbClr val="F0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114398" y="228340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病歷號：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831544" y="2291850"/>
            <a:ext cx="1609725" cy="268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</a:rPr>
              <a:t>0000379029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3506920" y="228340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+mj-ea"/>
                <a:ea typeface="+mj-ea"/>
              </a:rPr>
              <a:t>身分證：</a:t>
            </a:r>
          </a:p>
        </p:txBody>
      </p:sp>
      <p:sp>
        <p:nvSpPr>
          <p:cNvPr id="124" name="矩形 123"/>
          <p:cNvSpPr/>
          <p:nvPr/>
        </p:nvSpPr>
        <p:spPr>
          <a:xfrm>
            <a:off x="4228709" y="2291850"/>
            <a:ext cx="1609725" cy="268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056447" y="2291850"/>
            <a:ext cx="611053" cy="257179"/>
          </a:xfrm>
          <a:prstGeom prst="rect">
            <a:avLst/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+mj-ea"/>
                <a:ea typeface="+mj-ea"/>
              </a:rPr>
              <a:t>查詢</a:t>
            </a:r>
          </a:p>
        </p:txBody>
      </p:sp>
      <p:pic>
        <p:nvPicPr>
          <p:cNvPr id="125" name="圖片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5857875"/>
            <a:ext cx="9058276" cy="353657"/>
          </a:xfrm>
          <a:prstGeom prst="rect">
            <a:avLst/>
          </a:prstGeom>
        </p:spPr>
      </p:pic>
      <p:sp>
        <p:nvSpPr>
          <p:cNvPr id="126" name="矩形 125"/>
          <p:cNvSpPr/>
          <p:nvPr/>
        </p:nvSpPr>
        <p:spPr>
          <a:xfrm>
            <a:off x="990600" y="3050880"/>
            <a:ext cx="8658225" cy="293064"/>
          </a:xfrm>
          <a:prstGeom prst="rect">
            <a:avLst/>
          </a:prstGeom>
          <a:solidFill>
            <a:srgbClr val="008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7" name="圓角矩形 126"/>
          <p:cNvSpPr/>
          <p:nvPr/>
        </p:nvSpPr>
        <p:spPr>
          <a:xfrm>
            <a:off x="904875" y="2723934"/>
            <a:ext cx="666750" cy="244613"/>
          </a:xfrm>
          <a:prstGeom prst="roundRect">
            <a:avLst/>
          </a:prstGeom>
          <a:solidFill>
            <a:schemeClr val="bg1"/>
          </a:solidFill>
          <a:ln w="3175">
            <a:solidFill>
              <a:srgbClr val="C0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已排檢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866775" y="2965360"/>
            <a:ext cx="8915400" cy="2749639"/>
          </a:xfrm>
          <a:prstGeom prst="rect">
            <a:avLst/>
          </a:prstGeom>
          <a:noFill/>
          <a:ln w="3175">
            <a:solidFill>
              <a:srgbClr val="C0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914400" y="2935067"/>
            <a:ext cx="638175" cy="90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>
            <a:off x="990600" y="3331528"/>
            <a:ext cx="8658225" cy="28023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30" name="文字方塊 129"/>
          <p:cNvSpPr txBox="1"/>
          <p:nvPr/>
        </p:nvSpPr>
        <p:spPr>
          <a:xfrm>
            <a:off x="990600" y="3050880"/>
            <a:ext cx="586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bg1"/>
                </a:solidFill>
              </a:rPr>
              <a:t>開單日</a:t>
            </a:r>
          </a:p>
        </p:txBody>
      </p:sp>
      <p:sp>
        <p:nvSpPr>
          <p:cNvPr id="131" name="文字方塊 130"/>
          <p:cNvSpPr txBox="1"/>
          <p:nvPr/>
        </p:nvSpPr>
        <p:spPr>
          <a:xfrm>
            <a:off x="1573778" y="3050880"/>
            <a:ext cx="7884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bg1"/>
                </a:solidFill>
              </a:rPr>
              <a:t>開單醫師</a:t>
            </a:r>
          </a:p>
        </p:txBody>
      </p:sp>
      <p:sp>
        <p:nvSpPr>
          <p:cNvPr id="132" name="文字方塊 131"/>
          <p:cNvSpPr txBox="1"/>
          <p:nvPr/>
        </p:nvSpPr>
        <p:spPr>
          <a:xfrm>
            <a:off x="2366020" y="3050880"/>
            <a:ext cx="7884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bg1"/>
                </a:solidFill>
              </a:rPr>
              <a:t>檢查醫師</a:t>
            </a:r>
          </a:p>
        </p:txBody>
      </p:sp>
      <p:sp>
        <p:nvSpPr>
          <p:cNvPr id="133" name="文字方塊 132"/>
          <p:cNvSpPr txBox="1"/>
          <p:nvPr/>
        </p:nvSpPr>
        <p:spPr>
          <a:xfrm>
            <a:off x="3198029" y="3050880"/>
            <a:ext cx="632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bg1"/>
                </a:solidFill>
              </a:rPr>
              <a:t>排檢日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3801207" y="3050880"/>
            <a:ext cx="522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bg1"/>
                </a:solidFill>
              </a:rPr>
              <a:t>時間</a:t>
            </a:r>
          </a:p>
        </p:txBody>
      </p:sp>
      <p:sp>
        <p:nvSpPr>
          <p:cNvPr id="135" name="文字方塊 134"/>
          <p:cNvSpPr txBox="1"/>
          <p:nvPr/>
        </p:nvSpPr>
        <p:spPr>
          <a:xfrm>
            <a:off x="4801493" y="3050880"/>
            <a:ext cx="8268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bg1"/>
                </a:solidFill>
              </a:rPr>
              <a:t>醫令名稱</a:t>
            </a:r>
          </a:p>
        </p:txBody>
      </p:sp>
      <p:sp>
        <p:nvSpPr>
          <p:cNvPr id="136" name="文字方塊 135"/>
          <p:cNvSpPr txBox="1"/>
          <p:nvPr/>
        </p:nvSpPr>
        <p:spPr>
          <a:xfrm>
            <a:off x="7200534" y="3050880"/>
            <a:ext cx="8268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bg1"/>
                </a:solidFill>
              </a:rPr>
              <a:t>項目名稱</a:t>
            </a:r>
          </a:p>
        </p:txBody>
      </p:sp>
      <p:sp>
        <p:nvSpPr>
          <p:cNvPr id="137" name="文字方塊 136"/>
          <p:cNvSpPr txBox="1"/>
          <p:nvPr/>
        </p:nvSpPr>
        <p:spPr>
          <a:xfrm>
            <a:off x="9085402" y="3050880"/>
            <a:ext cx="8268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bg1"/>
                </a:solidFill>
              </a:rPr>
              <a:t>狀態</a:t>
            </a:r>
          </a:p>
        </p:txBody>
      </p:sp>
      <p:sp>
        <p:nvSpPr>
          <p:cNvPr id="138" name="文字方塊 137"/>
          <p:cNvSpPr txBox="1"/>
          <p:nvPr/>
        </p:nvSpPr>
        <p:spPr>
          <a:xfrm>
            <a:off x="929652" y="3341053"/>
            <a:ext cx="667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1090702</a:t>
            </a:r>
            <a:endParaRPr lang="zh-TW" altLang="en-US" sz="105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1606672" y="334105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/>
              <a:t>林怡璇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2256422" y="3341053"/>
            <a:ext cx="9332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C</a:t>
            </a:r>
            <a:r>
              <a:rPr lang="zh-TW" altLang="en-US" sz="1050" dirty="0"/>
              <a:t>棟三樓</a:t>
            </a:r>
            <a:r>
              <a:rPr lang="en-US" altLang="zh-TW" sz="1050" dirty="0"/>
              <a:t>CT</a:t>
            </a:r>
            <a:r>
              <a:rPr lang="zh-TW" altLang="en-US" sz="1050" dirty="0"/>
              <a:t>室</a:t>
            </a:r>
          </a:p>
        </p:txBody>
      </p:sp>
      <p:sp>
        <p:nvSpPr>
          <p:cNvPr id="141" name="文字方塊 140"/>
          <p:cNvSpPr txBox="1"/>
          <p:nvPr/>
        </p:nvSpPr>
        <p:spPr>
          <a:xfrm>
            <a:off x="3179005" y="3341053"/>
            <a:ext cx="667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1090703</a:t>
            </a:r>
            <a:endParaRPr lang="zh-TW" altLang="en-US" sz="105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766586" y="3341053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1510</a:t>
            </a:r>
            <a:endParaRPr lang="zh-TW" altLang="en-US" sz="105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4238231" y="3341053"/>
            <a:ext cx="1752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C.T. – with/without  contrast</a:t>
            </a:r>
            <a:endParaRPr lang="zh-TW" altLang="en-US" sz="105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6210515" y="3341053"/>
            <a:ext cx="16433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Abdomen CT </a:t>
            </a:r>
            <a:r>
              <a:rPr lang="zh-TW" altLang="en-US" sz="1050" dirty="0"/>
              <a:t>有</a:t>
            </a:r>
            <a:r>
              <a:rPr lang="en-US" altLang="zh-TW" sz="1050" dirty="0"/>
              <a:t>/</a:t>
            </a:r>
            <a:r>
              <a:rPr lang="zh-TW" altLang="en-US" sz="1050" dirty="0"/>
              <a:t>無造影劑</a:t>
            </a:r>
          </a:p>
        </p:txBody>
      </p:sp>
      <p:sp>
        <p:nvSpPr>
          <p:cNvPr id="145" name="文字方塊 144"/>
          <p:cNvSpPr txBox="1"/>
          <p:nvPr/>
        </p:nvSpPr>
        <p:spPr>
          <a:xfrm>
            <a:off x="9012019" y="334105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/>
              <a:t>已排檢</a:t>
            </a:r>
          </a:p>
        </p:txBody>
      </p:sp>
      <p:sp>
        <p:nvSpPr>
          <p:cNvPr id="146" name="矩形 145"/>
          <p:cNvSpPr/>
          <p:nvPr/>
        </p:nvSpPr>
        <p:spPr>
          <a:xfrm>
            <a:off x="990600" y="3618714"/>
            <a:ext cx="8658225" cy="28023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48" name="文字方塊 147"/>
          <p:cNvSpPr txBox="1"/>
          <p:nvPr/>
        </p:nvSpPr>
        <p:spPr>
          <a:xfrm>
            <a:off x="929652" y="3626803"/>
            <a:ext cx="667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1090702</a:t>
            </a:r>
            <a:endParaRPr lang="zh-TW" altLang="en-US" sz="105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1606672" y="362680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/>
              <a:t>林怡璇</a:t>
            </a:r>
          </a:p>
        </p:txBody>
      </p:sp>
      <p:sp>
        <p:nvSpPr>
          <p:cNvPr id="150" name="文字方塊 149"/>
          <p:cNvSpPr txBox="1"/>
          <p:nvPr/>
        </p:nvSpPr>
        <p:spPr>
          <a:xfrm>
            <a:off x="2265947" y="3626803"/>
            <a:ext cx="9300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/>
              <a:t>磁振造影</a:t>
            </a:r>
            <a:r>
              <a:rPr lang="en-US" altLang="zh-TW" sz="1050" dirty="0"/>
              <a:t>C</a:t>
            </a:r>
            <a:r>
              <a:rPr lang="zh-TW" altLang="en-US" sz="1050" dirty="0"/>
              <a:t>棟</a:t>
            </a:r>
          </a:p>
        </p:txBody>
      </p:sp>
      <p:sp>
        <p:nvSpPr>
          <p:cNvPr id="151" name="文字方塊 150"/>
          <p:cNvSpPr txBox="1"/>
          <p:nvPr/>
        </p:nvSpPr>
        <p:spPr>
          <a:xfrm>
            <a:off x="3179005" y="3626803"/>
            <a:ext cx="667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1090708</a:t>
            </a:r>
            <a:endParaRPr lang="zh-TW" altLang="en-US" sz="105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3766586" y="3626803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1300</a:t>
            </a:r>
            <a:endParaRPr lang="zh-TW" altLang="en-US" sz="105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4238231" y="3626803"/>
            <a:ext cx="1972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Mangetic</a:t>
            </a:r>
            <a:r>
              <a:rPr lang="en-US" altLang="zh-TW" sz="1050" dirty="0"/>
              <a:t> resonance imaging-wit</a:t>
            </a:r>
            <a:endParaRPr lang="zh-TW" altLang="en-US" sz="105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6210515" y="3626803"/>
            <a:ext cx="16433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Abdomen CT </a:t>
            </a:r>
            <a:r>
              <a:rPr lang="zh-TW" altLang="en-US" sz="1050" dirty="0"/>
              <a:t>有</a:t>
            </a:r>
            <a:r>
              <a:rPr lang="en-US" altLang="zh-TW" sz="1050" dirty="0"/>
              <a:t>/</a:t>
            </a:r>
            <a:r>
              <a:rPr lang="zh-TW" altLang="en-US" sz="1050" dirty="0"/>
              <a:t>無造影劑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9012019" y="362680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/>
              <a:t>已排檢</a:t>
            </a:r>
          </a:p>
        </p:txBody>
      </p:sp>
      <p:cxnSp>
        <p:nvCxnSpPr>
          <p:cNvPr id="156" name="直線接點 155"/>
          <p:cNvCxnSpPr/>
          <p:nvPr/>
        </p:nvCxnSpPr>
        <p:spPr>
          <a:xfrm>
            <a:off x="1596822" y="3052666"/>
            <a:ext cx="0" cy="8480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>
            <a:off x="2295967" y="3052666"/>
            <a:ext cx="0" cy="8480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>
            <a:off x="3198029" y="3052666"/>
            <a:ext cx="0" cy="8480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3821688" y="3052666"/>
            <a:ext cx="0" cy="8480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>
            <a:off x="4238231" y="3052666"/>
            <a:ext cx="0" cy="8480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6200327" y="3052666"/>
            <a:ext cx="0" cy="8480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>
            <a:off x="9011625" y="3052666"/>
            <a:ext cx="0" cy="8480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929652" y="5919282"/>
            <a:ext cx="1162371" cy="26437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+mj-ea"/>
                <a:ea typeface="+mj-ea"/>
              </a:rPr>
              <a:t>補印檢查須知</a:t>
            </a:r>
          </a:p>
        </p:txBody>
      </p:sp>
      <p:sp>
        <p:nvSpPr>
          <p:cNvPr id="166" name="矩形 165"/>
          <p:cNvSpPr/>
          <p:nvPr/>
        </p:nvSpPr>
        <p:spPr>
          <a:xfrm>
            <a:off x="3405252" y="5919282"/>
            <a:ext cx="1162371" cy="26437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+mj-ea"/>
                <a:ea typeface="+mj-ea"/>
              </a:rPr>
              <a:t>補印同意書</a:t>
            </a:r>
          </a:p>
        </p:txBody>
      </p:sp>
      <p:sp>
        <p:nvSpPr>
          <p:cNvPr id="167" name="矩形 166"/>
          <p:cNvSpPr/>
          <p:nvPr/>
        </p:nvSpPr>
        <p:spPr>
          <a:xfrm>
            <a:off x="2167452" y="5919282"/>
            <a:ext cx="1162371" cy="26437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+mj-ea"/>
                <a:ea typeface="+mj-ea"/>
              </a:rPr>
              <a:t>補印檢查單</a:t>
            </a:r>
          </a:p>
        </p:txBody>
      </p:sp>
      <p:sp>
        <p:nvSpPr>
          <p:cNvPr id="168" name="矩形 167"/>
          <p:cNvSpPr/>
          <p:nvPr/>
        </p:nvSpPr>
        <p:spPr>
          <a:xfrm>
            <a:off x="4643052" y="5919282"/>
            <a:ext cx="1162371" cy="26437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+mj-ea"/>
                <a:ea typeface="+mj-ea"/>
              </a:rPr>
              <a:t>評估查核表</a:t>
            </a: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9836098" y="2600314"/>
            <a:ext cx="527102" cy="326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圖片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56" b="100000" l="5556" r="9166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435" y="2275782"/>
            <a:ext cx="250226" cy="2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9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舊系統畫面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3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4181"/>
            <a:ext cx="10515600" cy="65734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排檢系統功能架構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428" y="1181381"/>
            <a:ext cx="5257143" cy="4495238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822960" y="4272742"/>
            <a:ext cx="1820487" cy="698269"/>
          </a:xfrm>
          <a:prstGeom prst="wedgeRoundRectCallout">
            <a:avLst>
              <a:gd name="adj1" fmla="val 58619"/>
              <a:gd name="adj2" fmla="val 297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TC </a:t>
            </a:r>
            <a:r>
              <a:rPr lang="zh-TW" altLang="en-US" dirty="0"/>
              <a:t>轉送交通工具</a:t>
            </a:r>
          </a:p>
        </p:txBody>
      </p:sp>
    </p:spTree>
    <p:extLst>
      <p:ext uri="{BB962C8B-B14F-4D97-AF65-F5344CB8AC3E}">
        <p14:creationId xmlns:p14="http://schemas.microsoft.com/office/powerpoint/2010/main" val="77303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409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住院可排檢權限表單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726459" y="1690688"/>
          <a:ext cx="64897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183653439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21746721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3361873076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417550701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gccchktp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gccicode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gccexpln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備註</a:t>
                      </a:r>
                      <a:endParaRPr lang="zh-TW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6018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S002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CA-1016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DS099S070                   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表示</a:t>
                      </a:r>
                      <a:r>
                        <a:rPr lang="en-US" altLang="zh-TW" sz="1200" u="none" strike="noStrike">
                          <a:effectLst/>
                        </a:rPr>
                        <a:t>S099</a:t>
                      </a:r>
                      <a:r>
                        <a:rPr lang="zh-TW" altLang="en-US" sz="1200" u="none" strike="noStrike">
                          <a:effectLst/>
                        </a:rPr>
                        <a:t>的科別且</a:t>
                      </a:r>
                      <a:r>
                        <a:rPr lang="en-US" altLang="zh-TW" sz="1200" u="none" strike="noStrike">
                          <a:effectLst/>
                        </a:rPr>
                        <a:t>S070</a:t>
                      </a:r>
                      <a:r>
                        <a:rPr lang="zh-TW" altLang="en-US" sz="1200" u="none" strike="noStrike">
                          <a:effectLst/>
                        </a:rPr>
                        <a:t>的項目才可排檢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59464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S002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CA-1150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                           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所有項目於開立檢查單後都可排檢</a:t>
                      </a:r>
                      <a:endParaRPr lang="zh-TW" altLang="en-US" sz="1200" b="0" i="0" u="none" strike="noStrike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11402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S002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CA-1200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                           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所有項目於開立檢查單後都可排檢</a:t>
                      </a:r>
                      <a:endParaRPr lang="zh-TW" altLang="en-US" sz="1200" b="0" i="0" u="none" strike="noStrike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34751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S002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CA-1210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                           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所有項目於開立檢查單後都可排檢</a:t>
                      </a:r>
                      <a:endParaRPr lang="zh-TW" altLang="en-US" sz="1200" b="0" i="0" u="none" strike="noStrike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00799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S002    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CA-8300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DS099S057                   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表示</a:t>
                      </a:r>
                      <a:r>
                        <a:rPr lang="en-US" altLang="zh-TW" sz="1200" u="none" strike="noStrike">
                          <a:effectLst/>
                        </a:rPr>
                        <a:t>S099</a:t>
                      </a:r>
                      <a:r>
                        <a:rPr lang="zh-TW" altLang="en-US" sz="1200" u="none" strike="noStrike">
                          <a:effectLst/>
                        </a:rPr>
                        <a:t>的科別且</a:t>
                      </a:r>
                      <a:r>
                        <a:rPr lang="en-US" altLang="zh-TW" sz="1200" u="none" strike="noStrike">
                          <a:effectLst/>
                        </a:rPr>
                        <a:t>S057</a:t>
                      </a:r>
                      <a:r>
                        <a:rPr lang="zh-TW" altLang="en-US" sz="1200" u="none" strike="noStrike">
                          <a:effectLst/>
                        </a:rPr>
                        <a:t>的項目才可排檢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25319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S002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CA-8800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                           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所有項目於開立檢查單後都可排檢</a:t>
                      </a:r>
                      <a:endParaRPr lang="zh-TW" altLang="en-US" sz="1200" b="0" i="0" u="none" strike="noStrike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0463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S002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CA-9007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                           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所有項目於開立檢查單後都可排檢</a:t>
                      </a:r>
                      <a:endParaRPr lang="zh-TW" altLang="en-US" sz="1200" b="0" i="0" u="none" strike="noStrike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69622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S002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CA-A101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                           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所有項目於開立檢查單後都可排檢</a:t>
                      </a:r>
                      <a:endParaRPr lang="zh-TW" altLang="en-US" sz="1200" b="0" i="0" u="none" strike="noStrike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22708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S002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CM-2700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                           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所有項目於開立檢查單後都可排檢</a:t>
                      </a:r>
                      <a:endParaRPr lang="zh-TW" altLang="en-US" sz="1200" b="0" i="0" u="none" strike="noStrike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9459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S002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CM-5010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DS099S084                   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表示</a:t>
                      </a:r>
                      <a:r>
                        <a:rPr lang="en-US" altLang="zh-TW" sz="1200" u="none" strike="noStrike">
                          <a:effectLst/>
                        </a:rPr>
                        <a:t>S099</a:t>
                      </a:r>
                      <a:r>
                        <a:rPr lang="zh-TW" altLang="en-US" sz="1200" u="none" strike="noStrike">
                          <a:effectLst/>
                        </a:rPr>
                        <a:t>的科別且</a:t>
                      </a:r>
                      <a:r>
                        <a:rPr lang="en-US" altLang="zh-TW" sz="1200" u="none" strike="noStrike">
                          <a:effectLst/>
                        </a:rPr>
                        <a:t>S084</a:t>
                      </a:r>
                      <a:r>
                        <a:rPr lang="zh-TW" altLang="en-US" sz="1200" u="none" strike="noStrike">
                          <a:effectLst/>
                        </a:rPr>
                        <a:t>的項目才可排檢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29187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S002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CM-5100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DS099S076                   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表示</a:t>
                      </a:r>
                      <a:r>
                        <a:rPr lang="en-US" altLang="zh-TW" sz="1200" u="none" strike="noStrike">
                          <a:effectLst/>
                        </a:rPr>
                        <a:t>S099</a:t>
                      </a:r>
                      <a:r>
                        <a:rPr lang="zh-TW" altLang="en-US" sz="1200" u="none" strike="noStrike">
                          <a:effectLst/>
                        </a:rPr>
                        <a:t>的科別且</a:t>
                      </a:r>
                      <a:r>
                        <a:rPr lang="en-US" altLang="zh-TW" sz="1200" u="none" strike="noStrike">
                          <a:effectLst/>
                        </a:rPr>
                        <a:t>S076</a:t>
                      </a:r>
                      <a:r>
                        <a:rPr lang="zh-TW" altLang="en-US" sz="1200" u="none" strike="noStrike">
                          <a:effectLst/>
                        </a:rPr>
                        <a:t>的項目才可排檢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92975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S002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CM-6017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                           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所有項目於開立檢查單後都可排檢</a:t>
                      </a:r>
                      <a:endParaRPr lang="zh-TW" altLang="en-US" sz="1200" b="0" i="0" u="none" strike="noStrike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081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S002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CM-8100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DS099S081                   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表示</a:t>
                      </a:r>
                      <a:r>
                        <a:rPr lang="en-US" altLang="zh-TW" sz="1200" u="none" strike="noStrike">
                          <a:effectLst/>
                        </a:rPr>
                        <a:t>S099</a:t>
                      </a:r>
                      <a:r>
                        <a:rPr lang="zh-TW" altLang="en-US" sz="1200" u="none" strike="noStrike">
                          <a:effectLst/>
                        </a:rPr>
                        <a:t>的科別且</a:t>
                      </a:r>
                      <a:r>
                        <a:rPr lang="en-US" altLang="zh-TW" sz="1200" u="none" strike="noStrike">
                          <a:effectLst/>
                        </a:rPr>
                        <a:t>S081</a:t>
                      </a:r>
                      <a:r>
                        <a:rPr lang="zh-TW" altLang="en-US" sz="1200" u="none" strike="noStrike">
                          <a:effectLst/>
                        </a:rPr>
                        <a:t>的項目才可排檢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3426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S002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CM-8520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                           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所有項目於開立檢查單後都可排檢</a:t>
                      </a:r>
                      <a:endParaRPr lang="zh-TW" altLang="en-US" sz="1200" b="0" i="0" u="none" strike="noStrike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8839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S002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CM-R001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DS099S040                   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表示</a:t>
                      </a:r>
                      <a:r>
                        <a:rPr lang="en-US" altLang="zh-TW" sz="1200" u="none" strike="noStrike">
                          <a:effectLst/>
                        </a:rPr>
                        <a:t>S099</a:t>
                      </a:r>
                      <a:r>
                        <a:rPr lang="zh-TW" altLang="en-US" sz="1200" u="none" strike="noStrike">
                          <a:effectLst/>
                        </a:rPr>
                        <a:t>的科別且</a:t>
                      </a:r>
                      <a:r>
                        <a:rPr lang="en-US" altLang="zh-TW" sz="1200" u="none" strike="noStrike">
                          <a:effectLst/>
                        </a:rPr>
                        <a:t>S040</a:t>
                      </a:r>
                      <a:r>
                        <a:rPr lang="zh-TW" altLang="en-US" sz="1200" u="none" strike="noStrike">
                          <a:effectLst/>
                        </a:rPr>
                        <a:t>的項目才可排檢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15410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S002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CM-R002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DS099S041                   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表示</a:t>
                      </a:r>
                      <a:r>
                        <a:rPr lang="en-US" altLang="zh-TW" sz="1200" u="none" strike="noStrike">
                          <a:effectLst/>
                        </a:rPr>
                        <a:t>S099</a:t>
                      </a:r>
                      <a:r>
                        <a:rPr lang="zh-TW" altLang="en-US" sz="1200" u="none" strike="noStrike">
                          <a:effectLst/>
                        </a:rPr>
                        <a:t>的科別且</a:t>
                      </a:r>
                      <a:r>
                        <a:rPr lang="en-US" altLang="zh-TW" sz="1200" u="none" strike="noStrike">
                          <a:effectLst/>
                        </a:rPr>
                        <a:t>S041</a:t>
                      </a:r>
                      <a:r>
                        <a:rPr lang="zh-TW" altLang="en-US" sz="1200" u="none" strike="noStrike">
                          <a:effectLst/>
                        </a:rPr>
                        <a:t>的項目才可排檢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3199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S002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CM-R003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                           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所有項目於開立檢查單後都可排檢</a:t>
                      </a:r>
                      <a:endParaRPr lang="zh-TW" altLang="en-US" sz="1200" b="0" i="0" u="none" strike="noStrike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84907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S002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MR-1409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                           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所有項目於開立檢查單後都可排檢</a:t>
                      </a:r>
                      <a:endParaRPr lang="zh-TW" altLang="en-US" sz="1200" b="0" i="0" u="none" strike="noStrike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33894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S002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MR-401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                              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所有項目於開立檢查單後都可排檢</a:t>
                      </a:r>
                      <a:endParaRPr lang="zh-TW" altLang="en-US" sz="1200" b="0" i="0" u="none" strike="noStrike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854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05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4047</TotalTime>
  <Words>2721</Words>
  <Application>Microsoft Office PowerPoint</Application>
  <PresentationFormat>寬螢幕</PresentationFormat>
  <Paragraphs>592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細明體</vt:lpstr>
      <vt:lpstr>微軟正黑體 Light</vt:lpstr>
      <vt:lpstr>新細明體</vt:lpstr>
      <vt:lpstr>Arial</vt:lpstr>
      <vt:lpstr>Calibri</vt:lpstr>
      <vt:lpstr>Calibri Light</vt:lpstr>
      <vt:lpstr>Symbol</vt:lpstr>
      <vt:lpstr>Office 佈景主題</vt:lpstr>
      <vt:lpstr>排檢-UI規劃</vt:lpstr>
      <vt:lpstr>新系統畫面_規劃</vt:lpstr>
      <vt:lpstr>PowerPoint 簡報</vt:lpstr>
      <vt:lpstr>排檢編輯-最近可排時段</vt:lpstr>
      <vt:lpstr>排檢編輯-選擇某一日期</vt:lpstr>
      <vt:lpstr>排檢明細查詢</vt:lpstr>
      <vt:lpstr>舊系統畫面</vt:lpstr>
      <vt:lpstr>排檢系統功能架構</vt:lpstr>
      <vt:lpstr>住院可排檢權限表單</vt:lpstr>
      <vt:lpstr>排檢-畫面1</vt:lpstr>
      <vt:lpstr>排檢-畫面2</vt:lpstr>
      <vt:lpstr>排檢：其他排檢日選單</vt:lpstr>
      <vt:lpstr>排檢-綠底：備註</vt:lpstr>
      <vt:lpstr>排檢-最近可排時段</vt:lpstr>
      <vt:lpstr>排檢：取消插檢</vt:lpstr>
      <vt:lpstr>排檢查詢</vt:lpstr>
      <vt:lpstr>排檢-排檢明細</vt:lpstr>
      <vt:lpstr>輸入病患電話號碼</vt:lpstr>
      <vt:lpstr>排檢：狀態</vt:lpstr>
      <vt:lpstr>排檢-已有排檢提示</vt:lpstr>
      <vt:lpstr>舊系統_相關資料表及SQL</vt:lpstr>
      <vt:lpstr>資料庫informix: 需insert的資料表</vt:lpstr>
      <vt:lpstr>舊系統-資料表關聯</vt:lpstr>
      <vt:lpstr>舊系統-資料表關聯</vt:lpstr>
      <vt:lpstr>檢查開單</vt:lpstr>
      <vt:lpstr>SQL查詢語法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排檢</dc:title>
  <dc:creator>cmuh</dc:creator>
  <cp:lastModifiedBy>孫培然</cp:lastModifiedBy>
  <cp:revision>248</cp:revision>
  <cp:lastPrinted>2020-06-22T01:00:57Z</cp:lastPrinted>
  <dcterms:created xsi:type="dcterms:W3CDTF">2020-06-19T07:42:34Z</dcterms:created>
  <dcterms:modified xsi:type="dcterms:W3CDTF">2020-07-06T04:13:32Z</dcterms:modified>
</cp:coreProperties>
</file>