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424" r:id="rId4"/>
    <p:sldId id="426" r:id="rId5"/>
    <p:sldId id="429" r:id="rId6"/>
    <p:sldId id="430" r:id="rId7"/>
    <p:sldId id="431" r:id="rId8"/>
    <p:sldId id="399" r:id="rId9"/>
    <p:sldId id="400" r:id="rId10"/>
    <p:sldId id="432" r:id="rId11"/>
    <p:sldId id="415" r:id="rId12"/>
    <p:sldId id="417" r:id="rId13"/>
    <p:sldId id="418" r:id="rId14"/>
    <p:sldId id="434" r:id="rId15"/>
    <p:sldId id="433" r:id="rId16"/>
  </p:sldIdLst>
  <p:sldSz cx="12192000" cy="6858000"/>
  <p:notesSz cx="9929813" cy="67992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  <p:cmAuthor id="3" name="cmuh" initials="c" lastIdx="1" clrIdx="2">
    <p:extLst>
      <p:ext uri="{19B8F6BF-5375-455C-9EA6-DF929625EA0E}">
        <p15:presenceInfo xmlns:p15="http://schemas.microsoft.com/office/powerpoint/2012/main" userId="cmu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A6A6A6"/>
    <a:srgbClr val="70AD47"/>
    <a:srgbClr val="5B9BD5"/>
    <a:srgbClr val="0000FF"/>
    <a:srgbClr val="EFF8F6"/>
    <a:srgbClr val="2E70A5"/>
    <a:srgbClr val="008E7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0749" autoAdjust="0"/>
  </p:normalViewPr>
  <p:slideViewPr>
    <p:cSldViewPr snapToGrid="0">
      <p:cViewPr varScale="1">
        <p:scale>
          <a:sx n="104" d="100"/>
          <a:sy n="104" d="100"/>
        </p:scale>
        <p:origin x="105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ED6F-8CA0-42DA-AE72-8681424725F5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5E3-CBF0-4CB4-8D9B-7A4A91DA8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1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982" y="3272145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5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2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1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7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3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77855" y="6513242"/>
            <a:ext cx="17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2022.08.26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77775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楊竣憲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李宗翰、陳睿穎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系統設計書</a:t>
            </a:r>
            <a:r>
              <a:rPr lang="en-US" altLang="zh-TW" sz="5400" b="1" dirty="0"/>
              <a:t>—(</a:t>
            </a:r>
            <a:r>
              <a:rPr lang="zh-TW" altLang="en-US" sz="5400" b="1" dirty="0"/>
              <a:t>醫囑</a:t>
            </a:r>
            <a:r>
              <a:rPr lang="en-US" altLang="zh-TW" sz="5400" b="1" dirty="0"/>
              <a:t>)</a:t>
            </a:r>
            <a:r>
              <a:rPr lang="zh-TW" altLang="en-US" sz="5400" b="1" dirty="0"/>
              <a:t>領備血開立</a:t>
            </a:r>
            <a:endParaRPr lang="zh-TW" altLang="en-US" sz="5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099243" y="2986394"/>
            <a:ext cx="43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chemeClr val="bg1">
                    <a:lumMod val="65000"/>
                  </a:schemeClr>
                </a:solidFill>
              </a:rPr>
              <a:t>Exam-order _ blood order</a:t>
            </a:r>
            <a:endParaRPr lang="zh-TW" alt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407067"/>
              </p:ext>
            </p:extLst>
          </p:nvPr>
        </p:nvGraphicFramePr>
        <p:xfrm>
          <a:off x="918607" y="903905"/>
          <a:ext cx="10354785" cy="541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0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2326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Page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Description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kern="1200" dirty="0"/>
                        <a:t>View Service</a:t>
                      </a:r>
                      <a:r>
                        <a:rPr lang="en-US" altLang="zh-TW" sz="1400" b="1" kern="1200" baseline="0" dirty="0"/>
                        <a:t> 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Input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Output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37">
                <a:tc rowSpan="12"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領備血畫面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檢核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改變領血等級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changeLevel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changeLevel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改變光照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changeLight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changeLight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改變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HLA-match</a:t>
                      </a:r>
                      <a:endParaRPr lang="zh-TW" altLang="en-US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changeHLA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changeHLA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830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顯示同意書說明訊息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showConsent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showConsent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顯示緊急領血定義彈窗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showEmerDef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showEmerDef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輸入數量是否正確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編輯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onBlur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onBlur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設定血品是否可輸入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isDisable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isDisable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是否需加開血庫檢驗單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存檔檢核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onOkClick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checkAddCMT261()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是否需加開血型檢驗單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存檔檢核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onOkClick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checkAddCMT220()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24hr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內已開過領血單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存檔檢核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onOkClick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checkOrderCAT260()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輸入欄位是否完整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存檔檢核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onOkClick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checkDataComplete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輸入數量是否正確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存檔檢核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onOkClick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checkBloodNumber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4. </a:t>
            </a:r>
            <a:r>
              <a:rPr lang="en-US" altLang="zh-TW" b="1" dirty="0" err="1">
                <a:cs typeface="Calibri" panose="020F0502020204030204" pitchFamily="34" charset="0"/>
              </a:rPr>
              <a:t>WebAPI</a:t>
            </a:r>
            <a:r>
              <a:rPr lang="en-US" altLang="zh-TW" b="1" dirty="0">
                <a:cs typeface="Calibri" panose="020F0502020204030204" pitchFamily="34" charset="0"/>
              </a:rPr>
              <a:t> Controller</a:t>
            </a:r>
            <a:endParaRPr lang="zh-TW" altLang="en-US" b="1" dirty="0"/>
          </a:p>
        </p:txBody>
      </p:sp>
      <p:graphicFrame>
        <p:nvGraphicFramePr>
          <p:cNvPr id="3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57255"/>
              </p:ext>
            </p:extLst>
          </p:nvPr>
        </p:nvGraphicFramePr>
        <p:xfrm>
          <a:off x="249488" y="1101674"/>
          <a:ext cx="10766457" cy="395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170569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URL(/</a:t>
                      </a:r>
                      <a:r>
                        <a:rPr lang="en-US" altLang="zh-TW" sz="1600" b="1" kern="12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webapi</a:t>
                      </a:r>
                      <a:r>
                        <a:rPr lang="en-US" altLang="zh-TW" sz="1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600" b="1" kern="12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examOrder</a:t>
                      </a:r>
                      <a:r>
                        <a:rPr lang="en-US" altLang="zh-TW" sz="1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/Blood/)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取得病人血型資料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getPtBloodInfo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PtBloodInfo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16344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取得相關檢驗資料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getLabData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LabData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345010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取得輸血地點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護理站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getStationInfos</a:t>
                      </a:r>
                      <a:r>
                        <a:rPr lang="en-US" altLang="zh-TW" sz="1400" kern="12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>
                        <a:solidFill>
                          <a:schemeClr val="accent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StationInfos</a:t>
                      </a:r>
                      <a:r>
                        <a:rPr lang="en-US" altLang="zh-TW" sz="1400" kern="12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074939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取得輸血反應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getBloodAct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BloodAct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8900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取得領備血表格清單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getBloodInfos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getBloodInfo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67388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取得待領血清單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getBloodWaitList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BloodWait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16753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取得血品庫存清單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getBloodStocks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BloodStock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13603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取得上次領血醫囑紀錄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getLastReceiveBloodOrder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ExamOrder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911735"/>
                  </a:ext>
                </a:extLst>
              </a:tr>
              <a:tr h="395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取得上次血型檢驗醫囑紀錄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getLastTestBloodOrder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ExamOrder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5258"/>
                  </a:ext>
                </a:extLst>
              </a:tr>
            </a:tbl>
          </a:graphicData>
        </a:graphic>
      </p:graphicFrame>
      <p:sp>
        <p:nvSpPr>
          <p:cNvPr id="4" name="圓角矩形 8">
            <a:extLst>
              <a:ext uri="{FF2B5EF4-FFF2-40B4-BE49-F238E27FC236}">
                <a16:creationId xmlns:a16="http://schemas.microsoft.com/office/drawing/2014/main" id="{B92C0ED0-C864-4D4B-90B4-6D86B68EBDEA}"/>
              </a:ext>
            </a:extLst>
          </p:cNvPr>
          <p:cNvSpPr/>
          <p:nvPr/>
        </p:nvSpPr>
        <p:spPr>
          <a:xfrm>
            <a:off x="46178" y="6281406"/>
            <a:ext cx="2275682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橙色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1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5. </a:t>
            </a:r>
            <a:r>
              <a:rPr lang="en-US" altLang="zh-TW" b="1" dirty="0">
                <a:cs typeface="Calibri" panose="020F0502020204030204" pitchFamily="34" charset="0"/>
              </a:rPr>
              <a:t>Model Service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92040"/>
              </p:ext>
            </p:extLst>
          </p:nvPr>
        </p:nvGraphicFramePr>
        <p:xfrm>
          <a:off x="398834" y="1120708"/>
          <a:ext cx="11236117" cy="412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955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368775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4702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取得病人血型資料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getPtBloodInfo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PtBloodInfo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取得相關檢驗資料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getLabData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LabData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取得輸血反應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getBloodAct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BloodAct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419939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取得領備血表格清單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getBloodInfos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getBloodInfo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293478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取得待領血清單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getBloodWaitList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BloodWait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82472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取得血品庫存清單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getBloodStocks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BloodStock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500975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取得上次領血醫囑紀錄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getLastReceiveBloodOrder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ExamOrder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278"/>
                  </a:ext>
                </a:extLst>
              </a:tr>
              <a:tr h="456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取得上次血型檢驗醫囑紀錄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getLastTestBloodOrder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ExamOrder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1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Procedure(</a:t>
            </a:r>
            <a:r>
              <a:rPr lang="zh-TW" altLang="en-US" b="1" dirty="0">
                <a:cs typeface="Calibri" panose="020F0502020204030204" pitchFamily="34" charset="0"/>
              </a:rPr>
              <a:t>待定</a:t>
            </a:r>
            <a:r>
              <a:rPr lang="en-US" altLang="zh-TW" b="1" dirty="0">
                <a:cs typeface="Calibri" panose="020F0502020204030204" pitchFamily="34" charset="0"/>
              </a:rPr>
              <a:t>)</a:t>
            </a:r>
            <a:endParaRPr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1727"/>
              </p:ext>
            </p:extLst>
          </p:nvPr>
        </p:nvGraphicFramePr>
        <p:xfrm>
          <a:off x="504497" y="1071547"/>
          <a:ext cx="11130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005">
                  <a:extLst>
                    <a:ext uri="{9D8B030D-6E8A-4147-A177-3AD203B41FA5}">
                      <a16:colId xmlns:a16="http://schemas.microsoft.com/office/drawing/2014/main" val="4174404690"/>
                    </a:ext>
                  </a:extLst>
                </a:gridCol>
                <a:gridCol w="4636451">
                  <a:extLst>
                    <a:ext uri="{9D8B030D-6E8A-4147-A177-3AD203B41FA5}">
                      <a16:colId xmlns:a16="http://schemas.microsoft.com/office/drawing/2014/main" val="287978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Stored</a:t>
                      </a:r>
                      <a:r>
                        <a:rPr lang="en-US" altLang="zh-TW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Procedure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---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en-US" altLang="zh-TW" sz="1400" kern="1200" dirty="0">
                        <a:solidFill>
                          <a:schemeClr val="accent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068545"/>
                  </a:ext>
                </a:extLst>
              </a:tr>
            </a:tbl>
          </a:graphicData>
        </a:graphic>
      </p:graphicFrame>
      <p:sp>
        <p:nvSpPr>
          <p:cNvPr id="5" name="圓角矩形 8">
            <a:extLst>
              <a:ext uri="{FF2B5EF4-FFF2-40B4-BE49-F238E27FC236}">
                <a16:creationId xmlns:a16="http://schemas.microsoft.com/office/drawing/2014/main" id="{AE35863C-5AFD-48C0-952F-25BE9B8A4446}"/>
              </a:ext>
            </a:extLst>
          </p:cNvPr>
          <p:cNvSpPr/>
          <p:nvPr/>
        </p:nvSpPr>
        <p:spPr>
          <a:xfrm>
            <a:off x="504497" y="2512968"/>
            <a:ext cx="3698048" cy="916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血品資料大多需從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檢驗查報告依是否有現成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/ SP 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可套用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目前領備血功能開發以前端為主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故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清單先待定處理，再陸續補充文件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58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7. </a:t>
            </a:r>
            <a:r>
              <a:rPr lang="en-US" altLang="zh-TW" b="1" dirty="0">
                <a:cs typeface="Calibri" panose="020F0502020204030204" pitchFamily="34" charset="0"/>
              </a:rPr>
              <a:t>Delphi </a:t>
            </a:r>
            <a:r>
              <a:rPr lang="zh-TW" altLang="en-US" b="1" dirty="0">
                <a:cs typeface="Calibri" panose="020F0502020204030204" pitchFamily="34" charset="0"/>
              </a:rPr>
              <a:t>畫面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D7AA9A-1A13-444F-A036-8E84FB68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97" y="969762"/>
            <a:ext cx="7920986" cy="5651276"/>
          </a:xfrm>
          <a:prstGeom prst="rect">
            <a:avLst/>
          </a:prstGeom>
        </p:spPr>
      </p:pic>
      <p:sp>
        <p:nvSpPr>
          <p:cNvPr id="9" name="圓角矩形圖說文字 13">
            <a:extLst>
              <a:ext uri="{FF2B5EF4-FFF2-40B4-BE49-F238E27FC236}">
                <a16:creationId xmlns:a16="http://schemas.microsoft.com/office/drawing/2014/main" id="{C5584645-F1DE-467A-ACBB-171E25633405}"/>
              </a:ext>
            </a:extLst>
          </p:cNvPr>
          <p:cNvSpPr/>
          <p:nvPr/>
        </p:nvSpPr>
        <p:spPr>
          <a:xfrm>
            <a:off x="9073373" y="969762"/>
            <a:ext cx="2943136" cy="707204"/>
          </a:xfrm>
          <a:prstGeom prst="wedgeRoundRectCallout">
            <a:avLst>
              <a:gd name="adj1" fmla="val -59016"/>
              <a:gd name="adj2" fmla="val 2901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MTP: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大量輸血功能，與舊系統負責人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健伸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討論後，使用頻率低，故延後開發</a:t>
            </a:r>
            <a:endParaRPr lang="en-US" altLang="zh-TW" sz="1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0" name="圓角矩形圖說文字 13">
            <a:extLst>
              <a:ext uri="{FF2B5EF4-FFF2-40B4-BE49-F238E27FC236}">
                <a16:creationId xmlns:a16="http://schemas.microsoft.com/office/drawing/2014/main" id="{46080E10-7DC4-4F65-A7F9-4B9F76759AE2}"/>
              </a:ext>
            </a:extLst>
          </p:cNvPr>
          <p:cNvSpPr/>
          <p:nvPr/>
        </p:nvSpPr>
        <p:spPr>
          <a:xfrm>
            <a:off x="2646218" y="5346971"/>
            <a:ext cx="4493492" cy="707204"/>
          </a:xfrm>
          <a:prstGeom prst="wedgeRoundRectCallout">
            <a:avLst>
              <a:gd name="adj1" fmla="val -22990"/>
              <a:gd name="adj2" fmla="val 73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底部功能列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與舊系統負責人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健伸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討論後，不確定以下按鈕確切用途，故延後開發，後期需另外 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trace code 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或與 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user 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討論</a:t>
            </a:r>
            <a:endParaRPr lang="en-US" altLang="zh-TW" sz="1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84BCB3-BC5B-4D29-9D8F-D21CD9B08114}"/>
              </a:ext>
            </a:extLst>
          </p:cNvPr>
          <p:cNvSpPr/>
          <p:nvPr/>
        </p:nvSpPr>
        <p:spPr>
          <a:xfrm>
            <a:off x="2646218" y="6188364"/>
            <a:ext cx="3957782" cy="432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8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</a:t>
            </a:r>
            <a:endParaRPr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04497" y="1071547"/>
          <a:ext cx="1113045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005">
                  <a:extLst>
                    <a:ext uri="{9D8B030D-6E8A-4147-A177-3AD203B41FA5}">
                      <a16:colId xmlns:a16="http://schemas.microsoft.com/office/drawing/2014/main" val="4174404690"/>
                    </a:ext>
                  </a:extLst>
                </a:gridCol>
                <a:gridCol w="4636451">
                  <a:extLst>
                    <a:ext uri="{9D8B030D-6E8A-4147-A177-3AD203B41FA5}">
                      <a16:colId xmlns:a16="http://schemas.microsoft.com/office/drawing/2014/main" val="287978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Stored</a:t>
                      </a:r>
                      <a:r>
                        <a:rPr lang="en-US" altLang="zh-TW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Procedure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查詢盤包、醫材清單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盤包代碼、衛材代碼、盤包流水號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getOperInstTrayByMatCode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getOperInstTrayByTrayCode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getOperInstTrayByInstNo</a:t>
                      </a:r>
                      <a:endParaRPr lang="en-US" altLang="zh-TW" sz="1400" kern="1200" dirty="0">
                        <a:solidFill>
                          <a:schemeClr val="accent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06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查詢盤包個體清單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依科別及品項分類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getInstTrayInfos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4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查詢盤包內器械資訊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getOperInstTrayDts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儲存盤包個體、醫材設定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setOperInstTray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9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取得手術房間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getOperRoomBasic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2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取得排程清單 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依手術室、病歷號、排程開立時間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getOperSchedules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3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取得排程使用的盤包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getOperInstRecords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刷條碼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取得盤包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醫材資訊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getOperInstTranItem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儲存出庫、轉借、借用、歸還、逾期回收紀錄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setOperInstTran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3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取得該庫別借用的盤包紀錄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getStockInstTrans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4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取得已出庫清單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getLastOperInstTrans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1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取得逾期回收清單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getExpOperInstTrays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62605"/>
                  </a:ext>
                </a:extLst>
              </a:tr>
            </a:tbl>
          </a:graphicData>
        </a:graphic>
      </p:graphicFrame>
      <p:sp>
        <p:nvSpPr>
          <p:cNvPr id="5" name="圓角矩形 8">
            <a:extLst>
              <a:ext uri="{FF2B5EF4-FFF2-40B4-BE49-F238E27FC236}">
                <a16:creationId xmlns:a16="http://schemas.microsoft.com/office/drawing/2014/main" id="{D4815B5F-BBC4-437C-B4BA-297D9320B81D}"/>
              </a:ext>
            </a:extLst>
          </p:cNvPr>
          <p:cNvSpPr/>
          <p:nvPr/>
        </p:nvSpPr>
        <p:spPr>
          <a:xfrm>
            <a:off x="6096000" y="402514"/>
            <a:ext cx="2275682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參考範例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器械管理系統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22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cs typeface="Calibri" panose="020F0502020204030204" pitchFamily="34" charset="0"/>
              </a:rPr>
              <a:t>ViewModel</a:t>
            </a:r>
            <a:endParaRPr lang="en-US" altLang="zh-TW" dirty="0"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cs typeface="Calibri" panose="020F0502020204030204" pitchFamily="34" charset="0"/>
              </a:rPr>
              <a:t>WebAPI</a:t>
            </a:r>
            <a:r>
              <a:rPr lang="en-US" altLang="zh-TW" dirty="0"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Stored Procedure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Delphi</a:t>
            </a:r>
            <a:r>
              <a:rPr lang="zh-TW" altLang="en-US" dirty="0">
                <a:cs typeface="Calibri" panose="020F0502020204030204" pitchFamily="34" charset="0"/>
              </a:rPr>
              <a:t> 畫面</a:t>
            </a:r>
            <a:endParaRPr lang="en-US" altLang="zh-TW" dirty="0"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8" y="126125"/>
            <a:ext cx="8981248" cy="709448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開立畫面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C451CB-4056-4E6B-A73A-98DF764A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28" y="1035775"/>
            <a:ext cx="7807539" cy="56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1487DA9-19B7-4BE5-89BF-2D283791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97097"/>
              </p:ext>
            </p:extLst>
          </p:nvPr>
        </p:nvGraphicFramePr>
        <p:xfrm>
          <a:off x="578057" y="1878884"/>
          <a:ext cx="2820925" cy="3486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56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98362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411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dropdownClick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2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booleanClick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checkBoxClick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showMessageClick</a:t>
                      </a:r>
                      <a:r>
                        <a:rPr lang="en-US" altLang="zh-TW" sz="1400" dirty="0"/>
                        <a:t>($event)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inputClick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onOkClick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onCancelClick</a:t>
                      </a:r>
                      <a:r>
                        <a:rPr lang="en-US" altLang="zh-TW" sz="1400" dirty="0"/>
                        <a:t> 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圓角矩形圖說文字 13">
            <a:extLst>
              <a:ext uri="{FF2B5EF4-FFF2-40B4-BE49-F238E27FC236}">
                <a16:creationId xmlns:a16="http://schemas.microsoft.com/office/drawing/2014/main" id="{BEFF4F91-5203-4802-B44E-B0C1F9444EBA}"/>
              </a:ext>
            </a:extLst>
          </p:cNvPr>
          <p:cNvSpPr/>
          <p:nvPr/>
        </p:nvSpPr>
        <p:spPr>
          <a:xfrm>
            <a:off x="1139337" y="1003626"/>
            <a:ext cx="2771572" cy="707204"/>
          </a:xfrm>
          <a:prstGeom prst="wedgeRoundRectCallout">
            <a:avLst>
              <a:gd name="adj1" fmla="val 56290"/>
              <a:gd name="adj2" fmla="val 342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開立路徑</a:t>
            </a:r>
            <a:r>
              <a:rPr lang="en-US" altLang="zh-TW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住院醫囑系統→</a:t>
            </a:r>
            <a:r>
              <a:rPr lang="zh-TW" altLang="en-US" sz="1200" dirty="0">
                <a:latin typeface="新細明體" panose="02020500000000000000" pitchFamily="18" charset="-120"/>
              </a:rPr>
              <a:t>處方開立→  </a:t>
            </a:r>
            <a:endParaRPr lang="en-US" altLang="zh-TW" sz="1200" dirty="0">
              <a:latin typeface="新細明體" panose="02020500000000000000" pitchFamily="18" charset="-120"/>
            </a:endParaRPr>
          </a:p>
          <a:p>
            <a:r>
              <a:rPr lang="zh-TW" altLang="en-US" sz="1200" dirty="0">
                <a:latin typeface="新細明體" panose="02020500000000000000" pitchFamily="18" charset="-120"/>
              </a:rPr>
              <a:t>                 開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立</a:t>
            </a:r>
            <a:r>
              <a:rPr lang="zh-TW" altLang="en-US" sz="1200" dirty="0">
                <a:latin typeface="新細明體" panose="02020500000000000000" pitchFamily="18" charset="-120"/>
              </a:rPr>
              <a:t>檢驗檢查→領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備血</a:t>
            </a:r>
            <a:endParaRPr lang="en-US" altLang="zh-TW" sz="1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FF3B1FA-02C2-4D51-89DA-E01553AA21DC}"/>
              </a:ext>
            </a:extLst>
          </p:cNvPr>
          <p:cNvSpPr/>
          <p:nvPr/>
        </p:nvSpPr>
        <p:spPr>
          <a:xfrm>
            <a:off x="3869909" y="1679915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925A8F0-DD64-4DB0-B2F5-7844E709D632}"/>
              </a:ext>
            </a:extLst>
          </p:cNvPr>
          <p:cNvSpPr/>
          <p:nvPr/>
        </p:nvSpPr>
        <p:spPr>
          <a:xfrm>
            <a:off x="5889282" y="1786823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3B0C938-306F-439F-82D7-E4B26CD3909C}"/>
              </a:ext>
            </a:extLst>
          </p:cNvPr>
          <p:cNvSpPr/>
          <p:nvPr/>
        </p:nvSpPr>
        <p:spPr>
          <a:xfrm>
            <a:off x="3910909" y="2280210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99B0912-7E90-41A4-A34A-A20EF2A8B741}"/>
              </a:ext>
            </a:extLst>
          </p:cNvPr>
          <p:cNvSpPr/>
          <p:nvPr/>
        </p:nvSpPr>
        <p:spPr>
          <a:xfrm>
            <a:off x="8118072" y="2351648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C687B2C-D05D-4A8D-909E-91300BED3C72}"/>
              </a:ext>
            </a:extLst>
          </p:cNvPr>
          <p:cNvSpPr/>
          <p:nvPr/>
        </p:nvSpPr>
        <p:spPr>
          <a:xfrm>
            <a:off x="8118072" y="4308972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C71C1CB-E490-4455-9CD1-5D1B9D0FE2AC}"/>
              </a:ext>
            </a:extLst>
          </p:cNvPr>
          <p:cNvSpPr/>
          <p:nvPr/>
        </p:nvSpPr>
        <p:spPr>
          <a:xfrm>
            <a:off x="11263054" y="6150246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E8A21F1-19AE-4D9A-AC15-0864192109AA}"/>
              </a:ext>
            </a:extLst>
          </p:cNvPr>
          <p:cNvSpPr/>
          <p:nvPr/>
        </p:nvSpPr>
        <p:spPr>
          <a:xfrm>
            <a:off x="10683087" y="6150246"/>
            <a:ext cx="245494" cy="213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49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8" y="126125"/>
            <a:ext cx="8981248" cy="709448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畫面</a:t>
            </a:r>
            <a:r>
              <a:rPr lang="en-US" altLang="zh-TW" sz="3600" b="1" dirty="0"/>
              <a:t>/</a:t>
            </a:r>
            <a:r>
              <a:rPr lang="zh-TW" altLang="en-US" sz="3600" b="1" dirty="0"/>
              <a:t>操作說明</a:t>
            </a:r>
            <a:endParaRPr lang="zh-TW" altLang="en-US" sz="36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DC90B61-58E7-479B-9EF0-7D447D04F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28" y="1035775"/>
            <a:ext cx="7807539" cy="56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4C054CA-8B8A-4A12-9596-D46D4D8B94F3}"/>
              </a:ext>
            </a:extLst>
          </p:cNvPr>
          <p:cNvSpPr/>
          <p:nvPr/>
        </p:nvSpPr>
        <p:spPr>
          <a:xfrm>
            <a:off x="8996218" y="1801091"/>
            <a:ext cx="2170545" cy="183803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262F03-8920-40C4-90FA-046F85E2E99D}"/>
              </a:ext>
            </a:extLst>
          </p:cNvPr>
          <p:cNvSpPr/>
          <p:nvPr/>
        </p:nvSpPr>
        <p:spPr>
          <a:xfrm>
            <a:off x="4067928" y="1371600"/>
            <a:ext cx="4069308" cy="2863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E3ED9A-B4DC-48B4-B748-8AA3BDA0436E}"/>
              </a:ext>
            </a:extLst>
          </p:cNvPr>
          <p:cNvSpPr txBox="1"/>
          <p:nvPr/>
        </p:nvSpPr>
        <p:spPr>
          <a:xfrm>
            <a:off x="316532" y="2611666"/>
            <a:ext cx="3590449" cy="167379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400" dirty="0"/>
              <a:t>病患血型，來源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 err="1"/>
              <a:t>cmchor</a:t>
            </a:r>
            <a:r>
              <a:rPr lang="en-US" altLang="zh-TW" sz="1400" dirty="0"/>
              <a:t>/</a:t>
            </a:r>
            <a:r>
              <a:rPr lang="en-US" altLang="zh-TW" sz="1400" dirty="0" err="1"/>
              <a:t>bldpatbas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採檢時間 ，</a:t>
            </a:r>
            <a:br>
              <a:rPr lang="en-US" altLang="zh-TW" sz="1400" dirty="0"/>
            </a:br>
            <a:r>
              <a:rPr lang="zh-TW" altLang="en-US" sz="1400" dirty="0"/>
              <a:t>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SQL</a:t>
            </a:r>
            <a:r>
              <a:rPr lang="zh-TW" altLang="en-US" sz="1400" dirty="0"/>
              <a:t> </a:t>
            </a:r>
            <a:r>
              <a:rPr lang="en-US" altLang="zh-TW" sz="1400" dirty="0"/>
              <a:t>server(72</a:t>
            </a:r>
            <a:r>
              <a:rPr lang="zh-TW" altLang="en-US" sz="1400" dirty="0"/>
              <a:t>小時內</a:t>
            </a:r>
            <a:r>
              <a:rPr lang="en-US" altLang="zh-TW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相關檢驗項目，</a:t>
            </a:r>
            <a:br>
              <a:rPr lang="en-US" altLang="zh-TW" sz="1400" dirty="0"/>
            </a:br>
            <a:r>
              <a:rPr lang="zh-TW" altLang="en-US" sz="1400" dirty="0"/>
              <a:t>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SQL</a:t>
            </a:r>
            <a:r>
              <a:rPr lang="zh-TW" altLang="en-US" sz="1400" dirty="0"/>
              <a:t> </a:t>
            </a:r>
            <a:r>
              <a:rPr lang="en-US" altLang="zh-TW" sz="1400" dirty="0"/>
              <a:t>server(</a:t>
            </a:r>
            <a:r>
              <a:rPr lang="zh-TW" altLang="en-US" sz="1400" dirty="0"/>
              <a:t>此次住院期間</a:t>
            </a:r>
            <a:r>
              <a:rPr lang="en-US" altLang="zh-TW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9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8" y="126125"/>
            <a:ext cx="8981248" cy="709448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畫面</a:t>
            </a:r>
            <a:r>
              <a:rPr lang="en-US" altLang="zh-TW" sz="3600" b="1" dirty="0"/>
              <a:t>/</a:t>
            </a:r>
            <a:r>
              <a:rPr lang="zh-TW" altLang="en-US" sz="3600" b="1" dirty="0"/>
              <a:t>操作說明</a:t>
            </a:r>
            <a:endParaRPr lang="zh-TW" altLang="en-US" sz="36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DC90B61-58E7-479B-9EF0-7D447D04F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28" y="1035775"/>
            <a:ext cx="7807539" cy="56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268E6F-AF1B-43EE-9ECB-D9ACC4F2C562}"/>
              </a:ext>
            </a:extLst>
          </p:cNvPr>
          <p:cNvSpPr/>
          <p:nvPr/>
        </p:nvSpPr>
        <p:spPr>
          <a:xfrm>
            <a:off x="4067928" y="1657927"/>
            <a:ext cx="4182799" cy="21105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E3ED9A-B4DC-48B4-B748-8AA3BDA0436E}"/>
              </a:ext>
            </a:extLst>
          </p:cNvPr>
          <p:cNvSpPr txBox="1"/>
          <p:nvPr/>
        </p:nvSpPr>
        <p:spPr>
          <a:xfrm>
            <a:off x="43371" y="1035775"/>
            <a:ext cx="4024557" cy="541327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/>
              <a:t>下拉選單類別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所需血型、領血級別、輸血流速、領血時間，清單</a:t>
            </a:r>
            <a:r>
              <a:rPr lang="en-US" altLang="zh-TW" sz="1200" dirty="0"/>
              <a:t>:</a:t>
            </a:r>
            <a:r>
              <a:rPr lang="zh-TW" altLang="en-US" sz="1200" dirty="0"/>
              <a:t> 固定種類</a:t>
            </a:r>
            <a:endParaRPr lang="en-US" altLang="zh-TW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輸血地點，來源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SQL</a:t>
            </a:r>
            <a:r>
              <a:rPr lang="zh-TW" altLang="en-US" sz="1200" dirty="0"/>
              <a:t> </a:t>
            </a:r>
            <a:r>
              <a:rPr lang="en-US" altLang="zh-TW" sz="1200" dirty="0"/>
              <a:t>server(</a:t>
            </a:r>
            <a:r>
              <a:rPr lang="zh-TW" altLang="en-US" sz="1200" dirty="0"/>
              <a:t>護理站</a:t>
            </a:r>
            <a:r>
              <a:rPr lang="en-US" altLang="zh-TW" sz="1200" dirty="0"/>
              <a:t>)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/>
              <a:t>Boolean</a:t>
            </a:r>
            <a:r>
              <a:rPr lang="zh-TW" altLang="en-US" sz="1400" dirty="0"/>
              <a:t>類別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自費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照光，限一般領血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/>
              <a:t>HLA</a:t>
            </a:r>
            <a:r>
              <a:rPr lang="zh-TW" altLang="en-US" sz="1400" dirty="0"/>
              <a:t>，限一般領血，綁定照光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 err="1"/>
              <a:t>checkBox</a:t>
            </a:r>
            <a:r>
              <a:rPr lang="zh-TW" altLang="en-US" sz="1400" dirty="0"/>
              <a:t>類別，勾選後方可輸入數量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小兒分袋血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混合血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/>
              <a:t>Input</a:t>
            </a:r>
            <a:r>
              <a:rPr lang="zh-TW" altLang="en-US" sz="1400" dirty="0"/>
              <a:t>類別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輸血地點、輸血流速、領血時間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輸血反應，預帶入 </a:t>
            </a:r>
            <a:r>
              <a:rPr lang="en-US" altLang="zh-TW" sz="1400" dirty="0"/>
              <a:t>Informix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/>
              <a:t>彈出提醒視窗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同意書簽署說明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/>
              <a:t>緊急輸血定義</a:t>
            </a:r>
            <a:r>
              <a:rPr lang="en-US" altLang="zh-TW" sz="1400" dirty="0"/>
              <a:t>(</a:t>
            </a:r>
            <a:r>
              <a:rPr lang="zh-TW" altLang="en-US" sz="1400" dirty="0"/>
              <a:t>領血級別為緊急</a:t>
            </a:r>
            <a:r>
              <a:rPr lang="en-US" altLang="zh-TW" sz="1400" dirty="0"/>
              <a:t>A</a:t>
            </a:r>
            <a:r>
              <a:rPr lang="zh-TW" altLang="en-US" sz="1400" dirty="0"/>
              <a:t>級</a:t>
            </a:r>
            <a:r>
              <a:rPr lang="en-US" altLang="zh-TW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5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8" y="126125"/>
            <a:ext cx="8981248" cy="709448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畫面</a:t>
            </a:r>
            <a:r>
              <a:rPr lang="en-US" altLang="zh-TW" sz="3600" b="1" dirty="0"/>
              <a:t>/</a:t>
            </a:r>
            <a:r>
              <a:rPr lang="zh-TW" altLang="en-US" sz="3600" b="1" dirty="0"/>
              <a:t>操作說明</a:t>
            </a:r>
            <a:endParaRPr lang="zh-TW" altLang="en-US" sz="36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DC90B61-58E7-479B-9EF0-7D447D04F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28" y="1035775"/>
            <a:ext cx="7807539" cy="56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268E6F-AF1B-43EE-9ECB-D9ACC4F2C562}"/>
              </a:ext>
            </a:extLst>
          </p:cNvPr>
          <p:cNvSpPr/>
          <p:nvPr/>
        </p:nvSpPr>
        <p:spPr>
          <a:xfrm>
            <a:off x="4067929" y="3711716"/>
            <a:ext cx="5066836" cy="262673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62D69C-3B5E-4A89-848F-012D2D498C2D}"/>
              </a:ext>
            </a:extLst>
          </p:cNvPr>
          <p:cNvSpPr txBox="1"/>
          <p:nvPr/>
        </p:nvSpPr>
        <p:spPr>
          <a:xfrm>
            <a:off x="214932" y="1457120"/>
            <a:ext cx="3636632" cy="361278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400" dirty="0"/>
              <a:t>血品名稱，可申請的血品清單，</a:t>
            </a:r>
            <a:br>
              <a:rPr lang="en-US" altLang="zh-TW" sz="1400" dirty="0"/>
            </a:br>
            <a:r>
              <a:rPr lang="zh-TW" altLang="en-US" sz="1400" dirty="0"/>
              <a:t>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Informix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剩餘備血量，該病人之前申請的備血 ，</a:t>
            </a:r>
            <a:br>
              <a:rPr lang="en-US" altLang="zh-TW" sz="1400" dirty="0"/>
            </a:br>
            <a:r>
              <a:rPr lang="zh-TW" altLang="en-US" sz="1400" dirty="0"/>
              <a:t>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Informix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現備血量，此次申請備血數量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現領血量，此次申請領血數量</a:t>
            </a:r>
            <a:endParaRPr lang="en-US" altLang="zh-TW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※</a:t>
            </a:r>
            <a:r>
              <a:rPr lang="zh-TW" altLang="en-US" sz="1400" dirty="0"/>
              <a:t> </a:t>
            </a:r>
            <a:r>
              <a:rPr lang="en-US" altLang="zh-TW" sz="1400" dirty="0"/>
              <a:t>Delphi</a:t>
            </a:r>
            <a:r>
              <a:rPr lang="zh-TW" altLang="en-US" sz="1400" dirty="0"/>
              <a:t> </a:t>
            </a:r>
            <a:r>
              <a:rPr lang="en-US" altLang="zh-TW" sz="1400" dirty="0"/>
              <a:t>Code trace</a:t>
            </a:r>
            <a:r>
              <a:rPr lang="zh-TW" altLang="en-US" sz="1400" dirty="0"/>
              <a:t>結果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	1.</a:t>
            </a:r>
            <a:r>
              <a:rPr lang="zh-TW" altLang="en-US" sz="1400" dirty="0"/>
              <a:t>剩餘備血量固定為</a:t>
            </a:r>
            <a:r>
              <a:rPr lang="en-US" altLang="zh-TW" sz="1400" dirty="0"/>
              <a:t>0(?)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	2.</a:t>
            </a:r>
            <a:r>
              <a:rPr lang="zh-TW" altLang="en-US" sz="1400" dirty="0"/>
              <a:t>當照光勾選時，有另一組血品編號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	3.</a:t>
            </a:r>
            <a:r>
              <a:rPr lang="zh-TW" altLang="en-US" sz="1400" dirty="0"/>
              <a:t>非緊急</a:t>
            </a:r>
            <a:r>
              <a:rPr lang="en-US" altLang="zh-TW" sz="1400" dirty="0"/>
              <a:t>A</a:t>
            </a:r>
            <a:r>
              <a:rPr lang="zh-TW" altLang="en-US" sz="1400" dirty="0"/>
              <a:t>級，現備血量必 </a:t>
            </a:r>
            <a:r>
              <a:rPr lang="en-US" altLang="zh-TW" sz="1400" dirty="0"/>
              <a:t>&gt;=</a:t>
            </a:r>
            <a:r>
              <a:rPr lang="zh-TW" altLang="en-US" sz="1400" dirty="0"/>
              <a:t> 現領血量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0675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8" y="126125"/>
            <a:ext cx="8981248" cy="709448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畫面</a:t>
            </a:r>
            <a:r>
              <a:rPr lang="en-US" altLang="zh-TW" sz="3600" b="1" dirty="0"/>
              <a:t>/</a:t>
            </a:r>
            <a:r>
              <a:rPr lang="zh-TW" altLang="en-US" sz="3600" b="1" dirty="0"/>
              <a:t>操作說明</a:t>
            </a:r>
            <a:endParaRPr lang="zh-TW" altLang="en-US" sz="36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DC90B61-58E7-479B-9EF0-7D447D04F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28" y="1035775"/>
            <a:ext cx="7807539" cy="56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268E6F-AF1B-43EE-9ECB-D9ACC4F2C562}"/>
              </a:ext>
            </a:extLst>
          </p:cNvPr>
          <p:cNvSpPr/>
          <p:nvPr/>
        </p:nvSpPr>
        <p:spPr>
          <a:xfrm>
            <a:off x="9027856" y="3676073"/>
            <a:ext cx="2665380" cy="25700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62D69C-3B5E-4A89-848F-012D2D498C2D}"/>
              </a:ext>
            </a:extLst>
          </p:cNvPr>
          <p:cNvSpPr txBox="1"/>
          <p:nvPr/>
        </p:nvSpPr>
        <p:spPr>
          <a:xfrm>
            <a:off x="759877" y="3076852"/>
            <a:ext cx="2888487" cy="7042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400" dirty="0"/>
              <a:t>待領血數量，來源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Informix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1400" dirty="0"/>
              <a:t>血品庫存 ，來源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Informix</a:t>
            </a:r>
          </a:p>
        </p:txBody>
      </p:sp>
    </p:spTree>
    <p:extLst>
      <p:ext uri="{BB962C8B-B14F-4D97-AF65-F5344CB8AC3E}">
        <p14:creationId xmlns:p14="http://schemas.microsoft.com/office/powerpoint/2010/main" val="272944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err="1"/>
              <a:t>ViewModel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26862"/>
              </p:ext>
            </p:extLst>
          </p:nvPr>
        </p:nvGraphicFramePr>
        <p:xfrm>
          <a:off x="4075026" y="1294747"/>
          <a:ext cx="345240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LabData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itemName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value?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date?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20339"/>
              </p:ext>
            </p:extLst>
          </p:nvPr>
        </p:nvGraphicFramePr>
        <p:xfrm>
          <a:off x="8052491" y="1294747"/>
          <a:ext cx="358246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448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126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22185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60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BloodWait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applyNo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itemName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qty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34400"/>
              </p:ext>
            </p:extLst>
          </p:nvPr>
        </p:nvGraphicFramePr>
        <p:xfrm>
          <a:off x="8052491" y="3809725"/>
          <a:ext cx="358246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706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25761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55964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60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BloodStock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itemName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qty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1808"/>
              </p:ext>
            </p:extLst>
          </p:nvPr>
        </p:nvGraphicFramePr>
        <p:xfrm>
          <a:off x="327850" y="3809725"/>
          <a:ext cx="345240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BloodAct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other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total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9CA3CA3-F4B8-4847-980F-E571B5F6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920"/>
              </p:ext>
            </p:extLst>
          </p:nvPr>
        </p:nvGraphicFramePr>
        <p:xfrm>
          <a:off x="4075026" y="3809725"/>
          <a:ext cx="3582461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448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126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22185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60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itemNo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itemName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surplus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prepare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590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receive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787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72139E8-7B44-4DBB-B0E8-44A60D9BB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44258"/>
              </p:ext>
            </p:extLst>
          </p:nvPr>
        </p:nvGraphicFramePr>
        <p:xfrm>
          <a:off x="327851" y="1308309"/>
          <a:ext cx="3452401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altLang="zh-TW" sz="1800" dirty="0" err="1"/>
                        <a:t>Blood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blood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isTransPlant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23255"/>
              </p:ext>
            </p:extLst>
          </p:nvPr>
        </p:nvGraphicFramePr>
        <p:xfrm>
          <a:off x="220852" y="759725"/>
          <a:ext cx="11469582" cy="502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7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700128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2326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37">
                <a:tc rowSpan="11">
                  <a:txBody>
                    <a:bodyPr/>
                    <a:lstStyle/>
                    <a:p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領備血畫面</a:t>
                      </a:r>
                      <a:b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初始化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取得病人血型資料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getPtBloodInfo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PtBloodInfo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取得相關檢驗資料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getLabData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LabData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取得所需血型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下拉式選單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getBloodTypes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取得領血級別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下拉式選單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getBloodLevels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取得輸血地點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下拉式選單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getBloodPlaces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取得輸血流速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下拉式選單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getBloodRates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取得領血時間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下拉式選單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getBloodTimes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取得輸血反應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getBloodAct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BloodAct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取得領備血表格清單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getBloodInfos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BloodInfo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取得待領血清單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getBloodWaitList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BloodWait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取得血品庫存清單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ngOnInit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getBloodStocks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BloodStock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41479</TotalTime>
  <Words>1358</Words>
  <Application>Microsoft Office PowerPoint</Application>
  <PresentationFormat>寬螢幕</PresentationFormat>
  <Paragraphs>423</Paragraphs>
  <Slides>15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系統設計書—(醫囑)領備血開立</vt:lpstr>
      <vt:lpstr>系統設計大綱</vt:lpstr>
      <vt:lpstr>1. UI &amp; Event Binding – 開立畫面</vt:lpstr>
      <vt:lpstr>1. UI &amp; Event Binding – 畫面/操作說明</vt:lpstr>
      <vt:lpstr>1. UI &amp; Event Binding – 畫面/操作說明</vt:lpstr>
      <vt:lpstr>1. UI &amp; Event Binding – 畫面/操作說明</vt:lpstr>
      <vt:lpstr>1. UI &amp; Event Binding – 畫面/操作說明</vt:lpstr>
      <vt:lpstr>2. ViewModel</vt:lpstr>
      <vt:lpstr>PowerPoint 簡報</vt:lpstr>
      <vt:lpstr>PowerPoint 簡報</vt:lpstr>
      <vt:lpstr>4. WebAPI Controller</vt:lpstr>
      <vt:lpstr>5. Model Service </vt:lpstr>
      <vt:lpstr>6. Stored Procedure(待定)</vt:lpstr>
      <vt:lpstr>7. Delphi 畫面</vt:lpstr>
      <vt:lpstr>6.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楊竣憲</cp:lastModifiedBy>
  <cp:revision>3291</cp:revision>
  <cp:lastPrinted>2021-08-05T03:10:43Z</cp:lastPrinted>
  <dcterms:created xsi:type="dcterms:W3CDTF">2019-04-08T01:43:59Z</dcterms:created>
  <dcterms:modified xsi:type="dcterms:W3CDTF">2022-08-26T06:08:09Z</dcterms:modified>
</cp:coreProperties>
</file>