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notesMasterIdLst>
    <p:notesMasterId r:id="rId30"/>
  </p:notesMasterIdLst>
  <p:sldIdLst>
    <p:sldId id="256" r:id="rId2"/>
    <p:sldId id="266" r:id="rId3"/>
    <p:sldId id="310" r:id="rId4"/>
    <p:sldId id="313" r:id="rId5"/>
    <p:sldId id="345" r:id="rId6"/>
    <p:sldId id="314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41" r:id="rId16"/>
    <p:sldId id="354" r:id="rId17"/>
    <p:sldId id="355" r:id="rId18"/>
    <p:sldId id="338" r:id="rId19"/>
    <p:sldId id="343" r:id="rId20"/>
    <p:sldId id="356" r:id="rId21"/>
    <p:sldId id="357" r:id="rId22"/>
    <p:sldId id="291" r:id="rId23"/>
    <p:sldId id="358" r:id="rId24"/>
    <p:sldId id="307" r:id="rId25"/>
    <p:sldId id="297" r:id="rId26"/>
    <p:sldId id="299" r:id="rId27"/>
    <p:sldId id="359" r:id="rId28"/>
    <p:sldId id="360" r:id="rId29"/>
  </p:sldIdLst>
  <p:sldSz cx="12192000" cy="6858000"/>
  <p:notesSz cx="6799263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卓曉霜" initials="卓曉霜" lastIdx="1" clrIdx="0">
    <p:extLst>
      <p:ext uri="{19B8F6BF-5375-455C-9EA6-DF929625EA0E}">
        <p15:presenceInfo xmlns:p15="http://schemas.microsoft.com/office/powerpoint/2012/main" userId="卓曉霜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F2F2F2"/>
    <a:srgbClr val="9DC3E6"/>
    <a:srgbClr val="517495"/>
    <a:srgbClr val="009900"/>
    <a:srgbClr val="009999"/>
    <a:srgbClr val="008080"/>
    <a:srgbClr val="008000"/>
    <a:srgbClr val="CCECFF"/>
    <a:srgbClr val="9CD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6400" autoAdjust="0"/>
  </p:normalViewPr>
  <p:slideViewPr>
    <p:cSldViewPr snapToGrid="0">
      <p:cViewPr varScale="1">
        <p:scale>
          <a:sx n="110" d="100"/>
          <a:sy n="110" d="100"/>
        </p:scale>
        <p:origin x="58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1ED58-874F-4A0E-8508-4A8696A10842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12B2D-D366-45A1-8AF0-151424034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39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26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ea1ChtPeriod"/>
            </a:pPr>
            <a:r>
              <a:rPr lang="en-US" altLang="zh-TW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MedOrderTemplate</a:t>
            </a:r>
            <a:endParaRPr lang="en-US" altLang="zh-TW" dirty="0" smtClean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TW" dirty="0" smtClean="0">
                <a:solidFill>
                  <a:srgbClr val="00B050"/>
                </a:solidFill>
              </a:rPr>
              <a:t>/**</a:t>
            </a:r>
            <a:r>
              <a:rPr lang="zh-TW" altLang="en-US" dirty="0" smtClean="0">
                <a:solidFill>
                  <a:srgbClr val="00B050"/>
                </a:solidFill>
              </a:rPr>
              <a:t>組套編號</a:t>
            </a:r>
            <a:r>
              <a:rPr lang="en-US" altLang="zh-TW" dirty="0" smtClean="0">
                <a:solidFill>
                  <a:srgbClr val="00B050"/>
                </a:solidFill>
              </a:rPr>
              <a:t> */</a:t>
            </a:r>
            <a:endParaRPr lang="zh-TW" altLang="en-US" dirty="0" smtClean="0">
              <a:solidFill>
                <a:srgbClr val="00B050"/>
              </a:solidFill>
            </a:endParaRPr>
          </a:p>
          <a:p>
            <a:pPr lvl="1"/>
            <a:r>
              <a:rPr lang="en-US" altLang="zh-TW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TempNo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/**</a:t>
            </a:r>
            <a:r>
              <a:rPr lang="zh-TW" altLang="en-US" dirty="0" smtClean="0">
                <a:solidFill>
                  <a:srgbClr val="00B050"/>
                </a:solidFill>
              </a:rPr>
              <a:t>醫師</a:t>
            </a:r>
            <a:r>
              <a:rPr lang="en-US" altLang="zh-TW" dirty="0" smtClean="0">
                <a:solidFill>
                  <a:srgbClr val="00B050"/>
                </a:solidFill>
              </a:rPr>
              <a:t>/</a:t>
            </a:r>
            <a:r>
              <a:rPr lang="zh-TW" altLang="en-US" dirty="0" smtClean="0">
                <a:solidFill>
                  <a:srgbClr val="00B050"/>
                </a:solidFill>
              </a:rPr>
              <a:t>科別代號</a:t>
            </a:r>
            <a:r>
              <a:rPr lang="en-US" altLang="zh-TW" dirty="0" smtClean="0">
                <a:solidFill>
                  <a:srgbClr val="00B050"/>
                </a:solidFill>
              </a:rPr>
              <a:t>*/</a:t>
            </a:r>
            <a:endParaRPr lang="en-US" altLang="zh-TW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OwnerNo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/**</a:t>
            </a:r>
            <a:r>
              <a:rPr lang="zh-TW" altLang="en-US" dirty="0" smtClean="0">
                <a:solidFill>
                  <a:srgbClr val="00B050"/>
                </a:solidFill>
              </a:rPr>
              <a:t>組套名稱</a:t>
            </a:r>
            <a:r>
              <a:rPr lang="en-US" altLang="zh-TW" dirty="0" smtClean="0">
                <a:solidFill>
                  <a:srgbClr val="00B050"/>
                </a:solidFill>
              </a:rPr>
              <a:t>*/</a:t>
            </a:r>
            <a:endParaRPr lang="en-US" altLang="zh-TW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TempName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/**</a:t>
            </a:r>
            <a:r>
              <a:rPr lang="zh-TW" altLang="en-US" dirty="0" smtClean="0">
                <a:solidFill>
                  <a:srgbClr val="00B050"/>
                </a:solidFill>
              </a:rPr>
              <a:t>組套內容</a:t>
            </a:r>
            <a:r>
              <a:rPr lang="en-US" altLang="zh-TW" dirty="0" smtClean="0">
                <a:solidFill>
                  <a:srgbClr val="00B050"/>
                </a:solidFill>
              </a:rPr>
              <a:t> */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zh-TW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Context: 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/**</a:t>
            </a:r>
            <a:r>
              <a:rPr lang="zh-TW" altLang="en-US" dirty="0" smtClean="0">
                <a:solidFill>
                  <a:srgbClr val="00B050"/>
                </a:solidFill>
              </a:rPr>
              <a:t>最後異動人員</a:t>
            </a:r>
            <a:r>
              <a:rPr lang="en-US" altLang="zh-TW" dirty="0" smtClean="0">
                <a:solidFill>
                  <a:srgbClr val="00B050"/>
                </a:solidFill>
              </a:rPr>
              <a:t> */</a:t>
            </a:r>
            <a:endParaRPr lang="en-US" altLang="zh-TW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SystemUse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/**</a:t>
            </a:r>
            <a:r>
              <a:rPr lang="zh-TW" altLang="en-US" dirty="0" smtClean="0">
                <a:solidFill>
                  <a:srgbClr val="00B050"/>
                </a:solidFill>
              </a:rPr>
              <a:t>最後異動時間</a:t>
            </a:r>
            <a:r>
              <a:rPr lang="en-US" altLang="zh-TW" dirty="0" smtClean="0">
                <a:solidFill>
                  <a:srgbClr val="00B050"/>
                </a:solidFill>
              </a:rPr>
              <a:t>*/</a:t>
            </a:r>
            <a:endParaRPr lang="en-US" altLang="zh-TW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System time: 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endParaRPr lang="en-US" altLang="zh-TW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228600" indent="-228600">
              <a:buAutoNum type="ea1ChtPeriod"/>
            </a:pP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ea1ChtPeriod"/>
            </a:pPr>
            <a:r>
              <a:rPr lang="en-US" altLang="zh-TW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MedOrderTemplate</a:t>
            </a:r>
            <a:endParaRPr lang="en-US" altLang="zh-TW" dirty="0" smtClean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TW" dirty="0" smtClean="0">
                <a:solidFill>
                  <a:srgbClr val="00B050"/>
                </a:solidFill>
              </a:rPr>
              <a:t>/**</a:t>
            </a:r>
            <a:r>
              <a:rPr lang="zh-TW" altLang="en-US" dirty="0" smtClean="0">
                <a:solidFill>
                  <a:srgbClr val="00B050"/>
                </a:solidFill>
              </a:rPr>
              <a:t>組套編號</a:t>
            </a:r>
            <a:r>
              <a:rPr lang="en-US" altLang="zh-TW" dirty="0" smtClean="0">
                <a:solidFill>
                  <a:srgbClr val="00B050"/>
                </a:solidFill>
              </a:rPr>
              <a:t> */</a:t>
            </a:r>
            <a:endParaRPr lang="zh-TW" altLang="en-US" dirty="0" smtClean="0">
              <a:solidFill>
                <a:srgbClr val="00B050"/>
              </a:solidFill>
            </a:endParaRPr>
          </a:p>
          <a:p>
            <a:pPr lvl="1"/>
            <a:r>
              <a:rPr lang="en-US" altLang="zh-TW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TempNo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/**</a:t>
            </a:r>
            <a:r>
              <a:rPr lang="zh-TW" altLang="en-US" dirty="0" smtClean="0">
                <a:solidFill>
                  <a:srgbClr val="00B050"/>
                </a:solidFill>
              </a:rPr>
              <a:t>醫師</a:t>
            </a:r>
            <a:r>
              <a:rPr lang="en-US" altLang="zh-TW" dirty="0" smtClean="0">
                <a:solidFill>
                  <a:srgbClr val="00B050"/>
                </a:solidFill>
              </a:rPr>
              <a:t>/</a:t>
            </a:r>
            <a:r>
              <a:rPr lang="zh-TW" altLang="en-US" dirty="0" smtClean="0">
                <a:solidFill>
                  <a:srgbClr val="00B050"/>
                </a:solidFill>
              </a:rPr>
              <a:t>科別代號</a:t>
            </a:r>
            <a:r>
              <a:rPr lang="en-US" altLang="zh-TW" dirty="0" smtClean="0">
                <a:solidFill>
                  <a:srgbClr val="00B050"/>
                </a:solidFill>
              </a:rPr>
              <a:t>*/</a:t>
            </a:r>
            <a:endParaRPr lang="en-US" altLang="zh-TW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OwnerNo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/**</a:t>
            </a:r>
            <a:r>
              <a:rPr lang="zh-TW" altLang="en-US" dirty="0" smtClean="0">
                <a:solidFill>
                  <a:srgbClr val="00B050"/>
                </a:solidFill>
              </a:rPr>
              <a:t>組套名稱</a:t>
            </a:r>
            <a:r>
              <a:rPr lang="en-US" altLang="zh-TW" dirty="0" smtClean="0">
                <a:solidFill>
                  <a:srgbClr val="00B050"/>
                </a:solidFill>
              </a:rPr>
              <a:t>*/</a:t>
            </a:r>
            <a:endParaRPr lang="en-US" altLang="zh-TW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TempName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/**</a:t>
            </a:r>
            <a:r>
              <a:rPr lang="zh-TW" altLang="en-US" dirty="0" smtClean="0">
                <a:solidFill>
                  <a:srgbClr val="00B050"/>
                </a:solidFill>
              </a:rPr>
              <a:t>組套內容</a:t>
            </a:r>
            <a:r>
              <a:rPr lang="en-US" altLang="zh-TW" dirty="0" smtClean="0">
                <a:solidFill>
                  <a:srgbClr val="00B050"/>
                </a:solidFill>
              </a:rPr>
              <a:t> */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zh-TW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Context: 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/**</a:t>
            </a:r>
            <a:r>
              <a:rPr lang="zh-TW" altLang="en-US" dirty="0" smtClean="0">
                <a:solidFill>
                  <a:srgbClr val="00B050"/>
                </a:solidFill>
              </a:rPr>
              <a:t>最後異動人員</a:t>
            </a:r>
            <a:r>
              <a:rPr lang="en-US" altLang="zh-TW" dirty="0" smtClean="0">
                <a:solidFill>
                  <a:srgbClr val="00B050"/>
                </a:solidFill>
              </a:rPr>
              <a:t> */</a:t>
            </a:r>
            <a:endParaRPr lang="en-US" altLang="zh-TW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SystemUse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/**</a:t>
            </a:r>
            <a:r>
              <a:rPr lang="zh-TW" altLang="en-US" dirty="0" smtClean="0">
                <a:solidFill>
                  <a:srgbClr val="00B050"/>
                </a:solidFill>
              </a:rPr>
              <a:t>最後異動時間</a:t>
            </a:r>
            <a:r>
              <a:rPr lang="en-US" altLang="zh-TW" dirty="0" smtClean="0">
                <a:solidFill>
                  <a:srgbClr val="00B050"/>
                </a:solidFill>
              </a:rPr>
              <a:t>*/</a:t>
            </a:r>
            <a:endParaRPr lang="en-US" altLang="zh-TW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System time: 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endParaRPr lang="en-US" altLang="zh-TW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228600" indent="-228600">
              <a:buAutoNum type="ea1ChtPeriod"/>
            </a:pP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203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ea1ChtPeriod"/>
            </a:pPr>
            <a:r>
              <a:rPr lang="en-US" altLang="zh-TW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MedOrderTemplate</a:t>
            </a:r>
            <a:endParaRPr lang="en-US" altLang="zh-TW" dirty="0" smtClean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TW" dirty="0" smtClean="0">
                <a:solidFill>
                  <a:srgbClr val="00B050"/>
                </a:solidFill>
              </a:rPr>
              <a:t>/**</a:t>
            </a:r>
            <a:r>
              <a:rPr lang="zh-TW" altLang="en-US" dirty="0" smtClean="0">
                <a:solidFill>
                  <a:srgbClr val="00B050"/>
                </a:solidFill>
              </a:rPr>
              <a:t>組套編號</a:t>
            </a:r>
            <a:r>
              <a:rPr lang="en-US" altLang="zh-TW" dirty="0" smtClean="0">
                <a:solidFill>
                  <a:srgbClr val="00B050"/>
                </a:solidFill>
              </a:rPr>
              <a:t> */</a:t>
            </a:r>
            <a:endParaRPr lang="zh-TW" altLang="en-US" dirty="0" smtClean="0">
              <a:solidFill>
                <a:srgbClr val="00B050"/>
              </a:solidFill>
            </a:endParaRPr>
          </a:p>
          <a:p>
            <a:pPr lvl="1"/>
            <a:r>
              <a:rPr lang="en-US" altLang="zh-TW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TempNo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/**</a:t>
            </a:r>
            <a:r>
              <a:rPr lang="zh-TW" altLang="en-US" dirty="0" smtClean="0">
                <a:solidFill>
                  <a:srgbClr val="00B050"/>
                </a:solidFill>
              </a:rPr>
              <a:t>醫師</a:t>
            </a:r>
            <a:r>
              <a:rPr lang="en-US" altLang="zh-TW" dirty="0" smtClean="0">
                <a:solidFill>
                  <a:srgbClr val="00B050"/>
                </a:solidFill>
              </a:rPr>
              <a:t>/</a:t>
            </a:r>
            <a:r>
              <a:rPr lang="zh-TW" altLang="en-US" dirty="0" smtClean="0">
                <a:solidFill>
                  <a:srgbClr val="00B050"/>
                </a:solidFill>
              </a:rPr>
              <a:t>科別代號</a:t>
            </a:r>
            <a:r>
              <a:rPr lang="en-US" altLang="zh-TW" dirty="0" smtClean="0">
                <a:solidFill>
                  <a:srgbClr val="00B050"/>
                </a:solidFill>
              </a:rPr>
              <a:t>*/</a:t>
            </a:r>
            <a:endParaRPr lang="en-US" altLang="zh-TW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OwnerNo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/**</a:t>
            </a:r>
            <a:r>
              <a:rPr lang="zh-TW" altLang="en-US" dirty="0" smtClean="0">
                <a:solidFill>
                  <a:srgbClr val="00B050"/>
                </a:solidFill>
              </a:rPr>
              <a:t>組套名稱</a:t>
            </a:r>
            <a:r>
              <a:rPr lang="en-US" altLang="zh-TW" dirty="0" smtClean="0">
                <a:solidFill>
                  <a:srgbClr val="00B050"/>
                </a:solidFill>
              </a:rPr>
              <a:t>*/</a:t>
            </a:r>
            <a:endParaRPr lang="en-US" altLang="zh-TW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TempName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/**</a:t>
            </a:r>
            <a:r>
              <a:rPr lang="zh-TW" altLang="en-US" dirty="0" smtClean="0">
                <a:solidFill>
                  <a:srgbClr val="00B050"/>
                </a:solidFill>
              </a:rPr>
              <a:t>組套內容</a:t>
            </a:r>
            <a:r>
              <a:rPr lang="en-US" altLang="zh-TW" dirty="0" smtClean="0">
                <a:solidFill>
                  <a:srgbClr val="00B050"/>
                </a:solidFill>
              </a:rPr>
              <a:t> */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zh-TW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Context: 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/**</a:t>
            </a:r>
            <a:r>
              <a:rPr lang="zh-TW" altLang="en-US" dirty="0" smtClean="0">
                <a:solidFill>
                  <a:srgbClr val="00B050"/>
                </a:solidFill>
              </a:rPr>
              <a:t>最後異動人員</a:t>
            </a:r>
            <a:r>
              <a:rPr lang="en-US" altLang="zh-TW" dirty="0" smtClean="0">
                <a:solidFill>
                  <a:srgbClr val="00B050"/>
                </a:solidFill>
              </a:rPr>
              <a:t> */</a:t>
            </a:r>
            <a:endParaRPr lang="en-US" altLang="zh-TW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SystemUse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/**</a:t>
            </a:r>
            <a:r>
              <a:rPr lang="zh-TW" altLang="en-US" dirty="0" smtClean="0">
                <a:solidFill>
                  <a:srgbClr val="00B050"/>
                </a:solidFill>
              </a:rPr>
              <a:t>最後異動時間</a:t>
            </a:r>
            <a:r>
              <a:rPr lang="en-US" altLang="zh-TW" dirty="0" smtClean="0">
                <a:solidFill>
                  <a:srgbClr val="00B050"/>
                </a:solidFill>
              </a:rPr>
              <a:t>*/</a:t>
            </a:r>
            <a:endParaRPr lang="en-US" altLang="zh-TW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System time: 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endParaRPr lang="en-US" altLang="zh-TW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228600" indent="-228600">
              <a:buAutoNum type="ea1ChtPeriod"/>
            </a:pP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440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ea1ChtPeriod"/>
            </a:pPr>
            <a:r>
              <a:rPr lang="en-US" altLang="zh-TW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MedOrderTemplate</a:t>
            </a:r>
            <a:endParaRPr lang="en-US" altLang="zh-TW" dirty="0" smtClean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TW" dirty="0" smtClean="0">
                <a:solidFill>
                  <a:srgbClr val="00B050"/>
                </a:solidFill>
              </a:rPr>
              <a:t>/**</a:t>
            </a:r>
            <a:r>
              <a:rPr lang="zh-TW" altLang="en-US" dirty="0" smtClean="0">
                <a:solidFill>
                  <a:srgbClr val="00B050"/>
                </a:solidFill>
              </a:rPr>
              <a:t>組套編號</a:t>
            </a:r>
            <a:r>
              <a:rPr lang="en-US" altLang="zh-TW" dirty="0" smtClean="0">
                <a:solidFill>
                  <a:srgbClr val="00B050"/>
                </a:solidFill>
              </a:rPr>
              <a:t> */</a:t>
            </a:r>
            <a:endParaRPr lang="zh-TW" altLang="en-US" dirty="0" smtClean="0">
              <a:solidFill>
                <a:srgbClr val="00B050"/>
              </a:solidFill>
            </a:endParaRPr>
          </a:p>
          <a:p>
            <a:pPr lvl="1"/>
            <a:r>
              <a:rPr lang="en-US" altLang="zh-TW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TempNo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/**</a:t>
            </a:r>
            <a:r>
              <a:rPr lang="zh-TW" altLang="en-US" dirty="0" smtClean="0">
                <a:solidFill>
                  <a:srgbClr val="00B050"/>
                </a:solidFill>
              </a:rPr>
              <a:t>醫師</a:t>
            </a:r>
            <a:r>
              <a:rPr lang="en-US" altLang="zh-TW" dirty="0" smtClean="0">
                <a:solidFill>
                  <a:srgbClr val="00B050"/>
                </a:solidFill>
              </a:rPr>
              <a:t>/</a:t>
            </a:r>
            <a:r>
              <a:rPr lang="zh-TW" altLang="en-US" dirty="0" smtClean="0">
                <a:solidFill>
                  <a:srgbClr val="00B050"/>
                </a:solidFill>
              </a:rPr>
              <a:t>科別代號</a:t>
            </a:r>
            <a:r>
              <a:rPr lang="en-US" altLang="zh-TW" dirty="0" smtClean="0">
                <a:solidFill>
                  <a:srgbClr val="00B050"/>
                </a:solidFill>
              </a:rPr>
              <a:t>*/</a:t>
            </a:r>
            <a:endParaRPr lang="en-US" altLang="zh-TW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OwnerNo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/**</a:t>
            </a:r>
            <a:r>
              <a:rPr lang="zh-TW" altLang="en-US" dirty="0" smtClean="0">
                <a:solidFill>
                  <a:srgbClr val="00B050"/>
                </a:solidFill>
              </a:rPr>
              <a:t>組套名稱</a:t>
            </a:r>
            <a:r>
              <a:rPr lang="en-US" altLang="zh-TW" dirty="0" smtClean="0">
                <a:solidFill>
                  <a:srgbClr val="00B050"/>
                </a:solidFill>
              </a:rPr>
              <a:t>*/</a:t>
            </a:r>
            <a:endParaRPr lang="en-US" altLang="zh-TW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TempName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/**</a:t>
            </a:r>
            <a:r>
              <a:rPr lang="zh-TW" altLang="en-US" dirty="0" smtClean="0">
                <a:solidFill>
                  <a:srgbClr val="00B050"/>
                </a:solidFill>
              </a:rPr>
              <a:t>組套內容</a:t>
            </a:r>
            <a:r>
              <a:rPr lang="en-US" altLang="zh-TW" dirty="0" smtClean="0">
                <a:solidFill>
                  <a:srgbClr val="00B050"/>
                </a:solidFill>
              </a:rPr>
              <a:t> */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zh-TW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Context: 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/**</a:t>
            </a:r>
            <a:r>
              <a:rPr lang="zh-TW" altLang="en-US" dirty="0" smtClean="0">
                <a:solidFill>
                  <a:srgbClr val="00B050"/>
                </a:solidFill>
              </a:rPr>
              <a:t>最後異動人員</a:t>
            </a:r>
            <a:r>
              <a:rPr lang="en-US" altLang="zh-TW" dirty="0" smtClean="0">
                <a:solidFill>
                  <a:srgbClr val="00B050"/>
                </a:solidFill>
              </a:rPr>
              <a:t> */</a:t>
            </a:r>
            <a:endParaRPr lang="en-US" altLang="zh-TW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TW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SystemUse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: 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/**</a:t>
            </a:r>
            <a:r>
              <a:rPr lang="zh-TW" altLang="en-US" dirty="0" smtClean="0">
                <a:solidFill>
                  <a:srgbClr val="00B050"/>
                </a:solidFill>
              </a:rPr>
              <a:t>最後異動時間</a:t>
            </a:r>
            <a:r>
              <a:rPr lang="en-US" altLang="zh-TW" dirty="0" smtClean="0">
                <a:solidFill>
                  <a:srgbClr val="00B050"/>
                </a:solidFill>
              </a:rPr>
              <a:t>*/</a:t>
            </a:r>
            <a:endParaRPr lang="en-US" altLang="zh-TW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System time: </a:t>
            </a: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endParaRPr lang="en-US" altLang="zh-TW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228600" indent="-228600">
              <a:buAutoNum type="ea1ChtPeriod"/>
            </a:pPr>
            <a:r>
              <a:rPr lang="en-US" altLang="zh-TW" dirty="0" smtClean="0">
                <a:solidFill>
                  <a:srgbClr val="4EC9B0"/>
                </a:solidFill>
                <a:latin typeface="Consolas" panose="020B0609020204030204" pitchFamily="49" charset="0"/>
              </a:rPr>
              <a:t>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264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466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456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29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4BE9-43F4-448F-81C7-BB2CE10F5A39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C8E-8D3B-4EA1-9A52-19CFE94C69D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82" y="3198952"/>
            <a:ext cx="8830907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7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497" y="126125"/>
            <a:ext cx="11130455" cy="70944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2889" y="1053115"/>
            <a:ext cx="11064765" cy="5063906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1318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85" b="35737"/>
          <a:stretch/>
        </p:blipFill>
        <p:spPr>
          <a:xfrm>
            <a:off x="376494" y="793102"/>
            <a:ext cx="8830907" cy="10263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29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0"/>
            <a:ext cx="10896600" cy="740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72965" y="977462"/>
            <a:ext cx="11177751" cy="5199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925910" y="63405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2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731344" y="6513242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2020.12.30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編制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970381"/>
              </p:ext>
            </p:extLst>
          </p:nvPr>
        </p:nvGraphicFramePr>
        <p:xfrm>
          <a:off x="1349292" y="4068848"/>
          <a:ext cx="9106037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93462">
                  <a:extLst>
                    <a:ext uri="{9D8B030D-6E8A-4147-A177-3AD203B41FA5}">
                      <a16:colId xmlns:a16="http://schemas.microsoft.com/office/drawing/2014/main" val="1685814092"/>
                    </a:ext>
                  </a:extLst>
                </a:gridCol>
                <a:gridCol w="7412575">
                  <a:extLst>
                    <a:ext uri="{9D8B030D-6E8A-4147-A177-3AD203B41FA5}">
                      <a16:colId xmlns:a16="http://schemas.microsoft.com/office/drawing/2014/main" val="1545732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Product Owner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79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Scrum</a:t>
                      </a:r>
                      <a:r>
                        <a:rPr lang="en-US" altLang="zh-TW" sz="1800" baseline="0" dirty="0"/>
                        <a:t> Master</a:t>
                      </a:r>
                      <a:r>
                        <a:rPr lang="en-US" altLang="zh-TW" sz="1800" dirty="0"/>
                        <a:t> 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21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Scrum Team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058652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954828" y="973072"/>
            <a:ext cx="9738050" cy="2387600"/>
          </a:xfrm>
        </p:spPr>
        <p:txBody>
          <a:bodyPr/>
          <a:lstStyle/>
          <a:p>
            <a:r>
              <a:rPr lang="zh-TW" altLang="en-US" b="1" dirty="0"/>
              <a:t>系統設計書</a:t>
            </a:r>
            <a:r>
              <a:rPr lang="en-US" altLang="zh-TW" b="1" dirty="0" smtClean="0"/>
              <a:t>—</a:t>
            </a:r>
            <a:r>
              <a:rPr lang="zh-TW" altLang="en-US" b="1" dirty="0" smtClean="0"/>
              <a:t>生殖醫療中心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752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447" y="1196476"/>
            <a:ext cx="7658100" cy="4238625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9028763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(8/15)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療程紀錄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622823"/>
              </p:ext>
            </p:extLst>
          </p:nvPr>
        </p:nvGraphicFramePr>
        <p:xfrm>
          <a:off x="423792" y="1268265"/>
          <a:ext cx="3169943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7852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912091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MaturitySelect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onStatusSelect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124525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onCancelClick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985741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onSaveClick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6693386"/>
                  </a:ext>
                </a:extLst>
              </a:tr>
            </a:tbl>
          </a:graphicData>
        </a:graphic>
      </p:graphicFrame>
      <p:sp>
        <p:nvSpPr>
          <p:cNvPr id="23" name="橢圓 22"/>
          <p:cNvSpPr/>
          <p:nvPr/>
        </p:nvSpPr>
        <p:spPr>
          <a:xfrm>
            <a:off x="6056309" y="1999785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10074175" y="2487465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9806821" y="4812654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10707368" y="4812654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176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563" y="1242134"/>
            <a:ext cx="7477125" cy="3048000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9098432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(9/15)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療程紀錄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035598"/>
              </p:ext>
            </p:extLst>
          </p:nvPr>
        </p:nvGraphicFramePr>
        <p:xfrm>
          <a:off x="423792" y="1268265"/>
          <a:ext cx="3169943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7852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912091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</a:t>
                      </a:r>
                      <a:r>
                        <a:rPr lang="en-US" altLang="zh-TW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MaturitySelect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onCancelClick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985741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onSaveClick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6693386"/>
                  </a:ext>
                </a:extLst>
              </a:tr>
            </a:tbl>
          </a:graphicData>
        </a:graphic>
      </p:graphicFrame>
      <p:sp>
        <p:nvSpPr>
          <p:cNvPr id="23" name="橢圓 22"/>
          <p:cNvSpPr/>
          <p:nvPr/>
        </p:nvSpPr>
        <p:spPr>
          <a:xfrm>
            <a:off x="6056309" y="1999785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9806821" y="3480243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10593033" y="3485766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114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781" y="1268265"/>
            <a:ext cx="8083137" cy="4647713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9333563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(10/15)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療程紀錄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535850"/>
              </p:ext>
            </p:extLst>
          </p:nvPr>
        </p:nvGraphicFramePr>
        <p:xfrm>
          <a:off x="423792" y="1268265"/>
          <a:ext cx="3169943" cy="2926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7852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912091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onAddClick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onRowExpand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985741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onDeleteClick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954713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onModifyClick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6693386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onAddHistoryClick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91162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onDeleteHistoryClick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97715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onModifyHistoryClick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846449"/>
                  </a:ext>
                </a:extLst>
              </a:tr>
            </a:tbl>
          </a:graphicData>
        </a:graphic>
      </p:graphicFrame>
      <p:sp>
        <p:nvSpPr>
          <p:cNvPr id="23" name="橢圓 22"/>
          <p:cNvSpPr/>
          <p:nvPr/>
        </p:nvSpPr>
        <p:spPr>
          <a:xfrm>
            <a:off x="4330101" y="2050496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3822096" y="2597357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4330101" y="2963117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10791300" y="2548425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10913220" y="3885402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3944016" y="3324358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3944016" y="3885357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26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376" y="1013324"/>
            <a:ext cx="7277100" cy="5057775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9272603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(11/15)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療程紀錄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393694"/>
              </p:ext>
            </p:extLst>
          </p:nvPr>
        </p:nvGraphicFramePr>
        <p:xfrm>
          <a:off x="423792" y="1268265"/>
          <a:ext cx="3169943" cy="219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7852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912091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onSpermRowSelect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2348775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onOocyteRowSelect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211661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onStatusSelect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244712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onSaveClick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343306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onCancelClick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136683"/>
                  </a:ext>
                </a:extLst>
              </a:tr>
            </a:tbl>
          </a:graphicData>
        </a:graphic>
      </p:graphicFrame>
      <p:sp>
        <p:nvSpPr>
          <p:cNvPr id="23" name="橢圓 22"/>
          <p:cNvSpPr/>
          <p:nvPr/>
        </p:nvSpPr>
        <p:spPr>
          <a:xfrm>
            <a:off x="6661053" y="2066036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9380530" y="2121705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10117090" y="3166769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10053860" y="5348444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11105196" y="5348444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023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947" y="1041439"/>
            <a:ext cx="7277100" cy="3000375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923776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(12/15)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療程紀錄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264611"/>
              </p:ext>
            </p:extLst>
          </p:nvPr>
        </p:nvGraphicFramePr>
        <p:xfrm>
          <a:off x="423792" y="1268265"/>
          <a:ext cx="3169943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7852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912091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onDaySelect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onCancelClick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985741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onSaveClick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6693386"/>
                  </a:ext>
                </a:extLst>
              </a:tr>
            </a:tbl>
          </a:graphicData>
        </a:graphic>
      </p:graphicFrame>
      <p:sp>
        <p:nvSpPr>
          <p:cNvPr id="23" name="橢圓 22"/>
          <p:cNvSpPr/>
          <p:nvPr/>
        </p:nvSpPr>
        <p:spPr>
          <a:xfrm>
            <a:off x="5594755" y="1119153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圓角矩形圖說文字 8"/>
          <p:cNvSpPr/>
          <p:nvPr/>
        </p:nvSpPr>
        <p:spPr>
          <a:xfrm>
            <a:off x="756085" y="5121820"/>
            <a:ext cx="2109036" cy="582627"/>
          </a:xfrm>
          <a:prstGeom prst="wedgeRoundRectCallout">
            <a:avLst>
              <a:gd name="adj1" fmla="val 55582"/>
              <a:gd name="adj2" fmla="val -23663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選擇天數不同，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所需填入的資料不同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921" y="4531803"/>
            <a:ext cx="4989650" cy="197166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0447" y="4593943"/>
            <a:ext cx="4198971" cy="1847387"/>
          </a:xfrm>
          <a:prstGeom prst="rect">
            <a:avLst/>
          </a:prstGeom>
        </p:spPr>
      </p:pic>
      <p:sp>
        <p:nvSpPr>
          <p:cNvPr id="24" name="橢圓 23"/>
          <p:cNvSpPr/>
          <p:nvPr/>
        </p:nvSpPr>
        <p:spPr>
          <a:xfrm>
            <a:off x="9759932" y="3380573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10655748" y="3380573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477" y="6074319"/>
            <a:ext cx="1876425" cy="30681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993" y="6098418"/>
            <a:ext cx="1876425" cy="30681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1608" y="4656192"/>
            <a:ext cx="3258095" cy="43815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1163" y="4656192"/>
            <a:ext cx="2276403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5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867" y="1228753"/>
            <a:ext cx="8002958" cy="2988243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376493" y="-87409"/>
            <a:ext cx="9612237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(13/15)</a:t>
            </a:r>
            <a:r>
              <a:rPr lang="en-US" altLang="zh-TW" sz="18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–</a:t>
            </a:r>
            <a:r>
              <a:rPr lang="zh-TW" altLang="en-US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出</a:t>
            </a:r>
            <a:r>
              <a:rPr lang="en-US" altLang="zh-TW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/</a:t>
            </a:r>
            <a:r>
              <a:rPr lang="zh-TW" altLang="en-US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入庫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949239"/>
              </p:ext>
            </p:extLst>
          </p:nvPr>
        </p:nvGraphicFramePr>
        <p:xfrm>
          <a:off x="423792" y="1268265"/>
          <a:ext cx="3169943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7852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912091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onSearchClick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onAddStockClick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698968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onDeliveryClick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836384"/>
                  </a:ext>
                </a:extLst>
              </a:tr>
            </a:tbl>
          </a:graphicData>
        </a:graphic>
      </p:graphicFrame>
      <p:sp>
        <p:nvSpPr>
          <p:cNvPr id="19" name="橢圓 18"/>
          <p:cNvSpPr/>
          <p:nvPr/>
        </p:nvSpPr>
        <p:spPr>
          <a:xfrm>
            <a:off x="6152103" y="1433728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11487527" y="2722875"/>
            <a:ext cx="196445" cy="2193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8" name="橢圓 27"/>
          <p:cNvSpPr/>
          <p:nvPr/>
        </p:nvSpPr>
        <p:spPr>
          <a:xfrm>
            <a:off x="11412499" y="3360252"/>
            <a:ext cx="196445" cy="2193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980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087" y="1268265"/>
            <a:ext cx="7486650" cy="4048125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9632948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(14/15)</a:t>
            </a:r>
            <a:r>
              <a:rPr lang="en-US" altLang="zh-TW" sz="18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–</a:t>
            </a:r>
            <a:r>
              <a:rPr lang="zh-TW" altLang="en-US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出</a:t>
            </a:r>
            <a:r>
              <a:rPr lang="en-US" altLang="zh-TW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/</a:t>
            </a:r>
            <a:r>
              <a:rPr lang="zh-TW" altLang="en-US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入庫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810787"/>
              </p:ext>
            </p:extLst>
          </p:nvPr>
        </p:nvGraphicFramePr>
        <p:xfrm>
          <a:off x="423792" y="1268265"/>
          <a:ext cx="3169943" cy="329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7852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912091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onTankSelect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onCanisterSelect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124525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onCaneSelect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698968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onStatusSelect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83638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onStartDateChange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708858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onCryoTimeChange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6263557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onSaveClick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7092085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onCancelClick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090069"/>
                  </a:ext>
                </a:extLst>
              </a:tr>
            </a:tbl>
          </a:graphicData>
        </a:graphic>
      </p:graphicFrame>
      <p:sp>
        <p:nvSpPr>
          <p:cNvPr id="19" name="橢圓 18"/>
          <p:cNvSpPr/>
          <p:nvPr/>
        </p:nvSpPr>
        <p:spPr>
          <a:xfrm>
            <a:off x="6056309" y="2060745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6" name="橢圓 25"/>
          <p:cNvSpPr/>
          <p:nvPr/>
        </p:nvSpPr>
        <p:spPr>
          <a:xfrm>
            <a:off x="9616552" y="2107447"/>
            <a:ext cx="196445" cy="2193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6103704" y="2485627"/>
            <a:ext cx="196445" cy="2193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8" name="橢圓 27"/>
          <p:cNvSpPr/>
          <p:nvPr/>
        </p:nvSpPr>
        <p:spPr>
          <a:xfrm>
            <a:off x="6056309" y="3462388"/>
            <a:ext cx="196445" cy="2193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7171005" y="3777069"/>
            <a:ext cx="196445" cy="2193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10460478" y="3718013"/>
            <a:ext cx="196445" cy="2193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10059325" y="4556919"/>
            <a:ext cx="196445" cy="2193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10656923" y="4556919"/>
            <a:ext cx="196445" cy="2193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613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695" y="1268265"/>
            <a:ext cx="7410450" cy="4038600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917909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(15/15)</a:t>
            </a:r>
            <a:r>
              <a:rPr lang="en-US" altLang="zh-TW" sz="16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–</a:t>
            </a:r>
            <a:r>
              <a:rPr lang="zh-TW" altLang="en-US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出</a:t>
            </a:r>
            <a:r>
              <a:rPr lang="en-US" altLang="zh-TW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/</a:t>
            </a:r>
            <a:r>
              <a:rPr lang="zh-TW" altLang="en-US" sz="2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入庫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98670"/>
              </p:ext>
            </p:extLst>
          </p:nvPr>
        </p:nvGraphicFramePr>
        <p:xfrm>
          <a:off x="423792" y="1268265"/>
          <a:ext cx="3169943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7852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912091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onSaveClick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6263557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onCancelClick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076851"/>
                  </a:ext>
                </a:extLst>
              </a:tr>
            </a:tbl>
          </a:graphicData>
        </a:graphic>
      </p:graphicFrame>
      <p:sp>
        <p:nvSpPr>
          <p:cNvPr id="12" name="橢圓 11"/>
          <p:cNvSpPr/>
          <p:nvPr/>
        </p:nvSpPr>
        <p:spPr>
          <a:xfrm>
            <a:off x="9812997" y="4643573"/>
            <a:ext cx="196445" cy="2193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10656332" y="4643573"/>
            <a:ext cx="196445" cy="2193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085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ViewModel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(1/4)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674995"/>
              </p:ext>
            </p:extLst>
          </p:nvPr>
        </p:nvGraphicFramePr>
        <p:xfrm>
          <a:off x="376494" y="916808"/>
          <a:ext cx="3450764" cy="548776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96000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1254764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ReprodCase</a:t>
                      </a:r>
                      <a:r>
                        <a:rPr lang="en-US" altLang="zh-TW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(1/2)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treatNo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  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hospNo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idNo1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6918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ptName1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941294"/>
                  </a:ext>
                </a:extLst>
              </a:tr>
              <a:tr h="365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ptBirthday1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687229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ptAge1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57845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ptPhone1?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807292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ptAddress1?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07195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ptCharNo1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165581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idNo2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157197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ptName2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082756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ptBirthday2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475717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ptAge2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99061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917096"/>
              </p:ext>
            </p:extLst>
          </p:nvPr>
        </p:nvGraphicFramePr>
        <p:xfrm>
          <a:off x="4055865" y="916703"/>
          <a:ext cx="3450764" cy="475624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96000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1254764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6586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ReprodCase</a:t>
                      </a:r>
                      <a:r>
                        <a:rPr lang="en-US" altLang="zh-TW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(2/2)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ptPhone2?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746822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ptAddress2?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029873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ptCharNo2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265056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drNo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985089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drName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277550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drDiv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59138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drGsm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4014060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treatDate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06392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opuTime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73043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systemUser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systemUserName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69184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507277"/>
              </p:ext>
            </p:extLst>
          </p:nvPr>
        </p:nvGraphicFramePr>
        <p:xfrm>
          <a:off x="7735236" y="916703"/>
          <a:ext cx="3450764" cy="146335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96000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1254764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ReprodCaseReq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idNo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chartNo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438357"/>
              </p:ext>
            </p:extLst>
          </p:nvPr>
        </p:nvGraphicFramePr>
        <p:xfrm>
          <a:off x="7735236" y="2563147"/>
          <a:ext cx="3450764" cy="146335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96000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1254764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HospInfo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hospNo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hospName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527679"/>
              </p:ext>
            </p:extLst>
          </p:nvPr>
        </p:nvGraphicFramePr>
        <p:xfrm>
          <a:off x="7735236" y="4209593"/>
          <a:ext cx="3450764" cy="146335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96000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1254764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ReprodReq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TreatNo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reprodType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76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ViewModel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(2/4)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431759"/>
              </p:ext>
            </p:extLst>
          </p:nvPr>
        </p:nvGraphicFramePr>
        <p:xfrm>
          <a:off x="376494" y="916808"/>
          <a:ext cx="3450764" cy="585363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96000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1254764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SpermInfo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treatNo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  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spermNo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recordTime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6918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spermConc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941294"/>
                  </a:ext>
                </a:extLst>
              </a:tr>
              <a:tr h="365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totalActivity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687229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fastActivity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57845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mediumActivity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807292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slowActivity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07195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normalRatio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165581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totalCapacity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157197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eprodStatus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082756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boisyMethod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475717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remark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990612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systemUser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432485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602509"/>
              </p:ext>
            </p:extLst>
          </p:nvPr>
        </p:nvGraphicFramePr>
        <p:xfrm>
          <a:off x="4003614" y="916808"/>
          <a:ext cx="3450764" cy="439017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9209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1741555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OocyteInfoMt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treatNo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  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oocyteNo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recordTime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6918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maturity        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941294"/>
                  </a:ext>
                </a:extLst>
              </a:tr>
              <a:tr h="365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isInsemi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boolean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687229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isIcsi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boolean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57845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nutrientBrand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807292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remark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990612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systemUser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432485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record?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OocyteInfoDt</a:t>
                      </a:r>
                      <a:r>
                        <a:rPr lang="en-US" altLang="zh-TW" sz="1800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[]</a:t>
                      </a:r>
                      <a:endParaRPr lang="zh-TW" altLang="en-US" sz="1800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22087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04485"/>
              </p:ext>
            </p:extLst>
          </p:nvPr>
        </p:nvGraphicFramePr>
        <p:xfrm>
          <a:off x="7731041" y="916808"/>
          <a:ext cx="3450764" cy="29267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96000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1254764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OocyteInfoDt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oocyteNo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recordTime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maturity        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6918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eprodStatus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941294"/>
                  </a:ext>
                </a:extLst>
              </a:tr>
              <a:tr h="365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remark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687229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systemUser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432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4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系統設計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UI &amp; Event Binding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err="1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ViewModel</a:t>
            </a:r>
            <a:endParaRPr lang="en-US" altLang="zh-TW" sz="3200" dirty="0" smtClean="0">
              <a:latin typeface="+mn-lt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View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err="1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WebAPI</a:t>
            </a:r>
            <a:r>
              <a:rPr lang="en-US" altLang="zh-TW" sz="3200" dirty="0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 Controller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Model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smtClean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Stored Procedure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TW" altLang="en-US" dirty="0" smtClean="0">
                <a:latin typeface="+mn-lt"/>
                <a:cs typeface="Calibri" panose="020F0502020204030204" pitchFamily="34" charset="0"/>
              </a:rPr>
              <a:t>流程圖</a:t>
            </a:r>
            <a:endParaRPr lang="en-US" altLang="zh-TW" dirty="0" smtClean="0">
              <a:latin typeface="+mn-lt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zh-TW" altLang="en-US" smtClean="0">
                <a:latin typeface="+mn-lt"/>
                <a:cs typeface="Calibri" panose="020F0502020204030204" pitchFamily="34" charset="0"/>
              </a:rPr>
              <a:t>關聯圖</a:t>
            </a:r>
            <a:endParaRPr lang="zh-TW" altLang="en-US" dirty="0" smtClean="0"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32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ViewModel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(3/4)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96318"/>
              </p:ext>
            </p:extLst>
          </p:nvPr>
        </p:nvGraphicFramePr>
        <p:xfrm>
          <a:off x="376494" y="1087223"/>
          <a:ext cx="3450764" cy="475603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18636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1732128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EmbryoInfoMt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treatNo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  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embryoNo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spermNo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6918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oocyteNo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941294"/>
                  </a:ext>
                </a:extLst>
              </a:tr>
              <a:tr h="365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recordTime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687229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nutrientBrand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57845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isAh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Boolean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807292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isEt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Boolean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07195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remark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990612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systemUser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432485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record?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EmbryoInfoDt</a:t>
                      </a: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[]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66089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690166"/>
              </p:ext>
            </p:extLst>
          </p:nvPr>
        </p:nvGraphicFramePr>
        <p:xfrm>
          <a:off x="4106595" y="1087223"/>
          <a:ext cx="3450764" cy="329257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96000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1254764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EmbryoInfoDt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dayCount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  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embryoNo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content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6918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recordTime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941294"/>
                  </a:ext>
                </a:extLst>
              </a:tr>
              <a:tr h="365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eprodStatus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687229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remark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990612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systemUser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432485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238565"/>
              </p:ext>
            </p:extLst>
          </p:nvPr>
        </p:nvGraphicFramePr>
        <p:xfrm>
          <a:off x="7836696" y="1087223"/>
          <a:ext cx="3450764" cy="475603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96000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1254764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StockInfo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reprodNo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  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reprodType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tankNo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6918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canisterNo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941294"/>
                  </a:ext>
                </a:extLst>
              </a:tr>
              <a:tr h="365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container?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687229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qty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990612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reagentBrand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429481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tranType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323650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startDate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703677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endDate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91908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systemUser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432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7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ViewModel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(4/4)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215127"/>
              </p:ext>
            </p:extLst>
          </p:nvPr>
        </p:nvGraphicFramePr>
        <p:xfrm>
          <a:off x="376494" y="1087223"/>
          <a:ext cx="3450764" cy="329257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18636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1732128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ReprodInfo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reprodNo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  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treatDate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reprodType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6918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reprodInfo</a:t>
                      </a:r>
                      <a:endParaRPr lang="zh-TW" altLang="en-US" sz="1800" b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941294"/>
                  </a:ext>
                </a:extLst>
              </a:tr>
              <a:tr h="365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stockLocation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687229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eprodStatus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57845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systemUser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     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432485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269374"/>
              </p:ext>
            </p:extLst>
          </p:nvPr>
        </p:nvGraphicFramePr>
        <p:xfrm>
          <a:off x="3990550" y="1087223"/>
          <a:ext cx="3450764" cy="292681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96000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1254764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PtInfo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idNo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chartNo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ptName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278136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ptBirthday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048250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pt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Phone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47945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ptAddress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6158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056658"/>
              </p:ext>
            </p:extLst>
          </p:nvPr>
        </p:nvGraphicFramePr>
        <p:xfrm>
          <a:off x="7604606" y="1087222"/>
          <a:ext cx="3450764" cy="25609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96000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1254764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DrInfo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b="1" dirty="0" smtClean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TW" sz="1800" b="1" kern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baseline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drNo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b="1" dirty="0" smtClean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drName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496030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divNo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278136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divName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048250"/>
                  </a:ext>
                </a:extLst>
              </a:tr>
              <a:tr h="365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drGsm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 smtClean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47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05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 Service(1/2)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1516880"/>
              </p:ext>
            </p:extLst>
          </p:nvPr>
        </p:nvGraphicFramePr>
        <p:xfrm>
          <a:off x="488919" y="997381"/>
          <a:ext cx="11102160" cy="5546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8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8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363952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/>
                        <a:t>Page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/>
                        <a:t>Description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 </a:t>
                      </a:r>
                      <a:r>
                        <a:rPr lang="en-US" altLang="zh-TW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Event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kern="1200" dirty="0" smtClean="0"/>
                        <a:t>View Service</a:t>
                      </a:r>
                      <a:r>
                        <a:rPr lang="en-US" altLang="zh-TW" sz="1800" b="1" kern="1200" baseline="0" dirty="0" smtClean="0"/>
                        <a:t> 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/>
                        <a:t>Input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/>
                        <a:t>Output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784"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收案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查詢收案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onSearchClick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 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getReprodCaseList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ReprodCaseReq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ReprodCase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202206"/>
                  </a:ext>
                </a:extLst>
              </a:tr>
              <a:tr h="32678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儲存收案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onSaveClick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setReprodCaseInfo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ReprodCase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Boolean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644920"/>
                  </a:ext>
                </a:extLst>
              </a:tr>
              <a:tr h="3267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查詢病人資訊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onEnterPtInfoSearch</a:t>
                      </a:r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en-US" altLang="zh-TW" sz="16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getReprodPtInfo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idNo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PtInfo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461583"/>
                  </a:ext>
                </a:extLst>
              </a:tr>
              <a:tr h="3267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查詢醫師資訊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onEnterDrInfoSearch</a:t>
                      </a:r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en-US" altLang="zh-TW" sz="16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getReprodDrInfo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drNo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DrInfo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74948"/>
                  </a:ext>
                </a:extLst>
              </a:tr>
              <a:tr h="3267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取得醫療機構清單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onHospListClick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getHospList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HospInfo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605439"/>
                  </a:ext>
                </a:extLst>
              </a:tr>
              <a:tr h="425742">
                <a:tc row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療程紀錄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查詢收案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onSearchClick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 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getReprodCaseList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ReprodCaseReq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ReprodCase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409889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點擊頁籤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onTabClick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getSpermInfo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ReprodReq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SpermInfoMt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en-US" altLang="zh-TW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00438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</a:t>
                      </a: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Oocyte</a:t>
                      </a: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Info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OocyteInfoMt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en-US" altLang="zh-TW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285221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</a:t>
                      </a: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Embryo</a:t>
                      </a: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Info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EmbryoInfoMt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en-US" altLang="zh-TW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0418747"/>
                  </a:ext>
                </a:extLst>
              </a:tr>
              <a:tr h="29260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儲存紀錄</a:t>
                      </a: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onSaveClick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SpermBasic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SpermInfoMt</a:t>
                      </a:r>
                      <a:endParaRPr lang="en-US" altLang="zh-TW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Boolean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5189445"/>
                  </a:ext>
                </a:extLst>
              </a:tr>
              <a:tr h="29260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OocyteBasic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OocyteInfoMt</a:t>
                      </a:r>
                      <a:endParaRPr lang="en-US" altLang="zh-TW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530483"/>
                  </a:ext>
                </a:extLst>
              </a:tr>
              <a:tr h="29260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EmbryoBsic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EmbryoInfoMt</a:t>
                      </a:r>
                      <a:endParaRPr lang="en-US" altLang="zh-TW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887"/>
                  </a:ext>
                </a:extLst>
              </a:tr>
              <a:tr h="29260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OocyteTracking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OocyteInfoDt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065931"/>
                  </a:ext>
                </a:extLst>
              </a:tr>
              <a:tr h="29260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EmbryoTracking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EmbryoInfoDt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017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28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View Service(2/2)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25534"/>
              </p:ext>
            </p:extLst>
          </p:nvPr>
        </p:nvGraphicFramePr>
        <p:xfrm>
          <a:off x="488919" y="997381"/>
          <a:ext cx="1110216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8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8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363952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/>
                        <a:t>Page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/>
                        <a:t>Description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 </a:t>
                      </a:r>
                      <a:r>
                        <a:rPr lang="en-US" altLang="zh-TW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Event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kern="1200" dirty="0" smtClean="0"/>
                        <a:t>View Service</a:t>
                      </a:r>
                      <a:r>
                        <a:rPr lang="en-US" altLang="zh-TW" sz="1800" b="1" kern="1200" baseline="0" dirty="0" smtClean="0"/>
                        <a:t> 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/>
                        <a:t>Input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/>
                        <a:t>Output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784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出入庫存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查詢病人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onSearchClick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 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getReprodList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ReprodCaseReq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ReprodInfo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202206"/>
                  </a:ext>
                </a:extLst>
              </a:tr>
              <a:tr h="326784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入庫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</a:t>
                      </a: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onSaveClick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($event)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setStockInfo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StockInfo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Boolean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644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29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WebAPI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Controller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6557076"/>
              </p:ext>
            </p:extLst>
          </p:nvPr>
        </p:nvGraphicFramePr>
        <p:xfrm>
          <a:off x="566460" y="1087223"/>
          <a:ext cx="10640293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7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0319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286001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287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URL(/</a:t>
                      </a:r>
                      <a:r>
                        <a:rPr lang="en-US" altLang="zh-TW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webApi</a:t>
                      </a: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reprod</a:t>
                      </a: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-manager/)</a:t>
                      </a:r>
                      <a:endParaRPr lang="en-US" altLang="zh-TW" sz="20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查詢收案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getReprodCaseList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ReprodCaseReq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ReprodCase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儲存收案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setReprodCaseInfo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ReprodCase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Boolean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070508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取得病人資訊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getPtInfo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idNo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PtInfo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取得醫師資訊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getDrInfo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drNo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DrInfo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809839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取得醫療機構清單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getHospList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HospInfo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906181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取得精液紀錄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getSpermInfo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ReprodReq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SpermInfoMt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185418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取得卵子紀錄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</a:t>
                      </a: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Oocyte</a:t>
                      </a: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Info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ReprodReq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OocyteInfoMt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165084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取得胚胎紀錄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</a:t>
                      </a: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Embryo</a:t>
                      </a: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Info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ReprodReq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EmbryoInfoMt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3850652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儲存精液紀錄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SpermBasic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SpermInfoMt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Boolean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568071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儲存卵子紀錄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OocyteBasic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OocyteInfoMt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Boolean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099515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儲存胚胎紀錄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EmbryoBasic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EmbryoInfoMt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Boolean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585033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儲存卵子歷程記錄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OocyteTracking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OocyteInfoDt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Boolean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552091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儲存胚胎歷程記錄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EmbryoTracking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EmbryoInfoDt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Boolean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492987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儲存入出庫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setStockInfo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StockInfo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Boolean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571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55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Service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0435790"/>
              </p:ext>
            </p:extLst>
          </p:nvPr>
        </p:nvGraphicFramePr>
        <p:xfrm>
          <a:off x="566460" y="1087223"/>
          <a:ext cx="9592889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7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0319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286001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287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Service Function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查詢收案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getReprodCaseList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ReprodCaseReq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ReprodCase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儲存收案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setReprodCaseInfo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ReprodCase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Boolean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070508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取得病人資訊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getPtInfo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idNo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PtInfo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取得醫師資訊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getDrInfo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drNo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DrInfo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809839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取得醫療機構清單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getHospList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HospInfo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906181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取得精液紀錄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getSpermInfo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ReprodReq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SpermInfoMt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185418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取得卵子紀錄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</a:t>
                      </a: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Oocyte</a:t>
                      </a: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Info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ReprodReq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OocyteInfoMt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165084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取得胚胎紀錄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</a:t>
                      </a: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Embryo</a:t>
                      </a: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Info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ReprodReq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EmbryoInfoMt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3850652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儲存精液紀錄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SpermBasic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SpermInfoMt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Boolean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568071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儲存卵子紀錄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OocyteBasic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OocyteInfoMt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Boolean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099515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儲存胚胎紀錄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EmbryoBasic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EmbryoInfoMt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Boolean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585033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儲存卵子歷程記錄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OocyteTracking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OocyteInfoDt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Boolean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552091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儲存胚胎歷程記錄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EmbryoTracking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EmbryoInfoDt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Boolean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492987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儲存入出庫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setStockInfo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StockInfo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Boolean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571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07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Stored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Procedure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412646"/>
              </p:ext>
            </p:extLst>
          </p:nvPr>
        </p:nvGraphicFramePr>
        <p:xfrm>
          <a:off x="566460" y="1087223"/>
          <a:ext cx="9592889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7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0319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286001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287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Service Function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查詢收案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getCaseList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ReprodCaseReq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ReprodCase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儲存收案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setCaseInfo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ReprodCase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Boolean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070508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取得病人資訊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getPtInfo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idNo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PtInfo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取得醫師資訊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getDrInfo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drNo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DrInfo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809839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取得醫療機構清單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getHospList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HospInfo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906181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取得精液紀錄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getSpermInfo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ReprodReq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SpermInfoMt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185418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取得卵子紀錄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</a:t>
                      </a: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Oocyte</a:t>
                      </a: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Info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ReprodReq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OocyteInfoMt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165084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取得胚胎紀錄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get</a:t>
                      </a: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Embryo</a:t>
                      </a: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Info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ReprodReq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EmbryoInfoMt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3850652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儲存精液紀錄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SpermInfo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SpermInfoMt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Boolean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568071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儲存卵子紀錄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OocyteInfo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OocyteInfoMt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Boolean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099515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儲存胚胎紀錄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EmbryoInfo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EmbryoInfoMt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Boolean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585033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儲存卵子歷程記錄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OocyteRecord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OocyteInfoDt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Boolean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552091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儲存胚胎歷程記錄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EmbryoRecord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EmbryoInfoDt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Boolean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492987"/>
                  </a:ext>
                </a:extLst>
              </a:tr>
              <a:tr h="287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儲存入出庫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setStockInfo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StockInfo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Boolean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571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83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流程圖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566" y="1087223"/>
            <a:ext cx="3553097" cy="554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7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關聯圖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784" y="1087223"/>
            <a:ext cx="7151661" cy="544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4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937" y="1277593"/>
            <a:ext cx="8307977" cy="3825630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376493" y="-87409"/>
            <a:ext cx="9185517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(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1/15)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查詢收案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866843"/>
              </p:ext>
            </p:extLst>
          </p:nvPr>
        </p:nvGraphicFramePr>
        <p:xfrm>
          <a:off x="423792" y="1277593"/>
          <a:ext cx="3169943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4844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695099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onSearchClick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onTabClick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0828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onRowDbClick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322601"/>
                  </a:ext>
                </a:extLst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4113072" y="1864497"/>
            <a:ext cx="367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6281507" y="1408222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4053008" y="2302279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358705" y="3656462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735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269" y="1194185"/>
            <a:ext cx="8307978" cy="4954065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(2/15)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635355"/>
              </p:ext>
            </p:extLst>
          </p:nvPr>
        </p:nvGraphicFramePr>
        <p:xfrm>
          <a:off x="214802" y="1277593"/>
          <a:ext cx="3512467" cy="3657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6153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986314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onAddClick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onSaveClick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onDeleteClick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en-US" altLang="zh-TW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574028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onEnterPtInfoSearch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0828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onTreatDateChange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41456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onOpuTimeChange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1146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onHospListClick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587767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onEndDateChange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569578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onEnterDrInfoSearch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event)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44973"/>
                  </a:ext>
                </a:extLst>
              </a:tr>
            </a:tbl>
          </a:graphicData>
        </a:graphic>
      </p:graphicFrame>
      <p:sp>
        <p:nvSpPr>
          <p:cNvPr id="30" name="橢圓 29"/>
          <p:cNvSpPr/>
          <p:nvPr/>
        </p:nvSpPr>
        <p:spPr>
          <a:xfrm>
            <a:off x="3940126" y="1194186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1" name="橢圓 30"/>
          <p:cNvSpPr/>
          <p:nvPr/>
        </p:nvSpPr>
        <p:spPr>
          <a:xfrm>
            <a:off x="4323303" y="1194186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2" name="橢圓 31"/>
          <p:cNvSpPr/>
          <p:nvPr/>
        </p:nvSpPr>
        <p:spPr>
          <a:xfrm>
            <a:off x="5350914" y="2623685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3" name="橢圓 32"/>
          <p:cNvSpPr/>
          <p:nvPr/>
        </p:nvSpPr>
        <p:spPr>
          <a:xfrm>
            <a:off x="9591987" y="2623685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4" name="橢圓 33"/>
          <p:cNvSpPr/>
          <p:nvPr/>
        </p:nvSpPr>
        <p:spPr>
          <a:xfrm>
            <a:off x="9348147" y="3553738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35" name="橢圓 34"/>
          <p:cNvSpPr/>
          <p:nvPr/>
        </p:nvSpPr>
        <p:spPr>
          <a:xfrm>
            <a:off x="11540802" y="2623685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36" name="橢圓 35"/>
          <p:cNvSpPr/>
          <p:nvPr/>
        </p:nvSpPr>
        <p:spPr>
          <a:xfrm>
            <a:off x="9591987" y="3064873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37" name="圓角矩形圖說文字 36"/>
          <p:cNvSpPr/>
          <p:nvPr/>
        </p:nvSpPr>
        <p:spPr>
          <a:xfrm>
            <a:off x="4445223" y="2174797"/>
            <a:ext cx="2887646" cy="393605"/>
          </a:xfrm>
          <a:prstGeom prst="wedgeRoundRectCallout">
            <a:avLst>
              <a:gd name="adj1" fmla="val -24395"/>
              <a:gd name="adj2" fmla="val 69068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enter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，搜尋病患資訊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圓角矩形圖說文字 37"/>
          <p:cNvSpPr/>
          <p:nvPr/>
        </p:nvSpPr>
        <p:spPr>
          <a:xfrm>
            <a:off x="9104309" y="3993742"/>
            <a:ext cx="2930937" cy="393605"/>
          </a:xfrm>
          <a:prstGeom prst="wedgeRoundRectCallout">
            <a:avLst>
              <a:gd name="adj1" fmla="val -29198"/>
              <a:gd name="adj2" fmla="val -65895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enter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後，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醫師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4671394" y="1173189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5350914" y="4760243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11524807" y="3063689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351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103" y="1335562"/>
            <a:ext cx="5619750" cy="5133975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503219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(3/15)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157896"/>
              </p:ext>
            </p:extLst>
          </p:nvPr>
        </p:nvGraphicFramePr>
        <p:xfrm>
          <a:off x="423792" y="1277593"/>
          <a:ext cx="3303477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4847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808630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onInPutChange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onRowSelect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onSaveClick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5982428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onCancelClick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000070"/>
                  </a:ext>
                </a:extLst>
              </a:tr>
            </a:tbl>
          </a:graphicData>
        </a:graphic>
      </p:graphicFrame>
      <p:sp>
        <p:nvSpPr>
          <p:cNvPr id="30" name="橢圓 29"/>
          <p:cNvSpPr/>
          <p:nvPr/>
        </p:nvSpPr>
        <p:spPr>
          <a:xfrm>
            <a:off x="5756532" y="2131033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1" name="橢圓 30"/>
          <p:cNvSpPr/>
          <p:nvPr/>
        </p:nvSpPr>
        <p:spPr>
          <a:xfrm>
            <a:off x="7930953" y="2933975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7" name="圓角矩形圖說文字 36"/>
          <p:cNvSpPr/>
          <p:nvPr/>
        </p:nvSpPr>
        <p:spPr>
          <a:xfrm>
            <a:off x="6970456" y="1643353"/>
            <a:ext cx="2992150" cy="582627"/>
          </a:xfrm>
          <a:prstGeom prst="wedgeRoundRectCallout">
            <a:avLst>
              <a:gd name="adj1" fmla="val -27712"/>
              <a:gd name="adj2" fmla="val 73493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關鍵字篩選醫療機構清單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8757793" y="5725072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9380903" y="5725072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046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9159392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(4/15)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療程紀錄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567215"/>
              </p:ext>
            </p:extLst>
          </p:nvPr>
        </p:nvGraphicFramePr>
        <p:xfrm>
          <a:off x="423792" y="1268265"/>
          <a:ext cx="3169943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7852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912091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onSearchClick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onRowSelect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124525"/>
                  </a:ext>
                </a:extLst>
              </a:tr>
            </a:tbl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328" y="1087223"/>
            <a:ext cx="4845096" cy="5347414"/>
          </a:xfrm>
          <a:prstGeom prst="rect">
            <a:avLst/>
          </a:prstGeom>
        </p:spPr>
      </p:pic>
      <p:sp>
        <p:nvSpPr>
          <p:cNvPr id="23" name="橢圓 22"/>
          <p:cNvSpPr/>
          <p:nvPr/>
        </p:nvSpPr>
        <p:spPr>
          <a:xfrm>
            <a:off x="9788601" y="1146345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6135355" y="1899636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5" name="圓角矩形圖說文字 24"/>
          <p:cNvSpPr/>
          <p:nvPr/>
        </p:nvSpPr>
        <p:spPr>
          <a:xfrm>
            <a:off x="8139143" y="4512827"/>
            <a:ext cx="3298916" cy="582627"/>
          </a:xfrm>
          <a:prstGeom prst="wedgeRoundRectCallout">
            <a:avLst>
              <a:gd name="adj1" fmla="val -21600"/>
              <a:gd name="adj2" fmla="val -99893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選擇收案清單後，帶入右側資訊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617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103" y="1087223"/>
            <a:ext cx="8129617" cy="3954445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9081015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(5/15)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療程紀錄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22032"/>
              </p:ext>
            </p:extLst>
          </p:nvPr>
        </p:nvGraphicFramePr>
        <p:xfrm>
          <a:off x="423792" y="1268265"/>
          <a:ext cx="3169943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7852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912091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onTabClick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8476516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onAddClick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onDeleteClick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124525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onModifyClick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846906"/>
                  </a:ext>
                </a:extLst>
              </a:tr>
            </a:tbl>
          </a:graphicData>
        </a:graphic>
      </p:graphicFrame>
      <p:sp>
        <p:nvSpPr>
          <p:cNvPr id="23" name="橢圓 22"/>
          <p:cNvSpPr/>
          <p:nvPr/>
        </p:nvSpPr>
        <p:spPr>
          <a:xfrm>
            <a:off x="3979186" y="2018015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3821585" y="2666534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4008654" y="1151526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11437231" y="2659792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918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890" y="1268265"/>
            <a:ext cx="7800975" cy="4343400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8959095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(6/15)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療程紀錄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903715"/>
              </p:ext>
            </p:extLst>
          </p:nvPr>
        </p:nvGraphicFramePr>
        <p:xfrm>
          <a:off x="423792" y="1268265"/>
          <a:ext cx="3169943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7852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912091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onStatusSelect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onMethodSelect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124525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onSaveClick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985741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onCancelClick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6693386"/>
                  </a:ext>
                </a:extLst>
              </a:tr>
            </a:tbl>
          </a:graphicData>
        </a:graphic>
      </p:graphicFrame>
      <p:sp>
        <p:nvSpPr>
          <p:cNvPr id="23" name="橢圓 22"/>
          <p:cNvSpPr/>
          <p:nvPr/>
        </p:nvSpPr>
        <p:spPr>
          <a:xfrm>
            <a:off x="9508117" y="2060745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9751957" y="2622447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10209157" y="4899738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10933334" y="4899738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349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331" y="1268264"/>
            <a:ext cx="8003920" cy="4862569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376494" y="-87409"/>
            <a:ext cx="9046180" cy="1174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Event Binding (7/15)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療程紀錄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076859"/>
              </p:ext>
            </p:extLst>
          </p:nvPr>
        </p:nvGraphicFramePr>
        <p:xfrm>
          <a:off x="423792" y="1268265"/>
          <a:ext cx="3169943" cy="2926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7852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912091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onAddClick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onRowExpand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124525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onDeleteClick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05856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onModifyClick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985741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onAddHistoryClick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6693386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onDeleteHistoryClick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96702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onModifyHistoryClick</a:t>
                      </a:r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  <a:endParaRPr lang="zh-TW" altLang="en-US" sz="1800" kern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190749"/>
                  </a:ext>
                </a:extLst>
              </a:tr>
            </a:tbl>
          </a:graphicData>
        </a:graphic>
      </p:graphicFrame>
      <p:sp>
        <p:nvSpPr>
          <p:cNvPr id="23" name="橢圓 22"/>
          <p:cNvSpPr/>
          <p:nvPr/>
        </p:nvSpPr>
        <p:spPr>
          <a:xfrm>
            <a:off x="4178472" y="2078162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3835331" y="2684576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4300392" y="2928416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10721892" y="2562656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3957251" y="3319133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3934632" y="3860657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10845676" y="3857048"/>
            <a:ext cx="243840" cy="2438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83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18029</TotalTime>
  <Words>1849</Words>
  <Application>Microsoft Office PowerPoint</Application>
  <PresentationFormat>寬螢幕</PresentationFormat>
  <Paragraphs>873</Paragraphs>
  <Slides>28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微軟正黑體</vt:lpstr>
      <vt:lpstr>新細明體</vt:lpstr>
      <vt:lpstr>Arial</vt:lpstr>
      <vt:lpstr>Calibri</vt:lpstr>
      <vt:lpstr>Consolas</vt:lpstr>
      <vt:lpstr>Office 佈景主題</vt:lpstr>
      <vt:lpstr>系統設計書—生殖醫療中心</vt:lpstr>
      <vt:lpstr>系統設計大綱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交班紀錄</dc:title>
  <dc:creator>user</dc:creator>
  <cp:lastModifiedBy>user</cp:lastModifiedBy>
  <cp:revision>727</cp:revision>
  <cp:lastPrinted>2020-12-30T05:07:41Z</cp:lastPrinted>
  <dcterms:created xsi:type="dcterms:W3CDTF">2019-04-08T01:43:59Z</dcterms:created>
  <dcterms:modified xsi:type="dcterms:W3CDTF">2020-12-30T23:54:49Z</dcterms:modified>
</cp:coreProperties>
</file>