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13"/>
  </p:notesMasterIdLst>
  <p:sldIdLst>
    <p:sldId id="256" r:id="rId2"/>
    <p:sldId id="266" r:id="rId3"/>
    <p:sldId id="417" r:id="rId4"/>
    <p:sldId id="418" r:id="rId5"/>
    <p:sldId id="419" r:id="rId6"/>
    <p:sldId id="395" r:id="rId7"/>
    <p:sldId id="420" r:id="rId8"/>
    <p:sldId id="421" r:id="rId9"/>
    <p:sldId id="422" r:id="rId10"/>
    <p:sldId id="413" r:id="rId11"/>
    <p:sldId id="39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卓曉霜" initials="卓曉霜" lastIdx="6" clrIdx="0">
    <p:extLst>
      <p:ext uri="{19B8F6BF-5375-455C-9EA6-DF929625EA0E}">
        <p15:presenceInfo xmlns:p15="http://schemas.microsoft.com/office/powerpoint/2012/main" userId="卓曉霜" providerId="None"/>
      </p:ext>
    </p:extLst>
  </p:cmAuthor>
  <p:cmAuthor id="2" name="王盈程" initials="王盈程" lastIdx="1" clrIdx="1">
    <p:extLst>
      <p:ext uri="{19B8F6BF-5375-455C-9EA6-DF929625EA0E}">
        <p15:presenceInfo xmlns:p15="http://schemas.microsoft.com/office/powerpoint/2012/main" userId="S-1-5-21-2819912681-1757527210-3855350042-213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FFF"/>
    <a:srgbClr val="A6A6A6"/>
    <a:srgbClr val="70AD47"/>
    <a:srgbClr val="5B9BD5"/>
    <a:srgbClr val="0000FF"/>
    <a:srgbClr val="EFF8F6"/>
    <a:srgbClr val="2E70A5"/>
    <a:srgbClr val="008E76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82073" autoAdjust="0"/>
  </p:normalViewPr>
  <p:slideViewPr>
    <p:cSldViewPr snapToGrid="0">
      <p:cViewPr varScale="1">
        <p:scale>
          <a:sx n="83" d="100"/>
          <a:sy n="83" d="100"/>
        </p:scale>
        <p:origin x="10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1ED58-874F-4A0E-8508-4A8696A10842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12B2D-D366-45A1-8AF0-151424034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3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60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80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52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5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451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229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12B2D-D366-45A1-8AF0-15142403438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66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4BE9-43F4-448F-81C7-BB2CE10F5A39}" type="datetimeFigureOut">
              <a:rPr lang="zh-TW" altLang="en-US" smtClean="0"/>
              <a:t>2020/6/9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4C8E-8D3B-4EA1-9A52-19CFE94C69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82" y="3198952"/>
            <a:ext cx="8830907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4497" y="126125"/>
            <a:ext cx="11130455" cy="70944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2889" y="1053115"/>
            <a:ext cx="11064765" cy="506390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831318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85" b="35737"/>
          <a:stretch/>
        </p:blipFill>
        <p:spPr>
          <a:xfrm>
            <a:off x="376494" y="793102"/>
            <a:ext cx="8830907" cy="1026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0"/>
            <a:ext cx="10896600" cy="740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2965" y="977462"/>
            <a:ext cx="11177751" cy="5199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6/9/2020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925910" y="63405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65" y="165693"/>
            <a:ext cx="2272918" cy="62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2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731344" y="6513242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2020.06.09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編制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403438"/>
              </p:ext>
            </p:extLst>
          </p:nvPr>
        </p:nvGraphicFramePr>
        <p:xfrm>
          <a:off x="1349292" y="4068848"/>
          <a:ext cx="9099633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2271">
                  <a:extLst>
                    <a:ext uri="{9D8B030D-6E8A-4147-A177-3AD203B41FA5}">
                      <a16:colId xmlns:a16="http://schemas.microsoft.com/office/drawing/2014/main" val="1685814092"/>
                    </a:ext>
                  </a:extLst>
                </a:gridCol>
                <a:gridCol w="7407362">
                  <a:extLst>
                    <a:ext uri="{9D8B030D-6E8A-4147-A177-3AD203B41FA5}">
                      <a16:colId xmlns:a16="http://schemas.microsoft.com/office/drawing/2014/main" val="15457328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Product Owner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孫培然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79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Scrum</a:t>
                      </a:r>
                      <a:r>
                        <a:rPr lang="en-US" altLang="zh-TW" sz="1800" baseline="0" dirty="0"/>
                        <a:t> Master</a:t>
                      </a:r>
                      <a:r>
                        <a:rPr lang="en-US" altLang="zh-TW" sz="1800" dirty="0"/>
                        <a:t> 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dirty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卓曉霜</a:t>
                      </a:r>
                      <a:endParaRPr lang="en-US" altLang="zh-TW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Scrum Team</a:t>
                      </a:r>
                      <a:endParaRPr lang="zh-TW" altLang="en-US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馬文彬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5865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897678" y="801622"/>
            <a:ext cx="9738050" cy="2387600"/>
          </a:xfrm>
        </p:spPr>
        <p:txBody>
          <a:bodyPr/>
          <a:lstStyle/>
          <a:p>
            <a:r>
              <a:rPr lang="zh-TW" altLang="en-US" b="1" dirty="0"/>
              <a:t>系統設計書</a:t>
            </a:r>
            <a:r>
              <a:rPr lang="en-US" altLang="zh-TW" b="1" dirty="0"/>
              <a:t>—</a:t>
            </a:r>
            <a:r>
              <a:rPr lang="zh-TW" altLang="en-US" b="1" dirty="0"/>
              <a:t>復健治療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562725" y="2986394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/>
              <a:t>rehab-</a:t>
            </a:r>
            <a:r>
              <a:rPr lang="en-US" altLang="zh-TW" sz="2400" i="1" dirty="0" err="1"/>
              <a:t>tx</a:t>
            </a:r>
            <a:r>
              <a:rPr lang="en-US" altLang="zh-TW" sz="2400" i="1" dirty="0"/>
              <a:t>-record-view</a:t>
            </a:r>
            <a:endParaRPr lang="zh-TW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4752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5. </a:t>
            </a:r>
            <a:r>
              <a:rPr lang="en-US" altLang="zh-TW" b="1" dirty="0">
                <a:cs typeface="Calibri" panose="020F0502020204030204" pitchFamily="34" charset="0"/>
              </a:rPr>
              <a:t>Model Service</a:t>
            </a:r>
            <a:r>
              <a:rPr lang="en-US" altLang="zh-TW" b="1" dirty="0"/>
              <a:t> </a:t>
            </a:r>
            <a:endParaRPr lang="zh-TW" altLang="en-US" b="1" dirty="0"/>
          </a:p>
        </p:txBody>
      </p:sp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2817F36B-2CCB-4FDE-AD68-2EE272398B26}"/>
              </a:ext>
            </a:extLst>
          </p:cNvPr>
          <p:cNvGraphicFramePr>
            <a:graphicFrameLocks/>
          </p:cNvGraphicFramePr>
          <p:nvPr/>
        </p:nvGraphicFramePr>
        <p:xfrm>
          <a:off x="372507" y="1064053"/>
          <a:ext cx="11231097" cy="449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3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7484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520176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Service Function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病歷的日期清單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getRehabDates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registerNo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: string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RehabDate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5873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getRehabRecords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RehabRecord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20964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取得復健診斷描述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getRehabDiagRecords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RehabDiagRecord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77314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取得復健治療清單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getRehabTxs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RehabReq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RehabTx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338156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取得本次就醫日期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getLastVisitDate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en-US" altLang="zh-TW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取得下拉選單用的日期區間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getDateRange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DateRange</a:t>
                      </a: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072193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取得就醫資訊清單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getVisitList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en-US" altLang="zh-TW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49281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取得本次就醫資訊清單，一筆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getCurrentVisitList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: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714068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取得就醫列表欄位設定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getVisitColumns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ColTemplate</a:t>
                      </a:r>
                      <a:r>
                        <a:rPr lang="en-US" altLang="zh-TW" sz="1800" kern="12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767898"/>
                  </a:ext>
                </a:extLst>
              </a:tr>
            </a:tbl>
          </a:graphicData>
        </a:graphic>
      </p:graphicFrame>
      <p:sp>
        <p:nvSpPr>
          <p:cNvPr id="7" name="圓角矩形 8">
            <a:extLst>
              <a:ext uri="{FF2B5EF4-FFF2-40B4-BE49-F238E27FC236}">
                <a16:creationId xmlns:a16="http://schemas.microsoft.com/office/drawing/2014/main" id="{629736EB-7DF8-484B-AEC0-9D62E5834E44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295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6. </a:t>
            </a:r>
            <a:r>
              <a:rPr lang="en-US" altLang="zh-TW" b="1" dirty="0">
                <a:cs typeface="Calibri" panose="020F0502020204030204" pitchFamily="34" charset="0"/>
              </a:rPr>
              <a:t>Stored Procedure</a:t>
            </a:r>
            <a:endParaRPr lang="zh-TW" altLang="en-US" b="1" dirty="0"/>
          </a:p>
        </p:txBody>
      </p:sp>
      <p:sp>
        <p:nvSpPr>
          <p:cNvPr id="9" name="圓角矩形 4">
            <a:extLst>
              <a:ext uri="{FF2B5EF4-FFF2-40B4-BE49-F238E27FC236}">
                <a16:creationId xmlns:a16="http://schemas.microsoft.com/office/drawing/2014/main" id="{E4664781-BDF1-4E5C-942E-D6B24E0A15ED}"/>
              </a:ext>
            </a:extLst>
          </p:cNvPr>
          <p:cNvSpPr/>
          <p:nvPr/>
        </p:nvSpPr>
        <p:spPr>
          <a:xfrm>
            <a:off x="440023" y="1087223"/>
            <a:ext cx="7723476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stored procedure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，副主任指示現階段直接用請舊系統工程師撈 </a:t>
            </a:r>
            <a:r>
              <a:rPr lang="en-US" altLang="zh-TW" sz="1200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informix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開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但有另一種選擇是使用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 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抓 </a:t>
            </a:r>
            <a:r>
              <a:rPr lang="en-US" altLang="zh-TW" sz="1200" dirty="0" err="1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infomix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，會嘗試此種 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(2020-06-05)</a:t>
            </a:r>
          </a:p>
        </p:txBody>
      </p:sp>
    </p:spTree>
    <p:extLst>
      <p:ext uri="{BB962C8B-B14F-4D97-AF65-F5344CB8AC3E}">
        <p14:creationId xmlns:p14="http://schemas.microsoft.com/office/powerpoint/2010/main" val="26049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系統設計大綱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UI &amp; Event Binding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ViewModel</a:t>
            </a:r>
            <a:endParaRPr lang="en-US" altLang="zh-TW" sz="3200" dirty="0">
              <a:latin typeface="+mn-lt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View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 err="1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WebAPI</a:t>
            </a: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 Controller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Model Service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3200" dirty="0">
                <a:latin typeface="+mn-lt"/>
                <a:ea typeface="微軟正黑體" panose="020B0604030504040204" pitchFamily="34" charset="-120"/>
                <a:cs typeface="Calibri" panose="020F0502020204030204" pitchFamily="34" charset="0"/>
              </a:rPr>
              <a:t>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9132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DBC8998-F7D9-4AB4-B5BB-C0CCD9BA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49" y="3461539"/>
            <a:ext cx="2091253" cy="14258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 </a:t>
            </a:r>
            <a:r>
              <a:rPr lang="en-US" altLang="zh-TW" b="1" dirty="0"/>
              <a:t>UI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Event Binding</a:t>
            </a:r>
            <a:r>
              <a:rPr lang="zh-TW" altLang="en-US" b="1" dirty="0"/>
              <a:t> </a:t>
            </a:r>
            <a:r>
              <a:rPr lang="en-US" altLang="zh-TW" b="1" dirty="0"/>
              <a:t>(1/3)</a:t>
            </a:r>
            <a:r>
              <a:rPr lang="en-US" altLang="zh-TW" sz="1800" b="1" dirty="0"/>
              <a:t>-</a:t>
            </a:r>
            <a:r>
              <a:rPr lang="zh-TW" altLang="en-US" sz="1800" b="1" dirty="0"/>
              <a:t>住院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/>
        </p:nvGraphicFramePr>
        <p:xfrm>
          <a:off x="171450" y="1271247"/>
          <a:ext cx="2362743" cy="2135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92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00881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onRangeChange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onReportSearch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onSelectRehab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1952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onClickRehabTx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63711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A8502AA8-6A0E-4D16-AF41-1DD927C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47453" y="1183927"/>
            <a:ext cx="9488416" cy="5337234"/>
          </a:xfrm>
          <a:prstGeom prst="rect">
            <a:avLst/>
          </a:prstGeom>
        </p:spPr>
      </p:pic>
      <p:sp>
        <p:nvSpPr>
          <p:cNvPr id="18" name="圓角矩形圖說文字 9">
            <a:extLst>
              <a:ext uri="{FF2B5EF4-FFF2-40B4-BE49-F238E27FC236}">
                <a16:creationId xmlns:a16="http://schemas.microsoft.com/office/drawing/2014/main" id="{61618C6A-93C5-48B5-A139-F26ADC793C76}"/>
              </a:ext>
            </a:extLst>
          </p:cNvPr>
          <p:cNvSpPr/>
          <p:nvPr/>
        </p:nvSpPr>
        <p:spPr>
          <a:xfrm>
            <a:off x="147217" y="4992361"/>
            <a:ext cx="1772181" cy="1011832"/>
          </a:xfrm>
          <a:prstGeom prst="wedgeRoundRectCallout">
            <a:avLst>
              <a:gd name="adj1" fmla="val 25660"/>
              <a:gd name="adj2" fmla="val -67842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門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急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住，選取就醫資訊時，取得復健療程病歷清單資料，並跳轉到復健療程病歷清單列表，如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(4)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圓角矩形圖說文字 12">
            <a:extLst>
              <a:ext uri="{FF2B5EF4-FFF2-40B4-BE49-F238E27FC236}">
                <a16:creationId xmlns:a16="http://schemas.microsoft.com/office/drawing/2014/main" id="{71897638-B413-4670-8F73-5B95EBA8838C}"/>
              </a:ext>
            </a:extLst>
          </p:cNvPr>
          <p:cNvSpPr/>
          <p:nvPr/>
        </p:nvSpPr>
        <p:spPr>
          <a:xfrm>
            <a:off x="4212437" y="4362679"/>
            <a:ext cx="1576201" cy="848300"/>
          </a:xfrm>
          <a:prstGeom prst="wedgeRoundRectCallout">
            <a:avLst>
              <a:gd name="adj1" fmla="val 42975"/>
              <a:gd name="adj2" fmla="val -69070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OT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ST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都可能各有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多筆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復健療程病歷，舊資料有，新資料較不常出現</a:t>
            </a:r>
            <a:endParaRPr lang="en-US" altLang="zh-TW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657D32-8F02-40D9-BA5B-28F16F422844}"/>
              </a:ext>
            </a:extLst>
          </p:cNvPr>
          <p:cNvSpPr/>
          <p:nvPr/>
        </p:nvSpPr>
        <p:spPr>
          <a:xfrm>
            <a:off x="7391661" y="1905460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055F98-5972-4DD1-9283-FEA5813606E9}"/>
              </a:ext>
            </a:extLst>
          </p:cNvPr>
          <p:cNvSpPr/>
          <p:nvPr/>
        </p:nvSpPr>
        <p:spPr>
          <a:xfrm>
            <a:off x="5513445" y="1905460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F3AC95-C8C4-4F4F-B79E-F8E1DF9337C2}"/>
              </a:ext>
            </a:extLst>
          </p:cNvPr>
          <p:cNvSpPr/>
          <p:nvPr/>
        </p:nvSpPr>
        <p:spPr>
          <a:xfrm>
            <a:off x="1821732" y="4776747"/>
            <a:ext cx="365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CDA369-998B-44B6-9108-441475FF7549}"/>
              </a:ext>
            </a:extLst>
          </p:cNvPr>
          <p:cNvSpPr/>
          <p:nvPr/>
        </p:nvSpPr>
        <p:spPr>
          <a:xfrm>
            <a:off x="4063191" y="3304147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33" name="圓角矩形圖說文字 9">
            <a:extLst>
              <a:ext uri="{FF2B5EF4-FFF2-40B4-BE49-F238E27FC236}">
                <a16:creationId xmlns:a16="http://schemas.microsoft.com/office/drawing/2014/main" id="{26C4F98C-6BB9-4871-BEA4-B6EFD0EC6D62}"/>
              </a:ext>
            </a:extLst>
          </p:cNvPr>
          <p:cNvSpPr/>
          <p:nvPr/>
        </p:nvSpPr>
        <p:spPr>
          <a:xfrm>
            <a:off x="2747543" y="3385338"/>
            <a:ext cx="1409557" cy="977341"/>
          </a:xfrm>
          <a:prstGeom prst="wedgeRoundRectCallout">
            <a:avLst>
              <a:gd name="adj1" fmla="val 52111"/>
              <a:gd name="adj2" fmla="val -74775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選取療程清單的時間，取得該日期的及就醫序號的病歷資料，改變右側病歷內容</a:t>
            </a:r>
          </a:p>
        </p:txBody>
      </p:sp>
      <p:sp>
        <p:nvSpPr>
          <p:cNvPr id="35" name="圓角矩形 8">
            <a:extLst>
              <a:ext uri="{FF2B5EF4-FFF2-40B4-BE49-F238E27FC236}">
                <a16:creationId xmlns:a16="http://schemas.microsoft.com/office/drawing/2014/main" id="{90D4B502-4898-4B5F-9FED-046A24B967A1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圖說文字 12">
            <a:extLst>
              <a:ext uri="{FF2B5EF4-FFF2-40B4-BE49-F238E27FC236}">
                <a16:creationId xmlns:a16="http://schemas.microsoft.com/office/drawing/2014/main" id="{01842903-867E-4A46-8A75-BFBAC78F2A20}"/>
              </a:ext>
            </a:extLst>
          </p:cNvPr>
          <p:cNvSpPr/>
          <p:nvPr/>
        </p:nvSpPr>
        <p:spPr>
          <a:xfrm>
            <a:off x="9472569" y="2365229"/>
            <a:ext cx="1461304" cy="446639"/>
          </a:xfrm>
          <a:prstGeom prst="wedgeRoundRectCallout">
            <a:avLst>
              <a:gd name="adj1" fmla="val -192569"/>
              <a:gd name="adj2" fmla="val 33977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用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tab 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分類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PT OT ST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BF87E5-DBE7-47F1-B584-786BA2BA17AB}"/>
              </a:ext>
            </a:extLst>
          </p:cNvPr>
          <p:cNvSpPr/>
          <p:nvPr/>
        </p:nvSpPr>
        <p:spPr>
          <a:xfrm>
            <a:off x="10105200" y="29348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872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DBC8998-F7D9-4AB4-B5BB-C0CCD9BA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49" y="3461539"/>
            <a:ext cx="2091253" cy="14258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 </a:t>
            </a:r>
            <a:r>
              <a:rPr lang="en-US" altLang="zh-TW" b="1" dirty="0"/>
              <a:t>UI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Event Binding</a:t>
            </a:r>
            <a:r>
              <a:rPr lang="zh-TW" altLang="en-US" b="1" dirty="0"/>
              <a:t> </a:t>
            </a:r>
            <a:r>
              <a:rPr lang="en-US" altLang="zh-TW" b="1" dirty="0"/>
              <a:t>(2/3)</a:t>
            </a:r>
            <a:r>
              <a:rPr lang="en-US" altLang="zh-TW" sz="1800" b="1" dirty="0"/>
              <a:t>-</a:t>
            </a:r>
            <a:r>
              <a:rPr lang="zh-TW" altLang="en-US" sz="1800" b="1" dirty="0"/>
              <a:t>住院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/>
        </p:nvGraphicFramePr>
        <p:xfrm>
          <a:off x="171450" y="1271247"/>
          <a:ext cx="2362743" cy="2135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92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00881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onRangeChange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onReportSearch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onSelectRehab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1952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onClickRehabTx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63711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A8502AA8-6A0E-4D16-AF41-1DD927C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47453" y="1183927"/>
            <a:ext cx="9488416" cy="5337234"/>
          </a:xfrm>
          <a:prstGeom prst="rect">
            <a:avLst/>
          </a:prstGeom>
        </p:spPr>
      </p:pic>
      <p:sp>
        <p:nvSpPr>
          <p:cNvPr id="18" name="圓角矩形圖說文字 9">
            <a:extLst>
              <a:ext uri="{FF2B5EF4-FFF2-40B4-BE49-F238E27FC236}">
                <a16:creationId xmlns:a16="http://schemas.microsoft.com/office/drawing/2014/main" id="{61618C6A-93C5-48B5-A139-F26ADC793C76}"/>
              </a:ext>
            </a:extLst>
          </p:cNvPr>
          <p:cNvSpPr/>
          <p:nvPr/>
        </p:nvSpPr>
        <p:spPr>
          <a:xfrm>
            <a:off x="147217" y="4992361"/>
            <a:ext cx="1772181" cy="1011832"/>
          </a:xfrm>
          <a:prstGeom prst="wedgeRoundRectCallout">
            <a:avLst>
              <a:gd name="adj1" fmla="val 25660"/>
              <a:gd name="adj2" fmla="val -67842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門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急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住，選取就醫資訊時，取得復健療程病歷清單資料，並跳轉到復健療程病歷清單列表，如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(4)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圓角矩形圖說文字 12">
            <a:extLst>
              <a:ext uri="{FF2B5EF4-FFF2-40B4-BE49-F238E27FC236}">
                <a16:creationId xmlns:a16="http://schemas.microsoft.com/office/drawing/2014/main" id="{71897638-B413-4670-8F73-5B95EBA8838C}"/>
              </a:ext>
            </a:extLst>
          </p:cNvPr>
          <p:cNvSpPr/>
          <p:nvPr/>
        </p:nvSpPr>
        <p:spPr>
          <a:xfrm>
            <a:off x="4212437" y="4362679"/>
            <a:ext cx="1576201" cy="848300"/>
          </a:xfrm>
          <a:prstGeom prst="wedgeRoundRectCallout">
            <a:avLst>
              <a:gd name="adj1" fmla="val 42975"/>
              <a:gd name="adj2" fmla="val -69070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OT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ST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都可能各有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多筆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復健療程病歷，舊資料有，新資料較不常出現</a:t>
            </a:r>
            <a:endParaRPr lang="en-US" altLang="zh-TW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657D32-8F02-40D9-BA5B-28F16F422844}"/>
              </a:ext>
            </a:extLst>
          </p:cNvPr>
          <p:cNvSpPr/>
          <p:nvPr/>
        </p:nvSpPr>
        <p:spPr>
          <a:xfrm>
            <a:off x="7391661" y="1905460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055F98-5972-4DD1-9283-FEA5813606E9}"/>
              </a:ext>
            </a:extLst>
          </p:cNvPr>
          <p:cNvSpPr/>
          <p:nvPr/>
        </p:nvSpPr>
        <p:spPr>
          <a:xfrm>
            <a:off x="5513445" y="1905460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F3AC95-C8C4-4F4F-B79E-F8E1DF9337C2}"/>
              </a:ext>
            </a:extLst>
          </p:cNvPr>
          <p:cNvSpPr/>
          <p:nvPr/>
        </p:nvSpPr>
        <p:spPr>
          <a:xfrm>
            <a:off x="1821732" y="4776747"/>
            <a:ext cx="365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CDA369-998B-44B6-9108-441475FF7549}"/>
              </a:ext>
            </a:extLst>
          </p:cNvPr>
          <p:cNvSpPr/>
          <p:nvPr/>
        </p:nvSpPr>
        <p:spPr>
          <a:xfrm>
            <a:off x="4063191" y="3304147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33" name="圓角矩形圖說文字 9">
            <a:extLst>
              <a:ext uri="{FF2B5EF4-FFF2-40B4-BE49-F238E27FC236}">
                <a16:creationId xmlns:a16="http://schemas.microsoft.com/office/drawing/2014/main" id="{26C4F98C-6BB9-4871-BEA4-B6EFD0EC6D62}"/>
              </a:ext>
            </a:extLst>
          </p:cNvPr>
          <p:cNvSpPr/>
          <p:nvPr/>
        </p:nvSpPr>
        <p:spPr>
          <a:xfrm>
            <a:off x="2747543" y="3385338"/>
            <a:ext cx="1409557" cy="977341"/>
          </a:xfrm>
          <a:prstGeom prst="wedgeRoundRectCallout">
            <a:avLst>
              <a:gd name="adj1" fmla="val 52111"/>
              <a:gd name="adj2" fmla="val -74775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選取療程清單的時間，取得該日期的及就醫序號的病歷資料，改變右側病歷內容</a:t>
            </a:r>
          </a:p>
        </p:txBody>
      </p:sp>
      <p:sp>
        <p:nvSpPr>
          <p:cNvPr id="35" name="圓角矩形 8">
            <a:extLst>
              <a:ext uri="{FF2B5EF4-FFF2-40B4-BE49-F238E27FC236}">
                <a16:creationId xmlns:a16="http://schemas.microsoft.com/office/drawing/2014/main" id="{90D4B502-4898-4B5F-9FED-046A24B967A1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圖說文字 12">
            <a:extLst>
              <a:ext uri="{FF2B5EF4-FFF2-40B4-BE49-F238E27FC236}">
                <a16:creationId xmlns:a16="http://schemas.microsoft.com/office/drawing/2014/main" id="{01842903-867E-4A46-8A75-BFBAC78F2A20}"/>
              </a:ext>
            </a:extLst>
          </p:cNvPr>
          <p:cNvSpPr/>
          <p:nvPr/>
        </p:nvSpPr>
        <p:spPr>
          <a:xfrm>
            <a:off x="9472569" y="2365229"/>
            <a:ext cx="1461304" cy="446639"/>
          </a:xfrm>
          <a:prstGeom prst="wedgeRoundRectCallout">
            <a:avLst>
              <a:gd name="adj1" fmla="val -192569"/>
              <a:gd name="adj2" fmla="val 33977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用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tab 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分類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PT OT ST</a:t>
            </a:r>
          </a:p>
        </p:txBody>
      </p:sp>
      <p:sp>
        <p:nvSpPr>
          <p:cNvPr id="19" name="圓角矩形圖說文字 12">
            <a:extLst>
              <a:ext uri="{FF2B5EF4-FFF2-40B4-BE49-F238E27FC236}">
                <a16:creationId xmlns:a16="http://schemas.microsoft.com/office/drawing/2014/main" id="{E15663BA-55F0-4E5C-8BA1-F89D8F608796}"/>
              </a:ext>
            </a:extLst>
          </p:cNvPr>
          <p:cNvSpPr/>
          <p:nvPr/>
        </p:nvSpPr>
        <p:spPr>
          <a:xfrm>
            <a:off x="10211978" y="3399173"/>
            <a:ext cx="1443790" cy="593997"/>
          </a:xfrm>
          <a:prstGeom prst="wedgeRoundRectCallout">
            <a:avLst>
              <a:gd name="adj1" fmla="val -1157"/>
              <a:gd name="adj2" fmla="val 101989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多筆時捲動卷軸向下查看治療紀錄</a:t>
            </a:r>
            <a:endParaRPr lang="en-US" altLang="zh-TW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209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2DBC8998-F7D9-4AB4-B5BB-C0CCD9BA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49" y="3461539"/>
            <a:ext cx="2091253" cy="14258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1.</a:t>
            </a:r>
            <a:r>
              <a:rPr lang="zh-TW" altLang="en-US" b="1" dirty="0"/>
              <a:t> </a:t>
            </a:r>
            <a:r>
              <a:rPr lang="en-US" altLang="zh-TW" b="1" dirty="0"/>
              <a:t>UI</a:t>
            </a:r>
            <a:r>
              <a:rPr lang="zh-TW" altLang="en-US" b="1" dirty="0"/>
              <a:t> </a:t>
            </a:r>
            <a:r>
              <a:rPr lang="en-US" altLang="zh-TW" b="1" dirty="0"/>
              <a:t>&amp;</a:t>
            </a:r>
            <a:r>
              <a:rPr lang="zh-TW" altLang="en-US" b="1" dirty="0"/>
              <a:t> </a:t>
            </a:r>
            <a:r>
              <a:rPr lang="en-US" altLang="zh-TW" b="1" dirty="0"/>
              <a:t>Event Binding</a:t>
            </a:r>
            <a:r>
              <a:rPr lang="zh-TW" altLang="en-US" b="1" dirty="0"/>
              <a:t> </a:t>
            </a:r>
            <a:r>
              <a:rPr lang="en-US" altLang="zh-TW" b="1" dirty="0"/>
              <a:t>(3/3)</a:t>
            </a:r>
            <a:r>
              <a:rPr lang="en-US" altLang="zh-TW" sz="1800" b="1" dirty="0"/>
              <a:t>-</a:t>
            </a:r>
            <a:r>
              <a:rPr lang="zh-TW" altLang="en-US" sz="1800" b="1" dirty="0"/>
              <a:t>取治療資料</a:t>
            </a:r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01082AA-9148-48B6-A657-72DEF4990DBE}"/>
              </a:ext>
            </a:extLst>
          </p:cNvPr>
          <p:cNvGraphicFramePr>
            <a:graphicFrameLocks noGrp="1"/>
          </p:cNvGraphicFramePr>
          <p:nvPr/>
        </p:nvGraphicFramePr>
        <p:xfrm>
          <a:off x="171450" y="1271247"/>
          <a:ext cx="2362743" cy="213594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3929">
                  <a:extLst>
                    <a:ext uri="{9D8B030D-6E8A-4147-A177-3AD203B41FA5}">
                      <a16:colId xmlns:a16="http://schemas.microsoft.com/office/drawing/2014/main" val="763461181"/>
                    </a:ext>
                  </a:extLst>
                </a:gridCol>
                <a:gridCol w="2008814">
                  <a:extLst>
                    <a:ext uri="{9D8B030D-6E8A-4147-A177-3AD203B41FA5}">
                      <a16:colId xmlns:a16="http://schemas.microsoft.com/office/drawing/2014/main" val="4214860024"/>
                    </a:ext>
                  </a:extLst>
                </a:gridCol>
              </a:tblGrid>
              <a:tr h="33731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事件名稱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80104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onRangeChange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55730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onReportSearch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78294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400" b="0" kern="1200" dirty="0">
                          <a:solidFill>
                            <a:srgbClr val="A6A6A6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721899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onSelectRehab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19528"/>
                  </a:ext>
                </a:extLst>
              </a:tr>
              <a:tr h="359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n-lt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onClickRehabTx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($event)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963711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A8502AA8-6A0E-4D16-AF41-1DD927C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47453" y="1183927"/>
            <a:ext cx="9488416" cy="5337234"/>
          </a:xfrm>
          <a:prstGeom prst="rect">
            <a:avLst/>
          </a:prstGeom>
        </p:spPr>
      </p:pic>
      <p:sp>
        <p:nvSpPr>
          <p:cNvPr id="18" name="圓角矩形圖說文字 9">
            <a:extLst>
              <a:ext uri="{FF2B5EF4-FFF2-40B4-BE49-F238E27FC236}">
                <a16:creationId xmlns:a16="http://schemas.microsoft.com/office/drawing/2014/main" id="{61618C6A-93C5-48B5-A139-F26ADC793C76}"/>
              </a:ext>
            </a:extLst>
          </p:cNvPr>
          <p:cNvSpPr/>
          <p:nvPr/>
        </p:nvSpPr>
        <p:spPr>
          <a:xfrm>
            <a:off x="147217" y="4992361"/>
            <a:ext cx="1772181" cy="1011832"/>
          </a:xfrm>
          <a:prstGeom prst="wedgeRoundRectCallout">
            <a:avLst>
              <a:gd name="adj1" fmla="val 25660"/>
              <a:gd name="adj2" fmla="val -67842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門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急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住，選取就醫資訊時，取得復健療程病歷清單資料，並跳轉到復健療程病歷清單列表，如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(4)</a:t>
            </a:r>
            <a:endParaRPr lang="zh-TW" altLang="en-US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" name="圓角矩形圖說文字 12">
            <a:extLst>
              <a:ext uri="{FF2B5EF4-FFF2-40B4-BE49-F238E27FC236}">
                <a16:creationId xmlns:a16="http://schemas.microsoft.com/office/drawing/2014/main" id="{71897638-B413-4670-8F73-5B95EBA8838C}"/>
              </a:ext>
            </a:extLst>
          </p:cNvPr>
          <p:cNvSpPr/>
          <p:nvPr/>
        </p:nvSpPr>
        <p:spPr>
          <a:xfrm>
            <a:off x="4212437" y="4362679"/>
            <a:ext cx="1576201" cy="848300"/>
          </a:xfrm>
          <a:prstGeom prst="wedgeRoundRectCallout">
            <a:avLst>
              <a:gd name="adj1" fmla="val 42975"/>
              <a:gd name="adj2" fmla="val -69070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OT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ST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都可能各有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多筆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”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復健療程病歷，舊資料有，新資料較不常出現</a:t>
            </a:r>
            <a:endParaRPr lang="en-US" altLang="zh-TW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B657D32-8F02-40D9-BA5B-28F16F422844}"/>
              </a:ext>
            </a:extLst>
          </p:cNvPr>
          <p:cNvSpPr/>
          <p:nvPr/>
        </p:nvSpPr>
        <p:spPr>
          <a:xfrm>
            <a:off x="7391661" y="1905460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❷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055F98-5972-4DD1-9283-FEA5813606E9}"/>
              </a:ext>
            </a:extLst>
          </p:cNvPr>
          <p:cNvSpPr/>
          <p:nvPr/>
        </p:nvSpPr>
        <p:spPr>
          <a:xfrm>
            <a:off x="5513445" y="1905460"/>
            <a:ext cx="367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❶</a:t>
            </a:r>
            <a:endParaRPr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F3AC95-C8C4-4F4F-B79E-F8E1DF9337C2}"/>
              </a:ext>
            </a:extLst>
          </p:cNvPr>
          <p:cNvSpPr/>
          <p:nvPr/>
        </p:nvSpPr>
        <p:spPr>
          <a:xfrm>
            <a:off x="1821732" y="4776747"/>
            <a:ext cx="365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❸</a:t>
            </a:r>
            <a:endParaRPr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7CDA369-998B-44B6-9108-441475FF7549}"/>
              </a:ext>
            </a:extLst>
          </p:cNvPr>
          <p:cNvSpPr/>
          <p:nvPr/>
        </p:nvSpPr>
        <p:spPr>
          <a:xfrm>
            <a:off x="4063191" y="3304147"/>
            <a:ext cx="408463" cy="3598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❹</a:t>
            </a:r>
            <a:endParaRPr lang="zh-TW" altLang="en-US" dirty="0"/>
          </a:p>
        </p:txBody>
      </p:sp>
      <p:sp>
        <p:nvSpPr>
          <p:cNvPr id="33" name="圓角矩形圖說文字 9">
            <a:extLst>
              <a:ext uri="{FF2B5EF4-FFF2-40B4-BE49-F238E27FC236}">
                <a16:creationId xmlns:a16="http://schemas.microsoft.com/office/drawing/2014/main" id="{26C4F98C-6BB9-4871-BEA4-B6EFD0EC6D62}"/>
              </a:ext>
            </a:extLst>
          </p:cNvPr>
          <p:cNvSpPr/>
          <p:nvPr/>
        </p:nvSpPr>
        <p:spPr>
          <a:xfrm>
            <a:off x="2747543" y="3385338"/>
            <a:ext cx="1409557" cy="977341"/>
          </a:xfrm>
          <a:prstGeom prst="wedgeRoundRectCallout">
            <a:avLst>
              <a:gd name="adj1" fmla="val 52111"/>
              <a:gd name="adj2" fmla="val -74775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選取療程清單的時間，取得該日期的及就醫序號的病歷資料，改變右側病歷內容</a:t>
            </a:r>
          </a:p>
        </p:txBody>
      </p:sp>
      <p:sp>
        <p:nvSpPr>
          <p:cNvPr id="35" name="圓角矩形 8">
            <a:extLst>
              <a:ext uri="{FF2B5EF4-FFF2-40B4-BE49-F238E27FC236}">
                <a16:creationId xmlns:a16="http://schemas.microsoft.com/office/drawing/2014/main" id="{90D4B502-4898-4B5F-9FED-046A24B967A1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圓角矩形圖說文字 12">
            <a:extLst>
              <a:ext uri="{FF2B5EF4-FFF2-40B4-BE49-F238E27FC236}">
                <a16:creationId xmlns:a16="http://schemas.microsoft.com/office/drawing/2014/main" id="{01842903-867E-4A46-8A75-BFBAC78F2A20}"/>
              </a:ext>
            </a:extLst>
          </p:cNvPr>
          <p:cNvSpPr/>
          <p:nvPr/>
        </p:nvSpPr>
        <p:spPr>
          <a:xfrm>
            <a:off x="9472569" y="2365229"/>
            <a:ext cx="1461304" cy="446639"/>
          </a:xfrm>
          <a:prstGeom prst="wedgeRoundRectCallout">
            <a:avLst>
              <a:gd name="adj1" fmla="val -192569"/>
              <a:gd name="adj2" fmla="val 33977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用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tab </a:t>
            </a:r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分類 </a:t>
            </a:r>
            <a:r>
              <a:rPr lang="en-US" altLang="zh-TW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PT OT ST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BF87E5-DBE7-47F1-B584-786BA2BA17AB}"/>
              </a:ext>
            </a:extLst>
          </p:cNvPr>
          <p:cNvSpPr/>
          <p:nvPr/>
        </p:nvSpPr>
        <p:spPr>
          <a:xfrm>
            <a:off x="10104068" y="29348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❺</a:t>
            </a:r>
            <a:endParaRPr lang="zh-TW" altLang="en-US" dirty="0"/>
          </a:p>
        </p:txBody>
      </p:sp>
      <p:sp>
        <p:nvSpPr>
          <p:cNvPr id="19" name="圓角矩形圖說文字 12">
            <a:extLst>
              <a:ext uri="{FF2B5EF4-FFF2-40B4-BE49-F238E27FC236}">
                <a16:creationId xmlns:a16="http://schemas.microsoft.com/office/drawing/2014/main" id="{E15663BA-55F0-4E5C-8BA1-F89D8F608796}"/>
              </a:ext>
            </a:extLst>
          </p:cNvPr>
          <p:cNvSpPr/>
          <p:nvPr/>
        </p:nvSpPr>
        <p:spPr>
          <a:xfrm>
            <a:off x="8967180" y="3417280"/>
            <a:ext cx="1443790" cy="593997"/>
          </a:xfrm>
          <a:prstGeom prst="wedgeRoundRectCallout">
            <a:avLst>
              <a:gd name="adj1" fmla="val 50731"/>
              <a:gd name="adj2" fmla="val -76062"/>
              <a:gd name="adj3" fmla="val 16667"/>
            </a:avLst>
          </a:prstGeom>
          <a:solidFill>
            <a:srgbClr val="FFF2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點擊治療紀錄按鈕，依就醫序號取得治療資料</a:t>
            </a:r>
            <a:endParaRPr lang="en-US" altLang="zh-TW" sz="1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287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 </a:t>
            </a:r>
            <a:r>
              <a:rPr lang="en-US" altLang="zh-TW" b="1" dirty="0" err="1"/>
              <a:t>ViewModel</a:t>
            </a:r>
            <a:r>
              <a:rPr lang="en-US" altLang="zh-TW" b="1" dirty="0"/>
              <a:t> (1/2)</a:t>
            </a:r>
            <a:endParaRPr lang="zh-TW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B2941CE-21E7-462C-9B51-F723CEFDE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40036"/>
              </p:ext>
            </p:extLst>
          </p:nvPr>
        </p:nvGraphicFramePr>
        <p:xfrm>
          <a:off x="542725" y="1140988"/>
          <a:ext cx="3517856" cy="14824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9136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8346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52525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/>
                        <a:t>DateRange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value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10A24F1-1A87-4880-B258-5DD8EECEA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91921"/>
              </p:ext>
            </p:extLst>
          </p:nvPr>
        </p:nvGraphicFramePr>
        <p:xfrm>
          <a:off x="542725" y="2903091"/>
          <a:ext cx="3517856" cy="259920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394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748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903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/>
                        <a:t>VisitReq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startDate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757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endDate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visitTypes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867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func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93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386113-BC30-4416-AC6A-2BD3337FC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06237"/>
              </p:ext>
            </p:extLst>
          </p:nvPr>
        </p:nvGraphicFramePr>
        <p:xfrm>
          <a:off x="4337072" y="1140988"/>
          <a:ext cx="3517856" cy="371592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394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748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903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/>
                        <a:t>Visit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visitDate1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visitDate2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5715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867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drName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933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52925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divName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240102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zh-TW" altLang="en-US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800" b="1" strike="noStrike" kern="1200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visitTypeName</a:t>
                      </a:r>
                      <a:endParaRPr lang="zh-TW" altLang="en-US" sz="1800" b="1" strike="noStrike" kern="120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5333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8A93258-5321-4FF2-B2E3-A0D6F4E09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126073"/>
              </p:ext>
            </p:extLst>
          </p:nvPr>
        </p:nvGraphicFramePr>
        <p:xfrm>
          <a:off x="8131419" y="1140988"/>
          <a:ext cx="3517856" cy="297144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3945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74879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79032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ColTemplate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header?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field?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4129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isHint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5715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isHidden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boolean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7867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dateFormat</a:t>
                      </a:r>
                      <a:endParaRPr lang="en-US" altLang="zh-TW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44933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009999"/>
                          </a:solidFill>
                          <a:latin typeface="+mn-lt"/>
                          <a:ea typeface="+mn-ea"/>
                          <a:cs typeface="Calibri" panose="020F0502020204030204" pitchFamily="34" charset="0"/>
                        </a:rPr>
                        <a:t>Style</a:t>
                      </a:r>
                      <a:endParaRPr lang="zh-TW" altLang="en-US" sz="1800" b="1" kern="1200" dirty="0">
                        <a:solidFill>
                          <a:srgbClr val="009999"/>
                        </a:solidFill>
                        <a:latin typeface="+mn-lt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52925"/>
                  </a:ext>
                </a:extLst>
              </a:tr>
            </a:tbl>
          </a:graphicData>
        </a:graphic>
      </p:graphicFrame>
      <p:sp>
        <p:nvSpPr>
          <p:cNvPr id="10" name="圓角矩形 8">
            <a:extLst>
              <a:ext uri="{FF2B5EF4-FFF2-40B4-BE49-F238E27FC236}">
                <a16:creationId xmlns:a16="http://schemas.microsoft.com/office/drawing/2014/main" id="{A2C434EA-74FE-4ED2-AAEC-17749401AE42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6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2. </a:t>
            </a:r>
            <a:r>
              <a:rPr lang="en-US" altLang="zh-TW" b="1" dirty="0" err="1"/>
              <a:t>ViewModel</a:t>
            </a:r>
            <a:r>
              <a:rPr lang="zh-TW" altLang="en-US" b="1" dirty="0"/>
              <a:t> </a:t>
            </a:r>
            <a:r>
              <a:rPr lang="en-US" altLang="zh-TW" b="1" dirty="0"/>
              <a:t>(2/2)</a:t>
            </a:r>
            <a:endParaRPr lang="zh-TW" alt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AEB1690-E6AF-440C-87FD-6F571F0E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00973"/>
              </p:ext>
            </p:extLst>
          </p:nvPr>
        </p:nvGraphicFramePr>
        <p:xfrm>
          <a:off x="4233123" y="1141200"/>
          <a:ext cx="3423600" cy="297144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751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315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3293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RehabRecord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1667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treatType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849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recordStatus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number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8548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 (Date)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572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recordUser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2567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medicalRecord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27486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A0D04E-28F3-4137-A198-3BD5EF1A0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26044"/>
              </p:ext>
            </p:extLst>
          </p:nvPr>
        </p:nvGraphicFramePr>
        <p:xfrm>
          <a:off x="543600" y="1141200"/>
          <a:ext cx="3424308" cy="148248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81151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334877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274517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RehabDate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41667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recordDateTime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 (Date)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81860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BF2F41-AF27-4A42-9323-44A2486F5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435714"/>
              </p:ext>
            </p:extLst>
          </p:nvPr>
        </p:nvGraphicFramePr>
        <p:xfrm>
          <a:off x="7921938" y="1141200"/>
          <a:ext cx="3423600" cy="22269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751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315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3293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34517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RehabDiagRecord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849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diagType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601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diagRecord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2748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 (Date)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817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AF19ACC-2E39-46EC-8B9E-D1CC8C17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07081"/>
              </p:ext>
            </p:extLst>
          </p:nvPr>
        </p:nvGraphicFramePr>
        <p:xfrm>
          <a:off x="4233123" y="4234318"/>
          <a:ext cx="3423600" cy="22269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751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315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3293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RehabTx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849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therapist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601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treatType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2748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treatDateTime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 (Date)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817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9DBC3A3-0C06-40D8-9007-4ED944572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271485"/>
              </p:ext>
            </p:extLst>
          </p:nvPr>
        </p:nvGraphicFramePr>
        <p:xfrm>
          <a:off x="543600" y="4234318"/>
          <a:ext cx="3423600" cy="222696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77517">
                  <a:extLst>
                    <a:ext uri="{9D8B030D-6E8A-4147-A177-3AD203B41FA5}">
                      <a16:colId xmlns:a16="http://schemas.microsoft.com/office/drawing/2014/main" val="2909919024"/>
                    </a:ext>
                  </a:extLst>
                </a:gridCol>
                <a:gridCol w="213152">
                  <a:extLst>
                    <a:ext uri="{9D8B030D-6E8A-4147-A177-3AD203B41FA5}">
                      <a16:colId xmlns:a16="http://schemas.microsoft.com/office/drawing/2014/main" val="1461995566"/>
                    </a:ext>
                  </a:extLst>
                </a:gridCol>
                <a:gridCol w="1432931">
                  <a:extLst>
                    <a:ext uri="{9D8B030D-6E8A-4147-A177-3AD203B41FA5}">
                      <a16:colId xmlns:a16="http://schemas.microsoft.com/office/drawing/2014/main" val="25396954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RehabReq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0773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 err="1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DataType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893194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idNo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18491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recordDate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60140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treatType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27486"/>
                  </a:ext>
                </a:extLst>
              </a:tr>
              <a:tr h="372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+ </a:t>
                      </a:r>
                      <a:r>
                        <a:rPr lang="en-US" altLang="zh-TW" sz="18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treatDate</a:t>
                      </a:r>
                      <a:endParaRPr lang="zh-TW" altLang="en-US" sz="18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rgbClr val="D4D4D4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  <a:endParaRPr lang="zh-TW" altLang="en-US" sz="1800" b="1" kern="1200" dirty="0">
                        <a:solidFill>
                          <a:srgbClr val="D4D4D4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rgbClr val="009999"/>
                          </a:solidFill>
                          <a:latin typeface="+mn-lt"/>
                          <a:cs typeface="Calibri" panose="020F0502020204030204" pitchFamily="34" charset="0"/>
                        </a:rPr>
                        <a:t>string (Date)</a:t>
                      </a:r>
                      <a:endParaRPr lang="zh-TW" altLang="en-US" sz="1800" b="1" dirty="0">
                        <a:solidFill>
                          <a:srgbClr val="009999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78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58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3.</a:t>
            </a:r>
            <a:r>
              <a:rPr lang="zh-TW" altLang="en-US" b="1" dirty="0"/>
              <a:t> </a:t>
            </a:r>
            <a:r>
              <a:rPr lang="en-US" altLang="zh-TW" b="1" dirty="0"/>
              <a:t>View Service</a:t>
            </a:r>
            <a:endParaRPr lang="zh-TW" altLang="en-US" b="1" dirty="0"/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D4FD42A2-00BF-4382-A535-BDEC47C0CDA4}"/>
              </a:ext>
            </a:extLst>
          </p:cNvPr>
          <p:cNvGraphicFramePr>
            <a:graphicFrameLocks/>
          </p:cNvGraphicFramePr>
          <p:nvPr/>
        </p:nvGraphicFramePr>
        <p:xfrm>
          <a:off x="399575" y="1009166"/>
          <a:ext cx="11210629" cy="4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3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7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49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03496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Page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Description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 </a:t>
                      </a:r>
                      <a:r>
                        <a:rPr lang="en-US" altLang="zh-TW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Event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kern="1200" dirty="0"/>
                        <a:t>View Service</a:t>
                      </a:r>
                      <a:r>
                        <a:rPr lang="en-US" altLang="zh-TW" sz="1800" b="1" kern="1200" baseline="0" dirty="0"/>
                        <a:t> 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Input</a:t>
                      </a:r>
                      <a:endParaRPr lang="zh-TW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Output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 rowSpan="9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復健治療</a:t>
                      </a: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畫面初始設定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getRehabDates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registerNo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: string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RehabDate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取得下拉選單用的日期區間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getDateRange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DateRange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171321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取得就醫列表欄位設定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getVisitColumns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ColTemplate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392342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取得就醫資訊清單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ngOnInit</a:t>
                      </a:r>
                      <a:r>
                        <a:rPr lang="en-US" altLang="zh-TW" dirty="0"/>
                        <a:t>()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getCurrentVisitList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: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357617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病歷的日期清單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onRowSelect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getRehabDates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registerNo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RehabDate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915803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onSelectRehab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getRehabRecords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RehabDate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RehabRecord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RehabDiagRecord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71550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取得復健治療清單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onClickRehabTx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getRehabTxs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RehabReq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RehabTx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06221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取得本次就醫日期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Calibri" panose="020F0502020204030204" pitchFamily="34" charset="0"/>
                        </a:rPr>
                        <a:t>onRangeChage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getLastVisitDate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137709"/>
                  </a:ext>
                </a:extLst>
              </a:tr>
              <a:tr h="36720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取得就醫資訊清單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onReportSearch</a:t>
                      </a: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($event)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getVisitList</a:t>
                      </a:r>
                      <a:r>
                        <a:rPr lang="en-US" altLang="zh-TW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339996"/>
                  </a:ext>
                </a:extLst>
              </a:tr>
            </a:tbl>
          </a:graphicData>
        </a:graphic>
      </p:graphicFrame>
      <p:sp>
        <p:nvSpPr>
          <p:cNvPr id="6" name="圓角矩形 8">
            <a:extLst>
              <a:ext uri="{FF2B5EF4-FFF2-40B4-BE49-F238E27FC236}">
                <a16:creationId xmlns:a16="http://schemas.microsoft.com/office/drawing/2014/main" id="{31CD15B3-1651-45B8-9D92-C267FB003951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530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4. </a:t>
            </a:r>
            <a:r>
              <a:rPr lang="en-US" altLang="zh-TW" b="1" dirty="0" err="1">
                <a:cs typeface="Calibri" panose="020F0502020204030204" pitchFamily="34" charset="0"/>
              </a:rPr>
              <a:t>WebAPI</a:t>
            </a:r>
            <a:r>
              <a:rPr lang="en-US" altLang="zh-TW" b="1" dirty="0">
                <a:cs typeface="Calibri" panose="020F0502020204030204" pitchFamily="34" charset="0"/>
              </a:rPr>
              <a:t> Controller</a:t>
            </a:r>
            <a:endParaRPr lang="zh-TW" altLang="en-US" b="1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F9BC0671-C88D-4CC8-8938-58B255DB7556}"/>
              </a:ext>
            </a:extLst>
          </p:cNvPr>
          <p:cNvGraphicFramePr>
            <a:graphicFrameLocks/>
          </p:cNvGraphicFramePr>
          <p:nvPr/>
        </p:nvGraphicFramePr>
        <p:xfrm>
          <a:off x="399038" y="905240"/>
          <a:ext cx="11235913" cy="210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4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766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718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URL 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(/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webapi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8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RehabRecord</a:t>
                      </a:r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病歷的日期清單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getRehabDates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registerNo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: string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RehabDate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取得復健療程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getRehabRecords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RehabRecord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41467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取得復健診斷描述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getRehabDiagRecords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RehabDate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RehabDiagRecord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37046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取得復健治療清單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getRehabTxs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RehabReq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RehabTx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06802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D9031331-A088-45BF-B5C0-E00FBD11DD79}"/>
              </a:ext>
            </a:extLst>
          </p:cNvPr>
          <p:cNvGraphicFramePr>
            <a:graphicFrameLocks/>
          </p:cNvGraphicFramePr>
          <p:nvPr/>
        </p:nvGraphicFramePr>
        <p:xfrm>
          <a:off x="399037" y="3191390"/>
          <a:ext cx="11235913" cy="27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7783">
                  <a:extLst>
                    <a:ext uri="{9D8B030D-6E8A-4147-A177-3AD203B41FA5}">
                      <a16:colId xmlns:a16="http://schemas.microsoft.com/office/drawing/2014/main" val="1535603714"/>
                    </a:ext>
                  </a:extLst>
                </a:gridCol>
                <a:gridCol w="2071800">
                  <a:extLst>
                    <a:ext uri="{9D8B030D-6E8A-4147-A177-3AD203B41FA5}">
                      <a16:colId xmlns:a16="http://schemas.microsoft.com/office/drawing/2014/main" val="3982245933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Description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/>
                        <a:t>Method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/>
                        <a:t>URL (/</a:t>
                      </a:r>
                      <a:r>
                        <a:rPr lang="en-US" altLang="zh-TW" sz="1800" kern="1200" dirty="0" err="1"/>
                        <a:t>webapi</a:t>
                      </a:r>
                      <a:r>
                        <a:rPr lang="en-US" altLang="zh-TW" sz="1800" kern="1200" dirty="0"/>
                        <a:t>/</a:t>
                      </a:r>
                      <a:r>
                        <a:rPr lang="en-US" altLang="zh-TW" sz="1800" kern="1200" dirty="0" err="1"/>
                        <a:t>visitRecord</a:t>
                      </a:r>
                      <a:r>
                        <a:rPr lang="en-US" altLang="zh-TW" sz="1800" kern="1200" dirty="0"/>
                        <a:t>/)</a:t>
                      </a:r>
                      <a:endParaRPr lang="en-US" altLang="zh-TW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/>
                        <a:t>Input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/>
                        <a:t>Output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取得本次就醫日期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POST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getLastVisitDate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en-US" altLang="zh-TW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取得下拉選單用的日期區間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getDateRange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DateRange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[]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668335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取得就醫資訊清單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PUT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getVisitList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VisitReq</a:t>
                      </a:r>
                      <a:endParaRPr lang="en-US" altLang="zh-TW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89477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取得本次就醫資訊清單，一筆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PUT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getCurrentVisitList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visitNo</a:t>
                      </a: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: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Visit[]</a:t>
                      </a:r>
                      <a:r>
                        <a:rPr lang="zh-TW" altLang="en-US" sz="1800" kern="1200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微軟正黑體" panose="020B0604030504040204" pitchFamily="34" charset="-120"/>
                          <a:cs typeface="+mn-cs"/>
                        </a:rPr>
                        <a:t>，預期一筆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810522"/>
                  </a:ext>
                </a:extLst>
              </a:tr>
              <a:tr h="246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baseline="0" dirty="0"/>
                        <a:t>取得就醫列表欄位設定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/>
                        <a:t>GET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getVisitColumns</a:t>
                      </a:r>
                      <a:r>
                        <a:rPr lang="en-US" altLang="zh-TW" sz="1800" kern="12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()</a:t>
                      </a:r>
                      <a:endParaRPr lang="zh-TW" altLang="en-US" sz="1800" kern="1200" baseline="0" dirty="0">
                        <a:solidFill>
                          <a:schemeClr val="bg1">
                            <a:lumMod val="65000"/>
                          </a:schemeClr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baseline="0" dirty="0" err="1"/>
                        <a:t>ColTemplate</a:t>
                      </a:r>
                      <a:r>
                        <a:rPr lang="en-US" altLang="zh-TW" sz="1800" kern="1200" baseline="0" dirty="0"/>
                        <a:t>[]</a:t>
                      </a:r>
                      <a:endParaRPr lang="zh-TW" altLang="en-US" sz="1800" kern="1200" baseline="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668632"/>
                  </a:ext>
                </a:extLst>
              </a:tr>
            </a:tbl>
          </a:graphicData>
        </a:graphic>
      </p:graphicFrame>
      <p:sp>
        <p:nvSpPr>
          <p:cNvPr id="7" name="圓角矩形 8">
            <a:extLst>
              <a:ext uri="{FF2B5EF4-FFF2-40B4-BE49-F238E27FC236}">
                <a16:creationId xmlns:a16="http://schemas.microsoft.com/office/drawing/2014/main" id="{4A2CD37A-E34C-43BC-AFEB-D6A0DF62FC87}"/>
              </a:ext>
            </a:extLst>
          </p:cNvPr>
          <p:cNvSpPr/>
          <p:nvPr/>
        </p:nvSpPr>
        <p:spPr>
          <a:xfrm>
            <a:off x="271538" y="6113301"/>
            <a:ext cx="2162565" cy="40467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灰色</a:t>
            </a:r>
            <a:r>
              <a:rPr lang="zh-TW" altLang="en-US" sz="1200" dirty="0">
                <a:solidFill>
                  <a:schemeClr val="accent5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為既有模組</a:t>
            </a:r>
            <a:endParaRPr lang="en-US" altLang="zh-TW" sz="1200" dirty="0">
              <a:solidFill>
                <a:schemeClr val="accent5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6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35036</TotalTime>
  <Words>1165</Words>
  <Application>Microsoft Office PowerPoint</Application>
  <PresentationFormat>寬螢幕</PresentationFormat>
  <Paragraphs>397</Paragraphs>
  <Slides>11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Arial</vt:lpstr>
      <vt:lpstr>Calibri</vt:lpstr>
      <vt:lpstr>Office 佈景主題</vt:lpstr>
      <vt:lpstr>系統設計書—復健治療</vt:lpstr>
      <vt:lpstr>系統設計大綱</vt:lpstr>
      <vt:lpstr>1. UI &amp; Event Binding (1/3)-住院</vt:lpstr>
      <vt:lpstr>1. UI &amp; Event Binding (2/3)-住院</vt:lpstr>
      <vt:lpstr>1. UI &amp; Event Binding (3/3)-取治療資料</vt:lpstr>
      <vt:lpstr>2. ViewModel (1/2)</vt:lpstr>
      <vt:lpstr>2. ViewModel (2/2)</vt:lpstr>
      <vt:lpstr>3. View Service</vt:lpstr>
      <vt:lpstr>4. WebAPI Controller</vt:lpstr>
      <vt:lpstr>5. Model Service </vt:lpstr>
      <vt:lpstr>6. Stored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交班紀錄</dc:title>
  <dc:creator>user</dc:creator>
  <cp:lastModifiedBy>馬文彬</cp:lastModifiedBy>
  <cp:revision>1336</cp:revision>
  <dcterms:created xsi:type="dcterms:W3CDTF">2019-04-08T01:43:59Z</dcterms:created>
  <dcterms:modified xsi:type="dcterms:W3CDTF">2020-06-09T05:22:15Z</dcterms:modified>
</cp:coreProperties>
</file>