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2"/>
  </p:notesMasterIdLst>
  <p:sldIdLst>
    <p:sldId id="256" r:id="rId2"/>
    <p:sldId id="266" r:id="rId3"/>
    <p:sldId id="372" r:id="rId4"/>
    <p:sldId id="377" r:id="rId5"/>
    <p:sldId id="389" r:id="rId6"/>
    <p:sldId id="388" r:id="rId7"/>
    <p:sldId id="381" r:id="rId8"/>
    <p:sldId id="379" r:id="rId9"/>
    <p:sldId id="385" r:id="rId10"/>
    <p:sldId id="3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8F6"/>
    <a:srgbClr val="2E70A5"/>
    <a:srgbClr val="008E76"/>
    <a:srgbClr val="FFFFFF"/>
    <a:srgbClr val="F9F9F9"/>
    <a:srgbClr val="D2D2D2"/>
    <a:srgbClr val="007AD9"/>
    <a:srgbClr val="F8F8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073" autoAdjust="0"/>
  </p:normalViewPr>
  <p:slideViewPr>
    <p:cSldViewPr snapToGrid="0">
      <p:cViewPr varScale="1">
        <p:scale>
          <a:sx n="94" d="100"/>
          <a:sy n="94" d="100"/>
        </p:scale>
        <p:origin x="11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2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4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2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2019.12.10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19958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高壓氧治療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discharge-summary-editor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舊系統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查詢高壓氧紀錄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191"/>
            <a:ext cx="5860869" cy="43653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1332411"/>
            <a:ext cx="6190027" cy="4241159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5659" y="2441050"/>
            <a:ext cx="448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44055" y="2317939"/>
            <a:ext cx="12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跌倒危險因子評估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49832" y="2740683"/>
            <a:ext cx="12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跌倒危險因子評估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908575" y="2863793"/>
            <a:ext cx="448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solidFill>
                <a:schemeClr val="bg1">
                  <a:lumMod val="65000"/>
                </a:schemeClr>
              </a:solidFill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1-1.</a:t>
            </a:r>
            <a:r>
              <a:rPr lang="zh-TW" altLang="en-US" b="1" dirty="0" smtClean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</a:t>
            </a:r>
            <a:r>
              <a:rPr lang="en-US" altLang="zh-TW" b="1" dirty="0" smtClean="0"/>
              <a:t>Binding-</a:t>
            </a:r>
            <a:r>
              <a:rPr lang="zh-TW" altLang="en-US" b="1" dirty="0" smtClean="0"/>
              <a:t>門</a:t>
            </a:r>
            <a:r>
              <a:rPr lang="en-US" altLang="zh-TW" b="1" dirty="0" smtClean="0"/>
              <a:t>/</a:t>
            </a:r>
            <a:r>
              <a:rPr lang="zh-TW" altLang="en-US" b="1" dirty="0" smtClean="0"/>
              <a:t>急診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1129665"/>
            <a:ext cx="9407184" cy="54457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60040" y="4318000"/>
            <a:ext cx="91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85000"/>
                  </a:schemeClr>
                </a:solidFill>
              </a:rPr>
              <a:t>高壓氧治療紀錄</a:t>
            </a:r>
            <a:endParaRPr lang="zh-TW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48272"/>
              </p:ext>
            </p:extLst>
          </p:nvPr>
        </p:nvGraphicFramePr>
        <p:xfrm>
          <a:off x="171450" y="1271247"/>
          <a:ext cx="2362743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onSelectOX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SelectOx</a:t>
                      </a: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5182"/>
                  </a:ext>
                </a:extLst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11" y="2068447"/>
            <a:ext cx="8317718" cy="4343638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2180225" y="3372416"/>
            <a:ext cx="1494428" cy="744098"/>
          </a:xfrm>
          <a:prstGeom prst="wedgeRoundRectCallout">
            <a:avLst>
              <a:gd name="adj1" fmla="val 53368"/>
              <a:gd name="adj2" fmla="val -9122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門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急診，依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就醫序號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視為一療程，就醫日期捉此療程的第一筆日期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8114" y="2836187"/>
            <a:ext cx="344371" cy="37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76602" y="2230475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40558" y="215928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80930" y="344433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3846839" y="3944999"/>
            <a:ext cx="1576201" cy="746001"/>
          </a:xfrm>
          <a:prstGeom prst="wedgeRoundRectCallout">
            <a:avLst>
              <a:gd name="adj1" fmla="val 45933"/>
              <a:gd name="adj2" fmla="val -754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選擇高壓氧資料列，上方「疾病診斷」顯示對應資料，預設帶最新一筆資料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3537" y="47964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1753804" y="5613264"/>
            <a:ext cx="3124331" cy="746001"/>
          </a:xfrm>
          <a:prstGeom prst="wedgeRoundRectCallout">
            <a:avLst>
              <a:gd name="adj1" fmla="val 67850"/>
              <a:gd name="adj2" fmla="val 48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療程結束才要填的資料：恢復情況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中斷治療原因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追加療程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醫師簽章</a:t>
            </a:r>
            <a:endParaRPr lang="en-US" altLang="zh-TW" sz="11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PS.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基本平常沒在填，但評鑑時會補填，通常為最後一筆才填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1-1.</a:t>
            </a:r>
            <a:r>
              <a:rPr lang="zh-TW" altLang="en-US" b="1" dirty="0" smtClean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</a:t>
            </a:r>
            <a:r>
              <a:rPr lang="en-US" altLang="zh-TW" b="1" dirty="0" smtClean="0"/>
              <a:t>Binding-</a:t>
            </a:r>
            <a:r>
              <a:rPr lang="zh-TW" altLang="en-US" b="1" dirty="0" smtClean="0"/>
              <a:t>住院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1129665"/>
            <a:ext cx="9407184" cy="54457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60040" y="4318000"/>
            <a:ext cx="91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85000"/>
                  </a:schemeClr>
                </a:solidFill>
              </a:rPr>
              <a:t>高壓氧治療紀錄</a:t>
            </a:r>
            <a:endParaRPr lang="zh-TW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06742"/>
              </p:ext>
            </p:extLst>
          </p:nvPr>
        </p:nvGraphicFramePr>
        <p:xfrm>
          <a:off x="87086" y="1271247"/>
          <a:ext cx="2419055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36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566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onSelectOX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863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</a:t>
                      </a: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Change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0639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1" y="1983232"/>
            <a:ext cx="8050721" cy="4204208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2471823" y="3046002"/>
            <a:ext cx="1433083" cy="770522"/>
          </a:xfrm>
          <a:prstGeom prst="wedgeRoundRectCallout">
            <a:avLst>
              <a:gd name="adj1" fmla="val 32440"/>
              <a:gd name="adj2" fmla="val -615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住院期間，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就醫序號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均為同一筆，就醫日期捉住院治療的第一筆日期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8861" y="2739992"/>
            <a:ext cx="365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54576" y="2125258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38381" y="2125258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35737" y="324488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3917406" y="3525853"/>
            <a:ext cx="1443195" cy="746001"/>
          </a:xfrm>
          <a:prstGeom prst="wedgeRoundRectCallout">
            <a:avLst>
              <a:gd name="adj1" fmla="val 59101"/>
              <a:gd name="adj2" fmla="val -4162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選擇高壓氧資料列，上方「疾病診斷」顯示對應資料，預設帶最新一筆資料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7350" y="45267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1753804" y="5181434"/>
            <a:ext cx="3124331" cy="746001"/>
          </a:xfrm>
          <a:prstGeom prst="wedgeRoundRectCallout">
            <a:avLst>
              <a:gd name="adj1" fmla="val 67850"/>
              <a:gd name="adj2" fmla="val 48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療程結束才要填的資料：恢復情況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中斷治療原因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追加療程</a:t>
            </a:r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醫師簽章</a:t>
            </a:r>
            <a:endParaRPr lang="en-US" altLang="zh-TW" sz="11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100" dirty="0" smtClean="0">
                <a:solidFill>
                  <a:schemeClr val="accent2">
                    <a:lumMod val="75000"/>
                  </a:schemeClr>
                </a:solidFill>
              </a:rPr>
              <a:t>PS.</a:t>
            </a:r>
            <a:r>
              <a:rPr lang="zh-TW" altLang="en-US" sz="1100" dirty="0" smtClean="0">
                <a:solidFill>
                  <a:schemeClr val="accent2">
                    <a:lumMod val="75000"/>
                  </a:schemeClr>
                </a:solidFill>
              </a:rPr>
              <a:t>基本平常沒在填，但評鑑時會補填，通常為最後一筆才填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4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1-2.</a:t>
            </a:r>
            <a:r>
              <a:rPr lang="zh-TW" altLang="en-US" dirty="0" smtClean="0"/>
              <a:t>資料表初步規劃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11493"/>
              </p:ext>
            </p:extLst>
          </p:nvPr>
        </p:nvGraphicFramePr>
        <p:xfrm>
          <a:off x="3658707" y="974955"/>
          <a:ext cx="4041827" cy="526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33">
                  <a:extLst>
                    <a:ext uri="{9D8B030D-6E8A-4147-A177-3AD203B41FA5}">
                      <a16:colId xmlns:a16="http://schemas.microsoft.com/office/drawing/2014/main" val="4076906768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3326692890"/>
                    </a:ext>
                  </a:extLst>
                </a:gridCol>
                <a:gridCol w="1663340">
                  <a:extLst>
                    <a:ext uri="{9D8B030D-6E8A-4147-A177-3AD203B41FA5}">
                      <a16:colId xmlns:a16="http://schemas.microsoft.com/office/drawing/2014/main" val="2556840920"/>
                    </a:ext>
                  </a:extLst>
                </a:gridCol>
              </a:tblGrid>
              <a:tr h="252615">
                <a:tc gridSpan="3"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OxygenRecord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zh-TW" altLang="en-US" sz="1200" dirty="0" smtClean="0"/>
                        <a:t>高壓氧治療明細檔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008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就醫號碼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4003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RecordNo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結果編號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691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TreatTime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治療日期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8827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CabinPressure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decimal(2,1)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艙壓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1320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TreatMin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tinyint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治療歷時分鐘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554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FallRiskScore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tinyint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跌倒危險因子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分數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4360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Complication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併發症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2366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PainValue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tinyint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疼痛指數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0473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Wound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傷口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07218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MedCode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char(08)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醫令代碼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73198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strike="noStrike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zh-TW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strike="noStrike" dirty="0" err="1" smtClean="0">
                          <a:solidFill>
                            <a:schemeClr val="tx1"/>
                          </a:solidFill>
                        </a:rPr>
                        <a:t>tinyint</a:t>
                      </a:r>
                      <a:endParaRPr lang="zh-TW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strike="noStrike" dirty="0" smtClean="0">
                          <a:solidFill>
                            <a:schemeClr val="tx1"/>
                          </a:solidFill>
                        </a:rPr>
                        <a:t>治療次數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2388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OperatorNo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技術員編號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1185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(500)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備註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治療原因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2398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DiseaseType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疾病別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9102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TrafficDemand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(30)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離院交通需求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5444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TreatStatus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tinyint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治療狀態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102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SystemUser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異動人員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91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SystemTime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異動時間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1231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87409"/>
              </p:ext>
            </p:extLst>
          </p:nvPr>
        </p:nvGraphicFramePr>
        <p:xfrm>
          <a:off x="7924801" y="982902"/>
          <a:ext cx="4023359" cy="227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29">
                  <a:extLst>
                    <a:ext uri="{9D8B030D-6E8A-4147-A177-3AD203B41FA5}">
                      <a16:colId xmlns:a16="http://schemas.microsoft.com/office/drawing/2014/main" val="4076906768"/>
                    </a:ext>
                  </a:extLst>
                </a:gridCol>
                <a:gridCol w="1044706">
                  <a:extLst>
                    <a:ext uri="{9D8B030D-6E8A-4147-A177-3AD203B41FA5}">
                      <a16:colId xmlns:a16="http://schemas.microsoft.com/office/drawing/2014/main" val="3326692890"/>
                    </a:ext>
                  </a:extLst>
                </a:gridCol>
                <a:gridCol w="1778924">
                  <a:extLst>
                    <a:ext uri="{9D8B030D-6E8A-4147-A177-3AD203B41FA5}">
                      <a16:colId xmlns:a16="http://schemas.microsoft.com/office/drawing/2014/main" val="2556840920"/>
                    </a:ext>
                  </a:extLst>
                </a:gridCol>
              </a:tblGrid>
              <a:tr h="252615">
                <a:tc gridSpan="3"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OxygenResult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高壓</a:t>
                      </a:r>
                      <a:r>
                        <a:rPr lang="zh-TW" altLang="en-US" sz="1200" smtClean="0"/>
                        <a:t>氧治療結束結果</a:t>
                      </a:r>
                      <a:r>
                        <a:rPr lang="zh-TW" altLang="en-US" sz="1200" dirty="0" smtClean="0"/>
                        <a:t>紀錄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008"/>
                  </a:ext>
                </a:extLst>
              </a:tr>
              <a:tr h="34194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ResultNo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結果編號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2693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u="none" dirty="0" err="1" smtClean="0">
                          <a:solidFill>
                            <a:schemeClr val="tx1"/>
                          </a:solidFill>
                        </a:rPr>
                        <a:t>RecoveryStatus</a:t>
                      </a:r>
                      <a:endParaRPr lang="zh-TW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治療療程後恢復情況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540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u="none" dirty="0" err="1" smtClean="0">
                          <a:solidFill>
                            <a:schemeClr val="tx1"/>
                          </a:solidFill>
                        </a:rPr>
                        <a:t>InterruptReason</a:t>
                      </a:r>
                      <a:endParaRPr lang="zh-TW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中斷治療 原因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303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u="none" dirty="0" err="1" smtClean="0">
                          <a:solidFill>
                            <a:schemeClr val="tx1"/>
                          </a:solidFill>
                        </a:rPr>
                        <a:t>AdditionalTreat</a:t>
                      </a:r>
                      <a:endParaRPr lang="zh-TW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nvarchar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是否需要再追加療程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7026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u="none" dirty="0" err="1" smtClean="0">
                          <a:solidFill>
                            <a:schemeClr val="tx1"/>
                          </a:solidFill>
                        </a:rPr>
                        <a:t>DrNo</a:t>
                      </a:r>
                      <a:endParaRPr lang="zh-TW" alt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醫師簽章編號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8884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SystemUser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異動人員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91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SystemTime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異動時間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1231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05364" y="1164178"/>
          <a:ext cx="2300538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7082">
                  <a:extLst>
                    <a:ext uri="{9D8B030D-6E8A-4147-A177-3AD203B41FA5}">
                      <a16:colId xmlns:a16="http://schemas.microsoft.com/office/drawing/2014/main" val="3110733281"/>
                    </a:ext>
                  </a:extLst>
                </a:gridCol>
                <a:gridCol w="1343456">
                  <a:extLst>
                    <a:ext uri="{9D8B030D-6E8A-4147-A177-3AD203B41FA5}">
                      <a16:colId xmlns:a16="http://schemas.microsoft.com/office/drawing/2014/main" val="1159538081"/>
                    </a:ext>
                  </a:extLst>
                </a:gridCol>
              </a:tblGrid>
              <a:tr h="2550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VisitRecord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就醫紀錄檔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0245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rgbClr val="0000FF"/>
                          </a:solidFill>
                        </a:rPr>
                        <a:t>VisitNo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就醫號碼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6058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IdNo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身分證號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1494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rgbClr val="0000FF"/>
                          </a:solidFill>
                        </a:rPr>
                        <a:t>VisitDate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就醫日期</a:t>
                      </a:r>
                      <a:endParaRPr lang="en-US" altLang="zh-TW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8410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VisitType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就醫類別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門急住</a:t>
                      </a:r>
                      <a:r>
                        <a:rPr lang="en-US" altLang="zh-TW" sz="12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93759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b="0" dirty="0" err="1" smtClean="0">
                          <a:solidFill>
                            <a:srgbClr val="0000FF"/>
                          </a:solidFill>
                        </a:rPr>
                        <a:t>VisitSeqNo</a:t>
                      </a:r>
                      <a:endParaRPr lang="zh-TW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rgbClr val="0000FF"/>
                          </a:solidFill>
                        </a:rPr>
                        <a:t>就醫序號 </a:t>
                      </a:r>
                      <a:r>
                        <a:rPr lang="en-US" altLang="zh-TW" sz="1200" b="0" dirty="0" smtClean="0">
                          <a:solidFill>
                            <a:srgbClr val="0000FF"/>
                          </a:solidFill>
                        </a:rPr>
                        <a:t>char(04)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9727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DrNo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醫師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46427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DivNo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科別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3444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92393" y="794846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新系統已有資料表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92393" y="3528210"/>
          <a:ext cx="221964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1392">
                  <a:extLst>
                    <a:ext uri="{9D8B030D-6E8A-4147-A177-3AD203B41FA5}">
                      <a16:colId xmlns:a16="http://schemas.microsoft.com/office/drawing/2014/main" val="311073328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159538081"/>
                    </a:ext>
                  </a:extLst>
                </a:gridCol>
              </a:tblGrid>
              <a:tr h="2458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DiagRecord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診斷紀錄檔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0245"/>
                  </a:ext>
                </a:extLst>
              </a:tr>
              <a:tr h="245876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rgbClr val="0000FF"/>
                          </a:solidFill>
                        </a:rPr>
                        <a:t>VisitNo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就醫號碼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6058"/>
                  </a:ext>
                </a:extLst>
              </a:tr>
              <a:tr h="245876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DiagCode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診斷代碼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1494"/>
                  </a:ext>
                </a:extLst>
              </a:tr>
              <a:tr h="245876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rgbClr val="0000FF"/>
                          </a:solidFill>
                        </a:rPr>
                        <a:t>OrderTime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開立時間</a:t>
                      </a:r>
                      <a:endParaRPr lang="en-US" altLang="zh-TW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84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131875" y="5210946"/>
          <a:ext cx="2274027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1977">
                  <a:extLst>
                    <a:ext uri="{9D8B030D-6E8A-4147-A177-3AD203B41FA5}">
                      <a16:colId xmlns:a16="http://schemas.microsoft.com/office/drawing/2014/main" val="311073328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59538081"/>
                    </a:ext>
                  </a:extLst>
                </a:gridCol>
              </a:tblGrid>
              <a:tr h="2419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Diagnosis </a:t>
                      </a:r>
                      <a:r>
                        <a:rPr lang="zh-TW" altLang="en-US" sz="1200" dirty="0" smtClean="0"/>
                        <a:t>診斷代碼檔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0245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DiagCode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就醫號碼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6058"/>
                  </a:ext>
                </a:extLst>
              </a:tr>
              <a:tr h="241995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ChineseName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身分證號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1494"/>
                  </a:ext>
                </a:extLst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 flipV="1">
            <a:off x="1143000" y="4629314"/>
            <a:ext cx="0" cy="581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166494" y="4766241"/>
            <a:ext cx="987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DiagCode</a:t>
            </a:r>
            <a:endParaRPr lang="zh-TW" altLang="en-US" sz="1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690046" y="2541667"/>
            <a:ext cx="657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VisitNo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87717" y="3672916"/>
            <a:ext cx="139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VisitNo</a:t>
            </a:r>
            <a:r>
              <a:rPr lang="en-US" altLang="zh-TW" sz="1000" dirty="0"/>
              <a:t> </a:t>
            </a:r>
            <a:r>
              <a:rPr lang="en-US" altLang="zh-TW" sz="1000" dirty="0" smtClean="0"/>
              <a:t>+</a:t>
            </a:r>
          </a:p>
          <a:p>
            <a:r>
              <a:rPr lang="en-US" altLang="zh-TW" sz="1000" dirty="0" err="1" smtClean="0"/>
              <a:t>OrderTime</a:t>
            </a:r>
            <a:r>
              <a:rPr lang="en-US" altLang="zh-TW" sz="1000" dirty="0" smtClean="0"/>
              <a:t> (</a:t>
            </a:r>
            <a:r>
              <a:rPr lang="en-US" altLang="zh-TW" sz="1000" dirty="0" err="1" smtClean="0"/>
              <a:t>TreatTime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42" name="直線接點 41"/>
          <p:cNvCxnSpPr/>
          <p:nvPr/>
        </p:nvCxnSpPr>
        <p:spPr>
          <a:xfrm>
            <a:off x="2312035" y="4076850"/>
            <a:ext cx="1346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2405902" y="2787888"/>
            <a:ext cx="1252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endCxn id="10" idx="2"/>
          </p:cNvCxnSpPr>
          <p:nvPr/>
        </p:nvCxnSpPr>
        <p:spPr>
          <a:xfrm flipV="1">
            <a:off x="7700534" y="3262750"/>
            <a:ext cx="2235946" cy="1222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9047206" y="4238693"/>
            <a:ext cx="657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ResultNo</a:t>
            </a:r>
            <a:endParaRPr lang="zh-TW" altLang="en-US" sz="1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75920" y="637032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PS.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生命徵象資料表關聯：下一頁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1-2.</a:t>
            </a:r>
            <a:r>
              <a:rPr lang="zh-TW" altLang="en-US" dirty="0" smtClean="0"/>
              <a:t>新系統相關資料表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87496"/>
              </p:ext>
            </p:extLst>
          </p:nvPr>
        </p:nvGraphicFramePr>
        <p:xfrm>
          <a:off x="328884" y="1265778"/>
          <a:ext cx="25060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294">
                  <a:extLst>
                    <a:ext uri="{9D8B030D-6E8A-4147-A177-3AD203B41FA5}">
                      <a16:colId xmlns:a16="http://schemas.microsoft.com/office/drawing/2014/main" val="3110733281"/>
                    </a:ext>
                  </a:extLst>
                </a:gridCol>
                <a:gridCol w="1635734">
                  <a:extLst>
                    <a:ext uri="{9D8B030D-6E8A-4147-A177-3AD203B41FA5}">
                      <a16:colId xmlns:a16="http://schemas.microsoft.com/office/drawing/2014/main" val="1159538081"/>
                    </a:ext>
                  </a:extLst>
                </a:gridCol>
              </a:tblGrid>
              <a:tr h="2550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CareTreatMt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照護處置主檔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0245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CareNo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照護代碼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6058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就醫號碼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1494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CareTime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照護時間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84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30957"/>
              </p:ext>
            </p:extLst>
          </p:nvPr>
        </p:nvGraphicFramePr>
        <p:xfrm>
          <a:off x="328884" y="3128543"/>
          <a:ext cx="4923836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8323">
                  <a:extLst>
                    <a:ext uri="{9D8B030D-6E8A-4147-A177-3AD203B41FA5}">
                      <a16:colId xmlns:a16="http://schemas.microsoft.com/office/drawing/2014/main" val="3110733281"/>
                    </a:ext>
                  </a:extLst>
                </a:gridCol>
                <a:gridCol w="1089833">
                  <a:extLst>
                    <a:ext uri="{9D8B030D-6E8A-4147-A177-3AD203B41FA5}">
                      <a16:colId xmlns:a16="http://schemas.microsoft.com/office/drawing/2014/main" val="1159538081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585088820"/>
                    </a:ext>
                  </a:extLst>
                </a:gridCol>
              </a:tblGrid>
              <a:tr h="25502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CareTreatDt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zh-TW" altLang="en-US" sz="1200" dirty="0" smtClean="0"/>
                        <a:t>照護處置明細檔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0245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CareNo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照護代號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26058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TreatCode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處置項目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體溫 </a:t>
                      </a:r>
                      <a:r>
                        <a:rPr lang="en-US" altLang="zh-TW" sz="1200" dirty="0" err="1" smtClean="0">
                          <a:solidFill>
                            <a:srgbClr val="0000FF"/>
                          </a:solidFill>
                        </a:rPr>
                        <a:t>Tempture</a:t>
                      </a:r>
                      <a: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  <a:t> = 100101</a:t>
                      </a:r>
                      <a:b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zh-TW" altLang="en-US" sz="1200" dirty="0" smtClean="0"/>
                        <a:t>體溫量測部位 </a:t>
                      </a:r>
                      <a:r>
                        <a:rPr lang="en-US" altLang="zh-TW" sz="1200" dirty="0" smtClean="0"/>
                        <a:t>Position = 100102</a:t>
                      </a:r>
                      <a:br>
                        <a:rPr lang="en-US" altLang="zh-TW" sz="1200" dirty="0" smtClean="0"/>
                      </a:br>
                      <a:r>
                        <a:rPr lang="zh-TW" altLang="en-US" sz="1200" dirty="0" smtClean="0">
                          <a:solidFill>
                            <a:srgbClr val="FF0000"/>
                          </a:solidFill>
                        </a:rPr>
                        <a:t>脈搏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Pulse = 100104</a:t>
                      </a:r>
                      <a:b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呼吸 </a:t>
                      </a:r>
                      <a: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  <a:t>Respiration = 100105</a:t>
                      </a:r>
                      <a:r>
                        <a:rPr lang="en-US" altLang="zh-TW" sz="1200" dirty="0" smtClean="0"/>
                        <a:t/>
                      </a:r>
                      <a:br>
                        <a:rPr lang="en-US" altLang="zh-TW" sz="1200" dirty="0" smtClean="0"/>
                      </a:br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收縮壓 </a:t>
                      </a:r>
                      <a: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  <a:t>Systolic = 100201</a:t>
                      </a:r>
                      <a:b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zh-TW" altLang="en-US" sz="1200" dirty="0" smtClean="0">
                          <a:solidFill>
                            <a:srgbClr val="0000FF"/>
                          </a:solidFill>
                        </a:rPr>
                        <a:t>舒張壓 </a:t>
                      </a:r>
                      <a:r>
                        <a:rPr lang="en-US" altLang="zh-TW" sz="1200" dirty="0" smtClean="0">
                          <a:solidFill>
                            <a:srgbClr val="0000FF"/>
                          </a:solidFill>
                        </a:rPr>
                        <a:t>Diastolic = 100202</a:t>
                      </a:r>
                      <a:endParaRPr lang="zh-TW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1494"/>
                  </a:ext>
                </a:extLst>
              </a:tr>
              <a:tr h="255028">
                <a:tc>
                  <a:txBody>
                    <a:bodyPr/>
                    <a:lstStyle/>
                    <a:p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TreatValue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處置內容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8410"/>
                  </a:ext>
                </a:extLst>
              </a:tr>
            </a:tbl>
          </a:graphicData>
        </a:graphic>
      </p:graphicFrame>
      <p:sp>
        <p:nvSpPr>
          <p:cNvPr id="8" name="圓角矩形圖說文字 7"/>
          <p:cNvSpPr/>
          <p:nvPr/>
        </p:nvSpPr>
        <p:spPr>
          <a:xfrm>
            <a:off x="5815724" y="3319031"/>
            <a:ext cx="1692516" cy="1360703"/>
          </a:xfrm>
          <a:prstGeom prst="wedgeRoundRectCallout">
            <a:avLst>
              <a:gd name="adj1" fmla="val -63038"/>
              <a:gd name="adj2" fmla="val 2740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zh-TW" altLang="en-US" sz="1200" dirty="0" smtClean="0"/>
              <a:t>治療前生命徵象</a:t>
            </a:r>
            <a:endParaRPr lang="en-US" altLang="zh-TW" sz="1200" dirty="0" smtClean="0"/>
          </a:p>
          <a:p>
            <a:pPr lvl="0" defTabSz="914400">
              <a:defRPr/>
            </a:pPr>
            <a:r>
              <a:rPr lang="en-US" altLang="zh-TW" sz="1200" dirty="0" smtClean="0"/>
              <a:t>"</a:t>
            </a:r>
            <a:r>
              <a:rPr lang="en-US" altLang="zh-TW" sz="1200" dirty="0" err="1"/>
              <a:t>VitalSign</a:t>
            </a:r>
            <a:r>
              <a:rPr lang="en-US" altLang="zh-TW" sz="1200" dirty="0"/>
              <a:t>": {</a:t>
            </a:r>
          </a:p>
          <a:p>
            <a:pPr lvl="0" defTabSz="914400">
              <a:defRPr/>
            </a:pPr>
            <a:r>
              <a:rPr lang="en-US" altLang="zh-TW" sz="1200" dirty="0"/>
              <a:t>    "BT": "</a:t>
            </a:r>
            <a:r>
              <a:rPr lang="zh-TW" altLang="en-US" sz="1200" dirty="0"/>
              <a:t>體溫</a:t>
            </a:r>
            <a:r>
              <a:rPr lang="en-US" altLang="zh-TW" sz="1200" dirty="0"/>
              <a:t>",</a:t>
            </a:r>
          </a:p>
          <a:p>
            <a:pPr lvl="0" defTabSz="914400">
              <a:defRPr/>
            </a:pPr>
            <a:r>
              <a:rPr lang="en-US" altLang="zh-TW" sz="1200" dirty="0"/>
              <a:t>    </a:t>
            </a:r>
            <a:r>
              <a:rPr lang="en-US" altLang="zh-TW" sz="1200" dirty="0">
                <a:solidFill>
                  <a:srgbClr val="FF0000"/>
                </a:solidFill>
              </a:rPr>
              <a:t>"HR": "</a:t>
            </a:r>
            <a:r>
              <a:rPr lang="zh-TW" altLang="en-US" sz="1200" dirty="0">
                <a:solidFill>
                  <a:srgbClr val="FF0000"/>
                </a:solidFill>
              </a:rPr>
              <a:t>心律</a:t>
            </a:r>
            <a:r>
              <a:rPr lang="en-US" altLang="zh-TW" sz="1200" dirty="0">
                <a:solidFill>
                  <a:srgbClr val="FF0000"/>
                </a:solidFill>
              </a:rPr>
              <a:t>",</a:t>
            </a:r>
          </a:p>
          <a:p>
            <a:pPr lvl="0" defTabSz="914400">
              <a:defRPr/>
            </a:pPr>
            <a:r>
              <a:rPr lang="en-US" altLang="zh-TW" sz="1200" dirty="0"/>
              <a:t>    "RR": "</a:t>
            </a:r>
            <a:r>
              <a:rPr lang="zh-TW" altLang="en-US" sz="1200" dirty="0"/>
              <a:t>呼吸速率</a:t>
            </a:r>
            <a:r>
              <a:rPr lang="en-US" altLang="zh-TW" sz="1200" dirty="0"/>
              <a:t>",</a:t>
            </a:r>
          </a:p>
          <a:p>
            <a:pPr lvl="0" defTabSz="914400">
              <a:defRPr/>
            </a:pPr>
            <a:r>
              <a:rPr lang="en-US" altLang="zh-TW" sz="1200" dirty="0"/>
              <a:t>    "BP": "</a:t>
            </a:r>
            <a:r>
              <a:rPr lang="zh-TW" altLang="en-US" sz="1200" dirty="0"/>
              <a:t>血壓</a:t>
            </a:r>
            <a:r>
              <a:rPr lang="en-US" altLang="zh-TW" sz="1200" dirty="0"/>
              <a:t>"</a:t>
            </a:r>
          </a:p>
          <a:p>
            <a:pPr lvl="0" defTabSz="914400">
              <a:defRPr/>
            </a:pPr>
            <a:r>
              <a:rPr lang="en-US" altLang="zh-TW" sz="1200" dirty="0"/>
              <a:t>  </a:t>
            </a:r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686560" y="2363058"/>
            <a:ext cx="10160" cy="765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84201"/>
              </p:ext>
            </p:extLst>
          </p:nvPr>
        </p:nvGraphicFramePr>
        <p:xfrm>
          <a:off x="6069724" y="1227666"/>
          <a:ext cx="24748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418">
                  <a:extLst>
                    <a:ext uri="{9D8B030D-6E8A-4147-A177-3AD203B41FA5}">
                      <a16:colId xmlns:a16="http://schemas.microsoft.com/office/drawing/2014/main" val="3942322484"/>
                    </a:ext>
                  </a:extLst>
                </a:gridCol>
                <a:gridCol w="1237418">
                  <a:extLst>
                    <a:ext uri="{9D8B030D-6E8A-4147-A177-3AD203B41FA5}">
                      <a16:colId xmlns:a16="http://schemas.microsoft.com/office/drawing/2014/main" val="37897866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OxygenRecord</a:t>
                      </a:r>
                      <a:r>
                        <a:rPr lang="zh-TW" altLang="en-US" sz="1200" dirty="0" smtClean="0"/>
                        <a:t>高壓氧治療紀錄檔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VisitNo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就醫號碼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2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TreatTime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治療日期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705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2834912" y="1814418"/>
            <a:ext cx="3234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679598" y="2561134"/>
            <a:ext cx="108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CareNo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12160" y="1291198"/>
            <a:ext cx="209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VisitNo</a:t>
            </a:r>
            <a:r>
              <a:rPr lang="en-US" altLang="zh-TW" sz="1400" dirty="0" smtClean="0"/>
              <a:t> +</a:t>
            </a:r>
            <a:br>
              <a:rPr lang="en-US" altLang="zh-TW" sz="1400" dirty="0" smtClean="0"/>
            </a:br>
            <a:r>
              <a:rPr lang="en-US" altLang="zh-TW" sz="1400" dirty="0" err="1" smtClean="0"/>
              <a:t>CareTime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(</a:t>
            </a:r>
            <a:r>
              <a:rPr lang="en-US" altLang="zh-TW" sz="1400" dirty="0" err="1" smtClean="0"/>
              <a:t>TreatTime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60962" y="896446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新系統已有資料表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1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-</a:t>
            </a:r>
            <a:r>
              <a:rPr lang="zh-TW" altLang="en-US" dirty="0" smtClean="0"/>
              <a:t>欄位輸入資料對應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69043"/>
              </p:ext>
            </p:extLst>
          </p:nvPr>
        </p:nvGraphicFramePr>
        <p:xfrm>
          <a:off x="2419022" y="1042246"/>
          <a:ext cx="129572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28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傷口 </a:t>
                      </a:r>
                      <a:r>
                        <a:rPr lang="en-US" altLang="zh-TW" sz="1200" dirty="0" smtClean="0"/>
                        <a:t>Wound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 </a:t>
                      </a:r>
                      <a:r>
                        <a:rPr lang="zh-TW" altLang="en-US" sz="1200" dirty="0" smtClean="0"/>
                        <a:t>上皮重建期</a:t>
                      </a:r>
                    </a:p>
                    <a:p>
                      <a:r>
                        <a:rPr lang="en-US" altLang="zh-TW" sz="1200" dirty="0" smtClean="0"/>
                        <a:t>2. </a:t>
                      </a:r>
                      <a:r>
                        <a:rPr lang="zh-TW" altLang="en-US" sz="1200" dirty="0" smtClean="0"/>
                        <a:t>發炎清創期</a:t>
                      </a:r>
                    </a:p>
                    <a:p>
                      <a:r>
                        <a:rPr lang="en-US" altLang="zh-TW" sz="1200" dirty="0" smtClean="0"/>
                        <a:t>3. </a:t>
                      </a:r>
                      <a:r>
                        <a:rPr lang="zh-TW" altLang="en-US" sz="1200" dirty="0" smtClean="0"/>
                        <a:t>滲液量多期</a:t>
                      </a:r>
                    </a:p>
                    <a:p>
                      <a:r>
                        <a:rPr lang="en-US" altLang="zh-TW" sz="1200" dirty="0" smtClean="0"/>
                        <a:t>4. </a:t>
                      </a:r>
                      <a:r>
                        <a:rPr lang="zh-TW" altLang="en-US" sz="1200" dirty="0" smtClean="0"/>
                        <a:t>肉芽增生期 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2305"/>
              </p:ext>
            </p:extLst>
          </p:nvPr>
        </p:nvGraphicFramePr>
        <p:xfrm>
          <a:off x="504496" y="1042246"/>
          <a:ext cx="180055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53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併發症</a:t>
                      </a:r>
                      <a:r>
                        <a:rPr lang="en-US" altLang="zh-TW" sz="1200" dirty="0" smtClean="0"/>
                        <a:t>Complication</a:t>
                      </a:r>
                      <a:endParaRPr lang="zh-TW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 ear barotrauma</a:t>
                      </a:r>
                    </a:p>
                    <a:p>
                      <a:r>
                        <a:rPr lang="en-US" altLang="zh-TW" sz="1200" dirty="0" smtClean="0"/>
                        <a:t>2. nasal bleeding</a:t>
                      </a:r>
                    </a:p>
                    <a:p>
                      <a:r>
                        <a:rPr lang="en-US" altLang="zh-TW" sz="1200" dirty="0" smtClean="0"/>
                        <a:t>3. seizure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90248"/>
              </p:ext>
            </p:extLst>
          </p:nvPr>
        </p:nvGraphicFramePr>
        <p:xfrm>
          <a:off x="3914447" y="1042246"/>
          <a:ext cx="91472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28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醫令代碼</a:t>
                      </a:r>
                      <a:r>
                        <a:rPr lang="en-US" altLang="zh-TW" sz="1200" dirty="0" err="1" smtClean="0"/>
                        <a:t>MedCode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5611003</a:t>
                      </a:r>
                    </a:p>
                    <a:p>
                      <a:r>
                        <a:rPr lang="en-US" altLang="zh-TW" sz="1200" dirty="0" smtClean="0"/>
                        <a:t>5611002</a:t>
                      </a:r>
                    </a:p>
                    <a:p>
                      <a:r>
                        <a:rPr lang="en-US" altLang="zh-TW" sz="1200" dirty="0" smtClean="0"/>
                        <a:t>5611001</a:t>
                      </a:r>
                    </a:p>
                    <a:p>
                      <a:r>
                        <a:rPr lang="en-US" altLang="zh-TW" sz="1200" dirty="0" smtClean="0"/>
                        <a:t>59016</a:t>
                      </a:r>
                    </a:p>
                    <a:p>
                      <a:r>
                        <a:rPr lang="en-US" altLang="zh-TW" sz="1200" dirty="0" smtClean="0"/>
                        <a:t>59015</a:t>
                      </a:r>
                    </a:p>
                    <a:p>
                      <a:r>
                        <a:rPr lang="en-US" altLang="zh-TW" sz="1200" dirty="0" smtClean="0"/>
                        <a:t>59013</a:t>
                      </a:r>
                    </a:p>
                    <a:p>
                      <a:r>
                        <a:rPr lang="en-US" altLang="zh-TW" sz="1200" dirty="0" smtClean="0"/>
                        <a:t>59012</a:t>
                      </a:r>
                    </a:p>
                    <a:p>
                      <a:r>
                        <a:rPr lang="en-US" altLang="zh-TW" sz="1200" dirty="0" smtClean="0"/>
                        <a:t>59011</a:t>
                      </a:r>
                    </a:p>
                    <a:p>
                      <a:r>
                        <a:rPr lang="en-US" altLang="zh-TW" sz="1200" dirty="0" smtClean="0"/>
                        <a:t>59010</a:t>
                      </a:r>
                    </a:p>
                    <a:p>
                      <a:r>
                        <a:rPr lang="en-US" altLang="zh-TW" sz="1200" dirty="0" smtClean="0"/>
                        <a:t>59009</a:t>
                      </a:r>
                    </a:p>
                    <a:p>
                      <a:r>
                        <a:rPr lang="en-US" altLang="zh-TW" sz="1200" dirty="0" smtClean="0"/>
                        <a:t>59008</a:t>
                      </a:r>
                    </a:p>
                    <a:p>
                      <a:r>
                        <a:rPr lang="en-US" altLang="zh-TW" sz="1200" dirty="0" smtClean="0"/>
                        <a:t>59007</a:t>
                      </a:r>
                    </a:p>
                    <a:p>
                      <a:r>
                        <a:rPr lang="en-US" altLang="zh-TW" sz="1200" dirty="0" smtClean="0"/>
                        <a:t>59006</a:t>
                      </a:r>
                    </a:p>
                    <a:p>
                      <a:r>
                        <a:rPr lang="en-US" altLang="zh-TW" sz="1200" dirty="0" smtClean="0"/>
                        <a:t>59005</a:t>
                      </a:r>
                    </a:p>
                    <a:p>
                      <a:r>
                        <a:rPr lang="en-US" altLang="zh-TW" sz="1200" dirty="0" smtClean="0"/>
                        <a:t>59004</a:t>
                      </a:r>
                    </a:p>
                    <a:p>
                      <a:r>
                        <a:rPr lang="en-US" altLang="zh-TW" sz="1200" dirty="0" smtClean="0"/>
                        <a:t>59003</a:t>
                      </a:r>
                    </a:p>
                    <a:p>
                      <a:r>
                        <a:rPr lang="en-US" altLang="zh-TW" sz="1200" dirty="0" smtClean="0"/>
                        <a:t>59002</a:t>
                      </a:r>
                    </a:p>
                    <a:p>
                      <a:r>
                        <a:rPr lang="en-US" altLang="zh-TW" sz="1200" dirty="0" smtClean="0"/>
                        <a:t>59001</a:t>
                      </a:r>
                    </a:p>
                    <a:p>
                      <a:r>
                        <a:rPr lang="en-US" altLang="zh-TW" sz="1200" dirty="0" smtClean="0"/>
                        <a:t>18D001</a:t>
                      </a:r>
                    </a:p>
                    <a:p>
                      <a:r>
                        <a:rPr lang="en-US" altLang="zh-TW" sz="1200" dirty="0" smtClean="0"/>
                        <a:t>18D002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57380"/>
              </p:ext>
            </p:extLst>
          </p:nvPr>
        </p:nvGraphicFramePr>
        <p:xfrm>
          <a:off x="9521332" y="1042246"/>
          <a:ext cx="17719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79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治療療程後恢復情況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</a:t>
                      </a:r>
                      <a:r>
                        <a:rPr lang="zh-TW" altLang="en-US" sz="1200" dirty="0" smtClean="0"/>
                        <a:t>改善</a:t>
                      </a:r>
                    </a:p>
                    <a:p>
                      <a:r>
                        <a:rPr lang="en-US" altLang="zh-TW" sz="1200" dirty="0" smtClean="0"/>
                        <a:t>2.</a:t>
                      </a:r>
                      <a:r>
                        <a:rPr lang="zh-TW" altLang="en-US" sz="1200" dirty="0" smtClean="0"/>
                        <a:t>未改善</a:t>
                      </a:r>
                    </a:p>
                    <a:p>
                      <a:r>
                        <a:rPr lang="en-US" altLang="zh-TW" sz="1200" dirty="0" smtClean="0"/>
                        <a:t>3.</a:t>
                      </a:r>
                      <a:r>
                        <a:rPr lang="zh-TW" altLang="en-US" sz="1200" dirty="0" smtClean="0"/>
                        <a:t>部分改善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88982"/>
              </p:ext>
            </p:extLst>
          </p:nvPr>
        </p:nvGraphicFramePr>
        <p:xfrm>
          <a:off x="9521332" y="2103543"/>
          <a:ext cx="17719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79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中斷治療 原因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療程結束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40571"/>
              </p:ext>
            </p:extLst>
          </p:nvPr>
        </p:nvGraphicFramePr>
        <p:xfrm>
          <a:off x="9521333" y="2945977"/>
          <a:ext cx="17719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79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是否需要再追加療程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</a:t>
                      </a:r>
                      <a:r>
                        <a:rPr lang="zh-TW" altLang="en-US" sz="1200" dirty="0" smtClean="0"/>
                        <a:t>建議門診追蹤</a:t>
                      </a:r>
                    </a:p>
                    <a:p>
                      <a:r>
                        <a:rPr lang="en-US" altLang="zh-TW" sz="1200" dirty="0" smtClean="0"/>
                        <a:t>2.</a:t>
                      </a:r>
                      <a:r>
                        <a:rPr lang="zh-TW" altLang="en-US" sz="1200" dirty="0" smtClean="0"/>
                        <a:t>續作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次</a:t>
                      </a:r>
                    </a:p>
                    <a:p>
                      <a:r>
                        <a:rPr lang="en-US" altLang="zh-TW" sz="1200" dirty="0" smtClean="0"/>
                        <a:t>3.</a:t>
                      </a:r>
                      <a:r>
                        <a:rPr lang="zh-TW" altLang="en-US" sz="1200" dirty="0" smtClean="0"/>
                        <a:t>建議外科處理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89144"/>
              </p:ext>
            </p:extLst>
          </p:nvPr>
        </p:nvGraphicFramePr>
        <p:xfrm>
          <a:off x="5028872" y="1027852"/>
          <a:ext cx="4064328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328">
                  <a:extLst>
                    <a:ext uri="{9D8B030D-6E8A-4147-A177-3AD203B41FA5}">
                      <a16:colId xmlns:a16="http://schemas.microsoft.com/office/drawing/2014/main" val="37475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疾病別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 </a:t>
                      </a:r>
                      <a:r>
                        <a:rPr lang="en-US" altLang="zh-TW" sz="1200" dirty="0" err="1" smtClean="0"/>
                        <a:t>Decopression</a:t>
                      </a:r>
                      <a:r>
                        <a:rPr lang="en-US" altLang="zh-TW" sz="1200" dirty="0" smtClean="0"/>
                        <a:t> sickness or acute air embolism </a:t>
                      </a:r>
                      <a:r>
                        <a:rPr lang="zh-TW" altLang="en-US" sz="1200" dirty="0" smtClean="0"/>
                        <a:t>潛水病 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減壓病</a:t>
                      </a:r>
                      <a:r>
                        <a:rPr lang="en-US" altLang="zh-TW" sz="1200" dirty="0" smtClean="0"/>
                        <a:t>)</a:t>
                      </a:r>
                      <a:r>
                        <a:rPr lang="zh-TW" altLang="en-US" sz="1200" dirty="0" smtClean="0"/>
                        <a:t>或急性氣栓塞症 </a:t>
                      </a:r>
                    </a:p>
                    <a:p>
                      <a:r>
                        <a:rPr lang="en-US" altLang="zh-TW" sz="1200" dirty="0" smtClean="0"/>
                        <a:t>2. Gas gangrene</a:t>
                      </a:r>
                      <a:r>
                        <a:rPr lang="zh-TW" altLang="en-US" sz="1200" dirty="0" smtClean="0"/>
                        <a:t>氣壞疽病氣壞疽及厭氧性細菌感染</a:t>
                      </a:r>
                    </a:p>
                    <a:p>
                      <a:r>
                        <a:rPr lang="en-US" altLang="zh-TW" sz="1200" dirty="0" smtClean="0"/>
                        <a:t>3. chronic osteomyelitis</a:t>
                      </a:r>
                      <a:r>
                        <a:rPr lang="zh-TW" altLang="en-US" sz="1200" dirty="0" smtClean="0"/>
                        <a:t>慢性復發性骨髓炎   </a:t>
                      </a:r>
                    </a:p>
                    <a:p>
                      <a:r>
                        <a:rPr lang="en-US" altLang="zh-TW" sz="1200" dirty="0" smtClean="0"/>
                        <a:t>4. traumatic wound </a:t>
                      </a:r>
                      <a:r>
                        <a:rPr lang="zh-TW" altLang="en-US" sz="1200" dirty="0" smtClean="0"/>
                        <a:t>肢體壓傷伴有創傷性出血 </a:t>
                      </a:r>
                    </a:p>
                    <a:p>
                      <a:r>
                        <a:rPr lang="en-US" altLang="zh-TW" sz="1200" dirty="0" smtClean="0"/>
                        <a:t>5. </a:t>
                      </a:r>
                      <a:r>
                        <a:rPr lang="en-US" altLang="zh-TW" sz="1200" dirty="0" err="1" smtClean="0"/>
                        <a:t>Acut</a:t>
                      </a:r>
                      <a:r>
                        <a:rPr lang="en-US" altLang="zh-TW" sz="1200" dirty="0" smtClean="0"/>
                        <a:t> burn </a:t>
                      </a:r>
                      <a:r>
                        <a:rPr lang="zh-TW" altLang="en-US" sz="1200" dirty="0" smtClean="0"/>
                        <a:t>急性燒灼傷、二至三度燒傷</a:t>
                      </a:r>
                      <a:r>
                        <a:rPr lang="en-US" altLang="zh-TW" sz="1200" dirty="0" smtClean="0"/>
                        <a:t>,</a:t>
                      </a:r>
                      <a:r>
                        <a:rPr lang="zh-TW" altLang="en-US" sz="1200" dirty="0" smtClean="0"/>
                        <a:t>表面積介於</a:t>
                      </a:r>
                      <a:r>
                        <a:rPr lang="en-US" altLang="zh-TW" sz="1200" dirty="0" smtClean="0"/>
                        <a:t>15~90%</a:t>
                      </a:r>
                    </a:p>
                    <a:p>
                      <a:r>
                        <a:rPr lang="en-US" altLang="zh-TW" sz="1200" dirty="0" smtClean="0"/>
                        <a:t>6. co intoxication </a:t>
                      </a:r>
                      <a:r>
                        <a:rPr lang="zh-TW" altLang="en-US" sz="1200" dirty="0" smtClean="0"/>
                        <a:t>急性一氧化碳中毒及其遲發腦病和後遺症。</a:t>
                      </a:r>
                    </a:p>
                    <a:p>
                      <a:r>
                        <a:rPr lang="en-US" altLang="zh-TW" sz="1200" dirty="0" smtClean="0"/>
                        <a:t>7. TBI trauma brain injury </a:t>
                      </a:r>
                      <a:r>
                        <a:rPr lang="zh-TW" altLang="en-US" sz="1200" dirty="0" smtClean="0"/>
                        <a:t>顱腦外傷及傷後腦功能障礙</a:t>
                      </a:r>
                    </a:p>
                    <a:p>
                      <a:r>
                        <a:rPr lang="en-US" altLang="zh-TW" sz="1200" dirty="0" smtClean="0"/>
                        <a:t>8. post skin graft and flap </a:t>
                      </a:r>
                      <a:r>
                        <a:rPr lang="zh-TW" altLang="en-US" sz="1200" dirty="0" smtClean="0"/>
                        <a:t>皮膚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包括皮瓣</a:t>
                      </a:r>
                      <a:r>
                        <a:rPr lang="en-US" altLang="zh-TW" sz="1200" dirty="0" smtClean="0"/>
                        <a:t>)</a:t>
                      </a:r>
                      <a:r>
                        <a:rPr lang="zh-TW" altLang="en-US" sz="1200" dirty="0" smtClean="0"/>
                        <a:t>移植術後。</a:t>
                      </a:r>
                    </a:p>
                    <a:p>
                      <a:r>
                        <a:rPr lang="en-US" altLang="zh-TW" sz="1200" dirty="0" smtClean="0"/>
                        <a:t>9. hemorrhage stroke </a:t>
                      </a:r>
                      <a:r>
                        <a:rPr lang="zh-TW" altLang="en-US" sz="1200" dirty="0" smtClean="0"/>
                        <a:t>出血性腦中風 </a:t>
                      </a:r>
                    </a:p>
                    <a:p>
                      <a:r>
                        <a:rPr lang="en-US" altLang="zh-TW" sz="1200" dirty="0" smtClean="0"/>
                        <a:t>10. ischemic stroke </a:t>
                      </a:r>
                      <a:r>
                        <a:rPr lang="zh-TW" altLang="en-US" sz="1200" dirty="0" smtClean="0"/>
                        <a:t>梗塞腦中風 </a:t>
                      </a:r>
                    </a:p>
                    <a:p>
                      <a:r>
                        <a:rPr lang="en-US" altLang="zh-TW" sz="1200" dirty="0" smtClean="0"/>
                        <a:t>11. hypoxic encephalopathy </a:t>
                      </a:r>
                      <a:r>
                        <a:rPr lang="zh-TW" altLang="en-US" sz="1200" dirty="0" smtClean="0"/>
                        <a:t>缺氧性腦病變</a:t>
                      </a:r>
                    </a:p>
                    <a:p>
                      <a:r>
                        <a:rPr lang="en-US" altLang="zh-TW" sz="1200" dirty="0" smtClean="0"/>
                        <a:t>12. ORN </a:t>
                      </a:r>
                      <a:r>
                        <a:rPr lang="zh-TW" altLang="en-US" sz="1200" dirty="0" smtClean="0"/>
                        <a:t>放射性骨壞死  </a:t>
                      </a:r>
                    </a:p>
                    <a:p>
                      <a:r>
                        <a:rPr lang="en-US" altLang="zh-TW" sz="1200" dirty="0" smtClean="0"/>
                        <a:t>13. Radiation cystitis </a:t>
                      </a:r>
                      <a:r>
                        <a:rPr lang="zh-TW" altLang="en-US" sz="1200" dirty="0" smtClean="0"/>
                        <a:t>放射性膀胱炎</a:t>
                      </a:r>
                    </a:p>
                    <a:p>
                      <a:r>
                        <a:rPr lang="en-US" altLang="zh-TW" sz="1200" dirty="0" smtClean="0"/>
                        <a:t>14. Radiation colitis </a:t>
                      </a:r>
                      <a:r>
                        <a:rPr lang="zh-TW" altLang="en-US" sz="1200" dirty="0" smtClean="0"/>
                        <a:t>放射性腸炎</a:t>
                      </a:r>
                    </a:p>
                    <a:p>
                      <a:r>
                        <a:rPr lang="en-US" altLang="zh-TW" sz="1200" dirty="0" smtClean="0"/>
                        <a:t>15. diabetic foot </a:t>
                      </a:r>
                      <a:r>
                        <a:rPr lang="zh-TW" altLang="en-US" sz="1200" dirty="0" smtClean="0"/>
                        <a:t>糖尿病足</a:t>
                      </a:r>
                    </a:p>
                    <a:p>
                      <a:r>
                        <a:rPr lang="en-US" altLang="zh-TW" sz="1200" dirty="0" smtClean="0"/>
                        <a:t>16. pressure sore </a:t>
                      </a:r>
                      <a:r>
                        <a:rPr lang="zh-TW" altLang="en-US" sz="1200" dirty="0" smtClean="0"/>
                        <a:t>壓瘡</a:t>
                      </a:r>
                    </a:p>
                    <a:p>
                      <a:r>
                        <a:rPr lang="en-US" altLang="zh-TW" sz="1200" dirty="0" smtClean="0"/>
                        <a:t>17. health care  </a:t>
                      </a:r>
                      <a:r>
                        <a:rPr lang="zh-TW" altLang="en-US" sz="1200" dirty="0" smtClean="0"/>
                        <a:t>保健</a:t>
                      </a:r>
                    </a:p>
                    <a:p>
                      <a:r>
                        <a:rPr lang="en-US" altLang="zh-TW" sz="1200" dirty="0" smtClean="0"/>
                        <a:t>18. sudden deafness </a:t>
                      </a:r>
                      <a:r>
                        <a:rPr lang="zh-TW" altLang="en-US" sz="1200" dirty="0" smtClean="0"/>
                        <a:t>突發性耳聾</a:t>
                      </a:r>
                    </a:p>
                    <a:p>
                      <a:r>
                        <a:rPr lang="en-US" altLang="zh-TW" sz="1200" dirty="0" smtClean="0"/>
                        <a:t>19. </a:t>
                      </a:r>
                      <a:r>
                        <a:rPr lang="en-US" altLang="zh-TW" sz="1200" dirty="0" err="1" smtClean="0"/>
                        <a:t>unhealing</a:t>
                      </a:r>
                      <a:r>
                        <a:rPr lang="en-US" altLang="zh-TW" sz="1200" dirty="0" smtClean="0"/>
                        <a:t> wound </a:t>
                      </a:r>
                      <a:r>
                        <a:rPr lang="zh-TW" altLang="en-US" sz="1200" dirty="0" smtClean="0"/>
                        <a:t>未癒合傷口 </a:t>
                      </a:r>
                    </a:p>
                    <a:p>
                      <a:r>
                        <a:rPr lang="en-US" altLang="zh-TW" sz="1200" dirty="0" smtClean="0"/>
                        <a:t>20. hemorrhage cystitis (no radiation) </a:t>
                      </a:r>
                      <a:r>
                        <a:rPr lang="zh-TW" altLang="en-US" sz="1200" dirty="0" smtClean="0"/>
                        <a:t>非放射線出血性膀胱</a:t>
                      </a:r>
                    </a:p>
                    <a:p>
                      <a:r>
                        <a:rPr lang="en-US" altLang="zh-TW" sz="1200" dirty="0" smtClean="0"/>
                        <a:t>21. PAOD </a:t>
                      </a:r>
                      <a:r>
                        <a:rPr lang="zh-TW" altLang="en-US" sz="1200" dirty="0" smtClean="0"/>
                        <a:t>週邊動脈阻塞</a:t>
                      </a:r>
                    </a:p>
                    <a:p>
                      <a:r>
                        <a:rPr lang="en-US" altLang="zh-TW" sz="1200" dirty="0" smtClean="0"/>
                        <a:t>22. multiple sclerosis </a:t>
                      </a:r>
                      <a:r>
                        <a:rPr lang="zh-TW" altLang="en-US" sz="1200" dirty="0" smtClean="0"/>
                        <a:t>多發性</a:t>
                      </a:r>
                    </a:p>
                    <a:p>
                      <a:r>
                        <a:rPr lang="en-US" altLang="zh-TW" sz="1200" dirty="0" smtClean="0"/>
                        <a:t>23. other/</a:t>
                      </a:r>
                      <a:r>
                        <a:rPr lang="en-US" altLang="zh-TW" sz="1200" dirty="0" err="1" smtClean="0"/>
                        <a:t>gluacoma</a:t>
                      </a:r>
                      <a:r>
                        <a:rPr lang="en-US" altLang="zh-TW" sz="1200" dirty="0" smtClean="0"/>
                        <a:t>/headache/</a:t>
                      </a:r>
                      <a:r>
                        <a:rPr lang="en-US" altLang="zh-TW" sz="1200" dirty="0" err="1" smtClean="0"/>
                        <a:t>avn</a:t>
                      </a:r>
                      <a:r>
                        <a:rPr lang="en-US" altLang="zh-TW" sz="1200" dirty="0" smtClean="0"/>
                        <a:t>/insomnia/ileus/vaginitis/</a:t>
                      </a:r>
                      <a:r>
                        <a:rPr lang="zh-TW" altLang="en-US" sz="1200" dirty="0" smtClean="0"/>
                        <a:t>眼中風</a:t>
                      </a:r>
                      <a:r>
                        <a:rPr lang="en-US" altLang="zh-TW" sz="1200" dirty="0" smtClean="0"/>
                        <a:t>/bone infarction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5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舊系統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新增存檔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3" y="1001330"/>
            <a:ext cx="6034547" cy="5340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73027" y="2680544"/>
            <a:ext cx="856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id010101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398853" y="2680544"/>
            <a:ext cx="84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id010102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686964" y="2680544"/>
            <a:ext cx="87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id010103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975077" y="2680544"/>
            <a:ext cx="90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id010104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81316" y="3202689"/>
            <a:ext cx="84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id010201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73026" y="3202690"/>
            <a:ext cx="85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id010202</a:t>
            </a:r>
          </a:p>
        </p:txBody>
      </p:sp>
      <p:sp>
        <p:nvSpPr>
          <p:cNvPr id="11" name="矩形 10"/>
          <p:cNvSpPr/>
          <p:nvPr/>
        </p:nvSpPr>
        <p:spPr>
          <a:xfrm>
            <a:off x="5317259" y="3108453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id010215</a:t>
            </a:r>
          </a:p>
        </p:txBody>
      </p:sp>
      <p:sp>
        <p:nvSpPr>
          <p:cNvPr id="12" name="矩形 11"/>
          <p:cNvSpPr/>
          <p:nvPr/>
        </p:nvSpPr>
        <p:spPr>
          <a:xfrm>
            <a:off x="7565290" y="3156159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id01020101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5427" y="3538476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id010401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8978" y="3519594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id010402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4518" y="3981597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id010701</a:t>
            </a:r>
          </a:p>
        </p:txBody>
      </p:sp>
      <p:sp>
        <p:nvSpPr>
          <p:cNvPr id="16" name="矩形 15"/>
          <p:cNvSpPr/>
          <p:nvPr/>
        </p:nvSpPr>
        <p:spPr>
          <a:xfrm>
            <a:off x="4387029" y="4020795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01070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2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98012" y="3919789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id010703</a:t>
            </a:r>
          </a:p>
        </p:txBody>
      </p:sp>
      <p:sp>
        <p:nvSpPr>
          <p:cNvPr id="18" name="矩形 17"/>
          <p:cNvSpPr/>
          <p:nvPr/>
        </p:nvSpPr>
        <p:spPr>
          <a:xfrm>
            <a:off x="8104860" y="2178120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id010605</a:t>
            </a:r>
          </a:p>
        </p:txBody>
      </p:sp>
      <p:sp>
        <p:nvSpPr>
          <p:cNvPr id="19" name="矩形 18"/>
          <p:cNvSpPr/>
          <p:nvPr/>
        </p:nvSpPr>
        <p:spPr>
          <a:xfrm>
            <a:off x="4083508" y="2305222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id010601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33908" y="2319626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id010604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7944" y="2310184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id010603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6332" y="2305953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id010602 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11995" y="4219223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id010507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8589" y="4633241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0000FF"/>
                </a:solidFill>
              </a:rPr>
              <a:t>id010301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8589" y="5936530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id011001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03371" y="5531230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id010901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3370" y="5137302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id010801 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25809" y="4974513"/>
            <a:ext cx="129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rgbClr val="FF0000"/>
                </a:solidFill>
              </a:rPr>
              <a:t>治療原因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85256"/>
              </p:ext>
            </p:extLst>
          </p:nvPr>
        </p:nvGraphicFramePr>
        <p:xfrm>
          <a:off x="942682" y="3749256"/>
          <a:ext cx="20409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958">
                  <a:extLst>
                    <a:ext uri="{9D8B030D-6E8A-4147-A177-3AD203B41FA5}">
                      <a16:colId xmlns:a16="http://schemas.microsoft.com/office/drawing/2014/main" val="514929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cmchacd</a:t>
                      </a:r>
                      <a:r>
                        <a:rPr lang="en-US" altLang="zh-TW" sz="1600" dirty="0" smtClean="0"/>
                        <a:t>: </a:t>
                      </a:r>
                      <a:r>
                        <a:rPr lang="en-US" altLang="zh-TW" sz="1600" dirty="0" err="1" smtClean="0">
                          <a:solidFill>
                            <a:srgbClr val="FF0000"/>
                          </a:solidFill>
                        </a:rPr>
                        <a:t>nurrecsdtl</a:t>
                      </a:r>
                      <a:endParaRPr lang="en-US" altLang="zh-TW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1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nrdcontent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09553"/>
                  </a:ext>
                </a:extLst>
              </a:tr>
            </a:tbl>
          </a:graphicData>
        </a:graphic>
      </p:graphicFrame>
      <p:sp>
        <p:nvSpPr>
          <p:cNvPr id="30" name="左大括弧 29"/>
          <p:cNvSpPr/>
          <p:nvPr/>
        </p:nvSpPr>
        <p:spPr>
          <a:xfrm>
            <a:off x="3227948" y="2319626"/>
            <a:ext cx="300543" cy="3695595"/>
          </a:xfrm>
          <a:prstGeom prst="leftBrace">
            <a:avLst>
              <a:gd name="adj1" fmla="val 1684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77009" y="4611922"/>
            <a:ext cx="2006631" cy="897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 smtClean="0"/>
              <a:t>Nrdcontent</a:t>
            </a:r>
            <a:r>
              <a:rPr lang="zh-TW" altLang="en-US" dirty="0" smtClean="0"/>
              <a:t>欄位儲存內容對應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736658" y="1224115"/>
            <a:ext cx="35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O</a:t>
            </a:r>
          </a:p>
          <a:p>
            <a:r>
              <a:rPr lang="en-US" altLang="zh-TW" sz="1200" b="1" dirty="0" smtClean="0">
                <a:solidFill>
                  <a:srgbClr val="0000FF"/>
                </a:solidFill>
              </a:rPr>
              <a:t>E</a:t>
            </a:r>
          </a:p>
          <a:p>
            <a:r>
              <a:rPr lang="en-US" altLang="zh-TW" sz="1200" b="1" dirty="0">
                <a:solidFill>
                  <a:srgbClr val="0000FF"/>
                </a:solidFill>
              </a:rPr>
              <a:t>A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7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舊</a:t>
            </a:r>
            <a:r>
              <a:rPr lang="zh-TW" altLang="en-US" b="1" dirty="0"/>
              <a:t>系統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醫師清單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新增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1160463"/>
            <a:ext cx="7648575" cy="4848225"/>
          </a:xfrm>
        </p:spPr>
      </p:pic>
      <p:sp>
        <p:nvSpPr>
          <p:cNvPr id="5" name="矩形 4"/>
          <p:cNvSpPr/>
          <p:nvPr/>
        </p:nvSpPr>
        <p:spPr>
          <a:xfrm>
            <a:off x="3716236" y="2499318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0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20101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6235" y="2757561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0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20102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6235" y="2997048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0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20103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8978" y="3183673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rgbClr val="0000FF"/>
                </a:solidFill>
              </a:rPr>
              <a:t>id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0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20104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30194</TotalTime>
  <Words>1099</Words>
  <Application>Microsoft Office PowerPoint</Application>
  <PresentationFormat>寬螢幕</PresentationFormat>
  <Paragraphs>313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Office 佈景主題</vt:lpstr>
      <vt:lpstr>系統設計書—高壓氧治療</vt:lpstr>
      <vt:lpstr>系統設計大綱</vt:lpstr>
      <vt:lpstr>1-1. UI &amp; Event Binding-門/急診</vt:lpstr>
      <vt:lpstr>1-1. UI &amp; Event Binding-住院</vt:lpstr>
      <vt:lpstr>1-2.資料表初步規劃 </vt:lpstr>
      <vt:lpstr>1-2.新系統相關資料表</vt:lpstr>
      <vt:lpstr>參考-欄位輸入資料對應</vt:lpstr>
      <vt:lpstr>舊系統-新增存檔</vt:lpstr>
      <vt:lpstr>舊系統-醫師清單-新增</vt:lpstr>
      <vt:lpstr>舊系統-查詢高壓氧紀錄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cmuh</cp:lastModifiedBy>
  <cp:revision>1123</cp:revision>
  <dcterms:created xsi:type="dcterms:W3CDTF">2019-04-08T01:43:59Z</dcterms:created>
  <dcterms:modified xsi:type="dcterms:W3CDTF">2020-05-14T05:50:33Z</dcterms:modified>
</cp:coreProperties>
</file>