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393" r:id="rId4"/>
    <p:sldId id="394" r:id="rId5"/>
    <p:sldId id="404" r:id="rId6"/>
    <p:sldId id="425" r:id="rId7"/>
    <p:sldId id="399" r:id="rId8"/>
    <p:sldId id="419" r:id="rId9"/>
    <p:sldId id="400" r:id="rId10"/>
    <p:sldId id="450" r:id="rId11"/>
    <p:sldId id="415" r:id="rId12"/>
    <p:sldId id="417" r:id="rId13"/>
    <p:sldId id="418" r:id="rId14"/>
  </p:sldIdLst>
  <p:sldSz cx="12192000" cy="6858000"/>
  <p:notesSz cx="9929813" cy="67992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6" clrIdx="0">
    <p:extLst>
      <p:ext uri="{19B8F6BF-5375-455C-9EA6-DF929625EA0E}">
        <p15:presenceInfo xmlns:p15="http://schemas.microsoft.com/office/powerpoint/2012/main" userId="卓曉霜" providerId="None"/>
      </p:ext>
    </p:extLst>
  </p:cmAuthor>
  <p:cmAuthor id="2" name="王盈程" initials="王盈程" lastIdx="1" clrIdx="1">
    <p:extLst>
      <p:ext uri="{19B8F6BF-5375-455C-9EA6-DF929625EA0E}">
        <p15:presenceInfo xmlns:p15="http://schemas.microsoft.com/office/powerpoint/2012/main" userId="S-1-5-21-2819912681-1757527210-3855350042-21307" providerId="AD"/>
      </p:ext>
    </p:extLst>
  </p:cmAuthor>
  <p:cmAuthor id="3" name="cmuh" initials="c" lastIdx="1" clrIdx="2">
    <p:extLst>
      <p:ext uri="{19B8F6BF-5375-455C-9EA6-DF929625EA0E}">
        <p15:presenceInfo xmlns:p15="http://schemas.microsoft.com/office/powerpoint/2012/main" userId="cmu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EBF7"/>
    <a:srgbClr val="A6A6A6"/>
    <a:srgbClr val="70AD47"/>
    <a:srgbClr val="5B9BD5"/>
    <a:srgbClr val="0000FF"/>
    <a:srgbClr val="EFF8F6"/>
    <a:srgbClr val="2E70A5"/>
    <a:srgbClr val="008E7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9862" autoAdjust="0"/>
  </p:normalViewPr>
  <p:slideViewPr>
    <p:cSldViewPr snapToGrid="0">
      <p:cViewPr varScale="1">
        <p:scale>
          <a:sx n="103" d="100"/>
          <a:sy n="103" d="100"/>
        </p:scale>
        <p:origin x="9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4596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ED6F-8CA0-42DA-AE72-8681424725F5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4596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15E3-CBF0-4CB4-8D9B-7A4A91DA8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614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4596" y="1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81463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982" y="3272145"/>
            <a:ext cx="7943850" cy="26772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4596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25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59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8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67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8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5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077855" y="6513242"/>
            <a:ext cx="175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2021.09.30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36177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黃浩軒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廖健傑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、許家綺、栢升偉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25670" y="820283"/>
            <a:ext cx="10019138" cy="2387600"/>
          </a:xfrm>
        </p:spPr>
        <p:txBody>
          <a:bodyPr>
            <a:normAutofit/>
          </a:bodyPr>
          <a:lstStyle/>
          <a:p>
            <a:r>
              <a:rPr lang="zh-TW" altLang="en-US" sz="5400" b="1" dirty="0"/>
              <a:t>系統設計書</a:t>
            </a:r>
            <a:r>
              <a:rPr lang="en-US" altLang="zh-TW" sz="5400" b="1" dirty="0"/>
              <a:t>—</a:t>
            </a:r>
            <a:r>
              <a:rPr lang="zh-TW" altLang="en-US" sz="5400" b="1" dirty="0"/>
              <a:t>麻醉排班管理系統</a:t>
            </a:r>
            <a:endParaRPr lang="zh-TW" altLang="en-US" sz="5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6099243" y="2986394"/>
            <a:ext cx="434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anes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-schedule-manager</a:t>
            </a:r>
            <a:endParaRPr lang="zh-TW" altLang="en-US" sz="2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3.</a:t>
            </a:r>
            <a:r>
              <a:rPr lang="zh-TW" altLang="en-US" b="1" dirty="0"/>
              <a:t> </a:t>
            </a:r>
            <a:r>
              <a:rPr lang="en-US" altLang="zh-TW" b="1" dirty="0"/>
              <a:t>View Service</a:t>
            </a: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D4FD42A2-00BF-4382-A535-BDEC47C0C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44537"/>
              </p:ext>
            </p:extLst>
          </p:nvPr>
        </p:nvGraphicFramePr>
        <p:xfrm>
          <a:off x="266315" y="1510652"/>
          <a:ext cx="11827348" cy="204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5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55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44632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2326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Page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Description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kern="1200" dirty="0"/>
                        <a:t>View Service</a:t>
                      </a:r>
                      <a:r>
                        <a:rPr lang="en-US" altLang="zh-TW" sz="1600" b="1" kern="1200" baseline="0" dirty="0"/>
                        <a:t> 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Input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Output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37">
                <a:tc rowSpan="4"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儲存每日排班資訊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onSaveClick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set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AnesDutyInfos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刪除</a:t>
                      </a:r>
                      <a:r>
                        <a:rPr lang="zh-TW" altLang="en-US" sz="1800" dirty="0"/>
                        <a:t>每日排班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onRemoveClick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shiftNos</a:t>
                      </a:r>
                      <a:r>
                        <a:rPr lang="en-US" altLang="zh-TW" dirty="0"/>
                        <a:t>: number[]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sz="1800" dirty="0"/>
                        <a:t>每日排班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lt"/>
                        </a:rPr>
                        <a:t>get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dirty="0" err="1"/>
                        <a:t>Req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取得班別人員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onShift</a:t>
                      </a:r>
                      <a:r>
                        <a:rPr lang="en-US" altLang="zh-TW" sz="1800" dirty="0" err="1"/>
                        <a:t>Change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lt"/>
                        </a:rPr>
                        <a:t>getShiftEmpInfos</a:t>
                      </a:r>
                      <a:r>
                        <a:rPr lang="en-US" altLang="zh-TW" dirty="0">
                          <a:latin typeface="+mn-lt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dirty="0" err="1"/>
                        <a:t>Req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+mn-lt"/>
                        </a:rPr>
                        <a:t>EmpInfo</a:t>
                      </a:r>
                      <a:r>
                        <a:rPr lang="en-US" altLang="zh-TW" dirty="0">
                          <a:latin typeface="+mn-lt"/>
                        </a:rPr>
                        <a:t>[]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97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99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4. </a:t>
            </a:r>
            <a:r>
              <a:rPr lang="en-US" altLang="zh-TW" b="1" dirty="0" err="1">
                <a:cs typeface="Calibri" panose="020F0502020204030204" pitchFamily="34" charset="0"/>
              </a:rPr>
              <a:t>WebAPI</a:t>
            </a:r>
            <a:r>
              <a:rPr lang="en-US" altLang="zh-TW" b="1" dirty="0">
                <a:cs typeface="Calibri" panose="020F0502020204030204" pitchFamily="34" charset="0"/>
              </a:rPr>
              <a:t> Controller</a:t>
            </a:r>
            <a:endParaRPr lang="zh-TW" altLang="en-US" b="1" dirty="0"/>
          </a:p>
        </p:txBody>
      </p:sp>
      <p:graphicFrame>
        <p:nvGraphicFramePr>
          <p:cNvPr id="3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178783"/>
              </p:ext>
            </p:extLst>
          </p:nvPr>
        </p:nvGraphicFramePr>
        <p:xfrm>
          <a:off x="249488" y="1101668"/>
          <a:ext cx="11842985" cy="546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8999">
                  <a:extLst>
                    <a:ext uri="{9D8B030D-6E8A-4147-A177-3AD203B41FA5}">
                      <a16:colId xmlns:a16="http://schemas.microsoft.com/office/drawing/2014/main" val="712629243"/>
                    </a:ext>
                  </a:extLst>
                </a:gridCol>
                <a:gridCol w="2168648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8764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Method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URL(/</a:t>
                      </a:r>
                      <a:r>
                        <a:rPr lang="en-US" altLang="zh-TW" sz="1600" b="1" kern="12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webapi</a:t>
                      </a:r>
                      <a:r>
                        <a:rPr lang="en-US" altLang="zh-TW" sz="1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anessScheduleManager</a:t>
                      </a:r>
                      <a:r>
                        <a:rPr lang="en-US" altLang="zh-TW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600" b="1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Output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儲存麻醉醫師預排班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PUT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set</a:t>
                      </a:r>
                      <a:r>
                        <a:rPr lang="en-US" altLang="zh-TW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AnesDrSchedules</a:t>
                      </a:r>
                      <a:r>
                        <a:rPr lang="en-US" altLang="zh-TW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TW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AnesDrSchedule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16344"/>
                  </a:ext>
                </a:extLst>
              </a:tr>
              <a:tr h="45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麻醉醫師預排班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POST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AnesDrSchedules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ScheduleReq</a:t>
                      </a:r>
                      <a:endParaRPr lang="en-US" altLang="zh-TW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AnesDrSchedule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345010"/>
                  </a:ext>
                </a:extLst>
              </a:tr>
              <a:tr h="45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儲存班別基本檔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PUT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set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endParaRPr lang="en-US" altLang="zh-TW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074939"/>
                  </a:ext>
                </a:extLst>
              </a:tr>
              <a:tr h="45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sz="1600" dirty="0"/>
                        <a:t>班別清單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POST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AnesShiftReq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AnesWorkShift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8900"/>
                  </a:ext>
                </a:extLst>
              </a:tr>
              <a:tr h="45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取得班別資訊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AnesWorkShiftInfo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shiftNo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AnesWorkShift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367388"/>
                  </a:ext>
                </a:extLst>
              </a:tr>
              <a:tr h="45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刪除班別基本檔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POST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remove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shiftNo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216753"/>
                  </a:ext>
                </a:extLst>
              </a:tr>
              <a:tr h="45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儲存每日排班資訊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PUT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set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AnesDutyInfos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313603"/>
                  </a:ext>
                </a:extLst>
              </a:tr>
              <a:tr h="45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刪除每日排班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POST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remove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shiftNos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911735"/>
                  </a:ext>
                </a:extLst>
              </a:tr>
              <a:tr h="45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sz="1600" dirty="0"/>
                        <a:t>每日排班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POST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600" dirty="0" err="1"/>
                        <a:t>Req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205258"/>
                  </a:ext>
                </a:extLst>
              </a:tr>
              <a:tr h="45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取得班別人員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POST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+mn-lt"/>
                        </a:rPr>
                        <a:t>getShiftEmpInfos</a:t>
                      </a:r>
                      <a:r>
                        <a:rPr lang="en-US" altLang="zh-TW" sz="1600" dirty="0">
                          <a:latin typeface="+mn-lt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600" dirty="0" err="1"/>
                        <a:t>Req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+mn-lt"/>
                        </a:rPr>
                        <a:t>EmpInfo</a:t>
                      </a:r>
                      <a:r>
                        <a:rPr lang="en-US" altLang="zh-TW" sz="1600" dirty="0">
                          <a:latin typeface="+mn-lt"/>
                        </a:rPr>
                        <a:t>[]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70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8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5. </a:t>
            </a:r>
            <a:r>
              <a:rPr lang="en-US" altLang="zh-TW" b="1" dirty="0">
                <a:cs typeface="Calibri" panose="020F0502020204030204" pitchFamily="34" charset="0"/>
              </a:rPr>
              <a:t>Model Service</a:t>
            </a:r>
            <a:r>
              <a:rPr lang="en-US" altLang="zh-TW" b="1" dirty="0"/>
              <a:t> 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711546"/>
              </p:ext>
            </p:extLst>
          </p:nvPr>
        </p:nvGraphicFramePr>
        <p:xfrm>
          <a:off x="249488" y="1101674"/>
          <a:ext cx="11581728" cy="5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7984">
                  <a:extLst>
                    <a:ext uri="{9D8B030D-6E8A-4147-A177-3AD203B41FA5}">
                      <a16:colId xmlns:a16="http://schemas.microsoft.com/office/drawing/2014/main" val="712629243"/>
                    </a:ext>
                  </a:extLst>
                </a:gridCol>
                <a:gridCol w="2447449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888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Service Function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Output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儲存麻醉醫師預排班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set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AnesDrSchedules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AnesDrSchedule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16344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麻醉醫師預排班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AnesDrSchedules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ScheduleReq</a:t>
                      </a:r>
                      <a:endParaRPr lang="en-US" altLang="zh-TW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AnesDrSchedule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345010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儲存班別基本檔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set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endParaRPr lang="en-US" altLang="zh-TW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074939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sz="1600" dirty="0"/>
                        <a:t>班別清單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AnesShiftReq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AnesWorkShift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8900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取得班別資訊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AnesWorkShiftInfo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shiftNo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AnesWorkShift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367388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刪除班別基本檔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remove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shiftNo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216753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儲存每日排班資訊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set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AnesDutyInfos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313603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刪除每日排班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remove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shiftNos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911735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sz="1600" dirty="0"/>
                        <a:t>每日排班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600" dirty="0" err="1"/>
                        <a:t>Req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205258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取得班別人員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+mn-lt"/>
                        </a:rPr>
                        <a:t>getShiftEmpInfos</a:t>
                      </a:r>
                      <a:r>
                        <a:rPr lang="en-US" altLang="zh-TW" sz="1600" dirty="0">
                          <a:latin typeface="+mn-lt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600" dirty="0" err="1"/>
                        <a:t>Req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+mn-lt"/>
                        </a:rPr>
                        <a:t>EmpInfo</a:t>
                      </a:r>
                      <a:r>
                        <a:rPr lang="en-US" altLang="zh-TW" sz="1600" dirty="0">
                          <a:latin typeface="+mn-lt"/>
                        </a:rPr>
                        <a:t>[]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70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2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6. </a:t>
            </a:r>
            <a:r>
              <a:rPr lang="en-US" altLang="zh-TW" b="1" dirty="0">
                <a:cs typeface="Calibri" panose="020F0502020204030204" pitchFamily="34" charset="0"/>
              </a:rPr>
              <a:t>Stored Procedure</a:t>
            </a:r>
            <a:endParaRPr lang="zh-TW" altLang="en-US" b="1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11206"/>
              </p:ext>
            </p:extLst>
          </p:nvPr>
        </p:nvGraphicFramePr>
        <p:xfrm>
          <a:off x="278860" y="915062"/>
          <a:ext cx="10656618" cy="5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8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Service Function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儲存麻醉醫師預排班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set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AnesDrSchedules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16344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麻醉醫師預排班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AnesDrSchedules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345010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儲存班別基本檔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set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074939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sz="1600" dirty="0"/>
                        <a:t>班別清單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8900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取得班別資訊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AnesWorkShiftInfo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367388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刪除班別基本檔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remove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216753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儲存每日排班資訊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set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AnesDutyInfos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313603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刪除每日排班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remove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911735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sz="1600" dirty="0"/>
                        <a:t>每日排班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+mn-lt"/>
                        </a:rPr>
                        <a:t>get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AnesDutys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205258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取得班別人員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+mn-lt"/>
                        </a:rPr>
                        <a:t>getShiftEmpInfos</a:t>
                      </a:r>
                      <a:r>
                        <a:rPr lang="en-US" altLang="zh-TW" sz="1600" dirty="0">
                          <a:latin typeface="+mn-lt"/>
                        </a:rPr>
                        <a:t>()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70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err="1">
                <a:cs typeface="Calibri" panose="020F0502020204030204" pitchFamily="34" charset="0"/>
              </a:rPr>
              <a:t>ViewModel</a:t>
            </a:r>
            <a:endParaRPr lang="en-US" altLang="zh-TW" dirty="0"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err="1">
                <a:cs typeface="Calibri" panose="020F0502020204030204" pitchFamily="34" charset="0"/>
              </a:rPr>
              <a:t>WebAPI</a:t>
            </a:r>
            <a:r>
              <a:rPr lang="en-US" altLang="zh-TW" dirty="0"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cs typeface="Calibri" panose="020F0502020204030204" pitchFamily="34" charset="0"/>
              </a:rPr>
              <a:t>Stored Procedure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1.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UI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&amp;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Event Binding – </a:t>
            </a:r>
            <a:r>
              <a:rPr lang="zh-TW" altLang="en-US" sz="3600" b="1" dirty="0"/>
              <a:t>預排班</a:t>
            </a:r>
            <a:r>
              <a:rPr lang="en-US" altLang="zh-TW" sz="3600" b="1" dirty="0"/>
              <a:t>     </a:t>
            </a:r>
            <a:endParaRPr lang="zh-TW" altLang="en-US" sz="3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33600"/>
              </p:ext>
            </p:extLst>
          </p:nvPr>
        </p:nvGraphicFramePr>
        <p:xfrm>
          <a:off x="0" y="1439693"/>
          <a:ext cx="2477904" cy="14164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80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10672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onInputClick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onSaveClick</a:t>
                      </a:r>
                      <a:r>
                        <a:rPr lang="en-US" altLang="zh-TW" sz="1400" dirty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04" y="1439692"/>
            <a:ext cx="9714096" cy="5418307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770424" y="1769839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466154" y="1769838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922086" y="2255593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796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30" y="1427565"/>
            <a:ext cx="9614170" cy="54304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1.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UI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&amp;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Event Binding – </a:t>
            </a:r>
            <a:r>
              <a:rPr lang="zh-TW" altLang="en-US" sz="3600" b="1" dirty="0"/>
              <a:t>班別基本檔清單</a:t>
            </a:r>
            <a:r>
              <a:rPr lang="en-US" altLang="zh-TW" sz="3600" b="1" dirty="0"/>
              <a:t>   </a:t>
            </a:r>
            <a:endParaRPr lang="zh-TW" altLang="en-US" sz="36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62274"/>
              </p:ext>
            </p:extLst>
          </p:nvPr>
        </p:nvGraphicFramePr>
        <p:xfrm>
          <a:off x="0" y="1439693"/>
          <a:ext cx="2577830" cy="28553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149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19168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onListClick</a:t>
                      </a:r>
                      <a:r>
                        <a:rPr lang="en-US" altLang="zh-TW" sz="1400" dirty="0" smtClean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754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onAddClick</a:t>
                      </a:r>
                      <a:r>
                        <a:rPr lang="en-US" altLang="zh-TW" sz="1400" dirty="0" smtClean="0"/>
                        <a:t>($event)</a:t>
                      </a:r>
                      <a:endParaRPr lang="zh-TW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onRemoveClick</a:t>
                      </a:r>
                      <a:r>
                        <a:rPr lang="en-US" altLang="zh-TW" sz="1400" dirty="0" smtClean="0"/>
                        <a:t>($event)</a:t>
                      </a:r>
                      <a:endParaRPr lang="zh-TW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229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onSaveClick</a:t>
                      </a:r>
                      <a:r>
                        <a:rPr lang="en-US" altLang="zh-TW" sz="1400" dirty="0" smtClean="0"/>
                        <a:t>($event)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onTabChange</a:t>
                      </a:r>
                      <a:r>
                        <a:rPr lang="en-US" altLang="zh-TW" sz="1400" dirty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onRowClick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2050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2762484" y="1724431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417813" y="1745656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073142" y="1717664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8" name="橢圓 7"/>
          <p:cNvSpPr/>
          <p:nvPr/>
        </p:nvSpPr>
        <p:spPr>
          <a:xfrm>
            <a:off x="4728471" y="1720228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9" name="橢圓 8"/>
          <p:cNvSpPr/>
          <p:nvPr/>
        </p:nvSpPr>
        <p:spPr>
          <a:xfrm>
            <a:off x="3247039" y="2386865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11" name="橢圓 10"/>
          <p:cNvSpPr/>
          <p:nvPr/>
        </p:nvSpPr>
        <p:spPr>
          <a:xfrm>
            <a:off x="6247602" y="2644040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</a:p>
        </p:txBody>
      </p:sp>
      <p:sp>
        <p:nvSpPr>
          <p:cNvPr id="12" name="橢圓 11"/>
          <p:cNvSpPr/>
          <p:nvPr/>
        </p:nvSpPr>
        <p:spPr>
          <a:xfrm>
            <a:off x="4220779" y="3685509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550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30" y="1340822"/>
            <a:ext cx="9614170" cy="551717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1.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UI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&amp;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Event Binding –</a:t>
            </a:r>
            <a:r>
              <a:rPr lang="zh-TW" altLang="en-US" sz="3200" b="1" dirty="0"/>
              <a:t>班別基本檔內容</a:t>
            </a:r>
            <a:endParaRPr lang="zh-TW" altLang="en-US" sz="3200" dirty="0"/>
          </a:p>
        </p:txBody>
      </p:sp>
      <p:sp>
        <p:nvSpPr>
          <p:cNvPr id="6" name="橢圓 5"/>
          <p:cNvSpPr/>
          <p:nvPr/>
        </p:nvSpPr>
        <p:spPr>
          <a:xfrm>
            <a:off x="2765846" y="1640744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453006" y="1646591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17679"/>
              </p:ext>
            </p:extLst>
          </p:nvPr>
        </p:nvGraphicFramePr>
        <p:xfrm>
          <a:off x="0" y="1340824"/>
          <a:ext cx="2577830" cy="2135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149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19168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onListClick</a:t>
                      </a:r>
                      <a:r>
                        <a:rPr lang="en-US" altLang="zh-TW" sz="1400" dirty="0" smtClean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754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onAddClick</a:t>
                      </a:r>
                      <a:r>
                        <a:rPr lang="en-US" altLang="zh-TW" sz="1400" dirty="0" smtClean="0"/>
                        <a:t>($event)</a:t>
                      </a:r>
                      <a:endParaRPr lang="zh-TW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onRemoveClick</a:t>
                      </a:r>
                      <a:r>
                        <a:rPr lang="en-US" altLang="zh-TW" sz="1400" dirty="0" smtClean="0"/>
                        <a:t>($event)</a:t>
                      </a:r>
                      <a:endParaRPr lang="zh-TW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229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onSaveClick</a:t>
                      </a:r>
                      <a:r>
                        <a:rPr lang="en-US" altLang="zh-TW" sz="1400" dirty="0" smtClean="0"/>
                        <a:t>($event)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onTabChange</a:t>
                      </a:r>
                      <a:r>
                        <a:rPr lang="en-US" altLang="zh-TW" sz="1400" dirty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橢圓 9"/>
          <p:cNvSpPr/>
          <p:nvPr/>
        </p:nvSpPr>
        <p:spPr>
          <a:xfrm>
            <a:off x="4063414" y="1640744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11" name="橢圓 10"/>
          <p:cNvSpPr/>
          <p:nvPr/>
        </p:nvSpPr>
        <p:spPr>
          <a:xfrm>
            <a:off x="4750574" y="1640744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</a:p>
        </p:txBody>
      </p:sp>
      <p:sp>
        <p:nvSpPr>
          <p:cNvPr id="12" name="橢圓 11"/>
          <p:cNvSpPr/>
          <p:nvPr/>
        </p:nvSpPr>
        <p:spPr>
          <a:xfrm>
            <a:off x="3305368" y="2280207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226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97" y="1387476"/>
            <a:ext cx="9590703" cy="547052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1.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UI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&amp;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Event Binding –</a:t>
            </a:r>
            <a:r>
              <a:rPr lang="zh-TW" altLang="en-US" sz="3200" b="1" dirty="0"/>
              <a:t> 每日排班</a:t>
            </a:r>
            <a:r>
              <a:rPr lang="en-US" altLang="zh-TW" sz="3200" b="1" dirty="0"/>
              <a:t> </a:t>
            </a:r>
            <a:r>
              <a:rPr lang="zh-TW" altLang="en-US" sz="3200" b="1" dirty="0"/>
              <a:t> </a:t>
            </a:r>
            <a:endParaRPr lang="zh-TW" altLang="en-US" sz="3200" dirty="0"/>
          </a:p>
        </p:txBody>
      </p:sp>
      <p:sp>
        <p:nvSpPr>
          <p:cNvPr id="9" name="框架 8"/>
          <p:cNvSpPr/>
          <p:nvPr/>
        </p:nvSpPr>
        <p:spPr>
          <a:xfrm>
            <a:off x="4585996" y="2855008"/>
            <a:ext cx="158620" cy="177281"/>
          </a:xfrm>
          <a:prstGeom prst="fram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框架 9"/>
          <p:cNvSpPr/>
          <p:nvPr/>
        </p:nvSpPr>
        <p:spPr>
          <a:xfrm>
            <a:off x="4585996" y="3033845"/>
            <a:ext cx="158620" cy="177281"/>
          </a:xfrm>
          <a:prstGeom prst="fram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4585996" y="3214238"/>
            <a:ext cx="158620" cy="177281"/>
          </a:xfrm>
          <a:prstGeom prst="fram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399538" y="1516064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98448" y="1516064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18" name="橢圓 17"/>
          <p:cNvSpPr/>
          <p:nvPr/>
        </p:nvSpPr>
        <p:spPr>
          <a:xfrm>
            <a:off x="6252032" y="1827341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277364" y="2325142"/>
            <a:ext cx="2952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82937"/>
              </p:ext>
            </p:extLst>
          </p:nvPr>
        </p:nvGraphicFramePr>
        <p:xfrm>
          <a:off x="23467" y="1356214"/>
          <a:ext cx="2577830" cy="17762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149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19168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onSaveClick</a:t>
                      </a:r>
                      <a:r>
                        <a:rPr lang="en-US" altLang="zh-TW" sz="1400" dirty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onRemoveClick</a:t>
                      </a:r>
                      <a:r>
                        <a:rPr lang="en-US" altLang="zh-TW" sz="1400" dirty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onShift</a:t>
                      </a:r>
                      <a:r>
                        <a:rPr lang="en-US" altLang="zh-TW" sz="1400" dirty="0" err="1"/>
                        <a:t>Change</a:t>
                      </a:r>
                      <a:r>
                        <a:rPr lang="en-US" altLang="zh-TW" sz="1400" dirty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7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 err="1"/>
              <a:t>ViewModel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85733"/>
              </p:ext>
            </p:extLst>
          </p:nvPr>
        </p:nvGraphicFramePr>
        <p:xfrm>
          <a:off x="370785" y="1110803"/>
          <a:ext cx="3582461" cy="548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4483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6126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22185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060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AnesDrSchedule</a:t>
                      </a:r>
                      <a:r>
                        <a:rPr lang="en-US" altLang="zh-TW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(1/3)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dutyMonth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teacherNo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day01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day02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day04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day05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day06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07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day08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day09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day10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92423"/>
              </p:ext>
            </p:extLst>
          </p:nvPr>
        </p:nvGraphicFramePr>
        <p:xfrm>
          <a:off x="4285328" y="1110803"/>
          <a:ext cx="3752411" cy="548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5709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83571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61174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060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AnesDrSchedule</a:t>
                      </a:r>
                      <a:r>
                        <a:rPr lang="en-US" altLang="zh-TW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(2/3)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day11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day12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day13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day14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day15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day16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day17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day18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day19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day20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day21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52727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day22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61460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day23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3009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80227"/>
              </p:ext>
            </p:extLst>
          </p:nvPr>
        </p:nvGraphicFramePr>
        <p:xfrm>
          <a:off x="8260221" y="1110803"/>
          <a:ext cx="3452401" cy="438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AnesDrSchedule</a:t>
                      </a:r>
                      <a:r>
                        <a:rPr lang="en-US" altLang="zh-TW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(3/3)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day24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day25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day26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day27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day28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day29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157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day30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49819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day31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17608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remark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20733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1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21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 err="1"/>
              <a:t>ViewModel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3521"/>
              </p:ext>
            </p:extLst>
          </p:nvPr>
        </p:nvGraphicFramePr>
        <p:xfrm>
          <a:off x="352097" y="2892631"/>
          <a:ext cx="3452401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AnesShift</a:t>
                      </a:r>
                      <a:r>
                        <a:rPr lang="en-US" altLang="zh-TW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locType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divNo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27795"/>
              </p:ext>
            </p:extLst>
          </p:nvPr>
        </p:nvGraphicFramePr>
        <p:xfrm>
          <a:off x="4218055" y="1138854"/>
          <a:ext cx="3252797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9473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10504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283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endParaRPr lang="en-US" altLang="zh-TW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shiftNo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locType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startTime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endTime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shiftName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isActive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remark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41764"/>
              </p:ext>
            </p:extLst>
          </p:nvPr>
        </p:nvGraphicFramePr>
        <p:xfrm>
          <a:off x="352097" y="1138854"/>
          <a:ext cx="3452401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r>
                        <a:rPr lang="en-US" altLang="zh-TW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teacherNo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dutyMonth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63030"/>
              </p:ext>
            </p:extLst>
          </p:nvPr>
        </p:nvGraphicFramePr>
        <p:xfrm>
          <a:off x="352097" y="4646408"/>
          <a:ext cx="3452402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441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42322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46594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403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b="0" dirty="0" err="1"/>
                        <a:t>AnesDutyReq</a:t>
                      </a:r>
                      <a:endParaRPr lang="zh-TW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locType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dutyDate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shiftNo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459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7750"/>
              </p:ext>
            </p:extLst>
          </p:nvPr>
        </p:nvGraphicFramePr>
        <p:xfrm>
          <a:off x="7585789" y="1138854"/>
          <a:ext cx="4469364" cy="2926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4849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86179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518336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283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AnesDuty</a:t>
                      </a:r>
                      <a:endParaRPr lang="en-US" altLang="zh-TW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dutyDate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shifNo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teacherNo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28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anesWorkShit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anesWorkShit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3299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6142"/>
              </p:ext>
            </p:extLst>
          </p:nvPr>
        </p:nvGraphicFramePr>
        <p:xfrm>
          <a:off x="7585789" y="4509937"/>
          <a:ext cx="4385387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25119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4566">
                  <a:extLst>
                    <a:ext uri="{9D8B030D-6E8A-4147-A177-3AD203B41FA5}">
                      <a16:colId xmlns:a16="http://schemas.microsoft.com/office/drawing/2014/main" val="2671507950"/>
                    </a:ext>
                  </a:extLst>
                </a:gridCol>
                <a:gridCol w="149570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+mn-lt"/>
                        </a:rPr>
                        <a:t>EmpInfo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empName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empNo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60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4FD42A2-00BF-4382-A535-BDEC47C0C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413430"/>
              </p:ext>
            </p:extLst>
          </p:nvPr>
        </p:nvGraphicFramePr>
        <p:xfrm>
          <a:off x="154348" y="1347554"/>
          <a:ext cx="11694341" cy="161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43405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2326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Page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Description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kern="1200" dirty="0"/>
                        <a:t>View Service</a:t>
                      </a:r>
                      <a:r>
                        <a:rPr lang="en-US" altLang="zh-TW" sz="1600" b="1" kern="1200" baseline="0" dirty="0"/>
                        <a:t> 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Input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Output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37">
                <a:tc rowSpan="3"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匯入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EXCEL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onInputClick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getExcelList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AnesDrSchedule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儲存麻醉醫師預排班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onSaveClick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AnesDrSchedules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AnesDrSchedule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麻醉醫師預排班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lt"/>
                        </a:rPr>
                        <a:t>get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AnesDrSchedules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ScheduleReq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AnesDrSchedule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4FD42A2-00BF-4382-A535-BDEC47C0C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125139"/>
              </p:ext>
            </p:extLst>
          </p:nvPr>
        </p:nvGraphicFramePr>
        <p:xfrm>
          <a:off x="154348" y="3470081"/>
          <a:ext cx="11827348" cy="2466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3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55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44632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2326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Page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Description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kern="1200" dirty="0"/>
                        <a:t>View Service</a:t>
                      </a:r>
                      <a:r>
                        <a:rPr lang="en-US" altLang="zh-TW" sz="1600" b="1" kern="1200" baseline="0" dirty="0"/>
                        <a:t> 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Input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1" dirty="0"/>
                        <a:t>Output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37">
                <a:tc rowSpan="5"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班別基本檔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儲存班別基本檔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onSaveClick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set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刪除班別基本檔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onRemoveClick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shiftNo</a:t>
                      </a:r>
                      <a:r>
                        <a:rPr lang="en-US" altLang="zh-TW" dirty="0"/>
                        <a:t>: number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True/False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</a:t>
                      </a:r>
                      <a:r>
                        <a:rPr lang="zh-TW" altLang="en-US" dirty="0"/>
                        <a:t>班別清單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lt"/>
                        </a:rPr>
                        <a:t>get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AnesShiftReq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AnesWorkShift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取得班別資訊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onRowClick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lt"/>
                        </a:rPr>
                        <a:t>get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AnesWorkShiftInfo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shiftNo</a:t>
                      </a:r>
                      <a:r>
                        <a:rPr lang="en-US" altLang="zh-TW" dirty="0"/>
                        <a:t>: number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AnesWorkShift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978747"/>
                  </a:ext>
                </a:extLst>
              </a:tr>
              <a:tr h="426237">
                <a:tc vMerge="1">
                  <a:txBody>
                    <a:bodyPr/>
                    <a:lstStyle/>
                    <a:p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新增空的班別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onAddClick</a:t>
                      </a:r>
                      <a:r>
                        <a:rPr lang="en-US" altLang="zh-TW" sz="1800" dirty="0" smtClean="0"/>
                        <a:t>()</a:t>
                      </a:r>
                      <a:endParaRPr lang="zh-TW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getNew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AnesWorkShift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AnesWorkShift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78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45834</TotalTime>
  <Words>934</Words>
  <Application>Microsoft Office PowerPoint</Application>
  <PresentationFormat>寬螢幕</PresentationFormat>
  <Paragraphs>509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Office 佈景主題</vt:lpstr>
      <vt:lpstr>系統設計書—麻醉排班管理系統</vt:lpstr>
      <vt:lpstr>系統設計大綱</vt:lpstr>
      <vt:lpstr>1. UI &amp; Event Binding – 預排班     </vt:lpstr>
      <vt:lpstr>1. UI &amp; Event Binding – 班別基本檔清單   </vt:lpstr>
      <vt:lpstr>1. UI &amp; Event Binding –班別基本檔內容</vt:lpstr>
      <vt:lpstr>1. UI &amp; Event Binding – 每日排班  </vt:lpstr>
      <vt:lpstr>2. ViewModel</vt:lpstr>
      <vt:lpstr>2. ViewModel</vt:lpstr>
      <vt:lpstr>PowerPoint 簡報</vt:lpstr>
      <vt:lpstr>3. View Service</vt:lpstr>
      <vt:lpstr>4. WebAPI Controller</vt:lpstr>
      <vt:lpstr>5. Model Service </vt:lpstr>
      <vt:lpstr>6. Stored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cmuh</cp:lastModifiedBy>
  <cp:revision>3817</cp:revision>
  <cp:lastPrinted>2021-08-05T03:10:43Z</cp:lastPrinted>
  <dcterms:created xsi:type="dcterms:W3CDTF">2019-04-08T01:43:59Z</dcterms:created>
  <dcterms:modified xsi:type="dcterms:W3CDTF">2022-03-18T08:46:56Z</dcterms:modified>
</cp:coreProperties>
</file>