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79" r:id="rId3"/>
    <p:sldId id="257" r:id="rId4"/>
    <p:sldId id="258" r:id="rId5"/>
    <p:sldId id="265" r:id="rId6"/>
    <p:sldId id="259" r:id="rId7"/>
    <p:sldId id="267" r:id="rId8"/>
    <p:sldId id="260" r:id="rId9"/>
    <p:sldId id="268" r:id="rId10"/>
    <p:sldId id="261" r:id="rId11"/>
    <p:sldId id="269" r:id="rId12"/>
    <p:sldId id="271" r:id="rId13"/>
    <p:sldId id="273" r:id="rId14"/>
    <p:sldId id="272" r:id="rId15"/>
    <p:sldId id="274" r:id="rId16"/>
    <p:sldId id="262" r:id="rId17"/>
    <p:sldId id="270" r:id="rId18"/>
    <p:sldId id="263" r:id="rId19"/>
    <p:sldId id="276" r:id="rId20"/>
    <p:sldId id="264" r:id="rId21"/>
    <p:sldId id="277" r:id="rId22"/>
    <p:sldId id="278" r:id="rId23"/>
    <p:sldId id="280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B36"/>
    <a:srgbClr val="AAD5F9"/>
    <a:srgbClr val="F4F4F4"/>
    <a:srgbClr val="FFFFFF"/>
    <a:srgbClr val="EFECEA"/>
    <a:srgbClr val="5CB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D026-F721-4CB9-A9DF-20DBFAC9C5F2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20C0-3479-4DE8-B9F8-41E2335A9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41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D026-F721-4CB9-A9DF-20DBFAC9C5F2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20C0-3479-4DE8-B9F8-41E2335A9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97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D026-F721-4CB9-A9DF-20DBFAC9C5F2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20C0-3479-4DE8-B9F8-41E2335A9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91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D026-F721-4CB9-A9DF-20DBFAC9C5F2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20C0-3479-4DE8-B9F8-41E2335A9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7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D026-F721-4CB9-A9DF-20DBFAC9C5F2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20C0-3479-4DE8-B9F8-41E2335A9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73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D026-F721-4CB9-A9DF-20DBFAC9C5F2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20C0-3479-4DE8-B9F8-41E2335A9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88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D026-F721-4CB9-A9DF-20DBFAC9C5F2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20C0-3479-4DE8-B9F8-41E2335A9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20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D026-F721-4CB9-A9DF-20DBFAC9C5F2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20C0-3479-4DE8-B9F8-41E2335A9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44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D026-F721-4CB9-A9DF-20DBFAC9C5F2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20C0-3479-4DE8-B9F8-41E2335A9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91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D026-F721-4CB9-A9DF-20DBFAC9C5F2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20C0-3479-4DE8-B9F8-41E2335A9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34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D026-F721-4CB9-A9DF-20DBFAC9C5F2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20C0-3479-4DE8-B9F8-41E2335A9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24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6D026-F721-4CB9-A9DF-20DBFAC9C5F2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120C0-3479-4DE8-B9F8-41E2335A9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68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藥事服務系統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653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群組 43"/>
          <p:cNvGrpSpPr/>
          <p:nvPr/>
        </p:nvGrpSpPr>
        <p:grpSpPr>
          <a:xfrm>
            <a:off x="289237" y="800545"/>
            <a:ext cx="11735986" cy="5419100"/>
            <a:chOff x="289237" y="800545"/>
            <a:chExt cx="11735986" cy="5419100"/>
          </a:xfrm>
        </p:grpSpPr>
        <p:pic>
          <p:nvPicPr>
            <p:cNvPr id="42" name="圖片 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9536" y="1241162"/>
              <a:ext cx="1431419" cy="390525"/>
            </a:xfrm>
            <a:prstGeom prst="rect">
              <a:avLst/>
            </a:prstGeom>
          </p:spPr>
        </p:pic>
        <p:pic>
          <p:nvPicPr>
            <p:cNvPr id="34" name="圖片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3342" y="1230583"/>
              <a:ext cx="1046412" cy="390525"/>
            </a:xfrm>
            <a:prstGeom prst="rect">
              <a:avLst/>
            </a:prstGeom>
          </p:spPr>
        </p:pic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2747" y="1225231"/>
              <a:ext cx="989045" cy="390525"/>
            </a:xfrm>
            <a:prstGeom prst="rect">
              <a:avLst/>
            </a:prstGeom>
          </p:spPr>
        </p:pic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5573" y="1222478"/>
              <a:ext cx="989045" cy="390525"/>
            </a:xfrm>
            <a:prstGeom prst="rect">
              <a:avLst/>
            </a:prstGeom>
          </p:spPr>
        </p:pic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4978" y="1228761"/>
              <a:ext cx="989045" cy="390525"/>
            </a:xfrm>
            <a:prstGeom prst="rect">
              <a:avLst/>
            </a:prstGeom>
          </p:spPr>
        </p:pic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135" y="1221112"/>
              <a:ext cx="1173778" cy="390525"/>
            </a:xfrm>
            <a:prstGeom prst="rect">
              <a:avLst/>
            </a:prstGeom>
          </p:spPr>
        </p:pic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463" y="1221111"/>
              <a:ext cx="989045" cy="390525"/>
            </a:xfrm>
            <a:prstGeom prst="rect">
              <a:avLst/>
            </a:prstGeom>
          </p:spPr>
        </p:pic>
        <p:pic>
          <p:nvPicPr>
            <p:cNvPr id="33" name="圖片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7063" y="1221113"/>
              <a:ext cx="1173778" cy="390525"/>
            </a:xfrm>
            <a:prstGeom prst="rect">
              <a:avLst/>
            </a:prstGeom>
          </p:spPr>
        </p:pic>
        <p:grpSp>
          <p:nvGrpSpPr>
            <p:cNvPr id="4" name="群組 3"/>
            <p:cNvGrpSpPr/>
            <p:nvPr/>
          </p:nvGrpSpPr>
          <p:grpSpPr>
            <a:xfrm>
              <a:off x="289237" y="800545"/>
              <a:ext cx="11735986" cy="5419100"/>
              <a:chOff x="289237" y="800545"/>
              <a:chExt cx="11735986" cy="5419100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5693" y="1655473"/>
                <a:ext cx="7299530" cy="3814932"/>
              </a:xfrm>
              <a:prstGeom prst="rect">
                <a:avLst/>
              </a:prstGeom>
            </p:spPr>
          </p:pic>
          <p:pic>
            <p:nvPicPr>
              <p:cNvPr id="8" name="圖片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237" y="800545"/>
                <a:ext cx="11735984" cy="428216"/>
              </a:xfrm>
              <a:prstGeom prst="rect">
                <a:avLst/>
              </a:prstGeom>
            </p:spPr>
          </p:pic>
          <p:pic>
            <p:nvPicPr>
              <p:cNvPr id="9" name="圖片 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241" y="5470405"/>
                <a:ext cx="11735982" cy="645891"/>
              </a:xfrm>
              <a:prstGeom prst="rect">
                <a:avLst/>
              </a:prstGeom>
            </p:spPr>
          </p:pic>
          <p:cxnSp>
            <p:nvCxnSpPr>
              <p:cNvPr id="10" name="直線接點 9"/>
              <p:cNvCxnSpPr/>
              <p:nvPr/>
            </p:nvCxnSpPr>
            <p:spPr>
              <a:xfrm>
                <a:off x="289241" y="1184924"/>
                <a:ext cx="0" cy="5034721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/>
              <p:cNvCxnSpPr/>
              <p:nvPr/>
            </p:nvCxnSpPr>
            <p:spPr>
              <a:xfrm>
                <a:off x="12025223" y="1184924"/>
                <a:ext cx="0" cy="5034721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/>
              <p:cNvCxnSpPr/>
              <p:nvPr/>
            </p:nvCxnSpPr>
            <p:spPr>
              <a:xfrm>
                <a:off x="289241" y="6219645"/>
                <a:ext cx="11735982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3" name="矩形 12"/>
              <p:cNvSpPr/>
              <p:nvPr/>
            </p:nvSpPr>
            <p:spPr>
              <a:xfrm>
                <a:off x="10256808" y="5666281"/>
                <a:ext cx="569343" cy="293298"/>
              </a:xfrm>
              <a:prstGeom prst="rect">
                <a:avLst/>
              </a:prstGeom>
              <a:solidFill>
                <a:srgbClr val="5CB8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確定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909458" y="1319321"/>
                <a:ext cx="901513" cy="253147"/>
              </a:xfrm>
              <a:prstGeom prst="rect">
                <a:avLst/>
              </a:prstGeom>
              <a:solidFill>
                <a:srgbClr val="EFE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>
                    <a:solidFill>
                      <a:schemeClr val="tx1"/>
                    </a:solidFill>
                  </a:rPr>
                  <a:t>病程記錄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644082" y="1340515"/>
                <a:ext cx="1058624" cy="210184"/>
              </a:xfrm>
              <a:prstGeom prst="rect">
                <a:avLst/>
              </a:prstGeom>
              <a:solidFill>
                <a:srgbClr val="EFE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>
                    <a:solidFill>
                      <a:schemeClr val="tx1"/>
                    </a:solidFill>
                  </a:rPr>
                  <a:t>檢驗報告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969070" y="1321664"/>
                <a:ext cx="896588" cy="262278"/>
              </a:xfrm>
              <a:prstGeom prst="rect">
                <a:avLst/>
              </a:prstGeom>
              <a:solidFill>
                <a:srgbClr val="EFE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>
                    <a:solidFill>
                      <a:schemeClr val="tx1"/>
                    </a:solidFill>
                  </a:rPr>
                  <a:t>生命</a:t>
                </a:r>
                <a:r>
                  <a:rPr lang="zh-TW" altLang="en-US" sz="1400" dirty="0">
                    <a:solidFill>
                      <a:schemeClr val="tx1"/>
                    </a:solidFill>
                  </a:rPr>
                  <a:t>徵象</a:t>
                </a: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9151761" y="1352386"/>
                <a:ext cx="1105047" cy="220082"/>
              </a:xfrm>
              <a:prstGeom prst="rect">
                <a:avLst/>
              </a:prstGeom>
              <a:solidFill>
                <a:srgbClr val="EFE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>
                    <a:solidFill>
                      <a:schemeClr val="tx1"/>
                    </a:solidFill>
                  </a:rPr>
                  <a:t>參考文獻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直線接點 22"/>
              <p:cNvCxnSpPr/>
              <p:nvPr/>
            </p:nvCxnSpPr>
            <p:spPr>
              <a:xfrm>
                <a:off x="289239" y="800545"/>
                <a:ext cx="11735982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/>
              <p:cNvCxnSpPr/>
              <p:nvPr/>
            </p:nvCxnSpPr>
            <p:spPr>
              <a:xfrm flipH="1">
                <a:off x="289237" y="800545"/>
                <a:ext cx="8281" cy="541910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/>
              <p:cNvCxnSpPr/>
              <p:nvPr/>
            </p:nvCxnSpPr>
            <p:spPr>
              <a:xfrm>
                <a:off x="289237" y="1184924"/>
                <a:ext cx="11735984" cy="43837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448574" y="905774"/>
                <a:ext cx="1328468" cy="215660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509565" y="1350531"/>
                <a:ext cx="968774" cy="210184"/>
              </a:xfrm>
              <a:prstGeom prst="rect">
                <a:avLst/>
              </a:prstGeom>
              <a:solidFill>
                <a:srgbClr val="EFE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>
                    <a:solidFill>
                      <a:schemeClr val="tx1"/>
                    </a:solidFill>
                  </a:rPr>
                  <a:t>檢查報告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942252" y="1315445"/>
                <a:ext cx="621101" cy="260323"/>
              </a:xfrm>
              <a:prstGeom prst="rect">
                <a:avLst/>
              </a:prstGeom>
              <a:solidFill>
                <a:srgbClr val="EFE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>
                    <a:solidFill>
                      <a:schemeClr val="tx1"/>
                    </a:solidFill>
                  </a:rPr>
                  <a:t>藥</a:t>
                </a:r>
                <a:r>
                  <a:rPr lang="zh-TW" altLang="en-US" sz="1400" dirty="0">
                    <a:solidFill>
                      <a:schemeClr val="tx1"/>
                    </a:solidFill>
                  </a:rPr>
                  <a:t>囑</a:t>
                </a: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978985" y="1350531"/>
                <a:ext cx="633885" cy="210184"/>
              </a:xfrm>
              <a:prstGeom prst="rect">
                <a:avLst/>
              </a:prstGeom>
              <a:solidFill>
                <a:srgbClr val="EFE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>
                    <a:solidFill>
                      <a:schemeClr val="tx1"/>
                    </a:solidFill>
                  </a:rPr>
                  <a:t>醫囑</a:t>
                </a:r>
              </a:p>
            </p:txBody>
          </p:sp>
        </p:grpSp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435" y="1612389"/>
              <a:ext cx="4447156" cy="3388023"/>
            </a:xfrm>
            <a:prstGeom prst="rect">
              <a:avLst/>
            </a:prstGeom>
          </p:spPr>
        </p:pic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356" y="1221864"/>
              <a:ext cx="1046412" cy="390525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422695" y="1312158"/>
              <a:ext cx="862641" cy="276938"/>
            </a:xfrm>
            <a:prstGeom prst="rect">
              <a:avLst/>
            </a:prstGeom>
            <a:solidFill>
              <a:srgbClr val="EFE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solidFill>
                    <a:schemeClr val="tx1"/>
                  </a:solidFill>
                </a:rPr>
                <a:t>SOAP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966894" y="1314467"/>
              <a:ext cx="959308" cy="262278"/>
            </a:xfrm>
            <a:prstGeom prst="rect">
              <a:avLst/>
            </a:prstGeom>
            <a:solidFill>
              <a:srgbClr val="EFE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</a:rPr>
                <a:t>攝入排出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橢圓 44"/>
          <p:cNvSpPr/>
          <p:nvPr/>
        </p:nvSpPr>
        <p:spPr>
          <a:xfrm>
            <a:off x="1438671" y="1714987"/>
            <a:ext cx="221742" cy="2553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6" name="橢圓 45"/>
          <p:cNvSpPr/>
          <p:nvPr/>
        </p:nvSpPr>
        <p:spPr>
          <a:xfrm>
            <a:off x="1356728" y="2184934"/>
            <a:ext cx="261258" cy="2612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47" name="標題 1"/>
          <p:cNvSpPr>
            <a:spLocks noGrp="1"/>
          </p:cNvSpPr>
          <p:nvPr>
            <p:ph type="title"/>
          </p:nvPr>
        </p:nvSpPr>
        <p:spPr>
          <a:xfrm>
            <a:off x="297518" y="40159"/>
            <a:ext cx="10515600" cy="1277063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臨床藥事服務紀錄</a:t>
            </a:r>
            <a:r>
              <a:rPr lang="en-US" altLang="zh-TW" dirty="0" smtClean="0"/>
              <a:t>-</a:t>
            </a:r>
            <a:r>
              <a:rPr lang="zh-TW" altLang="en-US" dirty="0" smtClean="0"/>
              <a:t>檢驗報告</a:t>
            </a:r>
            <a:br>
              <a:rPr lang="zh-TW" altLang="en-US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246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77063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臨床藥事服務紀錄</a:t>
            </a:r>
            <a:r>
              <a:rPr lang="en-US" altLang="zh-TW" dirty="0" smtClean="0"/>
              <a:t>-</a:t>
            </a:r>
            <a:r>
              <a:rPr lang="zh-TW" altLang="en-US" dirty="0" smtClean="0"/>
              <a:t>檢驗報告</a:t>
            </a:r>
            <a:br>
              <a:rPr lang="zh-TW" altLang="en-US" dirty="0" smtClean="0"/>
            </a:b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01082AA-9148-48B6-A657-72DEF4990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283079"/>
              </p:ext>
            </p:extLst>
          </p:nvPr>
        </p:nvGraphicFramePr>
        <p:xfrm>
          <a:off x="838200" y="1943546"/>
          <a:ext cx="2754086" cy="105676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2551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341535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onLabSearchClick</a:t>
                      </a:r>
                      <a:r>
                        <a:rPr lang="en-US" altLang="zh-TW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  <a:endParaRPr lang="en-US" altLang="zh-TW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onLabRowClick</a:t>
                      </a:r>
                      <a:r>
                        <a:rPr lang="en-US" altLang="zh-TW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  <a:endParaRPr lang="en-US" altLang="zh-TW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54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5" y="2002481"/>
            <a:ext cx="4399407" cy="3439536"/>
          </a:xfrm>
          <a:prstGeom prst="rect">
            <a:avLst/>
          </a:prstGeom>
        </p:spPr>
      </p:pic>
      <p:grpSp>
        <p:nvGrpSpPr>
          <p:cNvPr id="28" name="群組 27"/>
          <p:cNvGrpSpPr/>
          <p:nvPr/>
        </p:nvGrpSpPr>
        <p:grpSpPr>
          <a:xfrm>
            <a:off x="289237" y="800545"/>
            <a:ext cx="11735986" cy="5419100"/>
            <a:chOff x="289237" y="800545"/>
            <a:chExt cx="11735986" cy="5419100"/>
          </a:xfrm>
        </p:grpSpPr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9536" y="1241162"/>
              <a:ext cx="1431419" cy="390525"/>
            </a:xfrm>
            <a:prstGeom prst="rect">
              <a:avLst/>
            </a:prstGeom>
          </p:spPr>
        </p:pic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3342" y="1230583"/>
              <a:ext cx="1046412" cy="390525"/>
            </a:xfrm>
            <a:prstGeom prst="rect">
              <a:avLst/>
            </a:prstGeom>
          </p:spPr>
        </p:pic>
        <p:pic>
          <p:nvPicPr>
            <p:cNvPr id="31" name="圖片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2747" y="1225231"/>
              <a:ext cx="989045" cy="390525"/>
            </a:xfrm>
            <a:prstGeom prst="rect">
              <a:avLst/>
            </a:prstGeom>
          </p:spPr>
        </p:pic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5573" y="1222478"/>
              <a:ext cx="989045" cy="390525"/>
            </a:xfrm>
            <a:prstGeom prst="rect">
              <a:avLst/>
            </a:prstGeom>
          </p:spPr>
        </p:pic>
        <p:pic>
          <p:nvPicPr>
            <p:cNvPr id="33" name="圖片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4978" y="1228761"/>
              <a:ext cx="989045" cy="390525"/>
            </a:xfrm>
            <a:prstGeom prst="rect">
              <a:avLst/>
            </a:prstGeom>
          </p:spPr>
        </p:pic>
        <p:pic>
          <p:nvPicPr>
            <p:cNvPr id="34" name="圖片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135" y="1221112"/>
              <a:ext cx="1173778" cy="390525"/>
            </a:xfrm>
            <a:prstGeom prst="rect">
              <a:avLst/>
            </a:prstGeom>
          </p:spPr>
        </p:pic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463" y="1221111"/>
              <a:ext cx="989045" cy="390525"/>
            </a:xfrm>
            <a:prstGeom prst="rect">
              <a:avLst/>
            </a:prstGeom>
          </p:spPr>
        </p:pic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7063" y="1221113"/>
              <a:ext cx="1173778" cy="390525"/>
            </a:xfrm>
            <a:prstGeom prst="rect">
              <a:avLst/>
            </a:prstGeom>
          </p:spPr>
        </p:pic>
        <p:grpSp>
          <p:nvGrpSpPr>
            <p:cNvPr id="37" name="群組 36"/>
            <p:cNvGrpSpPr/>
            <p:nvPr/>
          </p:nvGrpSpPr>
          <p:grpSpPr>
            <a:xfrm>
              <a:off x="289237" y="800545"/>
              <a:ext cx="11735986" cy="5419100"/>
              <a:chOff x="289237" y="800545"/>
              <a:chExt cx="11735986" cy="5419100"/>
            </a:xfrm>
          </p:grpSpPr>
          <p:pic>
            <p:nvPicPr>
              <p:cNvPr id="42" name="圖片 4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5693" y="1655473"/>
                <a:ext cx="7299530" cy="3814932"/>
              </a:xfrm>
              <a:prstGeom prst="rect">
                <a:avLst/>
              </a:prstGeom>
            </p:spPr>
          </p:pic>
          <p:pic>
            <p:nvPicPr>
              <p:cNvPr id="43" name="圖片 4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237" y="800545"/>
                <a:ext cx="11735984" cy="428216"/>
              </a:xfrm>
              <a:prstGeom prst="rect">
                <a:avLst/>
              </a:prstGeom>
            </p:spPr>
          </p:pic>
          <p:pic>
            <p:nvPicPr>
              <p:cNvPr id="44" name="圖片 4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241" y="5470405"/>
                <a:ext cx="11735982" cy="645891"/>
              </a:xfrm>
              <a:prstGeom prst="rect">
                <a:avLst/>
              </a:prstGeom>
            </p:spPr>
          </p:pic>
          <p:cxnSp>
            <p:nvCxnSpPr>
              <p:cNvPr id="45" name="直線接點 44"/>
              <p:cNvCxnSpPr/>
              <p:nvPr/>
            </p:nvCxnSpPr>
            <p:spPr>
              <a:xfrm>
                <a:off x="289241" y="1184924"/>
                <a:ext cx="0" cy="5034721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>
              <a:xfrm>
                <a:off x="12025223" y="1184924"/>
                <a:ext cx="0" cy="5034721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>
              <a:xfrm>
                <a:off x="289241" y="6219645"/>
                <a:ext cx="11735982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8" name="矩形 47"/>
              <p:cNvSpPr/>
              <p:nvPr/>
            </p:nvSpPr>
            <p:spPr>
              <a:xfrm>
                <a:off x="10256808" y="5666281"/>
                <a:ext cx="569343" cy="293298"/>
              </a:xfrm>
              <a:prstGeom prst="rect">
                <a:avLst/>
              </a:prstGeom>
              <a:solidFill>
                <a:srgbClr val="5CB8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確定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909458" y="1319321"/>
                <a:ext cx="901513" cy="253147"/>
              </a:xfrm>
              <a:prstGeom prst="rect">
                <a:avLst/>
              </a:prstGeom>
              <a:solidFill>
                <a:srgbClr val="EFE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>
                    <a:solidFill>
                      <a:schemeClr val="tx1"/>
                    </a:solidFill>
                  </a:rPr>
                  <a:t>病程記錄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644082" y="1340515"/>
                <a:ext cx="1058624" cy="210184"/>
              </a:xfrm>
              <a:prstGeom prst="rect">
                <a:avLst/>
              </a:prstGeom>
              <a:solidFill>
                <a:srgbClr val="EFE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>
                    <a:solidFill>
                      <a:schemeClr val="tx1"/>
                    </a:solidFill>
                  </a:rPr>
                  <a:t>檢驗報告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6969070" y="1321664"/>
                <a:ext cx="896588" cy="262278"/>
              </a:xfrm>
              <a:prstGeom prst="rect">
                <a:avLst/>
              </a:prstGeom>
              <a:solidFill>
                <a:srgbClr val="EFE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>
                    <a:solidFill>
                      <a:schemeClr val="tx1"/>
                    </a:solidFill>
                  </a:rPr>
                  <a:t>生命</a:t>
                </a:r>
                <a:r>
                  <a:rPr lang="zh-TW" altLang="en-US" sz="1400" dirty="0">
                    <a:solidFill>
                      <a:schemeClr val="tx1"/>
                    </a:solidFill>
                  </a:rPr>
                  <a:t>徵象</a:t>
                </a: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9151761" y="1352386"/>
                <a:ext cx="1105047" cy="220082"/>
              </a:xfrm>
              <a:prstGeom prst="rect">
                <a:avLst/>
              </a:prstGeom>
              <a:solidFill>
                <a:srgbClr val="EFE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>
                    <a:solidFill>
                      <a:schemeClr val="tx1"/>
                    </a:solidFill>
                  </a:rPr>
                  <a:t>參考文獻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直線接點 52"/>
              <p:cNvCxnSpPr/>
              <p:nvPr/>
            </p:nvCxnSpPr>
            <p:spPr>
              <a:xfrm>
                <a:off x="289239" y="800545"/>
                <a:ext cx="11735982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>
              <a:xfrm flipH="1">
                <a:off x="289237" y="800545"/>
                <a:ext cx="8281" cy="541910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/>
              <p:cNvCxnSpPr/>
              <p:nvPr/>
            </p:nvCxnSpPr>
            <p:spPr>
              <a:xfrm>
                <a:off x="289237" y="1184924"/>
                <a:ext cx="11735984" cy="43837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矩形 55"/>
              <p:cNvSpPr/>
              <p:nvPr/>
            </p:nvSpPr>
            <p:spPr>
              <a:xfrm>
                <a:off x="448574" y="905774"/>
                <a:ext cx="1328468" cy="215660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509565" y="1350531"/>
                <a:ext cx="968774" cy="210184"/>
              </a:xfrm>
              <a:prstGeom prst="rect">
                <a:avLst/>
              </a:prstGeom>
              <a:solidFill>
                <a:srgbClr val="EFE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>
                    <a:solidFill>
                      <a:schemeClr val="tx1"/>
                    </a:solidFill>
                  </a:rPr>
                  <a:t>檢查報告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942252" y="1315445"/>
                <a:ext cx="621101" cy="260323"/>
              </a:xfrm>
              <a:prstGeom prst="rect">
                <a:avLst/>
              </a:prstGeom>
              <a:solidFill>
                <a:srgbClr val="EFE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>
                    <a:solidFill>
                      <a:schemeClr val="tx1"/>
                    </a:solidFill>
                  </a:rPr>
                  <a:t>藥</a:t>
                </a:r>
                <a:r>
                  <a:rPr lang="zh-TW" altLang="en-US" sz="1400" dirty="0">
                    <a:solidFill>
                      <a:schemeClr val="tx1"/>
                    </a:solidFill>
                  </a:rPr>
                  <a:t>囑</a:t>
                </a: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4978985" y="1350531"/>
                <a:ext cx="633885" cy="210184"/>
              </a:xfrm>
              <a:prstGeom prst="rect">
                <a:avLst/>
              </a:prstGeom>
              <a:solidFill>
                <a:srgbClr val="EFE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>
                    <a:solidFill>
                      <a:schemeClr val="tx1"/>
                    </a:solidFill>
                  </a:rPr>
                  <a:t>醫囑</a:t>
                </a:r>
              </a:p>
            </p:txBody>
          </p:sp>
        </p:grpSp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356" y="1221864"/>
              <a:ext cx="1046412" cy="390525"/>
            </a:xfrm>
            <a:prstGeom prst="rect">
              <a:avLst/>
            </a:prstGeom>
          </p:spPr>
        </p:pic>
        <p:sp>
          <p:nvSpPr>
            <p:cNvPr id="40" name="矩形 39"/>
            <p:cNvSpPr/>
            <p:nvPr/>
          </p:nvSpPr>
          <p:spPr>
            <a:xfrm>
              <a:off x="422695" y="1312158"/>
              <a:ext cx="862641" cy="276938"/>
            </a:xfrm>
            <a:prstGeom prst="rect">
              <a:avLst/>
            </a:prstGeom>
            <a:solidFill>
              <a:srgbClr val="EFE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solidFill>
                    <a:schemeClr val="tx1"/>
                  </a:solidFill>
                </a:rPr>
                <a:t>SOAP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966894" y="1314467"/>
              <a:ext cx="959308" cy="262278"/>
            </a:xfrm>
            <a:prstGeom prst="rect">
              <a:avLst/>
            </a:prstGeom>
            <a:solidFill>
              <a:srgbClr val="EFE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</a:rPr>
                <a:t>攝入排出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4" name="橢圓 93"/>
          <p:cNvSpPr/>
          <p:nvPr/>
        </p:nvSpPr>
        <p:spPr>
          <a:xfrm>
            <a:off x="2178992" y="1683634"/>
            <a:ext cx="221742" cy="2553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5" name="橢圓 94"/>
          <p:cNvSpPr/>
          <p:nvPr/>
        </p:nvSpPr>
        <p:spPr>
          <a:xfrm>
            <a:off x="4480810" y="2189880"/>
            <a:ext cx="266799" cy="2612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6" y="1630355"/>
            <a:ext cx="1781175" cy="3619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359" y="1639224"/>
            <a:ext cx="704850" cy="352425"/>
          </a:xfrm>
          <a:prstGeom prst="rect">
            <a:avLst/>
          </a:prstGeom>
        </p:spPr>
      </p:pic>
      <p:sp>
        <p:nvSpPr>
          <p:cNvPr id="60" name="標題 1"/>
          <p:cNvSpPr>
            <a:spLocks noGrp="1"/>
          </p:cNvSpPr>
          <p:nvPr>
            <p:ph type="title"/>
          </p:nvPr>
        </p:nvSpPr>
        <p:spPr>
          <a:xfrm>
            <a:off x="297518" y="69122"/>
            <a:ext cx="10515600" cy="1277063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臨床藥事服務紀錄</a:t>
            </a:r>
            <a:r>
              <a:rPr lang="en-US" altLang="zh-TW" dirty="0" smtClean="0"/>
              <a:t>-</a:t>
            </a:r>
            <a:r>
              <a:rPr lang="zh-TW" altLang="en-US" dirty="0" smtClean="0"/>
              <a:t>藥</a:t>
            </a:r>
            <a:r>
              <a:rPr lang="zh-TW" altLang="en-US" dirty="0"/>
              <a:t>囑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16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77063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臨床藥事服務紀錄</a:t>
            </a:r>
            <a:r>
              <a:rPr lang="en-US" altLang="zh-TW" dirty="0" smtClean="0"/>
              <a:t>-</a:t>
            </a:r>
            <a:r>
              <a:rPr lang="zh-TW" altLang="en-US" dirty="0" smtClean="0"/>
              <a:t>藥</a:t>
            </a:r>
            <a:r>
              <a:rPr lang="zh-TW" altLang="en-US" dirty="0"/>
              <a:t>囑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01082AA-9148-48B6-A657-72DEF4990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030526"/>
              </p:ext>
            </p:extLst>
          </p:nvPr>
        </p:nvGraphicFramePr>
        <p:xfrm>
          <a:off x="838200" y="1943546"/>
          <a:ext cx="2903376" cy="105676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491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468462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onDrugOrderSearch</a:t>
                      </a:r>
                      <a:r>
                        <a:rPr lang="en-US" altLang="zh-TW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  <a:endParaRPr lang="en-US" altLang="zh-TW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onDrugOrderRowClick</a:t>
                      </a:r>
                      <a:r>
                        <a:rPr lang="en-US" altLang="zh-TW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  <a:endParaRPr lang="en-US" altLang="zh-TW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29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88" y="1616694"/>
            <a:ext cx="1781175" cy="36195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58" y="1976361"/>
            <a:ext cx="4420933" cy="3863573"/>
          </a:xfrm>
          <a:prstGeom prst="rect">
            <a:avLst/>
          </a:prstGeom>
        </p:spPr>
      </p:pic>
      <p:grpSp>
        <p:nvGrpSpPr>
          <p:cNvPr id="28" name="群組 27"/>
          <p:cNvGrpSpPr/>
          <p:nvPr/>
        </p:nvGrpSpPr>
        <p:grpSpPr>
          <a:xfrm>
            <a:off x="289237" y="800545"/>
            <a:ext cx="11735986" cy="5419100"/>
            <a:chOff x="289237" y="800545"/>
            <a:chExt cx="11735986" cy="5419100"/>
          </a:xfrm>
        </p:grpSpPr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9536" y="1241162"/>
              <a:ext cx="1431419" cy="390525"/>
            </a:xfrm>
            <a:prstGeom prst="rect">
              <a:avLst/>
            </a:prstGeom>
          </p:spPr>
        </p:pic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3342" y="1230583"/>
              <a:ext cx="1046412" cy="390525"/>
            </a:xfrm>
            <a:prstGeom prst="rect">
              <a:avLst/>
            </a:prstGeom>
          </p:spPr>
        </p:pic>
        <p:pic>
          <p:nvPicPr>
            <p:cNvPr id="31" name="圖片 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2747" y="1225231"/>
              <a:ext cx="989045" cy="390525"/>
            </a:xfrm>
            <a:prstGeom prst="rect">
              <a:avLst/>
            </a:prstGeom>
          </p:spPr>
        </p:pic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5573" y="1222478"/>
              <a:ext cx="989045" cy="390525"/>
            </a:xfrm>
            <a:prstGeom prst="rect">
              <a:avLst/>
            </a:prstGeom>
          </p:spPr>
        </p:pic>
        <p:pic>
          <p:nvPicPr>
            <p:cNvPr id="33" name="圖片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4978" y="1228761"/>
              <a:ext cx="989045" cy="390525"/>
            </a:xfrm>
            <a:prstGeom prst="rect">
              <a:avLst/>
            </a:prstGeom>
          </p:spPr>
        </p:pic>
        <p:pic>
          <p:nvPicPr>
            <p:cNvPr id="34" name="圖片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135" y="1221112"/>
              <a:ext cx="1173778" cy="390525"/>
            </a:xfrm>
            <a:prstGeom prst="rect">
              <a:avLst/>
            </a:prstGeom>
          </p:spPr>
        </p:pic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463" y="1221111"/>
              <a:ext cx="989045" cy="390525"/>
            </a:xfrm>
            <a:prstGeom prst="rect">
              <a:avLst/>
            </a:prstGeom>
          </p:spPr>
        </p:pic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7063" y="1221113"/>
              <a:ext cx="1173778" cy="390525"/>
            </a:xfrm>
            <a:prstGeom prst="rect">
              <a:avLst/>
            </a:prstGeom>
          </p:spPr>
        </p:pic>
        <p:grpSp>
          <p:nvGrpSpPr>
            <p:cNvPr id="37" name="群組 36"/>
            <p:cNvGrpSpPr/>
            <p:nvPr/>
          </p:nvGrpSpPr>
          <p:grpSpPr>
            <a:xfrm>
              <a:off x="289237" y="800545"/>
              <a:ext cx="11735986" cy="5419100"/>
              <a:chOff x="289237" y="800545"/>
              <a:chExt cx="11735986" cy="5419100"/>
            </a:xfrm>
          </p:grpSpPr>
          <p:pic>
            <p:nvPicPr>
              <p:cNvPr id="42" name="圖片 4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5693" y="1655473"/>
                <a:ext cx="7299530" cy="3814932"/>
              </a:xfrm>
              <a:prstGeom prst="rect">
                <a:avLst/>
              </a:prstGeom>
            </p:spPr>
          </p:pic>
          <p:pic>
            <p:nvPicPr>
              <p:cNvPr id="43" name="圖片 4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237" y="800545"/>
                <a:ext cx="11735984" cy="428216"/>
              </a:xfrm>
              <a:prstGeom prst="rect">
                <a:avLst/>
              </a:prstGeom>
            </p:spPr>
          </p:pic>
          <p:pic>
            <p:nvPicPr>
              <p:cNvPr id="44" name="圖片 4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241" y="5470405"/>
                <a:ext cx="11735982" cy="645891"/>
              </a:xfrm>
              <a:prstGeom prst="rect">
                <a:avLst/>
              </a:prstGeom>
            </p:spPr>
          </p:pic>
          <p:cxnSp>
            <p:nvCxnSpPr>
              <p:cNvPr id="45" name="直線接點 44"/>
              <p:cNvCxnSpPr/>
              <p:nvPr/>
            </p:nvCxnSpPr>
            <p:spPr>
              <a:xfrm>
                <a:off x="289241" y="1184924"/>
                <a:ext cx="0" cy="5034721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>
              <a:xfrm>
                <a:off x="12025223" y="1184924"/>
                <a:ext cx="0" cy="5034721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>
              <a:xfrm>
                <a:off x="289241" y="6219645"/>
                <a:ext cx="11735982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8" name="矩形 47"/>
              <p:cNvSpPr/>
              <p:nvPr/>
            </p:nvSpPr>
            <p:spPr>
              <a:xfrm>
                <a:off x="10256808" y="5666281"/>
                <a:ext cx="569343" cy="293298"/>
              </a:xfrm>
              <a:prstGeom prst="rect">
                <a:avLst/>
              </a:prstGeom>
              <a:solidFill>
                <a:srgbClr val="5CB8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確定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909458" y="1319321"/>
                <a:ext cx="901513" cy="253147"/>
              </a:xfrm>
              <a:prstGeom prst="rect">
                <a:avLst/>
              </a:prstGeom>
              <a:solidFill>
                <a:srgbClr val="EFE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>
                    <a:solidFill>
                      <a:schemeClr val="tx1"/>
                    </a:solidFill>
                  </a:rPr>
                  <a:t>病程記錄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644082" y="1340515"/>
                <a:ext cx="1058624" cy="210184"/>
              </a:xfrm>
              <a:prstGeom prst="rect">
                <a:avLst/>
              </a:prstGeom>
              <a:solidFill>
                <a:srgbClr val="EFE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>
                    <a:solidFill>
                      <a:schemeClr val="tx1"/>
                    </a:solidFill>
                  </a:rPr>
                  <a:t>檢驗報告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6969070" y="1321664"/>
                <a:ext cx="896588" cy="262278"/>
              </a:xfrm>
              <a:prstGeom prst="rect">
                <a:avLst/>
              </a:prstGeom>
              <a:solidFill>
                <a:srgbClr val="EFE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>
                    <a:solidFill>
                      <a:schemeClr val="tx1"/>
                    </a:solidFill>
                  </a:rPr>
                  <a:t>生命</a:t>
                </a:r>
                <a:r>
                  <a:rPr lang="zh-TW" altLang="en-US" sz="1400" dirty="0">
                    <a:solidFill>
                      <a:schemeClr val="tx1"/>
                    </a:solidFill>
                  </a:rPr>
                  <a:t>徵象</a:t>
                </a: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9151761" y="1352386"/>
                <a:ext cx="1105047" cy="220082"/>
              </a:xfrm>
              <a:prstGeom prst="rect">
                <a:avLst/>
              </a:prstGeom>
              <a:solidFill>
                <a:srgbClr val="EFE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>
                    <a:solidFill>
                      <a:schemeClr val="tx1"/>
                    </a:solidFill>
                  </a:rPr>
                  <a:t>參考文獻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直線接點 52"/>
              <p:cNvCxnSpPr/>
              <p:nvPr/>
            </p:nvCxnSpPr>
            <p:spPr>
              <a:xfrm>
                <a:off x="289239" y="800545"/>
                <a:ext cx="11735982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>
              <a:xfrm flipH="1">
                <a:off x="289237" y="800545"/>
                <a:ext cx="8281" cy="541910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/>
              <p:cNvCxnSpPr/>
              <p:nvPr/>
            </p:nvCxnSpPr>
            <p:spPr>
              <a:xfrm>
                <a:off x="289237" y="1184924"/>
                <a:ext cx="11735984" cy="43837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矩形 55"/>
              <p:cNvSpPr/>
              <p:nvPr/>
            </p:nvSpPr>
            <p:spPr>
              <a:xfrm>
                <a:off x="448574" y="905774"/>
                <a:ext cx="1328468" cy="215660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509565" y="1350531"/>
                <a:ext cx="968774" cy="210184"/>
              </a:xfrm>
              <a:prstGeom prst="rect">
                <a:avLst/>
              </a:prstGeom>
              <a:solidFill>
                <a:srgbClr val="EFE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>
                    <a:solidFill>
                      <a:schemeClr val="tx1"/>
                    </a:solidFill>
                  </a:rPr>
                  <a:t>檢查報告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942252" y="1315445"/>
                <a:ext cx="621101" cy="260323"/>
              </a:xfrm>
              <a:prstGeom prst="rect">
                <a:avLst/>
              </a:prstGeom>
              <a:solidFill>
                <a:srgbClr val="EFE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>
                    <a:solidFill>
                      <a:schemeClr val="tx1"/>
                    </a:solidFill>
                  </a:rPr>
                  <a:t>藥</a:t>
                </a:r>
                <a:r>
                  <a:rPr lang="zh-TW" altLang="en-US" sz="1400" dirty="0">
                    <a:solidFill>
                      <a:schemeClr val="tx1"/>
                    </a:solidFill>
                  </a:rPr>
                  <a:t>囑</a:t>
                </a: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4978985" y="1350531"/>
                <a:ext cx="633885" cy="210184"/>
              </a:xfrm>
              <a:prstGeom prst="rect">
                <a:avLst/>
              </a:prstGeom>
              <a:solidFill>
                <a:srgbClr val="EFE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>
                    <a:solidFill>
                      <a:schemeClr val="tx1"/>
                    </a:solidFill>
                  </a:rPr>
                  <a:t>醫囑</a:t>
                </a:r>
              </a:p>
            </p:txBody>
          </p:sp>
        </p:grpSp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356" y="1221864"/>
              <a:ext cx="1046412" cy="390525"/>
            </a:xfrm>
            <a:prstGeom prst="rect">
              <a:avLst/>
            </a:prstGeom>
          </p:spPr>
        </p:pic>
        <p:sp>
          <p:nvSpPr>
            <p:cNvPr id="40" name="矩形 39"/>
            <p:cNvSpPr/>
            <p:nvPr/>
          </p:nvSpPr>
          <p:spPr>
            <a:xfrm>
              <a:off x="422695" y="1312158"/>
              <a:ext cx="862641" cy="276938"/>
            </a:xfrm>
            <a:prstGeom prst="rect">
              <a:avLst/>
            </a:prstGeom>
            <a:solidFill>
              <a:srgbClr val="EFE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solidFill>
                    <a:schemeClr val="tx1"/>
                  </a:solidFill>
                </a:rPr>
                <a:t>SOAP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966894" y="1314467"/>
              <a:ext cx="959308" cy="262278"/>
            </a:xfrm>
            <a:prstGeom prst="rect">
              <a:avLst/>
            </a:prstGeom>
            <a:solidFill>
              <a:srgbClr val="EFE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</a:rPr>
                <a:t>攝入排出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4" name="橢圓 93"/>
          <p:cNvSpPr/>
          <p:nvPr/>
        </p:nvSpPr>
        <p:spPr>
          <a:xfrm>
            <a:off x="2089810" y="1638454"/>
            <a:ext cx="221742" cy="2553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5" name="橢圓 94"/>
          <p:cNvSpPr/>
          <p:nvPr/>
        </p:nvSpPr>
        <p:spPr>
          <a:xfrm>
            <a:off x="4401632" y="2228607"/>
            <a:ext cx="266799" cy="2612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527" y="1619286"/>
            <a:ext cx="704850" cy="352425"/>
          </a:xfrm>
          <a:prstGeom prst="rect">
            <a:avLst/>
          </a:prstGeom>
        </p:spPr>
      </p:pic>
      <p:sp>
        <p:nvSpPr>
          <p:cNvPr id="60" name="標題 1"/>
          <p:cNvSpPr>
            <a:spLocks noGrp="1"/>
          </p:cNvSpPr>
          <p:nvPr>
            <p:ph type="title"/>
          </p:nvPr>
        </p:nvSpPr>
        <p:spPr>
          <a:xfrm>
            <a:off x="297518" y="58140"/>
            <a:ext cx="10515600" cy="1277063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臨床藥事服務紀錄</a:t>
            </a:r>
            <a:r>
              <a:rPr lang="en-US" altLang="zh-TW" dirty="0" smtClean="0"/>
              <a:t>-</a:t>
            </a:r>
            <a:r>
              <a:rPr lang="zh-TW" altLang="en-US" dirty="0" smtClean="0"/>
              <a:t>醫囑</a:t>
            </a:r>
            <a:br>
              <a:rPr lang="zh-TW" altLang="en-US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05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77063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臨床藥事服務紀錄</a:t>
            </a:r>
            <a:r>
              <a:rPr lang="en-US" altLang="zh-TW" dirty="0" smtClean="0"/>
              <a:t>-</a:t>
            </a:r>
            <a:r>
              <a:rPr lang="zh-TW" altLang="en-US" dirty="0" smtClean="0"/>
              <a:t>醫囑</a:t>
            </a:r>
            <a:br>
              <a:rPr lang="zh-TW" altLang="en-US" dirty="0" smtClean="0"/>
            </a:b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01082AA-9148-48B6-A657-72DEF4990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539717"/>
              </p:ext>
            </p:extLst>
          </p:nvPr>
        </p:nvGraphicFramePr>
        <p:xfrm>
          <a:off x="838200" y="1943546"/>
          <a:ext cx="2903376" cy="105676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491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468462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onExamOrderSearch</a:t>
                      </a:r>
                      <a:r>
                        <a:rPr lang="en-US" altLang="zh-TW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  <a:endParaRPr lang="en-US" altLang="zh-TW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onExamOrderRowClick</a:t>
                      </a:r>
                      <a:r>
                        <a:rPr lang="en-US" altLang="zh-TW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  <a:endParaRPr lang="en-US" altLang="zh-TW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31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圖片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" y="1630744"/>
            <a:ext cx="4460303" cy="3891418"/>
          </a:xfrm>
          <a:prstGeom prst="rect">
            <a:avLst/>
          </a:prstGeom>
        </p:spPr>
      </p:pic>
      <p:grpSp>
        <p:nvGrpSpPr>
          <p:cNvPr id="28" name="群組 27"/>
          <p:cNvGrpSpPr/>
          <p:nvPr/>
        </p:nvGrpSpPr>
        <p:grpSpPr>
          <a:xfrm>
            <a:off x="289237" y="800545"/>
            <a:ext cx="11735986" cy="5419100"/>
            <a:chOff x="289237" y="800545"/>
            <a:chExt cx="11735986" cy="5419100"/>
          </a:xfrm>
        </p:grpSpPr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9536" y="1241162"/>
              <a:ext cx="1431419" cy="390525"/>
            </a:xfrm>
            <a:prstGeom prst="rect">
              <a:avLst/>
            </a:prstGeom>
          </p:spPr>
        </p:pic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3342" y="1230583"/>
              <a:ext cx="1046412" cy="390525"/>
            </a:xfrm>
            <a:prstGeom prst="rect">
              <a:avLst/>
            </a:prstGeom>
          </p:spPr>
        </p:pic>
        <p:pic>
          <p:nvPicPr>
            <p:cNvPr id="31" name="圖片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2747" y="1225231"/>
              <a:ext cx="989045" cy="390525"/>
            </a:xfrm>
            <a:prstGeom prst="rect">
              <a:avLst/>
            </a:prstGeom>
          </p:spPr>
        </p:pic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5573" y="1222478"/>
              <a:ext cx="989045" cy="390525"/>
            </a:xfrm>
            <a:prstGeom prst="rect">
              <a:avLst/>
            </a:prstGeom>
          </p:spPr>
        </p:pic>
        <p:pic>
          <p:nvPicPr>
            <p:cNvPr id="33" name="圖片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4978" y="1228761"/>
              <a:ext cx="989045" cy="390525"/>
            </a:xfrm>
            <a:prstGeom prst="rect">
              <a:avLst/>
            </a:prstGeom>
          </p:spPr>
        </p:pic>
        <p:pic>
          <p:nvPicPr>
            <p:cNvPr id="34" name="圖片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135" y="1221112"/>
              <a:ext cx="1173778" cy="390525"/>
            </a:xfrm>
            <a:prstGeom prst="rect">
              <a:avLst/>
            </a:prstGeom>
          </p:spPr>
        </p:pic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463" y="1221111"/>
              <a:ext cx="989045" cy="390525"/>
            </a:xfrm>
            <a:prstGeom prst="rect">
              <a:avLst/>
            </a:prstGeom>
          </p:spPr>
        </p:pic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7063" y="1221113"/>
              <a:ext cx="1173778" cy="390525"/>
            </a:xfrm>
            <a:prstGeom prst="rect">
              <a:avLst/>
            </a:prstGeom>
          </p:spPr>
        </p:pic>
        <p:grpSp>
          <p:nvGrpSpPr>
            <p:cNvPr id="37" name="群組 36"/>
            <p:cNvGrpSpPr/>
            <p:nvPr/>
          </p:nvGrpSpPr>
          <p:grpSpPr>
            <a:xfrm>
              <a:off x="289237" y="800545"/>
              <a:ext cx="11735986" cy="5419100"/>
              <a:chOff x="289237" y="800545"/>
              <a:chExt cx="11735986" cy="5419100"/>
            </a:xfrm>
          </p:grpSpPr>
          <p:pic>
            <p:nvPicPr>
              <p:cNvPr id="42" name="圖片 4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5693" y="1655473"/>
                <a:ext cx="7299530" cy="3814932"/>
              </a:xfrm>
              <a:prstGeom prst="rect">
                <a:avLst/>
              </a:prstGeom>
            </p:spPr>
          </p:pic>
          <p:pic>
            <p:nvPicPr>
              <p:cNvPr id="43" name="圖片 4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237" y="800545"/>
                <a:ext cx="11735984" cy="428216"/>
              </a:xfrm>
              <a:prstGeom prst="rect">
                <a:avLst/>
              </a:prstGeom>
            </p:spPr>
          </p:pic>
          <p:pic>
            <p:nvPicPr>
              <p:cNvPr id="44" name="圖片 4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241" y="5470405"/>
                <a:ext cx="11735982" cy="645891"/>
              </a:xfrm>
              <a:prstGeom prst="rect">
                <a:avLst/>
              </a:prstGeom>
            </p:spPr>
          </p:pic>
          <p:cxnSp>
            <p:nvCxnSpPr>
              <p:cNvPr id="45" name="直線接點 44"/>
              <p:cNvCxnSpPr/>
              <p:nvPr/>
            </p:nvCxnSpPr>
            <p:spPr>
              <a:xfrm>
                <a:off x="289241" y="1184924"/>
                <a:ext cx="0" cy="5034721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>
              <a:xfrm>
                <a:off x="12025223" y="1184924"/>
                <a:ext cx="0" cy="5034721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>
              <a:xfrm>
                <a:off x="289241" y="6219645"/>
                <a:ext cx="11735982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8" name="矩形 47"/>
              <p:cNvSpPr/>
              <p:nvPr/>
            </p:nvSpPr>
            <p:spPr>
              <a:xfrm>
                <a:off x="10256808" y="5666281"/>
                <a:ext cx="569343" cy="293298"/>
              </a:xfrm>
              <a:prstGeom prst="rect">
                <a:avLst/>
              </a:prstGeom>
              <a:solidFill>
                <a:srgbClr val="5CB8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確定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909458" y="1319321"/>
                <a:ext cx="901513" cy="253147"/>
              </a:xfrm>
              <a:prstGeom prst="rect">
                <a:avLst/>
              </a:prstGeom>
              <a:solidFill>
                <a:srgbClr val="EFE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>
                    <a:solidFill>
                      <a:schemeClr val="tx1"/>
                    </a:solidFill>
                  </a:rPr>
                  <a:t>病程記錄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644082" y="1340515"/>
                <a:ext cx="1058624" cy="210184"/>
              </a:xfrm>
              <a:prstGeom prst="rect">
                <a:avLst/>
              </a:prstGeom>
              <a:solidFill>
                <a:srgbClr val="EFE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>
                    <a:solidFill>
                      <a:schemeClr val="tx1"/>
                    </a:solidFill>
                  </a:rPr>
                  <a:t>檢驗報告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6969070" y="1321664"/>
                <a:ext cx="896588" cy="262278"/>
              </a:xfrm>
              <a:prstGeom prst="rect">
                <a:avLst/>
              </a:prstGeom>
              <a:solidFill>
                <a:srgbClr val="EFE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>
                    <a:solidFill>
                      <a:schemeClr val="tx1"/>
                    </a:solidFill>
                  </a:rPr>
                  <a:t>生命</a:t>
                </a:r>
                <a:r>
                  <a:rPr lang="zh-TW" altLang="en-US" sz="1400" dirty="0">
                    <a:solidFill>
                      <a:schemeClr val="tx1"/>
                    </a:solidFill>
                  </a:rPr>
                  <a:t>徵象</a:t>
                </a: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9151761" y="1352386"/>
                <a:ext cx="1105047" cy="220082"/>
              </a:xfrm>
              <a:prstGeom prst="rect">
                <a:avLst/>
              </a:prstGeom>
              <a:solidFill>
                <a:srgbClr val="EFE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>
                    <a:solidFill>
                      <a:schemeClr val="tx1"/>
                    </a:solidFill>
                  </a:rPr>
                  <a:t>參考文獻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直線接點 52"/>
              <p:cNvCxnSpPr/>
              <p:nvPr/>
            </p:nvCxnSpPr>
            <p:spPr>
              <a:xfrm>
                <a:off x="289239" y="800545"/>
                <a:ext cx="11735982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>
              <a:xfrm flipH="1">
                <a:off x="289237" y="800545"/>
                <a:ext cx="8281" cy="541910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/>
              <p:cNvCxnSpPr/>
              <p:nvPr/>
            </p:nvCxnSpPr>
            <p:spPr>
              <a:xfrm>
                <a:off x="289237" y="1184924"/>
                <a:ext cx="11735984" cy="43837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矩形 55"/>
              <p:cNvSpPr/>
              <p:nvPr/>
            </p:nvSpPr>
            <p:spPr>
              <a:xfrm>
                <a:off x="448574" y="905774"/>
                <a:ext cx="1328468" cy="215660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509565" y="1350531"/>
                <a:ext cx="968774" cy="210184"/>
              </a:xfrm>
              <a:prstGeom prst="rect">
                <a:avLst/>
              </a:prstGeom>
              <a:solidFill>
                <a:srgbClr val="EFE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>
                    <a:solidFill>
                      <a:schemeClr val="tx1"/>
                    </a:solidFill>
                  </a:rPr>
                  <a:t>檢查報告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942252" y="1315445"/>
                <a:ext cx="621101" cy="260323"/>
              </a:xfrm>
              <a:prstGeom prst="rect">
                <a:avLst/>
              </a:prstGeom>
              <a:solidFill>
                <a:srgbClr val="EFE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>
                    <a:solidFill>
                      <a:schemeClr val="tx1"/>
                    </a:solidFill>
                  </a:rPr>
                  <a:t>藥</a:t>
                </a:r>
                <a:r>
                  <a:rPr lang="zh-TW" altLang="en-US" sz="1400" dirty="0">
                    <a:solidFill>
                      <a:schemeClr val="tx1"/>
                    </a:solidFill>
                  </a:rPr>
                  <a:t>囑</a:t>
                </a: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4978985" y="1350531"/>
                <a:ext cx="633885" cy="210184"/>
              </a:xfrm>
              <a:prstGeom prst="rect">
                <a:avLst/>
              </a:prstGeom>
              <a:solidFill>
                <a:srgbClr val="EFE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>
                    <a:solidFill>
                      <a:schemeClr val="tx1"/>
                    </a:solidFill>
                  </a:rPr>
                  <a:t>醫囑</a:t>
                </a:r>
              </a:p>
            </p:txBody>
          </p:sp>
        </p:grpSp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356" y="1221864"/>
              <a:ext cx="1046412" cy="390525"/>
            </a:xfrm>
            <a:prstGeom prst="rect">
              <a:avLst/>
            </a:prstGeom>
          </p:spPr>
        </p:pic>
        <p:sp>
          <p:nvSpPr>
            <p:cNvPr id="40" name="矩形 39"/>
            <p:cNvSpPr/>
            <p:nvPr/>
          </p:nvSpPr>
          <p:spPr>
            <a:xfrm>
              <a:off x="422695" y="1312158"/>
              <a:ext cx="862641" cy="276938"/>
            </a:xfrm>
            <a:prstGeom prst="rect">
              <a:avLst/>
            </a:prstGeom>
            <a:solidFill>
              <a:srgbClr val="EFE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solidFill>
                    <a:schemeClr val="tx1"/>
                  </a:solidFill>
                </a:rPr>
                <a:t>SOAP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966894" y="1314467"/>
              <a:ext cx="959308" cy="262278"/>
            </a:xfrm>
            <a:prstGeom prst="rect">
              <a:avLst/>
            </a:prstGeom>
            <a:solidFill>
              <a:srgbClr val="EFE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</a:rPr>
                <a:t>攝入排出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4" name="橢圓 93"/>
          <p:cNvSpPr/>
          <p:nvPr/>
        </p:nvSpPr>
        <p:spPr>
          <a:xfrm>
            <a:off x="1335414" y="1750173"/>
            <a:ext cx="221742" cy="2553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5" name="橢圓 94"/>
          <p:cNvSpPr/>
          <p:nvPr/>
        </p:nvSpPr>
        <p:spPr>
          <a:xfrm>
            <a:off x="1356727" y="2184934"/>
            <a:ext cx="266799" cy="2612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6" name="標題 1"/>
          <p:cNvSpPr>
            <a:spLocks noGrp="1"/>
          </p:cNvSpPr>
          <p:nvPr>
            <p:ph type="title"/>
          </p:nvPr>
        </p:nvSpPr>
        <p:spPr>
          <a:xfrm>
            <a:off x="297518" y="30998"/>
            <a:ext cx="10515600" cy="1277063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臨床藥事服務紀錄</a:t>
            </a:r>
            <a:r>
              <a:rPr lang="en-US" altLang="zh-TW" dirty="0" smtClean="0"/>
              <a:t>-</a:t>
            </a:r>
            <a:r>
              <a:rPr lang="zh-TW" altLang="en-US" dirty="0" smtClean="0"/>
              <a:t>病程記錄</a:t>
            </a:r>
            <a:br>
              <a:rPr lang="zh-TW" altLang="en-US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00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77063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臨床藥事服務紀錄</a:t>
            </a:r>
            <a:r>
              <a:rPr lang="en-US" altLang="zh-TW" dirty="0" smtClean="0"/>
              <a:t>-</a:t>
            </a:r>
            <a:r>
              <a:rPr lang="zh-TW" altLang="en-US" dirty="0" smtClean="0"/>
              <a:t>病程記錄</a:t>
            </a:r>
            <a:br>
              <a:rPr lang="zh-TW" altLang="en-US" dirty="0" smtClean="0"/>
            </a:b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01082AA-9148-48B6-A657-72DEF4990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280300"/>
              </p:ext>
            </p:extLst>
          </p:nvPr>
        </p:nvGraphicFramePr>
        <p:xfrm>
          <a:off x="838200" y="1943546"/>
          <a:ext cx="2754086" cy="105676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2551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341535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onProgressSearch</a:t>
                      </a:r>
                      <a:r>
                        <a:rPr lang="en-US" altLang="zh-TW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  <a:endParaRPr lang="en-US" altLang="zh-TW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onProgressRowClick</a:t>
                      </a:r>
                      <a:r>
                        <a:rPr lang="en-US" altLang="zh-TW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  <a:endParaRPr lang="en-US" altLang="zh-TW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84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/>
          <p:cNvGrpSpPr/>
          <p:nvPr/>
        </p:nvGrpSpPr>
        <p:grpSpPr>
          <a:xfrm>
            <a:off x="335889" y="1183101"/>
            <a:ext cx="11735986" cy="5419100"/>
            <a:chOff x="335889" y="1183101"/>
            <a:chExt cx="11735986" cy="5419100"/>
          </a:xfrm>
        </p:grpSpPr>
        <p:grpSp>
          <p:nvGrpSpPr>
            <p:cNvPr id="4" name="群組 3"/>
            <p:cNvGrpSpPr/>
            <p:nvPr/>
          </p:nvGrpSpPr>
          <p:grpSpPr>
            <a:xfrm>
              <a:off x="335889" y="1183101"/>
              <a:ext cx="11735986" cy="5419100"/>
              <a:chOff x="289237" y="800545"/>
              <a:chExt cx="11735986" cy="5419100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09536" y="1241162"/>
                <a:ext cx="1431419" cy="390525"/>
              </a:xfrm>
              <a:prstGeom prst="rect">
                <a:avLst/>
              </a:prstGeom>
            </p:spPr>
          </p:pic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3342" y="1230583"/>
                <a:ext cx="1046412" cy="390525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2747" y="1225231"/>
                <a:ext cx="989045" cy="390525"/>
              </a:xfrm>
              <a:prstGeom prst="rect">
                <a:avLst/>
              </a:prstGeom>
            </p:spPr>
          </p:pic>
          <p:pic>
            <p:nvPicPr>
              <p:cNvPr id="8" name="圖片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75573" y="1222478"/>
                <a:ext cx="989045" cy="390525"/>
              </a:xfrm>
              <a:prstGeom prst="rect">
                <a:avLst/>
              </a:prstGeom>
            </p:spPr>
          </p:pic>
          <p:pic>
            <p:nvPicPr>
              <p:cNvPr id="9" name="圖片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4978" y="1228761"/>
                <a:ext cx="989045" cy="390525"/>
              </a:xfrm>
              <a:prstGeom prst="rect">
                <a:avLst/>
              </a:prstGeom>
            </p:spPr>
          </p:pic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6135" y="1221112"/>
                <a:ext cx="1173778" cy="390525"/>
              </a:xfrm>
              <a:prstGeom prst="rect">
                <a:avLst/>
              </a:prstGeom>
            </p:spPr>
          </p:pic>
          <p:pic>
            <p:nvPicPr>
              <p:cNvPr id="11" name="圖片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21463" y="1221111"/>
                <a:ext cx="989045" cy="390525"/>
              </a:xfrm>
              <a:prstGeom prst="rect">
                <a:avLst/>
              </a:prstGeom>
            </p:spPr>
          </p:pic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7063" y="1221113"/>
                <a:ext cx="1173778" cy="390525"/>
              </a:xfrm>
              <a:prstGeom prst="rect">
                <a:avLst/>
              </a:prstGeom>
            </p:spPr>
          </p:pic>
          <p:grpSp>
            <p:nvGrpSpPr>
              <p:cNvPr id="13" name="群組 12"/>
              <p:cNvGrpSpPr/>
              <p:nvPr/>
            </p:nvGrpSpPr>
            <p:grpSpPr>
              <a:xfrm>
                <a:off x="289237" y="800545"/>
                <a:ext cx="11735986" cy="5419100"/>
                <a:chOff x="289237" y="800545"/>
                <a:chExt cx="11735986" cy="5419100"/>
              </a:xfrm>
            </p:grpSpPr>
            <p:pic>
              <p:nvPicPr>
                <p:cNvPr id="17" name="圖片 1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5693" y="1655473"/>
                  <a:ext cx="7299530" cy="3814932"/>
                </a:xfrm>
                <a:prstGeom prst="rect">
                  <a:avLst/>
                </a:prstGeom>
              </p:spPr>
            </p:pic>
            <p:pic>
              <p:nvPicPr>
                <p:cNvPr id="18" name="圖片 1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9237" y="800545"/>
                  <a:ext cx="11735984" cy="428216"/>
                </a:xfrm>
                <a:prstGeom prst="rect">
                  <a:avLst/>
                </a:prstGeom>
              </p:spPr>
            </p:pic>
            <p:pic>
              <p:nvPicPr>
                <p:cNvPr id="19" name="圖片 18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9241" y="5470405"/>
                  <a:ext cx="11735982" cy="645891"/>
                </a:xfrm>
                <a:prstGeom prst="rect">
                  <a:avLst/>
                </a:prstGeom>
              </p:spPr>
            </p:pic>
            <p:cxnSp>
              <p:nvCxnSpPr>
                <p:cNvPr id="20" name="直線接點 19"/>
                <p:cNvCxnSpPr/>
                <p:nvPr/>
              </p:nvCxnSpPr>
              <p:spPr>
                <a:xfrm>
                  <a:off x="289241" y="1184924"/>
                  <a:ext cx="0" cy="5034721"/>
                </a:xfrm>
                <a:prstGeom prst="line">
                  <a:avLst/>
                </a:prstGeom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接點 20"/>
                <p:cNvCxnSpPr/>
                <p:nvPr/>
              </p:nvCxnSpPr>
              <p:spPr>
                <a:xfrm>
                  <a:off x="12025223" y="1184924"/>
                  <a:ext cx="0" cy="5034721"/>
                </a:xfrm>
                <a:prstGeom prst="line">
                  <a:avLst/>
                </a:prstGeom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/>
                <p:cNvCxnSpPr/>
                <p:nvPr/>
              </p:nvCxnSpPr>
              <p:spPr>
                <a:xfrm>
                  <a:off x="289241" y="6219645"/>
                  <a:ext cx="11735982" cy="0"/>
                </a:xfrm>
                <a:prstGeom prst="line">
                  <a:avLst/>
                </a:prstGeom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23" name="矩形 22"/>
                <p:cNvSpPr/>
                <p:nvPr/>
              </p:nvSpPr>
              <p:spPr>
                <a:xfrm>
                  <a:off x="10256808" y="5666281"/>
                  <a:ext cx="569343" cy="293298"/>
                </a:xfrm>
                <a:prstGeom prst="rect">
                  <a:avLst/>
                </a:prstGeom>
                <a:solidFill>
                  <a:srgbClr val="5CB85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確定</a:t>
                  </a:r>
                  <a:endPara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5909458" y="1319321"/>
                  <a:ext cx="901513" cy="253147"/>
                </a:xfrm>
                <a:prstGeom prst="rect">
                  <a:avLst/>
                </a:prstGeom>
                <a:solidFill>
                  <a:srgbClr val="EFEC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dirty="0" smtClean="0">
                      <a:solidFill>
                        <a:schemeClr val="tx1"/>
                      </a:solidFill>
                    </a:rPr>
                    <a:t>病程記錄</a:t>
                  </a:r>
                  <a:endParaRPr lang="zh-TW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2644082" y="1340515"/>
                  <a:ext cx="1058624" cy="210184"/>
                </a:xfrm>
                <a:prstGeom prst="rect">
                  <a:avLst/>
                </a:prstGeom>
                <a:solidFill>
                  <a:srgbClr val="EFEC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dirty="0" smtClean="0">
                      <a:solidFill>
                        <a:schemeClr val="tx1"/>
                      </a:solidFill>
                    </a:rPr>
                    <a:t>檢驗報告</a:t>
                  </a:r>
                  <a:endParaRPr lang="zh-TW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6969070" y="1321664"/>
                  <a:ext cx="896588" cy="262278"/>
                </a:xfrm>
                <a:prstGeom prst="rect">
                  <a:avLst/>
                </a:prstGeom>
                <a:solidFill>
                  <a:srgbClr val="EFEC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dirty="0" smtClean="0">
                      <a:solidFill>
                        <a:schemeClr val="tx1"/>
                      </a:solidFill>
                    </a:rPr>
                    <a:t>生命</a:t>
                  </a:r>
                  <a:r>
                    <a:rPr lang="zh-TW" altLang="en-US" sz="1400" dirty="0">
                      <a:solidFill>
                        <a:schemeClr val="tx1"/>
                      </a:solidFill>
                    </a:rPr>
                    <a:t>徵象</a:t>
                  </a: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9151761" y="1352386"/>
                  <a:ext cx="1105047" cy="220082"/>
                </a:xfrm>
                <a:prstGeom prst="rect">
                  <a:avLst/>
                </a:prstGeom>
                <a:solidFill>
                  <a:srgbClr val="EFEC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dirty="0" smtClean="0">
                      <a:solidFill>
                        <a:schemeClr val="tx1"/>
                      </a:solidFill>
                    </a:rPr>
                    <a:t>參考文獻</a:t>
                  </a:r>
                  <a:endParaRPr lang="zh-TW" alt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" name="直線接點 27"/>
                <p:cNvCxnSpPr/>
                <p:nvPr/>
              </p:nvCxnSpPr>
              <p:spPr>
                <a:xfrm>
                  <a:off x="289239" y="800545"/>
                  <a:ext cx="11735982" cy="0"/>
                </a:xfrm>
                <a:prstGeom prst="lin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接點 28"/>
                <p:cNvCxnSpPr/>
                <p:nvPr/>
              </p:nvCxnSpPr>
              <p:spPr>
                <a:xfrm flipH="1">
                  <a:off x="289237" y="800545"/>
                  <a:ext cx="8281" cy="5419100"/>
                </a:xfrm>
                <a:prstGeom prst="lin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接點 29"/>
                <p:cNvCxnSpPr/>
                <p:nvPr/>
              </p:nvCxnSpPr>
              <p:spPr>
                <a:xfrm>
                  <a:off x="289237" y="1184924"/>
                  <a:ext cx="11735984" cy="43837"/>
                </a:xfrm>
                <a:prstGeom prst="lin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" name="矩形 30"/>
                <p:cNvSpPr/>
                <p:nvPr/>
              </p:nvSpPr>
              <p:spPr>
                <a:xfrm>
                  <a:off x="448574" y="905774"/>
                  <a:ext cx="1328468" cy="215660"/>
                </a:xfrm>
                <a:prstGeom prst="rect">
                  <a:avLst/>
                </a:prstGeom>
                <a:solidFill>
                  <a:srgbClr val="F4F4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1509565" y="1350531"/>
                  <a:ext cx="968774" cy="210184"/>
                </a:xfrm>
                <a:prstGeom prst="rect">
                  <a:avLst/>
                </a:prstGeom>
                <a:solidFill>
                  <a:srgbClr val="EFEC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dirty="0" smtClean="0">
                      <a:solidFill>
                        <a:schemeClr val="tx1"/>
                      </a:solidFill>
                    </a:rPr>
                    <a:t>檢查報告</a:t>
                  </a:r>
                  <a:endParaRPr lang="zh-TW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3942252" y="1315445"/>
                  <a:ext cx="621101" cy="260323"/>
                </a:xfrm>
                <a:prstGeom prst="rect">
                  <a:avLst/>
                </a:prstGeom>
                <a:solidFill>
                  <a:srgbClr val="EFEC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dirty="0" smtClean="0">
                      <a:solidFill>
                        <a:schemeClr val="tx1"/>
                      </a:solidFill>
                    </a:rPr>
                    <a:t>藥</a:t>
                  </a:r>
                  <a:r>
                    <a:rPr lang="zh-TW" altLang="en-US" sz="1400" dirty="0">
                      <a:solidFill>
                        <a:schemeClr val="tx1"/>
                      </a:solidFill>
                    </a:rPr>
                    <a:t>囑</a:t>
                  </a:r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>
                  <a:off x="4978985" y="1350531"/>
                  <a:ext cx="633885" cy="210184"/>
                </a:xfrm>
                <a:prstGeom prst="rect">
                  <a:avLst/>
                </a:prstGeom>
                <a:solidFill>
                  <a:srgbClr val="EFEC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dirty="0">
                      <a:solidFill>
                        <a:schemeClr val="tx1"/>
                      </a:solidFill>
                    </a:rPr>
                    <a:t>醫囑</a:t>
                  </a:r>
                </a:p>
              </p:txBody>
            </p:sp>
          </p:grpSp>
          <p:pic>
            <p:nvPicPr>
              <p:cNvPr id="14" name="圖片 1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56" y="1221864"/>
                <a:ext cx="1046412" cy="390525"/>
              </a:xfrm>
              <a:prstGeom prst="rect">
                <a:avLst/>
              </a:prstGeom>
            </p:spPr>
          </p:pic>
          <p:sp>
            <p:nvSpPr>
              <p:cNvPr id="15" name="矩形 14"/>
              <p:cNvSpPr/>
              <p:nvPr/>
            </p:nvSpPr>
            <p:spPr>
              <a:xfrm>
                <a:off x="422695" y="1312158"/>
                <a:ext cx="862641" cy="276938"/>
              </a:xfrm>
              <a:prstGeom prst="rect">
                <a:avLst/>
              </a:prstGeom>
              <a:solidFill>
                <a:srgbClr val="EFE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SOAP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7966894" y="1314467"/>
                <a:ext cx="959308" cy="262278"/>
              </a:xfrm>
              <a:prstGeom prst="rect">
                <a:avLst/>
              </a:prstGeom>
              <a:solidFill>
                <a:srgbClr val="EFE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>
                    <a:solidFill>
                      <a:schemeClr val="tx1"/>
                    </a:solidFill>
                  </a:rPr>
                  <a:t>攝入排出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317" y="2251510"/>
              <a:ext cx="4357027" cy="3715908"/>
            </a:xfrm>
            <a:prstGeom prst="rect">
              <a:avLst/>
            </a:prstGeom>
          </p:spPr>
        </p:pic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573" y="1994192"/>
              <a:ext cx="1418929" cy="288339"/>
            </a:xfrm>
            <a:prstGeom prst="rect">
              <a:avLst/>
            </a:prstGeom>
          </p:spPr>
        </p:pic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9187" y="1998348"/>
              <a:ext cx="615029" cy="280025"/>
            </a:xfrm>
            <a:prstGeom prst="rect">
              <a:avLst/>
            </a:prstGeom>
          </p:spPr>
        </p:pic>
      </p:grpSp>
      <p:sp>
        <p:nvSpPr>
          <p:cNvPr id="39" name="橢圓 38"/>
          <p:cNvSpPr/>
          <p:nvPr/>
        </p:nvSpPr>
        <p:spPr>
          <a:xfrm>
            <a:off x="1783414" y="2017075"/>
            <a:ext cx="221742" cy="2553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0" name="橢圓 39"/>
          <p:cNvSpPr/>
          <p:nvPr/>
        </p:nvSpPr>
        <p:spPr>
          <a:xfrm>
            <a:off x="4575766" y="2413461"/>
            <a:ext cx="266799" cy="2612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41" name="標題 1"/>
          <p:cNvSpPr>
            <a:spLocks noGrp="1"/>
          </p:cNvSpPr>
          <p:nvPr>
            <p:ph type="title"/>
          </p:nvPr>
        </p:nvSpPr>
        <p:spPr>
          <a:xfrm>
            <a:off x="368611" y="161076"/>
            <a:ext cx="10515600" cy="1277063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臨床藥事服務紀錄</a:t>
            </a:r>
            <a:r>
              <a:rPr lang="en-US" altLang="zh-TW" dirty="0" smtClean="0"/>
              <a:t>-</a:t>
            </a:r>
            <a:r>
              <a:rPr lang="zh-TW" altLang="en-US" dirty="0" smtClean="0"/>
              <a:t>生命徵象</a:t>
            </a:r>
            <a:br>
              <a:rPr lang="zh-TW" altLang="en-US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990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77063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臨床藥事服務紀錄</a:t>
            </a:r>
            <a:r>
              <a:rPr lang="en-US" altLang="zh-TW" dirty="0" smtClean="0"/>
              <a:t>-</a:t>
            </a:r>
            <a:r>
              <a:rPr lang="zh-TW" altLang="en-US" dirty="0" smtClean="0"/>
              <a:t>生命徵象</a:t>
            </a:r>
            <a:br>
              <a:rPr lang="zh-TW" altLang="en-US" dirty="0" smtClean="0"/>
            </a:b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01082AA-9148-48B6-A657-72DEF4990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95398"/>
              </p:ext>
            </p:extLst>
          </p:nvPr>
        </p:nvGraphicFramePr>
        <p:xfrm>
          <a:off x="838200" y="1943546"/>
          <a:ext cx="2754086" cy="105676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2551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341535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onVitalSignSearch</a:t>
                      </a:r>
                      <a:r>
                        <a:rPr lang="en-US" altLang="zh-TW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  <a:endParaRPr lang="en-US" altLang="zh-TW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onVitalSignRowClick</a:t>
                      </a:r>
                      <a:r>
                        <a:rPr lang="en-US" altLang="zh-TW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  <a:endParaRPr lang="en-US" altLang="zh-TW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25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前端</a:t>
            </a:r>
            <a:r>
              <a:rPr lang="en-US" altLang="zh-TW" dirty="0" smtClean="0"/>
              <a:t>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病人清單</a:t>
            </a:r>
            <a:endParaRPr lang="en-US" altLang="zh-TW" dirty="0" smtClean="0"/>
          </a:p>
          <a:p>
            <a:r>
              <a:rPr lang="zh-TW" altLang="en-US" dirty="0" smtClean="0"/>
              <a:t>臨床藥事服務紀錄</a:t>
            </a:r>
            <a:endParaRPr lang="en-US" altLang="zh-TW" dirty="0" smtClean="0"/>
          </a:p>
          <a:p>
            <a:r>
              <a:rPr lang="zh-TW" altLang="en-US" dirty="0"/>
              <a:t>服務紀錄</a:t>
            </a:r>
            <a:r>
              <a:rPr lang="zh-TW" altLang="en-US" dirty="0" smtClean="0"/>
              <a:t>統計</a:t>
            </a:r>
            <a:endParaRPr lang="en-US" altLang="zh-TW" dirty="0" smtClean="0"/>
          </a:p>
          <a:p>
            <a:r>
              <a:rPr lang="zh-TW" altLang="en-US" dirty="0"/>
              <a:t>申報彙整</a:t>
            </a:r>
            <a:endParaRPr lang="zh-TW" altLang="en-US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855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335889" y="1183101"/>
            <a:ext cx="11735986" cy="5419100"/>
            <a:chOff x="335889" y="1183101"/>
            <a:chExt cx="11735986" cy="5419100"/>
          </a:xfrm>
        </p:grpSpPr>
        <p:grpSp>
          <p:nvGrpSpPr>
            <p:cNvPr id="5" name="群組 4"/>
            <p:cNvGrpSpPr/>
            <p:nvPr/>
          </p:nvGrpSpPr>
          <p:grpSpPr>
            <a:xfrm>
              <a:off x="335889" y="1183101"/>
              <a:ext cx="11735986" cy="5419100"/>
              <a:chOff x="289237" y="800545"/>
              <a:chExt cx="11735986" cy="5419100"/>
            </a:xfrm>
          </p:grpSpPr>
          <p:pic>
            <p:nvPicPr>
              <p:cNvPr id="9" name="圖片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09536" y="1241162"/>
                <a:ext cx="1431419" cy="390525"/>
              </a:xfrm>
              <a:prstGeom prst="rect">
                <a:avLst/>
              </a:prstGeom>
            </p:spPr>
          </p:pic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3342" y="1230583"/>
                <a:ext cx="1046412" cy="390525"/>
              </a:xfrm>
              <a:prstGeom prst="rect">
                <a:avLst/>
              </a:prstGeom>
            </p:spPr>
          </p:pic>
          <p:pic>
            <p:nvPicPr>
              <p:cNvPr id="11" name="圖片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2747" y="1225231"/>
                <a:ext cx="989045" cy="390525"/>
              </a:xfrm>
              <a:prstGeom prst="rect">
                <a:avLst/>
              </a:prstGeom>
            </p:spPr>
          </p:pic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75573" y="1222478"/>
                <a:ext cx="989045" cy="390525"/>
              </a:xfrm>
              <a:prstGeom prst="rect">
                <a:avLst/>
              </a:prstGeom>
            </p:spPr>
          </p:pic>
          <p:pic>
            <p:nvPicPr>
              <p:cNvPr id="13" name="圖片 1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4978" y="1228761"/>
                <a:ext cx="989045" cy="390525"/>
              </a:xfrm>
              <a:prstGeom prst="rect">
                <a:avLst/>
              </a:prstGeom>
            </p:spPr>
          </p:pic>
          <p:pic>
            <p:nvPicPr>
              <p:cNvPr id="14" name="圖片 1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6135" y="1221112"/>
                <a:ext cx="1173778" cy="390525"/>
              </a:xfrm>
              <a:prstGeom prst="rect">
                <a:avLst/>
              </a:prstGeom>
            </p:spPr>
          </p:pic>
          <p:pic>
            <p:nvPicPr>
              <p:cNvPr id="15" name="圖片 1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21463" y="1221111"/>
                <a:ext cx="989045" cy="390525"/>
              </a:xfrm>
              <a:prstGeom prst="rect">
                <a:avLst/>
              </a:prstGeom>
            </p:spPr>
          </p:pic>
          <p:pic>
            <p:nvPicPr>
              <p:cNvPr id="16" name="圖片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7063" y="1221113"/>
                <a:ext cx="1173778" cy="390525"/>
              </a:xfrm>
              <a:prstGeom prst="rect">
                <a:avLst/>
              </a:prstGeom>
            </p:spPr>
          </p:pic>
          <p:grpSp>
            <p:nvGrpSpPr>
              <p:cNvPr id="17" name="群組 16"/>
              <p:cNvGrpSpPr/>
              <p:nvPr/>
            </p:nvGrpSpPr>
            <p:grpSpPr>
              <a:xfrm>
                <a:off x="289237" y="800545"/>
                <a:ext cx="11735986" cy="5419100"/>
                <a:chOff x="289237" y="800545"/>
                <a:chExt cx="11735986" cy="5419100"/>
              </a:xfrm>
            </p:grpSpPr>
            <p:pic>
              <p:nvPicPr>
                <p:cNvPr id="21" name="圖片 2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5693" y="1655473"/>
                  <a:ext cx="7299530" cy="3814932"/>
                </a:xfrm>
                <a:prstGeom prst="rect">
                  <a:avLst/>
                </a:prstGeom>
              </p:spPr>
            </p:pic>
            <p:pic>
              <p:nvPicPr>
                <p:cNvPr id="22" name="圖片 2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9237" y="800545"/>
                  <a:ext cx="11735984" cy="428216"/>
                </a:xfrm>
                <a:prstGeom prst="rect">
                  <a:avLst/>
                </a:prstGeom>
              </p:spPr>
            </p:pic>
            <p:pic>
              <p:nvPicPr>
                <p:cNvPr id="23" name="圖片 22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9241" y="5470405"/>
                  <a:ext cx="11735982" cy="645891"/>
                </a:xfrm>
                <a:prstGeom prst="rect">
                  <a:avLst/>
                </a:prstGeom>
              </p:spPr>
            </p:pic>
            <p:cxnSp>
              <p:nvCxnSpPr>
                <p:cNvPr id="24" name="直線接點 23"/>
                <p:cNvCxnSpPr/>
                <p:nvPr/>
              </p:nvCxnSpPr>
              <p:spPr>
                <a:xfrm>
                  <a:off x="289241" y="1184924"/>
                  <a:ext cx="0" cy="5034721"/>
                </a:xfrm>
                <a:prstGeom prst="line">
                  <a:avLst/>
                </a:prstGeom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接點 24"/>
                <p:cNvCxnSpPr/>
                <p:nvPr/>
              </p:nvCxnSpPr>
              <p:spPr>
                <a:xfrm>
                  <a:off x="12025223" y="1184924"/>
                  <a:ext cx="0" cy="5034721"/>
                </a:xfrm>
                <a:prstGeom prst="line">
                  <a:avLst/>
                </a:prstGeom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接點 25"/>
                <p:cNvCxnSpPr/>
                <p:nvPr/>
              </p:nvCxnSpPr>
              <p:spPr>
                <a:xfrm>
                  <a:off x="289241" y="6219645"/>
                  <a:ext cx="11735982" cy="0"/>
                </a:xfrm>
                <a:prstGeom prst="line">
                  <a:avLst/>
                </a:prstGeom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27" name="矩形 26"/>
                <p:cNvSpPr/>
                <p:nvPr/>
              </p:nvSpPr>
              <p:spPr>
                <a:xfrm>
                  <a:off x="10256808" y="5666281"/>
                  <a:ext cx="569343" cy="293298"/>
                </a:xfrm>
                <a:prstGeom prst="rect">
                  <a:avLst/>
                </a:prstGeom>
                <a:solidFill>
                  <a:srgbClr val="5CB85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確定</a:t>
                  </a:r>
                  <a:endPara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5909458" y="1319321"/>
                  <a:ext cx="901513" cy="253147"/>
                </a:xfrm>
                <a:prstGeom prst="rect">
                  <a:avLst/>
                </a:prstGeom>
                <a:solidFill>
                  <a:srgbClr val="EFEC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dirty="0" smtClean="0">
                      <a:solidFill>
                        <a:schemeClr val="tx1"/>
                      </a:solidFill>
                    </a:rPr>
                    <a:t>病程記錄</a:t>
                  </a:r>
                  <a:endParaRPr lang="zh-TW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2644082" y="1340515"/>
                  <a:ext cx="1058624" cy="210184"/>
                </a:xfrm>
                <a:prstGeom prst="rect">
                  <a:avLst/>
                </a:prstGeom>
                <a:solidFill>
                  <a:srgbClr val="EFEC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dirty="0" smtClean="0">
                      <a:solidFill>
                        <a:schemeClr val="tx1"/>
                      </a:solidFill>
                    </a:rPr>
                    <a:t>檢驗報告</a:t>
                  </a:r>
                  <a:endParaRPr lang="zh-TW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6969070" y="1321664"/>
                  <a:ext cx="896588" cy="262278"/>
                </a:xfrm>
                <a:prstGeom prst="rect">
                  <a:avLst/>
                </a:prstGeom>
                <a:solidFill>
                  <a:srgbClr val="EFEC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dirty="0" smtClean="0">
                      <a:solidFill>
                        <a:schemeClr val="tx1"/>
                      </a:solidFill>
                    </a:rPr>
                    <a:t>生命</a:t>
                  </a:r>
                  <a:r>
                    <a:rPr lang="zh-TW" altLang="en-US" sz="1400" dirty="0">
                      <a:solidFill>
                        <a:schemeClr val="tx1"/>
                      </a:solidFill>
                    </a:rPr>
                    <a:t>徵象</a:t>
                  </a:r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9151761" y="1352386"/>
                  <a:ext cx="1105047" cy="220082"/>
                </a:xfrm>
                <a:prstGeom prst="rect">
                  <a:avLst/>
                </a:prstGeom>
                <a:solidFill>
                  <a:srgbClr val="EFEC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dirty="0" smtClean="0">
                      <a:solidFill>
                        <a:schemeClr val="tx1"/>
                      </a:solidFill>
                    </a:rPr>
                    <a:t>參考文獻</a:t>
                  </a:r>
                  <a:endParaRPr lang="zh-TW" alt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2" name="直線接點 31"/>
                <p:cNvCxnSpPr/>
                <p:nvPr/>
              </p:nvCxnSpPr>
              <p:spPr>
                <a:xfrm>
                  <a:off x="289239" y="800545"/>
                  <a:ext cx="11735982" cy="0"/>
                </a:xfrm>
                <a:prstGeom prst="lin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接點 32"/>
                <p:cNvCxnSpPr/>
                <p:nvPr/>
              </p:nvCxnSpPr>
              <p:spPr>
                <a:xfrm flipH="1">
                  <a:off x="289237" y="800545"/>
                  <a:ext cx="8281" cy="5419100"/>
                </a:xfrm>
                <a:prstGeom prst="lin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接點 33"/>
                <p:cNvCxnSpPr/>
                <p:nvPr/>
              </p:nvCxnSpPr>
              <p:spPr>
                <a:xfrm>
                  <a:off x="289237" y="1184924"/>
                  <a:ext cx="11735984" cy="43837"/>
                </a:xfrm>
                <a:prstGeom prst="lin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5" name="矩形 34"/>
                <p:cNvSpPr/>
                <p:nvPr/>
              </p:nvSpPr>
              <p:spPr>
                <a:xfrm>
                  <a:off x="448574" y="905774"/>
                  <a:ext cx="1328468" cy="215660"/>
                </a:xfrm>
                <a:prstGeom prst="rect">
                  <a:avLst/>
                </a:prstGeom>
                <a:solidFill>
                  <a:srgbClr val="F4F4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1509565" y="1350531"/>
                  <a:ext cx="968774" cy="210184"/>
                </a:xfrm>
                <a:prstGeom prst="rect">
                  <a:avLst/>
                </a:prstGeom>
                <a:solidFill>
                  <a:srgbClr val="EFEC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dirty="0" smtClean="0">
                      <a:solidFill>
                        <a:schemeClr val="tx1"/>
                      </a:solidFill>
                    </a:rPr>
                    <a:t>檢查報告</a:t>
                  </a:r>
                  <a:endParaRPr lang="zh-TW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3942252" y="1315445"/>
                  <a:ext cx="621101" cy="260323"/>
                </a:xfrm>
                <a:prstGeom prst="rect">
                  <a:avLst/>
                </a:prstGeom>
                <a:solidFill>
                  <a:srgbClr val="EFEC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dirty="0" smtClean="0">
                      <a:solidFill>
                        <a:schemeClr val="tx1"/>
                      </a:solidFill>
                    </a:rPr>
                    <a:t>藥</a:t>
                  </a:r>
                  <a:r>
                    <a:rPr lang="zh-TW" altLang="en-US" sz="1400" dirty="0">
                      <a:solidFill>
                        <a:schemeClr val="tx1"/>
                      </a:solidFill>
                    </a:rPr>
                    <a:t>囑</a:t>
                  </a: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4978985" y="1350531"/>
                  <a:ext cx="633885" cy="210184"/>
                </a:xfrm>
                <a:prstGeom prst="rect">
                  <a:avLst/>
                </a:prstGeom>
                <a:solidFill>
                  <a:srgbClr val="EFEC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dirty="0">
                      <a:solidFill>
                        <a:schemeClr val="tx1"/>
                      </a:solidFill>
                    </a:rPr>
                    <a:t>醫囑</a:t>
                  </a:r>
                </a:p>
              </p:txBody>
            </p:sp>
          </p:grpSp>
          <p:pic>
            <p:nvPicPr>
              <p:cNvPr id="18" name="圖片 1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56" y="1221864"/>
                <a:ext cx="1046412" cy="390525"/>
              </a:xfrm>
              <a:prstGeom prst="rect">
                <a:avLst/>
              </a:prstGeom>
            </p:spPr>
          </p:pic>
          <p:sp>
            <p:nvSpPr>
              <p:cNvPr id="19" name="矩形 18"/>
              <p:cNvSpPr/>
              <p:nvPr/>
            </p:nvSpPr>
            <p:spPr>
              <a:xfrm>
                <a:off x="422695" y="1312158"/>
                <a:ext cx="862641" cy="276938"/>
              </a:xfrm>
              <a:prstGeom prst="rect">
                <a:avLst/>
              </a:prstGeom>
              <a:solidFill>
                <a:srgbClr val="EFE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SOAP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7966894" y="1314467"/>
                <a:ext cx="959308" cy="262278"/>
              </a:xfrm>
              <a:prstGeom prst="rect">
                <a:avLst/>
              </a:prstGeom>
              <a:solidFill>
                <a:srgbClr val="EFE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>
                    <a:solidFill>
                      <a:schemeClr val="tx1"/>
                    </a:solidFill>
                  </a:rPr>
                  <a:t>攝入排出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573" y="1994192"/>
              <a:ext cx="1418929" cy="288339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9187" y="1998348"/>
              <a:ext cx="615029" cy="280025"/>
            </a:xfrm>
            <a:prstGeom prst="rect">
              <a:avLst/>
            </a:prstGeom>
          </p:spPr>
        </p:pic>
      </p:grpSp>
      <p:pic>
        <p:nvPicPr>
          <p:cNvPr id="39" name="圖片 3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08" y="2286238"/>
            <a:ext cx="4390336" cy="3599087"/>
          </a:xfrm>
          <a:prstGeom prst="rect">
            <a:avLst/>
          </a:prstGeom>
        </p:spPr>
      </p:pic>
      <p:sp>
        <p:nvSpPr>
          <p:cNvPr id="40" name="橢圓 39"/>
          <p:cNvSpPr/>
          <p:nvPr/>
        </p:nvSpPr>
        <p:spPr>
          <a:xfrm>
            <a:off x="1783414" y="2017075"/>
            <a:ext cx="221742" cy="2553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1" name="橢圓 40"/>
          <p:cNvSpPr/>
          <p:nvPr/>
        </p:nvSpPr>
        <p:spPr>
          <a:xfrm>
            <a:off x="4575766" y="2413461"/>
            <a:ext cx="266799" cy="2612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42" name="標題 1"/>
          <p:cNvSpPr>
            <a:spLocks noGrp="1"/>
          </p:cNvSpPr>
          <p:nvPr>
            <p:ph type="title"/>
          </p:nvPr>
        </p:nvSpPr>
        <p:spPr>
          <a:xfrm>
            <a:off x="344170" y="188231"/>
            <a:ext cx="10515600" cy="1277063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臨床藥事服務紀錄</a:t>
            </a:r>
            <a:r>
              <a:rPr lang="en-US" altLang="zh-TW" dirty="0" smtClean="0"/>
              <a:t>-</a:t>
            </a:r>
            <a:r>
              <a:rPr lang="zh-TW" altLang="en-US" dirty="0" smtClean="0"/>
              <a:t>攝</a:t>
            </a:r>
            <a:r>
              <a:rPr lang="zh-TW" altLang="en-US" dirty="0"/>
              <a:t>入排出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970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77063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臨床藥事服務紀錄</a:t>
            </a:r>
            <a:r>
              <a:rPr lang="en-US" altLang="zh-TW" dirty="0" smtClean="0"/>
              <a:t>-</a:t>
            </a:r>
            <a:r>
              <a:rPr lang="zh-TW" altLang="en-US" dirty="0" smtClean="0"/>
              <a:t>攝</a:t>
            </a:r>
            <a:r>
              <a:rPr lang="zh-TW" altLang="en-US" dirty="0"/>
              <a:t>入排出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01082AA-9148-48B6-A657-72DEF4990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171296"/>
              </p:ext>
            </p:extLst>
          </p:nvPr>
        </p:nvGraphicFramePr>
        <p:xfrm>
          <a:off x="838200" y="1943546"/>
          <a:ext cx="2754086" cy="105676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2551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341535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onInOutSearch</a:t>
                      </a:r>
                      <a:r>
                        <a:rPr lang="en-US" altLang="zh-TW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  <a:endParaRPr lang="en-US" altLang="zh-TW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onInOutRowClick</a:t>
                      </a:r>
                      <a:r>
                        <a:rPr lang="en-US" altLang="zh-TW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  <a:endParaRPr lang="en-US" altLang="zh-TW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82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服務紀錄統計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53" y="1415404"/>
            <a:ext cx="11086093" cy="95448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52" y="2333061"/>
            <a:ext cx="11086094" cy="38334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890865" y="2369893"/>
            <a:ext cx="727788" cy="280001"/>
          </a:xfrm>
          <a:prstGeom prst="rect">
            <a:avLst/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216" y="2342975"/>
            <a:ext cx="1962442" cy="33383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831868" y="2407216"/>
            <a:ext cx="1281308" cy="188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藥師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51" y="2632999"/>
            <a:ext cx="11086095" cy="4006023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 flipV="1">
            <a:off x="6391469" y="578498"/>
            <a:ext cx="513184" cy="2007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6204857" y="83976"/>
            <a:ext cx="1418253" cy="4945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動態欄位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圓角矩形圖說文字 13"/>
          <p:cNvSpPr/>
          <p:nvPr/>
        </p:nvSpPr>
        <p:spPr>
          <a:xfrm>
            <a:off x="4314746" y="444778"/>
            <a:ext cx="1684838" cy="1741893"/>
          </a:xfrm>
          <a:prstGeom prst="wedgeRoundRect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 smtClean="0"/>
              <a:t>可選擇計算欄位</a:t>
            </a:r>
            <a:endParaRPr lang="en-US" altLang="zh-TW" sz="1200" dirty="0" smtClean="0"/>
          </a:p>
          <a:p>
            <a:r>
              <a:rPr lang="en-US" altLang="zh-TW" sz="1100" dirty="0" smtClean="0"/>
              <a:t>1.</a:t>
            </a:r>
            <a:r>
              <a:rPr lang="zh-TW" altLang="en-US" sz="1100" dirty="0" smtClean="0"/>
              <a:t>藥師</a:t>
            </a:r>
            <a:endParaRPr lang="en-US" altLang="zh-TW" sz="1100" dirty="0" smtClean="0"/>
          </a:p>
          <a:p>
            <a:r>
              <a:rPr lang="en-US" altLang="zh-TW" sz="1100" dirty="0" smtClean="0"/>
              <a:t>2.</a:t>
            </a:r>
            <a:r>
              <a:rPr lang="zh-TW" altLang="en-US" sz="1100" dirty="0"/>
              <a:t>臨床藥事介入大</a:t>
            </a:r>
            <a:r>
              <a:rPr lang="zh-TW" altLang="en-US" sz="1100" dirty="0" smtClean="0"/>
              <a:t>類</a:t>
            </a:r>
            <a:endParaRPr lang="en-US" altLang="zh-TW" sz="1100" dirty="0" smtClean="0"/>
          </a:p>
          <a:p>
            <a:r>
              <a:rPr lang="en-US" altLang="zh-TW" sz="1100" dirty="0" smtClean="0"/>
              <a:t>3.</a:t>
            </a:r>
            <a:r>
              <a:rPr lang="zh-TW" altLang="en-US" sz="1100" dirty="0"/>
              <a:t>臨床藥事介入小</a:t>
            </a:r>
            <a:r>
              <a:rPr lang="zh-TW" altLang="en-US" sz="1100" dirty="0" smtClean="0"/>
              <a:t>類</a:t>
            </a:r>
            <a:endParaRPr lang="en-US" altLang="zh-TW" sz="1100" dirty="0" smtClean="0"/>
          </a:p>
          <a:p>
            <a:r>
              <a:rPr lang="en-US" altLang="zh-TW" sz="1100" dirty="0" smtClean="0"/>
              <a:t>4.</a:t>
            </a:r>
            <a:r>
              <a:rPr lang="zh-TW" altLang="en-US" sz="1100" dirty="0" smtClean="0"/>
              <a:t>醫事人員是否接受</a:t>
            </a:r>
            <a:endParaRPr lang="en-US" altLang="zh-TW" sz="1100" dirty="0" smtClean="0"/>
          </a:p>
          <a:p>
            <a:r>
              <a:rPr lang="en-US" altLang="zh-TW" sz="1100" dirty="0" smtClean="0"/>
              <a:t>5.</a:t>
            </a:r>
            <a:r>
              <a:rPr lang="zh-TW" altLang="en-US" sz="1100" dirty="0" smtClean="0"/>
              <a:t>申報次數</a:t>
            </a:r>
            <a:endParaRPr lang="en-US" altLang="zh-TW" sz="1100" dirty="0" smtClean="0"/>
          </a:p>
          <a:p>
            <a:r>
              <a:rPr lang="en-US" altLang="zh-TW" sz="1100" dirty="0" smtClean="0"/>
              <a:t>6.</a:t>
            </a:r>
            <a:r>
              <a:rPr lang="zh-TW" altLang="en-US" sz="1100" dirty="0" smtClean="0"/>
              <a:t>病房</a:t>
            </a:r>
            <a:endParaRPr lang="en-US" altLang="zh-TW" sz="1100" dirty="0" smtClean="0"/>
          </a:p>
          <a:p>
            <a:r>
              <a:rPr lang="en-US" altLang="zh-TW" sz="1100" dirty="0" smtClean="0"/>
              <a:t>7.</a:t>
            </a:r>
            <a:r>
              <a:rPr lang="zh-TW" altLang="en-US" sz="1100" dirty="0" smtClean="0"/>
              <a:t>藥品</a:t>
            </a:r>
            <a:endParaRPr lang="zh-TW" altLang="en-US" sz="1100" dirty="0"/>
          </a:p>
        </p:txBody>
      </p:sp>
      <p:sp>
        <p:nvSpPr>
          <p:cNvPr id="15" name="矩形 14"/>
          <p:cNvSpPr/>
          <p:nvPr/>
        </p:nvSpPr>
        <p:spPr>
          <a:xfrm>
            <a:off x="552951" y="2090057"/>
            <a:ext cx="1443800" cy="243004"/>
          </a:xfrm>
          <a:prstGeom prst="rect">
            <a:avLst/>
          </a:prstGeom>
          <a:solidFill>
            <a:srgbClr val="AAD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0195246" y="2093601"/>
            <a:ext cx="1443800" cy="243004"/>
          </a:xfrm>
          <a:prstGeom prst="rect">
            <a:avLst/>
          </a:prstGeom>
          <a:solidFill>
            <a:srgbClr val="AAD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794773" y="1453476"/>
            <a:ext cx="2530151" cy="279919"/>
          </a:xfrm>
          <a:prstGeom prst="rect">
            <a:avLst/>
          </a:prstGeom>
          <a:solidFill>
            <a:srgbClr val="1C2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/>
              <a:t>服務紀錄統計</a:t>
            </a: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50" y="2062449"/>
            <a:ext cx="573061" cy="270612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674" y="2379560"/>
            <a:ext cx="488183" cy="290271"/>
          </a:xfrm>
          <a:prstGeom prst="rect">
            <a:avLst/>
          </a:prstGeom>
        </p:spPr>
      </p:pic>
      <p:sp>
        <p:nvSpPr>
          <p:cNvPr id="10" name="圓角矩形 9"/>
          <p:cNvSpPr/>
          <p:nvPr/>
        </p:nvSpPr>
        <p:spPr>
          <a:xfrm>
            <a:off x="485192" y="2632999"/>
            <a:ext cx="6279502" cy="2968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22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申報彙整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53" y="1415404"/>
            <a:ext cx="11086093" cy="95448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52" y="2333061"/>
            <a:ext cx="11086094" cy="38334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52951" y="2090057"/>
            <a:ext cx="1443800" cy="243004"/>
          </a:xfrm>
          <a:prstGeom prst="rect">
            <a:avLst/>
          </a:prstGeom>
          <a:solidFill>
            <a:srgbClr val="AAD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0195246" y="2093601"/>
            <a:ext cx="1443800" cy="243004"/>
          </a:xfrm>
          <a:prstGeom prst="rect">
            <a:avLst/>
          </a:prstGeom>
          <a:solidFill>
            <a:srgbClr val="AAD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94773" y="1453476"/>
            <a:ext cx="2530151" cy="279919"/>
          </a:xfrm>
          <a:prstGeom prst="rect">
            <a:avLst/>
          </a:prstGeom>
          <a:solidFill>
            <a:srgbClr val="1C2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/>
              <a:t>服務紀錄統計</a:t>
            </a: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39" y="2689722"/>
            <a:ext cx="11142494" cy="2712701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1" y="2078048"/>
            <a:ext cx="565458" cy="26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7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1598"/>
            <a:ext cx="10515600" cy="4219391"/>
          </a:xfrm>
        </p:spPr>
      </p:pic>
      <p:sp>
        <p:nvSpPr>
          <p:cNvPr id="8" name="標題 1"/>
          <p:cNvSpPr txBox="1">
            <a:spLocks/>
          </p:cNvSpPr>
          <p:nvPr/>
        </p:nvSpPr>
        <p:spPr>
          <a:xfrm>
            <a:off x="838200" y="365125"/>
            <a:ext cx="10515600" cy="12770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病人清單</a:t>
            </a:r>
            <a:br>
              <a:rPr lang="zh-TW" altLang="en-US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004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56" y="445020"/>
            <a:ext cx="11086093" cy="95448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46765" y="515844"/>
            <a:ext cx="2816352" cy="237744"/>
          </a:xfrm>
          <a:prstGeom prst="rect">
            <a:avLst/>
          </a:prstGeom>
          <a:solidFill>
            <a:srgbClr val="1C2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臨床藥事服務紀錄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0010805" y="1120455"/>
            <a:ext cx="1380744" cy="279054"/>
          </a:xfrm>
          <a:prstGeom prst="rect">
            <a:avLst/>
          </a:prstGeom>
          <a:solidFill>
            <a:srgbClr val="AAD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55" y="1374960"/>
            <a:ext cx="11086094" cy="383341"/>
          </a:xfrm>
          <a:prstGeom prst="rect">
            <a:avLst/>
          </a:prstGeom>
        </p:spPr>
      </p:pic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416624"/>
              </p:ext>
            </p:extLst>
          </p:nvPr>
        </p:nvGraphicFramePr>
        <p:xfrm>
          <a:off x="265332" y="1758297"/>
          <a:ext cx="4249930" cy="4450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905">
                  <a:extLst>
                    <a:ext uri="{9D8B030D-6E8A-4147-A177-3AD203B41FA5}">
                      <a16:colId xmlns:a16="http://schemas.microsoft.com/office/drawing/2014/main" val="3455213252"/>
                    </a:ext>
                  </a:extLst>
                </a:gridCol>
                <a:gridCol w="886968">
                  <a:extLst>
                    <a:ext uri="{9D8B030D-6E8A-4147-A177-3AD203B41FA5}">
                      <a16:colId xmlns:a16="http://schemas.microsoft.com/office/drawing/2014/main" val="469856890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1112139033"/>
                    </a:ext>
                  </a:extLst>
                </a:gridCol>
                <a:gridCol w="886968">
                  <a:extLst>
                    <a:ext uri="{9D8B030D-6E8A-4147-A177-3AD203B41FA5}">
                      <a16:colId xmlns:a16="http://schemas.microsoft.com/office/drawing/2014/main" val="903285577"/>
                    </a:ext>
                  </a:extLst>
                </a:gridCol>
                <a:gridCol w="941833">
                  <a:extLst>
                    <a:ext uri="{9D8B030D-6E8A-4147-A177-3AD203B41FA5}">
                      <a16:colId xmlns:a16="http://schemas.microsoft.com/office/drawing/2014/main" val="2260180462"/>
                    </a:ext>
                  </a:extLst>
                </a:gridCol>
              </a:tblGrid>
              <a:tr h="25748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780080"/>
                  </a:ext>
                </a:extLst>
              </a:tr>
              <a:tr h="45382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000" dirty="0" smtClean="0"/>
                        <a:t>2021-01-01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sz="1000" dirty="0" smtClean="0"/>
                        <a:t>完成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000" dirty="0" smtClean="0"/>
                        <a:t>SCU1-01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000" dirty="0" smtClean="0"/>
                        <a:t>A33666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778449"/>
                  </a:ext>
                </a:extLst>
              </a:tr>
              <a:tr h="45382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000" dirty="0" smtClean="0"/>
                        <a:t>2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000" dirty="0" smtClean="0"/>
                        <a:t>2021-01-07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sz="1000" dirty="0" smtClean="0"/>
                        <a:t>暫存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000" dirty="0" smtClean="0"/>
                        <a:t>SCU1-01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000" dirty="0" smtClean="0"/>
                        <a:t>A33666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395494"/>
                  </a:ext>
                </a:extLst>
              </a:tr>
              <a:tr h="45382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206532"/>
                  </a:ext>
                </a:extLst>
              </a:tr>
              <a:tr h="45382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067279"/>
                  </a:ext>
                </a:extLst>
              </a:tr>
              <a:tr h="45382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972507"/>
                  </a:ext>
                </a:extLst>
              </a:tr>
              <a:tr h="45382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832869"/>
                  </a:ext>
                </a:extLst>
              </a:tr>
              <a:tr h="45382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001072"/>
                  </a:ext>
                </a:extLst>
              </a:tr>
              <a:tr h="45382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383083"/>
                  </a:ext>
                </a:extLst>
              </a:tr>
              <a:tr h="45382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558987"/>
                  </a:ext>
                </a:extLst>
              </a:tr>
            </a:tbl>
          </a:graphicData>
        </a:graphic>
      </p:graphicFrame>
      <p:pic>
        <p:nvPicPr>
          <p:cNvPr id="17" name="圖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8" y="1736089"/>
            <a:ext cx="4254004" cy="3810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54" y="1098236"/>
            <a:ext cx="1567191" cy="298944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02" y="1860746"/>
            <a:ext cx="6776683" cy="434770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5207218" y="1959427"/>
            <a:ext cx="1194319" cy="2519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3.</a:t>
            </a:r>
            <a:r>
              <a:rPr lang="zh-TW" altLang="en-US" sz="1400" dirty="0" smtClean="0">
                <a:solidFill>
                  <a:schemeClr val="tx1"/>
                </a:solidFill>
              </a:rPr>
              <a:t>建議監測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575570" y="1959427"/>
            <a:ext cx="2164702" cy="25192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T.</a:t>
            </a:r>
            <a:r>
              <a:rPr lang="zh-TW" altLang="en-US" sz="1400" dirty="0" smtClean="0">
                <a:solidFill>
                  <a:schemeClr val="tx1"/>
                </a:solidFill>
              </a:rPr>
              <a:t>建議藥品血中濃度監測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07218" y="5467738"/>
            <a:ext cx="895740" cy="3452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Accept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4126323" y="1421717"/>
            <a:ext cx="261258" cy="2612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4" name="橢圓 23"/>
          <p:cNvSpPr/>
          <p:nvPr/>
        </p:nvSpPr>
        <p:spPr>
          <a:xfrm>
            <a:off x="4334544" y="2198820"/>
            <a:ext cx="261258" cy="2612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5" name="橢圓 24"/>
          <p:cNvSpPr/>
          <p:nvPr/>
        </p:nvSpPr>
        <p:spPr>
          <a:xfrm>
            <a:off x="0" y="1113702"/>
            <a:ext cx="261258" cy="2612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6" name="橢圓 25"/>
          <p:cNvSpPr/>
          <p:nvPr/>
        </p:nvSpPr>
        <p:spPr>
          <a:xfrm>
            <a:off x="958420" y="1372386"/>
            <a:ext cx="261258" cy="2612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1954941" y="1116071"/>
            <a:ext cx="261258" cy="2612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2351314" y="1007706"/>
            <a:ext cx="2163948" cy="233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4595802" y="839755"/>
            <a:ext cx="1982280" cy="53263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新增，修改 跳出視窗</a:t>
            </a:r>
            <a:endParaRPr lang="zh-TW" altLang="en-US" sz="1400" dirty="0"/>
          </a:p>
        </p:txBody>
      </p:sp>
      <p:sp>
        <p:nvSpPr>
          <p:cNvPr id="2" name="圓角矩形 1"/>
          <p:cNvSpPr/>
          <p:nvPr/>
        </p:nvSpPr>
        <p:spPr>
          <a:xfrm>
            <a:off x="7134045" y="60385"/>
            <a:ext cx="1759789" cy="157325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smtClean="0"/>
              <a:t>1.</a:t>
            </a:r>
            <a:r>
              <a:rPr lang="zh-TW" altLang="en-US" sz="1400" smtClean="0"/>
              <a:t>建議處方</a:t>
            </a:r>
          </a:p>
          <a:p>
            <a:pPr algn="ctr"/>
            <a:r>
              <a:rPr lang="en-US" altLang="zh-TW" sz="1400" smtClean="0"/>
              <a:t>2.</a:t>
            </a:r>
            <a:r>
              <a:rPr lang="zh-TW" altLang="en-US" sz="1400" smtClean="0"/>
              <a:t>主動建議</a:t>
            </a:r>
          </a:p>
          <a:p>
            <a:pPr algn="ctr"/>
            <a:r>
              <a:rPr lang="en-US" altLang="zh-TW" sz="1400" smtClean="0"/>
              <a:t>3.</a:t>
            </a:r>
            <a:r>
              <a:rPr lang="zh-TW" altLang="en-US" sz="1400" smtClean="0"/>
              <a:t>建議監測</a:t>
            </a:r>
          </a:p>
          <a:p>
            <a:pPr algn="ctr"/>
            <a:r>
              <a:rPr lang="en-US" altLang="zh-TW" sz="1400" smtClean="0"/>
              <a:t>4.</a:t>
            </a:r>
            <a:r>
              <a:rPr lang="zh-TW" altLang="en-US" sz="1400" smtClean="0"/>
              <a:t>用藥連貫性</a:t>
            </a:r>
            <a:endParaRPr lang="zh-TW" altLang="en-US" sz="1400" dirty="0"/>
          </a:p>
        </p:txBody>
      </p:sp>
      <p:cxnSp>
        <p:nvCxnSpPr>
          <p:cNvPr id="4" name="直線單箭頭接點 3"/>
          <p:cNvCxnSpPr/>
          <p:nvPr/>
        </p:nvCxnSpPr>
        <p:spPr>
          <a:xfrm flipV="1">
            <a:off x="6193766" y="1421717"/>
            <a:ext cx="897147" cy="5377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圓角矩形 27"/>
          <p:cNvSpPr/>
          <p:nvPr/>
        </p:nvSpPr>
        <p:spPr>
          <a:xfrm>
            <a:off x="8665014" y="2460078"/>
            <a:ext cx="1759789" cy="33198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400" b="1" dirty="0"/>
              <a:t>A. </a:t>
            </a:r>
            <a:r>
              <a:rPr lang="zh-TW" altLang="en-US" sz="1400" b="1" dirty="0"/>
              <a:t>給藥問題</a:t>
            </a:r>
          </a:p>
          <a:p>
            <a:r>
              <a:rPr lang="en-US" altLang="zh-TW" sz="1400" b="1" dirty="0"/>
              <a:t>B. </a:t>
            </a:r>
            <a:r>
              <a:rPr lang="zh-TW" altLang="en-US" sz="1400" b="1" dirty="0"/>
              <a:t>適應症問題</a:t>
            </a:r>
          </a:p>
          <a:p>
            <a:r>
              <a:rPr lang="en-US" altLang="zh-TW" sz="1400" b="1" dirty="0"/>
              <a:t>C. </a:t>
            </a:r>
            <a:r>
              <a:rPr lang="zh-TW" altLang="en-US" sz="1400" b="1" dirty="0"/>
              <a:t>用藥禁忌問題</a:t>
            </a:r>
          </a:p>
          <a:p>
            <a:r>
              <a:rPr lang="en-US" altLang="zh-TW" sz="1400" b="1" dirty="0"/>
              <a:t>D. </a:t>
            </a:r>
            <a:r>
              <a:rPr lang="zh-TW" altLang="en-US" sz="1400" b="1" dirty="0"/>
              <a:t>藥品併用問題</a:t>
            </a:r>
          </a:p>
          <a:p>
            <a:r>
              <a:rPr lang="en-US" altLang="zh-TW" sz="1400" b="1" dirty="0"/>
              <a:t>E. </a:t>
            </a:r>
            <a:r>
              <a:rPr lang="zh-TW" altLang="en-US" sz="1400" b="1" dirty="0"/>
              <a:t>藥品交互作用</a:t>
            </a:r>
          </a:p>
          <a:p>
            <a:r>
              <a:rPr lang="en-US" altLang="zh-TW" sz="1400" b="1" dirty="0"/>
              <a:t>F. </a:t>
            </a:r>
            <a:r>
              <a:rPr lang="zh-TW" altLang="en-US" sz="1400" b="1" dirty="0"/>
              <a:t>疑似藥品不良反應</a:t>
            </a:r>
          </a:p>
          <a:p>
            <a:r>
              <a:rPr lang="en-US" altLang="zh-TW" sz="1400" b="1" dirty="0"/>
              <a:t>G. </a:t>
            </a:r>
            <a:r>
              <a:rPr lang="zh-TW" altLang="en-US" sz="1400" b="1" dirty="0"/>
              <a:t>藥品相容性問題</a:t>
            </a:r>
          </a:p>
          <a:p>
            <a:r>
              <a:rPr lang="en-US" altLang="zh-TW" sz="1400" b="1" dirty="0"/>
              <a:t>H. </a:t>
            </a:r>
            <a:r>
              <a:rPr lang="zh-TW" altLang="en-US" sz="1400" b="1" dirty="0"/>
              <a:t>其他</a:t>
            </a:r>
          </a:p>
          <a:p>
            <a:r>
              <a:rPr lang="en-US" altLang="zh-TW" sz="1400" b="1" dirty="0"/>
              <a:t>I. </a:t>
            </a:r>
            <a:r>
              <a:rPr lang="zh-TW" altLang="en-US" sz="1400" b="1" dirty="0"/>
              <a:t>不符健保給付規定</a:t>
            </a:r>
          </a:p>
          <a:p>
            <a:r>
              <a:rPr lang="en-US" altLang="zh-TW" sz="1400" b="1" dirty="0"/>
              <a:t>J. </a:t>
            </a:r>
            <a:r>
              <a:rPr lang="zh-TW" altLang="en-US" sz="1400" b="1" dirty="0"/>
              <a:t>用藥劑量</a:t>
            </a:r>
            <a:r>
              <a:rPr lang="en-US" altLang="zh-TW" sz="1400" b="1" dirty="0"/>
              <a:t>/</a:t>
            </a:r>
            <a:r>
              <a:rPr lang="zh-TW" altLang="en-US" sz="1400" b="1" dirty="0"/>
              <a:t>頻次問題</a:t>
            </a:r>
            <a:endParaRPr lang="zh-TW" altLang="en-US" sz="1400" dirty="0"/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9929004" y="2198820"/>
            <a:ext cx="81801" cy="261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9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77063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臨床藥事服務紀錄</a:t>
            </a:r>
            <a:br>
              <a:rPr lang="zh-TW" altLang="en-US" dirty="0" smtClean="0"/>
            </a:b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01082AA-9148-48B6-A657-72DEF4990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254622"/>
              </p:ext>
            </p:extLst>
          </p:nvPr>
        </p:nvGraphicFramePr>
        <p:xfrm>
          <a:off x="838200" y="1943546"/>
          <a:ext cx="2477904" cy="213594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1180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106724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onSearchClick</a:t>
                      </a:r>
                      <a:r>
                        <a:rPr lang="en-US" altLang="zh-TW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  <a:endParaRPr lang="en-US" altLang="zh-TW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onRowClick</a:t>
                      </a:r>
                      <a:r>
                        <a:rPr lang="en-US" altLang="zh-TW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  <a:endParaRPr lang="en-US" altLang="zh-TW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onAddClick</a:t>
                      </a:r>
                      <a:r>
                        <a:rPr lang="en-US" altLang="zh-TW" sz="1400" dirty="0"/>
                        <a:t>($event)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onSaveClick</a:t>
                      </a:r>
                      <a:r>
                        <a:rPr lang="en-US" altLang="zh-TW" sz="1400" dirty="0" smtClean="0"/>
                        <a:t>($event)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 smtClean="0"/>
                        <a:t>onEditClick</a:t>
                      </a:r>
                      <a:r>
                        <a:rPr lang="en-US" altLang="zh-TW" sz="1400" dirty="0" smtClean="0"/>
                        <a:t>($event)</a:t>
                      </a:r>
                      <a:endParaRPr lang="zh-TW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43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18" y="1672469"/>
            <a:ext cx="4436452" cy="3857265"/>
          </a:xfrm>
          <a:prstGeom prst="rect">
            <a:avLst/>
          </a:prstGeom>
        </p:spPr>
      </p:pic>
      <p:grpSp>
        <p:nvGrpSpPr>
          <p:cNvPr id="114" name="群組 113"/>
          <p:cNvGrpSpPr/>
          <p:nvPr/>
        </p:nvGrpSpPr>
        <p:grpSpPr>
          <a:xfrm>
            <a:off x="289237" y="800545"/>
            <a:ext cx="11735986" cy="5419100"/>
            <a:chOff x="289237" y="800545"/>
            <a:chExt cx="11735986" cy="5419100"/>
          </a:xfrm>
        </p:grpSpPr>
        <p:pic>
          <p:nvPicPr>
            <p:cNvPr id="115" name="圖片 1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9536" y="1241162"/>
              <a:ext cx="1431419" cy="390525"/>
            </a:xfrm>
            <a:prstGeom prst="rect">
              <a:avLst/>
            </a:prstGeom>
          </p:spPr>
        </p:pic>
        <p:pic>
          <p:nvPicPr>
            <p:cNvPr id="116" name="圖片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3342" y="1230583"/>
              <a:ext cx="1046412" cy="390525"/>
            </a:xfrm>
            <a:prstGeom prst="rect">
              <a:avLst/>
            </a:prstGeom>
          </p:spPr>
        </p:pic>
        <p:pic>
          <p:nvPicPr>
            <p:cNvPr id="117" name="圖片 1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2747" y="1225231"/>
              <a:ext cx="989045" cy="390525"/>
            </a:xfrm>
            <a:prstGeom prst="rect">
              <a:avLst/>
            </a:prstGeom>
          </p:spPr>
        </p:pic>
        <p:pic>
          <p:nvPicPr>
            <p:cNvPr id="118" name="圖片 1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5573" y="1222478"/>
              <a:ext cx="989045" cy="390525"/>
            </a:xfrm>
            <a:prstGeom prst="rect">
              <a:avLst/>
            </a:prstGeom>
          </p:spPr>
        </p:pic>
        <p:pic>
          <p:nvPicPr>
            <p:cNvPr id="119" name="圖片 1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4978" y="1228761"/>
              <a:ext cx="989045" cy="390525"/>
            </a:xfrm>
            <a:prstGeom prst="rect">
              <a:avLst/>
            </a:prstGeom>
          </p:spPr>
        </p:pic>
        <p:pic>
          <p:nvPicPr>
            <p:cNvPr id="120" name="圖片 1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135" y="1221112"/>
              <a:ext cx="1173778" cy="390525"/>
            </a:xfrm>
            <a:prstGeom prst="rect">
              <a:avLst/>
            </a:prstGeom>
          </p:spPr>
        </p:pic>
        <p:pic>
          <p:nvPicPr>
            <p:cNvPr id="121" name="圖片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463" y="1221111"/>
              <a:ext cx="989045" cy="390525"/>
            </a:xfrm>
            <a:prstGeom prst="rect">
              <a:avLst/>
            </a:prstGeom>
          </p:spPr>
        </p:pic>
        <p:pic>
          <p:nvPicPr>
            <p:cNvPr id="122" name="圖片 1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7063" y="1221113"/>
              <a:ext cx="1173778" cy="390525"/>
            </a:xfrm>
            <a:prstGeom prst="rect">
              <a:avLst/>
            </a:prstGeom>
          </p:spPr>
        </p:pic>
        <p:grpSp>
          <p:nvGrpSpPr>
            <p:cNvPr id="123" name="群組 122"/>
            <p:cNvGrpSpPr/>
            <p:nvPr/>
          </p:nvGrpSpPr>
          <p:grpSpPr>
            <a:xfrm>
              <a:off x="289237" y="800545"/>
              <a:ext cx="11735986" cy="5419100"/>
              <a:chOff x="289237" y="800545"/>
              <a:chExt cx="11735986" cy="5419100"/>
            </a:xfrm>
          </p:grpSpPr>
          <p:pic>
            <p:nvPicPr>
              <p:cNvPr id="128" name="圖片 12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5693" y="1655473"/>
                <a:ext cx="7299530" cy="3814932"/>
              </a:xfrm>
              <a:prstGeom prst="rect">
                <a:avLst/>
              </a:prstGeom>
            </p:spPr>
          </p:pic>
          <p:pic>
            <p:nvPicPr>
              <p:cNvPr id="129" name="圖片 12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237" y="800545"/>
                <a:ext cx="11735984" cy="428216"/>
              </a:xfrm>
              <a:prstGeom prst="rect">
                <a:avLst/>
              </a:prstGeom>
            </p:spPr>
          </p:pic>
          <p:pic>
            <p:nvPicPr>
              <p:cNvPr id="130" name="圖片 12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241" y="5470405"/>
                <a:ext cx="11735982" cy="645891"/>
              </a:xfrm>
              <a:prstGeom prst="rect">
                <a:avLst/>
              </a:prstGeom>
            </p:spPr>
          </p:pic>
          <p:cxnSp>
            <p:nvCxnSpPr>
              <p:cNvPr id="131" name="直線接點 130"/>
              <p:cNvCxnSpPr/>
              <p:nvPr/>
            </p:nvCxnSpPr>
            <p:spPr>
              <a:xfrm>
                <a:off x="289241" y="1184924"/>
                <a:ext cx="0" cy="5034721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2" name="直線接點 131"/>
              <p:cNvCxnSpPr/>
              <p:nvPr/>
            </p:nvCxnSpPr>
            <p:spPr>
              <a:xfrm>
                <a:off x="12025223" y="1184924"/>
                <a:ext cx="0" cy="5034721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3" name="直線接點 132"/>
              <p:cNvCxnSpPr/>
              <p:nvPr/>
            </p:nvCxnSpPr>
            <p:spPr>
              <a:xfrm>
                <a:off x="289241" y="6219645"/>
                <a:ext cx="11735982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34" name="矩形 133"/>
              <p:cNvSpPr/>
              <p:nvPr/>
            </p:nvSpPr>
            <p:spPr>
              <a:xfrm>
                <a:off x="10256808" y="5666281"/>
                <a:ext cx="569343" cy="293298"/>
              </a:xfrm>
              <a:prstGeom prst="rect">
                <a:avLst/>
              </a:prstGeom>
              <a:solidFill>
                <a:srgbClr val="5CB8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確定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5909458" y="1319321"/>
                <a:ext cx="901513" cy="253147"/>
              </a:xfrm>
              <a:prstGeom prst="rect">
                <a:avLst/>
              </a:prstGeom>
              <a:solidFill>
                <a:srgbClr val="EFE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>
                    <a:solidFill>
                      <a:schemeClr val="tx1"/>
                    </a:solidFill>
                  </a:rPr>
                  <a:t>病程記錄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2644082" y="1340515"/>
                <a:ext cx="1058624" cy="210184"/>
              </a:xfrm>
              <a:prstGeom prst="rect">
                <a:avLst/>
              </a:prstGeom>
              <a:solidFill>
                <a:srgbClr val="EFE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>
                    <a:solidFill>
                      <a:schemeClr val="tx1"/>
                    </a:solidFill>
                  </a:rPr>
                  <a:t>檢驗報告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6969070" y="1321664"/>
                <a:ext cx="896588" cy="262278"/>
              </a:xfrm>
              <a:prstGeom prst="rect">
                <a:avLst/>
              </a:prstGeom>
              <a:solidFill>
                <a:srgbClr val="EFE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>
                    <a:solidFill>
                      <a:schemeClr val="tx1"/>
                    </a:solidFill>
                  </a:rPr>
                  <a:t>生命</a:t>
                </a:r>
                <a:r>
                  <a:rPr lang="zh-TW" altLang="en-US" sz="1400" dirty="0">
                    <a:solidFill>
                      <a:schemeClr val="tx1"/>
                    </a:solidFill>
                  </a:rPr>
                  <a:t>徵象</a:t>
                </a:r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9151761" y="1352386"/>
                <a:ext cx="1105047" cy="220082"/>
              </a:xfrm>
              <a:prstGeom prst="rect">
                <a:avLst/>
              </a:prstGeom>
              <a:solidFill>
                <a:srgbClr val="EFE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>
                    <a:solidFill>
                      <a:schemeClr val="tx1"/>
                    </a:solidFill>
                  </a:rPr>
                  <a:t>參考文獻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9" name="直線接點 138"/>
              <p:cNvCxnSpPr/>
              <p:nvPr/>
            </p:nvCxnSpPr>
            <p:spPr>
              <a:xfrm>
                <a:off x="289239" y="800545"/>
                <a:ext cx="11735982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/>
              <p:cNvCxnSpPr/>
              <p:nvPr/>
            </p:nvCxnSpPr>
            <p:spPr>
              <a:xfrm flipH="1">
                <a:off x="289237" y="800545"/>
                <a:ext cx="8281" cy="541910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 140"/>
              <p:cNvCxnSpPr/>
              <p:nvPr/>
            </p:nvCxnSpPr>
            <p:spPr>
              <a:xfrm>
                <a:off x="289237" y="1184924"/>
                <a:ext cx="11735984" cy="43837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2" name="矩形 141"/>
              <p:cNvSpPr/>
              <p:nvPr/>
            </p:nvSpPr>
            <p:spPr>
              <a:xfrm>
                <a:off x="448574" y="905774"/>
                <a:ext cx="1328468" cy="215660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1509565" y="1350531"/>
                <a:ext cx="968774" cy="210184"/>
              </a:xfrm>
              <a:prstGeom prst="rect">
                <a:avLst/>
              </a:prstGeom>
              <a:solidFill>
                <a:srgbClr val="EFE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>
                    <a:solidFill>
                      <a:schemeClr val="tx1"/>
                    </a:solidFill>
                  </a:rPr>
                  <a:t>檢查報告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3942252" y="1315445"/>
                <a:ext cx="621101" cy="260323"/>
              </a:xfrm>
              <a:prstGeom prst="rect">
                <a:avLst/>
              </a:prstGeom>
              <a:solidFill>
                <a:srgbClr val="EFE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>
                    <a:solidFill>
                      <a:schemeClr val="tx1"/>
                    </a:solidFill>
                  </a:rPr>
                  <a:t>藥</a:t>
                </a:r>
                <a:r>
                  <a:rPr lang="zh-TW" altLang="en-US" sz="1400" dirty="0">
                    <a:solidFill>
                      <a:schemeClr val="tx1"/>
                    </a:solidFill>
                  </a:rPr>
                  <a:t>囑</a:t>
                </a: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4978985" y="1350531"/>
                <a:ext cx="633885" cy="210184"/>
              </a:xfrm>
              <a:prstGeom prst="rect">
                <a:avLst/>
              </a:prstGeom>
              <a:solidFill>
                <a:srgbClr val="EFE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>
                    <a:solidFill>
                      <a:schemeClr val="tx1"/>
                    </a:solidFill>
                  </a:rPr>
                  <a:t>醫囑</a:t>
                </a:r>
              </a:p>
            </p:txBody>
          </p:sp>
        </p:grpSp>
        <p:pic>
          <p:nvPicPr>
            <p:cNvPr id="125" name="圖片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356" y="1221864"/>
              <a:ext cx="1046412" cy="390525"/>
            </a:xfrm>
            <a:prstGeom prst="rect">
              <a:avLst/>
            </a:prstGeom>
          </p:spPr>
        </p:pic>
        <p:sp>
          <p:nvSpPr>
            <p:cNvPr id="126" name="矩形 125"/>
            <p:cNvSpPr/>
            <p:nvPr/>
          </p:nvSpPr>
          <p:spPr>
            <a:xfrm>
              <a:off x="422695" y="1312158"/>
              <a:ext cx="862641" cy="276938"/>
            </a:xfrm>
            <a:prstGeom prst="rect">
              <a:avLst/>
            </a:prstGeom>
            <a:solidFill>
              <a:srgbClr val="EFE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solidFill>
                    <a:schemeClr val="tx1"/>
                  </a:solidFill>
                </a:rPr>
                <a:t>SOAP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7966894" y="1314467"/>
              <a:ext cx="959308" cy="262278"/>
            </a:xfrm>
            <a:prstGeom prst="rect">
              <a:avLst/>
            </a:prstGeom>
            <a:solidFill>
              <a:srgbClr val="EFE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</a:rPr>
                <a:t>攝入排出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6" name="橢圓 145"/>
          <p:cNvSpPr/>
          <p:nvPr/>
        </p:nvSpPr>
        <p:spPr>
          <a:xfrm>
            <a:off x="1720848" y="1774290"/>
            <a:ext cx="261258" cy="2612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8" name="橢圓 147"/>
          <p:cNvSpPr/>
          <p:nvPr/>
        </p:nvSpPr>
        <p:spPr>
          <a:xfrm>
            <a:off x="9727179" y="5810325"/>
            <a:ext cx="261258" cy="2612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49" name="橢圓 148"/>
          <p:cNvSpPr/>
          <p:nvPr/>
        </p:nvSpPr>
        <p:spPr>
          <a:xfrm>
            <a:off x="4392269" y="2019476"/>
            <a:ext cx="261258" cy="2612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0" name="標題 1"/>
          <p:cNvSpPr>
            <a:spLocks noGrp="1"/>
          </p:cNvSpPr>
          <p:nvPr>
            <p:ph type="title"/>
          </p:nvPr>
        </p:nvSpPr>
        <p:spPr>
          <a:xfrm>
            <a:off x="297518" y="115421"/>
            <a:ext cx="11225788" cy="1277063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臨床藥事服務紀錄</a:t>
            </a:r>
            <a:r>
              <a:rPr lang="en-US" altLang="zh-TW" dirty="0" smtClean="0"/>
              <a:t>-SOAP</a:t>
            </a:r>
            <a:r>
              <a:rPr lang="zh-TW" altLang="en-US" dirty="0" smtClean="0"/>
              <a:t>範本</a:t>
            </a:r>
            <a:br>
              <a:rPr lang="zh-TW" altLang="en-US" dirty="0" smtClean="0"/>
            </a:br>
            <a:endParaRPr lang="zh-TW" altLang="en-US" dirty="0"/>
          </a:p>
        </p:txBody>
      </p:sp>
      <p:cxnSp>
        <p:nvCxnSpPr>
          <p:cNvPr id="153" name="直線單箭頭接點 152"/>
          <p:cNvCxnSpPr/>
          <p:nvPr/>
        </p:nvCxnSpPr>
        <p:spPr>
          <a:xfrm>
            <a:off x="774441" y="2733869"/>
            <a:ext cx="27992" cy="746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4" name="圓角矩形 153"/>
          <p:cNvSpPr/>
          <p:nvPr/>
        </p:nvSpPr>
        <p:spPr>
          <a:xfrm>
            <a:off x="422695" y="3442996"/>
            <a:ext cx="1228823" cy="54722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選擇套用範本類別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695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77063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臨床藥事服務紀錄</a:t>
            </a:r>
            <a:r>
              <a:rPr lang="en-US" altLang="zh-TW" dirty="0" smtClean="0"/>
              <a:t>- SOAP</a:t>
            </a:r>
            <a:r>
              <a:rPr lang="zh-TW" altLang="en-US" dirty="0" smtClean="0"/>
              <a:t>範本</a:t>
            </a:r>
            <a:br>
              <a:rPr lang="zh-TW" altLang="en-US" dirty="0" smtClean="0"/>
            </a:b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01082AA-9148-48B6-A657-72DEF4990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264034"/>
              </p:ext>
            </p:extLst>
          </p:nvPr>
        </p:nvGraphicFramePr>
        <p:xfrm>
          <a:off x="838200" y="1943546"/>
          <a:ext cx="2477904" cy="141649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1180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106724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onSoapRowClick</a:t>
                      </a:r>
                      <a:r>
                        <a:rPr lang="en-US" altLang="zh-TW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  <a:endParaRPr lang="en-US" altLang="zh-TW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onApply</a:t>
                      </a:r>
                      <a:r>
                        <a:rPr lang="en-US" altLang="zh-TW" sz="1400" dirty="0" err="1" smtClean="0"/>
                        <a:t>Template</a:t>
                      </a:r>
                      <a:r>
                        <a:rPr lang="en-US" altLang="zh-TW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  <a:endParaRPr lang="en-US" altLang="zh-TW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onConfirmClick</a:t>
                      </a:r>
                      <a:r>
                        <a:rPr lang="en-US" altLang="zh-TW" sz="1400" dirty="0" smtClean="0"/>
                        <a:t>($</a:t>
                      </a:r>
                      <a:r>
                        <a:rPr lang="en-US" altLang="zh-TW" sz="1400" dirty="0"/>
                        <a:t>event)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29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圖片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6" y="1661150"/>
            <a:ext cx="4404368" cy="3364200"/>
          </a:xfrm>
          <a:prstGeom prst="rect">
            <a:avLst/>
          </a:prstGeom>
        </p:spPr>
      </p:pic>
      <p:grpSp>
        <p:nvGrpSpPr>
          <p:cNvPr id="28" name="群組 27"/>
          <p:cNvGrpSpPr/>
          <p:nvPr/>
        </p:nvGrpSpPr>
        <p:grpSpPr>
          <a:xfrm>
            <a:off x="289237" y="800545"/>
            <a:ext cx="11735986" cy="5419100"/>
            <a:chOff x="289237" y="800545"/>
            <a:chExt cx="11735986" cy="5419100"/>
          </a:xfrm>
        </p:grpSpPr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9536" y="1241162"/>
              <a:ext cx="1431419" cy="390525"/>
            </a:xfrm>
            <a:prstGeom prst="rect">
              <a:avLst/>
            </a:prstGeom>
          </p:spPr>
        </p:pic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3342" y="1230583"/>
              <a:ext cx="1046412" cy="390525"/>
            </a:xfrm>
            <a:prstGeom prst="rect">
              <a:avLst/>
            </a:prstGeom>
          </p:spPr>
        </p:pic>
        <p:pic>
          <p:nvPicPr>
            <p:cNvPr id="31" name="圖片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2747" y="1225231"/>
              <a:ext cx="989045" cy="390525"/>
            </a:xfrm>
            <a:prstGeom prst="rect">
              <a:avLst/>
            </a:prstGeom>
          </p:spPr>
        </p:pic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5573" y="1222478"/>
              <a:ext cx="989045" cy="390525"/>
            </a:xfrm>
            <a:prstGeom prst="rect">
              <a:avLst/>
            </a:prstGeom>
          </p:spPr>
        </p:pic>
        <p:pic>
          <p:nvPicPr>
            <p:cNvPr id="33" name="圖片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4978" y="1228761"/>
              <a:ext cx="989045" cy="390525"/>
            </a:xfrm>
            <a:prstGeom prst="rect">
              <a:avLst/>
            </a:prstGeom>
          </p:spPr>
        </p:pic>
        <p:pic>
          <p:nvPicPr>
            <p:cNvPr id="34" name="圖片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135" y="1221112"/>
              <a:ext cx="1173778" cy="390525"/>
            </a:xfrm>
            <a:prstGeom prst="rect">
              <a:avLst/>
            </a:prstGeom>
          </p:spPr>
        </p:pic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463" y="1221111"/>
              <a:ext cx="989045" cy="390525"/>
            </a:xfrm>
            <a:prstGeom prst="rect">
              <a:avLst/>
            </a:prstGeom>
          </p:spPr>
        </p:pic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7063" y="1221113"/>
              <a:ext cx="1173778" cy="390525"/>
            </a:xfrm>
            <a:prstGeom prst="rect">
              <a:avLst/>
            </a:prstGeom>
          </p:spPr>
        </p:pic>
        <p:grpSp>
          <p:nvGrpSpPr>
            <p:cNvPr id="37" name="群組 36"/>
            <p:cNvGrpSpPr/>
            <p:nvPr/>
          </p:nvGrpSpPr>
          <p:grpSpPr>
            <a:xfrm>
              <a:off x="289237" y="800545"/>
              <a:ext cx="11735986" cy="5419100"/>
              <a:chOff x="289237" y="800545"/>
              <a:chExt cx="11735986" cy="5419100"/>
            </a:xfrm>
          </p:grpSpPr>
          <p:pic>
            <p:nvPicPr>
              <p:cNvPr id="42" name="圖片 4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5693" y="1655473"/>
                <a:ext cx="7299530" cy="3814932"/>
              </a:xfrm>
              <a:prstGeom prst="rect">
                <a:avLst/>
              </a:prstGeom>
            </p:spPr>
          </p:pic>
          <p:pic>
            <p:nvPicPr>
              <p:cNvPr id="43" name="圖片 4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237" y="800545"/>
                <a:ext cx="11735984" cy="428216"/>
              </a:xfrm>
              <a:prstGeom prst="rect">
                <a:avLst/>
              </a:prstGeom>
            </p:spPr>
          </p:pic>
          <p:pic>
            <p:nvPicPr>
              <p:cNvPr id="44" name="圖片 4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241" y="5470405"/>
                <a:ext cx="11735982" cy="645891"/>
              </a:xfrm>
              <a:prstGeom prst="rect">
                <a:avLst/>
              </a:prstGeom>
            </p:spPr>
          </p:pic>
          <p:cxnSp>
            <p:nvCxnSpPr>
              <p:cNvPr id="45" name="直線接點 44"/>
              <p:cNvCxnSpPr/>
              <p:nvPr/>
            </p:nvCxnSpPr>
            <p:spPr>
              <a:xfrm>
                <a:off x="289241" y="1184924"/>
                <a:ext cx="0" cy="5034721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>
              <a:xfrm>
                <a:off x="12025223" y="1184924"/>
                <a:ext cx="0" cy="5034721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>
              <a:xfrm>
                <a:off x="289241" y="6219645"/>
                <a:ext cx="11735982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8" name="矩形 47"/>
              <p:cNvSpPr/>
              <p:nvPr/>
            </p:nvSpPr>
            <p:spPr>
              <a:xfrm>
                <a:off x="10256808" y="5666281"/>
                <a:ext cx="569343" cy="293298"/>
              </a:xfrm>
              <a:prstGeom prst="rect">
                <a:avLst/>
              </a:prstGeom>
              <a:solidFill>
                <a:srgbClr val="5CB8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確定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909458" y="1319321"/>
                <a:ext cx="901513" cy="253147"/>
              </a:xfrm>
              <a:prstGeom prst="rect">
                <a:avLst/>
              </a:prstGeom>
              <a:solidFill>
                <a:srgbClr val="EFE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>
                    <a:solidFill>
                      <a:schemeClr val="tx1"/>
                    </a:solidFill>
                  </a:rPr>
                  <a:t>病程記錄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644082" y="1340515"/>
                <a:ext cx="1058624" cy="210184"/>
              </a:xfrm>
              <a:prstGeom prst="rect">
                <a:avLst/>
              </a:prstGeom>
              <a:solidFill>
                <a:srgbClr val="EFE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>
                    <a:solidFill>
                      <a:schemeClr val="tx1"/>
                    </a:solidFill>
                  </a:rPr>
                  <a:t>檢驗報告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6969070" y="1321664"/>
                <a:ext cx="896588" cy="262278"/>
              </a:xfrm>
              <a:prstGeom prst="rect">
                <a:avLst/>
              </a:prstGeom>
              <a:solidFill>
                <a:srgbClr val="EFE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>
                    <a:solidFill>
                      <a:schemeClr val="tx1"/>
                    </a:solidFill>
                  </a:rPr>
                  <a:t>生命</a:t>
                </a:r>
                <a:r>
                  <a:rPr lang="zh-TW" altLang="en-US" sz="1400" dirty="0">
                    <a:solidFill>
                      <a:schemeClr val="tx1"/>
                    </a:solidFill>
                  </a:rPr>
                  <a:t>徵象</a:t>
                </a: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9151761" y="1352386"/>
                <a:ext cx="1105047" cy="220082"/>
              </a:xfrm>
              <a:prstGeom prst="rect">
                <a:avLst/>
              </a:prstGeom>
              <a:solidFill>
                <a:srgbClr val="EFE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>
                    <a:solidFill>
                      <a:schemeClr val="tx1"/>
                    </a:solidFill>
                  </a:rPr>
                  <a:t>參考文獻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直線接點 52"/>
              <p:cNvCxnSpPr/>
              <p:nvPr/>
            </p:nvCxnSpPr>
            <p:spPr>
              <a:xfrm>
                <a:off x="289239" y="800545"/>
                <a:ext cx="11735982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>
              <a:xfrm flipH="1">
                <a:off x="289237" y="800545"/>
                <a:ext cx="8281" cy="541910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/>
              <p:cNvCxnSpPr/>
              <p:nvPr/>
            </p:nvCxnSpPr>
            <p:spPr>
              <a:xfrm>
                <a:off x="289237" y="1184924"/>
                <a:ext cx="11735984" cy="43837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矩形 55"/>
              <p:cNvSpPr/>
              <p:nvPr/>
            </p:nvSpPr>
            <p:spPr>
              <a:xfrm>
                <a:off x="448574" y="905774"/>
                <a:ext cx="1328468" cy="215660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509565" y="1350531"/>
                <a:ext cx="968774" cy="210184"/>
              </a:xfrm>
              <a:prstGeom prst="rect">
                <a:avLst/>
              </a:prstGeom>
              <a:solidFill>
                <a:srgbClr val="EFE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>
                    <a:solidFill>
                      <a:schemeClr val="tx1"/>
                    </a:solidFill>
                  </a:rPr>
                  <a:t>檢查報告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942252" y="1315445"/>
                <a:ext cx="621101" cy="260323"/>
              </a:xfrm>
              <a:prstGeom prst="rect">
                <a:avLst/>
              </a:prstGeom>
              <a:solidFill>
                <a:srgbClr val="EFE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>
                    <a:solidFill>
                      <a:schemeClr val="tx1"/>
                    </a:solidFill>
                  </a:rPr>
                  <a:t>藥</a:t>
                </a:r>
                <a:r>
                  <a:rPr lang="zh-TW" altLang="en-US" sz="1400" dirty="0">
                    <a:solidFill>
                      <a:schemeClr val="tx1"/>
                    </a:solidFill>
                  </a:rPr>
                  <a:t>囑</a:t>
                </a: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4978985" y="1350531"/>
                <a:ext cx="633885" cy="210184"/>
              </a:xfrm>
              <a:prstGeom prst="rect">
                <a:avLst/>
              </a:prstGeom>
              <a:solidFill>
                <a:srgbClr val="EFE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>
                    <a:solidFill>
                      <a:schemeClr val="tx1"/>
                    </a:solidFill>
                  </a:rPr>
                  <a:t>醫囑</a:t>
                </a:r>
              </a:p>
            </p:txBody>
          </p:sp>
        </p:grpSp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356" y="1221864"/>
              <a:ext cx="1046412" cy="390525"/>
            </a:xfrm>
            <a:prstGeom prst="rect">
              <a:avLst/>
            </a:prstGeom>
          </p:spPr>
        </p:pic>
        <p:sp>
          <p:nvSpPr>
            <p:cNvPr id="40" name="矩形 39"/>
            <p:cNvSpPr/>
            <p:nvPr/>
          </p:nvSpPr>
          <p:spPr>
            <a:xfrm>
              <a:off x="422695" y="1312158"/>
              <a:ext cx="862641" cy="276938"/>
            </a:xfrm>
            <a:prstGeom prst="rect">
              <a:avLst/>
            </a:prstGeom>
            <a:solidFill>
              <a:srgbClr val="EFE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solidFill>
                    <a:schemeClr val="tx1"/>
                  </a:solidFill>
                </a:rPr>
                <a:t>SOAP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966894" y="1314467"/>
              <a:ext cx="959308" cy="262278"/>
            </a:xfrm>
            <a:prstGeom prst="rect">
              <a:avLst/>
            </a:prstGeom>
            <a:solidFill>
              <a:srgbClr val="EFE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</a:rPr>
                <a:t>攝入排出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60" name="橢圓 59"/>
          <p:cNvSpPr/>
          <p:nvPr/>
        </p:nvSpPr>
        <p:spPr>
          <a:xfrm>
            <a:off x="879875" y="1613825"/>
            <a:ext cx="221742" cy="2553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1" name="橢圓 60"/>
          <p:cNvSpPr/>
          <p:nvPr/>
        </p:nvSpPr>
        <p:spPr>
          <a:xfrm>
            <a:off x="1273338" y="2357441"/>
            <a:ext cx="261258" cy="2612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4" name="標題 1"/>
          <p:cNvSpPr>
            <a:spLocks noGrp="1"/>
          </p:cNvSpPr>
          <p:nvPr>
            <p:ph type="title"/>
          </p:nvPr>
        </p:nvSpPr>
        <p:spPr>
          <a:xfrm>
            <a:off x="289235" y="30044"/>
            <a:ext cx="10515600" cy="1277063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臨床藥事服務紀錄</a:t>
            </a:r>
            <a:r>
              <a:rPr lang="en-US" altLang="zh-TW" dirty="0" smtClean="0"/>
              <a:t>-</a:t>
            </a:r>
            <a:r>
              <a:rPr lang="zh-TW" altLang="en-US" dirty="0" smtClean="0"/>
              <a:t>檢驗報告</a:t>
            </a:r>
            <a:br>
              <a:rPr lang="zh-TW" altLang="en-US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459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77063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臨床藥事服務紀錄</a:t>
            </a:r>
            <a:r>
              <a:rPr lang="en-US" altLang="zh-TW" dirty="0" smtClean="0"/>
              <a:t>-</a:t>
            </a:r>
            <a:r>
              <a:rPr lang="zh-TW" altLang="en-US" dirty="0" smtClean="0"/>
              <a:t>檢查報告</a:t>
            </a:r>
            <a:br>
              <a:rPr lang="zh-TW" altLang="en-US" dirty="0" smtClean="0"/>
            </a:b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01082AA-9148-48B6-A657-72DEF4990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561183"/>
              </p:ext>
            </p:extLst>
          </p:nvPr>
        </p:nvGraphicFramePr>
        <p:xfrm>
          <a:off x="838200" y="1943546"/>
          <a:ext cx="2754086" cy="105676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2551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341535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onExamSearchClick</a:t>
                      </a:r>
                      <a:r>
                        <a:rPr lang="en-US" altLang="zh-TW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  <a:endParaRPr lang="en-US" altLang="zh-TW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onExamRowClick</a:t>
                      </a:r>
                      <a:r>
                        <a:rPr lang="en-US" altLang="zh-TW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  <a:endParaRPr lang="en-US" altLang="zh-TW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25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12665</TotalTime>
  <Words>619</Words>
  <Application>Microsoft Office PowerPoint</Application>
  <PresentationFormat>寬螢幕</PresentationFormat>
  <Paragraphs>233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微軟正黑體</vt:lpstr>
      <vt:lpstr>新細明體</vt:lpstr>
      <vt:lpstr>Arial</vt:lpstr>
      <vt:lpstr>Calibri</vt:lpstr>
      <vt:lpstr>Calibri Light</vt:lpstr>
      <vt:lpstr>Office 佈景主題</vt:lpstr>
      <vt:lpstr>藥事服務系統</vt:lpstr>
      <vt:lpstr>前端view</vt:lpstr>
      <vt:lpstr>PowerPoint 簡報</vt:lpstr>
      <vt:lpstr>PowerPoint 簡報</vt:lpstr>
      <vt:lpstr>臨床藥事服務紀錄 </vt:lpstr>
      <vt:lpstr>臨床藥事服務紀錄-SOAP範本 </vt:lpstr>
      <vt:lpstr>臨床藥事服務紀錄- SOAP範本 </vt:lpstr>
      <vt:lpstr>臨床藥事服務紀錄-檢驗報告 </vt:lpstr>
      <vt:lpstr>臨床藥事服務紀錄-檢查報告 </vt:lpstr>
      <vt:lpstr>臨床藥事服務紀錄-檢驗報告 </vt:lpstr>
      <vt:lpstr>臨床藥事服務紀錄-檢驗報告 </vt:lpstr>
      <vt:lpstr>臨床藥事服務紀錄-藥囑 </vt:lpstr>
      <vt:lpstr>臨床藥事服務紀錄-藥囑 </vt:lpstr>
      <vt:lpstr>臨床藥事服務紀錄-醫囑 </vt:lpstr>
      <vt:lpstr>臨床藥事服務紀錄-醫囑 </vt:lpstr>
      <vt:lpstr>臨床藥事服務紀錄-病程記錄 </vt:lpstr>
      <vt:lpstr>臨床藥事服務紀錄-病程記錄 </vt:lpstr>
      <vt:lpstr>臨床藥事服務紀錄-生命徵象 </vt:lpstr>
      <vt:lpstr>臨床藥事服務紀錄-生命徵象 </vt:lpstr>
      <vt:lpstr>臨床藥事服務紀錄-攝入排出 </vt:lpstr>
      <vt:lpstr>臨床藥事服務紀錄-攝入排出 </vt:lpstr>
      <vt:lpstr>服務紀錄統計</vt:lpstr>
      <vt:lpstr>申報彙整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陳睿穎</dc:creator>
  <cp:lastModifiedBy>陳睿穎</cp:lastModifiedBy>
  <cp:revision>52</cp:revision>
  <dcterms:created xsi:type="dcterms:W3CDTF">2021-11-17T08:08:44Z</dcterms:created>
  <dcterms:modified xsi:type="dcterms:W3CDTF">2021-11-26T03:18:36Z</dcterms:modified>
</cp:coreProperties>
</file>