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2" r:id="rId1"/>
  </p:sldMasterIdLst>
  <p:notesMasterIdLst>
    <p:notesMasterId r:id="rId27"/>
  </p:notesMasterIdLst>
  <p:sldIdLst>
    <p:sldId id="268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262" r:id="rId13"/>
    <p:sldId id="263" r:id="rId14"/>
    <p:sldId id="292" r:id="rId15"/>
    <p:sldId id="303" r:id="rId16"/>
    <p:sldId id="264" r:id="rId17"/>
    <p:sldId id="304" r:id="rId18"/>
    <p:sldId id="305" r:id="rId19"/>
    <p:sldId id="265" r:id="rId20"/>
    <p:sldId id="266" r:id="rId21"/>
    <p:sldId id="261" r:id="rId22"/>
    <p:sldId id="280" r:id="rId23"/>
    <p:sldId id="279" r:id="rId24"/>
    <p:sldId id="267" r:id="rId25"/>
    <p:sldId id="306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389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7B04F-E184-4524-8C28-F2E74961346F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65BBC-3DF2-4C83-AAB2-721B38EE5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14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1173158"/>
            <a:ext cx="103632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6955" y="2643182"/>
            <a:ext cx="8893821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30E1-6FAA-4AE6-8CF8-FAC61D5DDD62}" type="datetime4">
              <a:rPr lang="en-US" altLang="zh-TW" smtClean="0"/>
              <a:t>March 16, 2022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3207-1BCD-4AB7-BEAD-90FDDA2E8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62BA-55DC-4E84-B046-728DA50BEF03}" type="datetime4">
              <a:rPr lang="en-US" altLang="zh-TW" smtClean="0"/>
              <a:t>March 16, 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3207-1BCD-4AB7-BEAD-90FDDA2E8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525024" y="274640"/>
            <a:ext cx="2057376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820173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2FF8-BE36-49B2-B80F-C65811715632}" type="datetime4">
              <a:rPr lang="en-US" altLang="zh-TW" smtClean="0"/>
              <a:t>March 16, 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3207-1BCD-4AB7-BEAD-90FDDA2E8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solidFill>
          <a:srgbClr val="6FA8DC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911424" y="164638"/>
            <a:ext cx="960107" cy="6432715"/>
          </a:xfrm>
          <a:prstGeom prst="rect">
            <a:avLst/>
          </a:prstGeom>
        </p:spPr>
        <p:txBody>
          <a:bodyPr vert="eaVert" lIns="91425" tIns="91425" rIns="91425" bIns="91425" anchor="t" anchorCtr="0"/>
          <a:lstStyle>
            <a:lvl1pPr lvl="0">
              <a:spcBef>
                <a:spcPts val="0"/>
              </a:spcBef>
              <a:defRPr sz="32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832835" y="367119"/>
            <a:ext cx="7415999" cy="590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6FA8DC"/>
              </a:buClr>
              <a:buChar char="▸"/>
              <a:defRPr/>
            </a:lvl1pPr>
            <a:lvl2pPr lvl="1">
              <a:spcBef>
                <a:spcPts val="0"/>
              </a:spcBef>
              <a:buClr>
                <a:srgbClr val="6FA8DC"/>
              </a:buClr>
              <a:defRPr/>
            </a:lvl2pPr>
            <a:lvl3pPr lvl="2">
              <a:spcBef>
                <a:spcPts val="0"/>
              </a:spcBef>
              <a:buClr>
                <a:srgbClr val="6FA8DC"/>
              </a:buClr>
              <a:defRPr/>
            </a:lvl3pPr>
            <a:lvl4pPr lvl="3">
              <a:spcBef>
                <a:spcPts val="0"/>
              </a:spcBef>
              <a:buClr>
                <a:srgbClr val="6FA8DC"/>
              </a:buClr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45436" y="194700"/>
            <a:ext cx="573969" cy="5460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fld id="{7D2D3207-1BCD-4AB7-BEAD-90FDDA2E8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172D-C840-468A-BE52-10E34F49DE7D}" type="datetime4">
              <a:rPr lang="en-US" altLang="zh-TW" smtClean="0"/>
              <a:t>March 16, 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3207-1BCD-4AB7-BEAD-90FDDA2E8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924181"/>
            <a:ext cx="103632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28748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866F-0E8D-4624-A3DE-982F02D72840}" type="datetime4">
              <a:rPr lang="en-US" altLang="zh-TW" smtClean="0"/>
              <a:t>March 16, 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3207-1BCD-4AB7-BEAD-90FDDA2E8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0A1-F53F-4E67-9FD7-1E23BAE19C7E}" type="datetime4">
              <a:rPr lang="en-US" altLang="zh-TW" smtClean="0"/>
              <a:t>March 16, 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3207-1BCD-4AB7-BEAD-90FDDA2E8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B5BB8-D5D2-4C41-8A6F-EACF1BB43DA2}" type="datetime4">
              <a:rPr lang="en-US" altLang="zh-TW" smtClean="0"/>
              <a:t>March 16, 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3207-1BCD-4AB7-BEAD-90FDDA2E8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41C1-09BD-44E4-AC1D-E185CC58257D}" type="datetime4">
              <a:rPr lang="en-US" altLang="zh-TW" smtClean="0"/>
              <a:t>March 16, 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3207-1BCD-4AB7-BEAD-90FDDA2E8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C70-6574-40CD-A821-82744A1D0144}" type="datetime4">
              <a:rPr lang="en-US" altLang="zh-TW" smtClean="0"/>
              <a:t>March 16, 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3207-1BCD-4AB7-BEAD-90FDDA2E8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3843" y="1071546"/>
            <a:ext cx="6815667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572111" y="1071547"/>
            <a:ext cx="4011084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CCD0-3DE0-4F3D-8AA8-719AAFA2A3EC}" type="datetime4">
              <a:rPr lang="en-US" altLang="zh-TW" smtClean="0"/>
              <a:t>March 16, 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3207-1BCD-4AB7-BEAD-90FDDA2E82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8" y="285728"/>
            <a:ext cx="10974657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32" y="642918"/>
            <a:ext cx="1047757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90563" y="541340"/>
            <a:ext cx="8553459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429774" y="1000108"/>
            <a:ext cx="1219157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AB46-04D4-4901-9433-495BF853EB74}" type="datetime4">
              <a:rPr lang="en-US" altLang="zh-TW" smtClean="0"/>
              <a:t>March 16, 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3207-1BCD-4AB7-BEAD-90FDDA2E8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8890413" y="4915144"/>
            <a:ext cx="3301588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1219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 sz="1800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6096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 sz="180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5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6"/>
            <a:ext cx="12192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C4710-20B9-4A72-9D57-D7B8F5FFC978}" type="datetime4">
              <a:rPr lang="en-US" altLang="zh-TW" smtClean="0"/>
              <a:t>March 16, 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D3207-1BCD-4AB7-BEAD-90FDDA2E8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5" r:id="rId12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新</a:t>
            </a:r>
            <a:r>
              <a:rPr lang="en-US" altLang="zh-TW" dirty="0" smtClean="0"/>
              <a:t>Web</a:t>
            </a:r>
            <a:r>
              <a:rPr lang="zh-TW" altLang="en-US" dirty="0" smtClean="0"/>
              <a:t>版過敏系統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3207-1BCD-4AB7-BEAD-90FDDA2E827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67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4970" y="293298"/>
            <a:ext cx="9949995" cy="765981"/>
          </a:xfrm>
        </p:spPr>
        <p:txBody>
          <a:bodyPr>
            <a:no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過敏紀錄看不到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症狀內容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、會有奇怪的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『OTHER』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紀錄？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已審核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也不須呈現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0C49-1FC6-4D62-8A75-8EBD97FC48DF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121" y="1220416"/>
            <a:ext cx="10159845" cy="526520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9858857" y="2613804"/>
            <a:ext cx="1692215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不該出現的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通報紀錄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310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3898" y="402751"/>
            <a:ext cx="8161866" cy="484755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mtClean="0">
                <a:solidFill>
                  <a:srgbClr val="FF0000"/>
                </a:solidFill>
              </a:rPr>
              <a:t>過敏紀錄看不到</a:t>
            </a:r>
            <a:r>
              <a:rPr lang="en-US" altLang="zh-TW" smtClean="0">
                <a:solidFill>
                  <a:srgbClr val="FF0000"/>
                </a:solidFill>
              </a:rPr>
              <a:t>『</a:t>
            </a:r>
            <a:r>
              <a:rPr lang="zh-TW" altLang="en-US" smtClean="0">
                <a:solidFill>
                  <a:srgbClr val="FF0000"/>
                </a:solidFill>
              </a:rPr>
              <a:t>純文字說明內容</a:t>
            </a:r>
            <a:r>
              <a:rPr lang="en-US" altLang="zh-TW" smtClean="0">
                <a:solidFill>
                  <a:srgbClr val="FF0000"/>
                </a:solidFill>
              </a:rPr>
              <a:t>』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0C49-1FC6-4D62-8A75-8EBD97FC48DF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3347" y="995965"/>
            <a:ext cx="7062368" cy="552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3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使用者界面需</a:t>
            </a:r>
            <a:r>
              <a:rPr lang="zh-TW" altLang="en-US" dirty="0"/>
              <a:t>求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3207-1BCD-4AB7-BEAD-90FDDA2E827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5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系統功能需求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5959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1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zh-TW" altLang="en-US" dirty="0" smtClean="0">
                <a:latin typeface="+mj-ea"/>
                <a:ea typeface="+mj-ea"/>
              </a:rPr>
              <a:t>收錄院內藥</a:t>
            </a:r>
            <a:r>
              <a:rPr lang="en-US" altLang="zh-TW" dirty="0" smtClean="0">
                <a:latin typeface="+mj-ea"/>
                <a:ea typeface="+mj-ea"/>
              </a:rPr>
              <a:t>+</a:t>
            </a:r>
            <a:r>
              <a:rPr lang="zh-TW" altLang="en-US" dirty="0" smtClean="0">
                <a:latin typeface="+mj-ea"/>
                <a:ea typeface="+mj-ea"/>
              </a:rPr>
              <a:t>全國健保品項</a:t>
            </a:r>
            <a:r>
              <a:rPr lang="en-US" altLang="zh-TW" dirty="0" smtClean="0">
                <a:latin typeface="+mj-ea"/>
                <a:ea typeface="+mj-ea"/>
              </a:rPr>
              <a:t>+</a:t>
            </a:r>
            <a:r>
              <a:rPr lang="zh-TW" altLang="en-US" dirty="0" smtClean="0">
                <a:latin typeface="+mj-ea"/>
                <a:ea typeface="+mj-ea"/>
              </a:rPr>
              <a:t>自建用藥形成一個過敏藥品資料庫。</a:t>
            </a:r>
            <a:endParaRPr lang="zh-TW" altLang="en-US" dirty="0">
              <a:latin typeface="+mj-ea"/>
              <a:ea typeface="+mj-ea"/>
            </a:endParaRP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zh-TW" altLang="en-US" dirty="0" smtClean="0">
                <a:latin typeface="+mj-ea"/>
                <a:ea typeface="+mj-ea"/>
              </a:rPr>
              <a:t>症狀清單除了</a:t>
            </a:r>
            <a:r>
              <a:rPr lang="en-US" altLang="zh-TW" dirty="0" smtClean="0">
                <a:latin typeface="+mj-ea"/>
                <a:ea typeface="+mj-ea"/>
              </a:rPr>
              <a:t>『</a:t>
            </a:r>
            <a:r>
              <a:rPr lang="zh-TW" altLang="en-US" dirty="0">
                <a:latin typeface="+mj-ea"/>
                <a:ea typeface="+mj-ea"/>
              </a:rPr>
              <a:t>常見過敏</a:t>
            </a:r>
            <a:r>
              <a:rPr lang="en-US" altLang="zh-TW" dirty="0">
                <a:latin typeface="+mj-ea"/>
                <a:ea typeface="+mj-ea"/>
              </a:rPr>
              <a:t>』</a:t>
            </a:r>
            <a:r>
              <a:rPr lang="zh-TW" altLang="en-US" dirty="0" smtClean="0">
                <a:latin typeface="+mj-ea"/>
                <a:ea typeface="+mj-ea"/>
              </a:rPr>
              <a:t>，修復</a:t>
            </a:r>
            <a:r>
              <a:rPr lang="en-US" altLang="zh-TW" dirty="0" smtClean="0">
                <a:latin typeface="+mj-ea"/>
                <a:ea typeface="+mj-ea"/>
              </a:rPr>
              <a:t>『</a:t>
            </a:r>
            <a:r>
              <a:rPr lang="zh-TW" altLang="en-US" dirty="0" smtClean="0">
                <a:latin typeface="+mj-ea"/>
                <a:ea typeface="+mj-ea"/>
              </a:rPr>
              <a:t>依身體系統選症狀</a:t>
            </a:r>
            <a:r>
              <a:rPr lang="en-US" altLang="zh-TW" dirty="0" smtClean="0">
                <a:latin typeface="+mj-ea"/>
                <a:ea typeface="+mj-ea"/>
              </a:rPr>
              <a:t>』</a:t>
            </a:r>
            <a:r>
              <a:rPr lang="zh-TW" altLang="en-US" dirty="0" smtClean="0">
                <a:latin typeface="+mj-ea"/>
                <a:ea typeface="+mj-ea"/>
              </a:rPr>
              <a:t>的功能，增加</a:t>
            </a:r>
            <a:r>
              <a:rPr lang="en-US" altLang="zh-TW" dirty="0" smtClean="0">
                <a:latin typeface="+mj-ea"/>
                <a:ea typeface="+mj-ea"/>
              </a:rPr>
              <a:t>『</a:t>
            </a:r>
            <a:r>
              <a:rPr lang="zh-TW" altLang="en-US" dirty="0" smtClean="0">
                <a:latin typeface="+mj-ea"/>
                <a:ea typeface="+mj-ea"/>
              </a:rPr>
              <a:t>關鍵字搜尋症狀</a:t>
            </a:r>
            <a:r>
              <a:rPr lang="en-US" altLang="zh-TW" dirty="0" smtClean="0">
                <a:latin typeface="+mj-ea"/>
                <a:ea typeface="+mj-ea"/>
              </a:rPr>
              <a:t>』</a:t>
            </a:r>
            <a:r>
              <a:rPr lang="zh-TW" altLang="en-US" dirty="0" smtClean="0">
                <a:latin typeface="+mj-ea"/>
                <a:ea typeface="+mj-ea"/>
              </a:rPr>
              <a:t>的功能（</a:t>
            </a:r>
            <a:r>
              <a:rPr lang="zh-TW" altLang="en-US" dirty="0">
                <a:latin typeface="+mj-ea"/>
                <a:ea typeface="+mj-ea"/>
              </a:rPr>
              <a:t>但存檔紀錄仍</a:t>
            </a:r>
            <a:r>
              <a:rPr lang="zh-TW" altLang="en-US" dirty="0" smtClean="0">
                <a:latin typeface="+mj-ea"/>
                <a:ea typeface="+mj-ea"/>
              </a:rPr>
              <a:t>須儲存</a:t>
            </a:r>
            <a:r>
              <a:rPr lang="zh-TW" altLang="en-US" dirty="0">
                <a:latin typeface="+mj-ea"/>
                <a:ea typeface="+mj-ea"/>
              </a:rPr>
              <a:t>身體系統類別</a:t>
            </a:r>
            <a:r>
              <a:rPr lang="en-US" altLang="zh-TW" dirty="0">
                <a:latin typeface="+mj-ea"/>
                <a:ea typeface="+mj-ea"/>
              </a:rPr>
              <a:t>-</a:t>
            </a:r>
            <a:r>
              <a:rPr lang="zh-TW" altLang="en-US" dirty="0">
                <a:latin typeface="+mj-ea"/>
                <a:ea typeface="+mj-ea"/>
              </a:rPr>
              <a:t>雲歷需要</a:t>
            </a:r>
            <a:r>
              <a:rPr lang="zh-TW" altLang="en-US" dirty="0" smtClean="0">
                <a:latin typeface="+mj-ea"/>
                <a:ea typeface="+mj-ea"/>
              </a:rPr>
              <a:t>）。</a:t>
            </a:r>
            <a:endParaRPr lang="zh-TW" altLang="en-US" dirty="0">
              <a:latin typeface="+mj-ea"/>
              <a:ea typeface="+mj-ea"/>
            </a:endParaRP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zh-TW" altLang="en-US" dirty="0" smtClean="0">
                <a:latin typeface="+mj-ea"/>
                <a:ea typeface="+mj-ea"/>
              </a:rPr>
              <a:t>同</a:t>
            </a:r>
            <a:r>
              <a:rPr lang="zh-TW" altLang="en-US" dirty="0">
                <a:latin typeface="+mj-ea"/>
                <a:ea typeface="+mj-ea"/>
              </a:rPr>
              <a:t>藥理 </a:t>
            </a:r>
            <a:r>
              <a:rPr lang="en-US" altLang="zh-TW" dirty="0">
                <a:latin typeface="+mj-ea"/>
                <a:ea typeface="+mj-ea"/>
              </a:rPr>
              <a:t>(ATC code</a:t>
            </a:r>
            <a:r>
              <a:rPr lang="zh-TW" altLang="en-US" dirty="0">
                <a:latin typeface="+mj-ea"/>
                <a:ea typeface="+mj-ea"/>
              </a:rPr>
              <a:t>五碼相同</a:t>
            </a:r>
            <a:r>
              <a:rPr lang="en-US" altLang="zh-TW" dirty="0">
                <a:latin typeface="+mj-ea"/>
                <a:ea typeface="+mj-ea"/>
              </a:rPr>
              <a:t>)</a:t>
            </a:r>
            <a:r>
              <a:rPr lang="zh-TW" altLang="en-US" dirty="0">
                <a:latin typeface="+mj-ea"/>
                <a:ea typeface="+mj-ea"/>
              </a:rPr>
              <a:t>警示由後台設定，不再由醫師決定</a:t>
            </a: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警示或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禁止改成一律跳出解鎖畫面，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zh-TW" altLang="en-US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仍須開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立</a:t>
            </a:r>
            <a:r>
              <a:rPr lang="zh-TW" altLang="en-US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必須選擇解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鎖</a:t>
            </a:r>
            <a:r>
              <a:rPr lang="zh-TW" altLang="en-US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原因，儲存於醫囑紀錄，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故不再須由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決定</a:t>
            </a:r>
            <a:endParaRPr lang="zh-TW" altLang="en-US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zh-TW" altLang="en-US" dirty="0" smtClean="0">
                <a:latin typeface="+mj-ea"/>
                <a:ea typeface="+mj-ea"/>
              </a:rPr>
              <a:t>藥品</a:t>
            </a:r>
            <a:r>
              <a:rPr lang="zh-TW" altLang="en-US" dirty="0">
                <a:latin typeface="+mj-ea"/>
                <a:ea typeface="+mj-ea"/>
              </a:rPr>
              <a:t>、過敏</a:t>
            </a:r>
            <a:r>
              <a:rPr lang="zh-TW" altLang="en-US" dirty="0" smtClean="0">
                <a:latin typeface="+mj-ea"/>
                <a:ea typeface="+mj-ea"/>
              </a:rPr>
              <a:t>症狀皆輸入</a:t>
            </a:r>
            <a:r>
              <a:rPr lang="zh-TW" altLang="en-US" dirty="0">
                <a:latin typeface="+mj-ea"/>
                <a:ea typeface="+mj-ea"/>
              </a:rPr>
              <a:t>完畢才可存檔</a:t>
            </a: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zh-TW" altLang="en-US" dirty="0" smtClean="0">
                <a:latin typeface="+mj-ea"/>
                <a:ea typeface="+mj-ea"/>
              </a:rPr>
              <a:t>與</a:t>
            </a:r>
            <a:r>
              <a:rPr lang="en-US" altLang="zh-TW" dirty="0">
                <a:latin typeface="+mj-ea"/>
                <a:ea typeface="+mj-ea"/>
              </a:rPr>
              <a:t>『</a:t>
            </a:r>
            <a:r>
              <a:rPr lang="zh-TW" altLang="en-US" dirty="0">
                <a:latin typeface="+mj-ea"/>
                <a:ea typeface="+mj-ea"/>
              </a:rPr>
              <a:t>雲端藥歷</a:t>
            </a:r>
            <a:r>
              <a:rPr lang="en-US" altLang="zh-TW" dirty="0">
                <a:latin typeface="+mj-ea"/>
                <a:ea typeface="+mj-ea"/>
              </a:rPr>
              <a:t>』</a:t>
            </a:r>
            <a:r>
              <a:rPr lang="zh-TW" altLang="en-US" dirty="0">
                <a:latin typeface="+mj-ea"/>
                <a:ea typeface="+mj-ea"/>
              </a:rPr>
              <a:t>過敏紀錄</a:t>
            </a:r>
            <a:r>
              <a:rPr lang="zh-TW" altLang="en-US" dirty="0" smtClean="0">
                <a:latin typeface="+mj-ea"/>
                <a:ea typeface="+mj-ea"/>
              </a:rPr>
              <a:t>互通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3207-1BCD-4AB7-BEAD-90FDDA2E827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1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</a:rPr>
              <a:t>關鍵字搜尋藥品之</a:t>
            </a: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學名</a:t>
            </a:r>
            <a:r>
              <a:rPr lang="zh-TW" altLang="en-US" sz="3600" dirty="0">
                <a:latin typeface="微軟正黑體" panose="020B0604030504040204" pitchFamily="34" charset="-120"/>
              </a:rPr>
              <a:t>、</a:t>
            </a: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藥理分類</a:t>
            </a:r>
            <a:r>
              <a:rPr lang="zh-TW" altLang="en-US" sz="3600" dirty="0">
                <a:latin typeface="微軟正黑體" panose="020B0604030504040204" pitchFamily="34" charset="-120"/>
              </a:rPr>
              <a:t>或</a:t>
            </a: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食物</a:t>
            </a:r>
            <a:r>
              <a:rPr lang="zh-TW" altLang="en-US" sz="3600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名稱</a:t>
            </a:r>
            <a:endParaRPr lang="zh-TW" altLang="en-US" sz="36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3207-1BCD-4AB7-BEAD-90FDDA2E8279}" type="slidenum">
              <a:rPr lang="zh-TW" altLang="en-US" smtClean="0"/>
              <a:t>14</a:t>
            </a:fld>
            <a:endParaRPr lang="zh-TW" altLang="en-US"/>
          </a:p>
        </p:txBody>
      </p:sp>
      <p:grpSp>
        <p:nvGrpSpPr>
          <p:cNvPr id="3" name="群組 1"/>
          <p:cNvGrpSpPr>
            <a:grpSpLocks/>
          </p:cNvGrpSpPr>
          <p:nvPr/>
        </p:nvGrpSpPr>
        <p:grpSpPr bwMode="auto">
          <a:xfrm>
            <a:off x="1743408" y="1052736"/>
            <a:ext cx="8313032" cy="5668740"/>
            <a:chOff x="1259632" y="0"/>
            <a:chExt cx="5976664" cy="5079360"/>
          </a:xfrm>
        </p:grpSpPr>
        <p:pic>
          <p:nvPicPr>
            <p:cNvPr id="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0"/>
              <a:ext cx="5976664" cy="5079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1280268" y="484127"/>
              <a:ext cx="1203270" cy="14285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75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症狀清單已整理</a:t>
            </a:r>
            <a:r>
              <a:rPr lang="en-US" altLang="zh-TW" dirty="0" smtClean="0"/>
              <a:t>10</a:t>
            </a:r>
            <a:r>
              <a:rPr lang="zh-TW" altLang="en-US" dirty="0" smtClean="0"/>
              <a:t>大類</a:t>
            </a:r>
            <a:r>
              <a:rPr lang="en-US" altLang="zh-TW" dirty="0" smtClean="0"/>
              <a:t>51</a:t>
            </a:r>
            <a:r>
              <a:rPr lang="zh-TW" altLang="en-US" dirty="0" smtClean="0"/>
              <a:t>種症狀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3207-1BCD-4AB7-BEAD-90FDDA2E8279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307194"/>
            <a:ext cx="7344816" cy="536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03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藥師維護界面需求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3207-1BCD-4AB7-BEAD-90FDDA2E827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5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提供全國健保用藥品項供點選。可以匯入（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lsx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）的方式更新。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提供自建藥品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非藥品之功能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建立比對資料庫，自動擷取關鍵字轉換成可供比對的過敏紀錄。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藥師可協助再確認已自動傳換的資料。無法傳換的資料，可協助手動轉換。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3207-1BCD-4AB7-BEAD-90FDDA2E827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63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3207-1BCD-4AB7-BEAD-90FDDA2E8279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836712"/>
            <a:ext cx="11172375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74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系統功能需求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+mj-ea"/>
                <a:ea typeface="+mj-ea"/>
              </a:rPr>
              <a:t>可由系統撈出無法比對的資料（如：成藥、自由輸入的文字</a:t>
            </a:r>
            <a:r>
              <a:rPr lang="en-US" altLang="zh-TW" sz="2400" dirty="0">
                <a:latin typeface="+mj-ea"/>
                <a:ea typeface="+mj-ea"/>
              </a:rPr>
              <a:t>...</a:t>
            </a:r>
            <a:r>
              <a:rPr lang="zh-TW" altLang="en-US" sz="2400" dirty="0">
                <a:latin typeface="+mj-ea"/>
                <a:ea typeface="+mj-ea"/>
              </a:rPr>
              <a:t>），再由</a:t>
            </a:r>
            <a:r>
              <a:rPr lang="zh-TW" altLang="en-US" sz="2400" dirty="0" smtClean="0">
                <a:latin typeface="+mj-ea"/>
                <a:ea typeface="+mj-ea"/>
              </a:rPr>
              <a:t>藥師確認</a:t>
            </a:r>
            <a:r>
              <a:rPr lang="zh-TW" altLang="en-US" sz="2400" dirty="0">
                <a:latin typeface="+mj-ea"/>
                <a:ea typeface="+mj-ea"/>
              </a:rPr>
              <a:t>並建檔：</a:t>
            </a:r>
          </a:p>
          <a:p>
            <a:r>
              <a:rPr lang="zh-TW" altLang="en-US" sz="2400" dirty="0">
                <a:latin typeface="+mj-ea"/>
                <a:ea typeface="+mj-ea"/>
              </a:rPr>
              <a:t>（</a:t>
            </a:r>
            <a:r>
              <a:rPr lang="en-US" altLang="zh-TW" sz="2400" dirty="0">
                <a:latin typeface="+mj-ea"/>
                <a:ea typeface="+mj-ea"/>
              </a:rPr>
              <a:t>1</a:t>
            </a:r>
            <a:r>
              <a:rPr lang="zh-TW" altLang="en-US" sz="2400" dirty="0">
                <a:latin typeface="+mj-ea"/>
                <a:ea typeface="+mj-ea"/>
              </a:rPr>
              <a:t>）藥師可以修正醫師的錯字</a:t>
            </a:r>
          </a:p>
          <a:p>
            <a:r>
              <a:rPr lang="zh-TW" altLang="en-US" sz="2400" dirty="0">
                <a:latin typeface="+mj-ea"/>
                <a:ea typeface="+mj-ea"/>
              </a:rPr>
              <a:t>（</a:t>
            </a:r>
            <a:r>
              <a:rPr lang="en-US" altLang="zh-TW" sz="2400" dirty="0">
                <a:latin typeface="+mj-ea"/>
                <a:ea typeface="+mj-ea"/>
              </a:rPr>
              <a:t>2</a:t>
            </a:r>
            <a:r>
              <a:rPr lang="zh-TW" altLang="en-US" sz="2400" dirty="0">
                <a:latin typeface="+mj-ea"/>
                <a:ea typeface="+mj-ea"/>
              </a:rPr>
              <a:t>）將</a:t>
            </a:r>
            <a:r>
              <a:rPr lang="en-US" altLang="zh-TW" sz="2400" dirty="0">
                <a:latin typeface="+mj-ea"/>
                <a:ea typeface="+mj-ea"/>
              </a:rPr>
              <a:t>free typing</a:t>
            </a:r>
            <a:r>
              <a:rPr lang="zh-TW" altLang="en-US" sz="2400" dirty="0">
                <a:latin typeface="+mj-ea"/>
                <a:ea typeface="+mj-ea"/>
              </a:rPr>
              <a:t>的藥名改成可供比對的院內品項（</a:t>
            </a:r>
            <a:r>
              <a:rPr lang="en-US" altLang="zh-TW" sz="2400" dirty="0">
                <a:latin typeface="+mj-ea"/>
                <a:ea typeface="+mj-ea"/>
              </a:rPr>
              <a:t>ATC code</a:t>
            </a:r>
            <a:r>
              <a:rPr lang="zh-TW" altLang="en-US" sz="2400" dirty="0">
                <a:latin typeface="+mj-ea"/>
                <a:ea typeface="+mj-ea"/>
              </a:rPr>
              <a:t>）或院外過敏藥品資料庫之品項。</a:t>
            </a:r>
          </a:p>
          <a:p>
            <a:r>
              <a:rPr lang="zh-TW" altLang="en-US" sz="2400" dirty="0">
                <a:latin typeface="+mj-ea"/>
                <a:ea typeface="+mj-ea"/>
              </a:rPr>
              <a:t>（</a:t>
            </a:r>
            <a:r>
              <a:rPr lang="en-US" altLang="zh-TW" sz="2400" dirty="0">
                <a:latin typeface="+mj-ea"/>
                <a:ea typeface="+mj-ea"/>
              </a:rPr>
              <a:t>3</a:t>
            </a:r>
            <a:r>
              <a:rPr lang="zh-TW" altLang="en-US" sz="2400" dirty="0">
                <a:latin typeface="+mj-ea"/>
                <a:ea typeface="+mj-ea"/>
              </a:rPr>
              <a:t>）將</a:t>
            </a:r>
            <a:r>
              <a:rPr lang="en-US" altLang="zh-TW" sz="2400" dirty="0">
                <a:latin typeface="+mj-ea"/>
                <a:ea typeface="+mj-ea"/>
              </a:rPr>
              <a:t>free typing</a:t>
            </a:r>
            <a:r>
              <a:rPr lang="zh-TW" altLang="en-US" sz="2400" dirty="0">
                <a:latin typeface="+mj-ea"/>
                <a:ea typeface="+mj-ea"/>
              </a:rPr>
              <a:t>症狀描述改成院內建好的症狀描述品項，以供後續統計分析</a:t>
            </a:r>
            <a:br>
              <a:rPr lang="zh-TW" altLang="en-US" sz="2400" dirty="0">
                <a:latin typeface="+mj-ea"/>
                <a:ea typeface="+mj-ea"/>
              </a:rPr>
            </a:br>
            <a:r>
              <a:rPr lang="zh-TW" altLang="en-US" sz="2400" dirty="0">
                <a:latin typeface="+mj-ea"/>
                <a:ea typeface="+mj-ea"/>
              </a:rPr>
              <a:t>（</a:t>
            </a:r>
            <a:r>
              <a:rPr lang="en-US" altLang="zh-TW" sz="2400" dirty="0">
                <a:latin typeface="+mj-ea"/>
                <a:ea typeface="+mj-ea"/>
              </a:rPr>
              <a:t>4</a:t>
            </a:r>
            <a:r>
              <a:rPr lang="zh-TW" altLang="en-US" sz="2400" dirty="0">
                <a:latin typeface="+mj-ea"/>
                <a:ea typeface="+mj-ea"/>
              </a:rPr>
              <a:t>）將一般院外成藥，建立過敏藥品檔後，置換醫師的</a:t>
            </a:r>
            <a:r>
              <a:rPr lang="en-US" altLang="zh-TW" sz="2400" dirty="0">
                <a:latin typeface="+mj-ea"/>
                <a:ea typeface="+mj-ea"/>
              </a:rPr>
              <a:t>free typing</a:t>
            </a:r>
            <a:r>
              <a:rPr lang="zh-TW" altLang="en-US" sz="2400" dirty="0">
                <a:latin typeface="+mj-ea"/>
                <a:ea typeface="+mj-ea"/>
              </a:rPr>
              <a:t>文字。</a:t>
            </a:r>
          </a:p>
          <a:p>
            <a:r>
              <a:rPr lang="zh-TW" altLang="en-US" sz="2400" dirty="0">
                <a:latin typeface="+mj-ea"/>
                <a:ea typeface="+mj-ea"/>
              </a:rPr>
              <a:t>（</a:t>
            </a:r>
            <a:r>
              <a:rPr lang="en-US" altLang="zh-TW" sz="2400" dirty="0">
                <a:latin typeface="+mj-ea"/>
                <a:ea typeface="+mj-ea"/>
              </a:rPr>
              <a:t>5</a:t>
            </a:r>
            <a:r>
              <a:rPr lang="zh-TW" altLang="en-US" sz="2400" dirty="0">
                <a:latin typeface="+mj-ea"/>
                <a:ea typeface="+mj-ea"/>
              </a:rPr>
              <a:t>）上述修正都必須有地方可以記錄修改的歷程，有爭議時可以調出查看。</a:t>
            </a:r>
          </a:p>
          <a:p>
            <a:r>
              <a:rPr lang="zh-TW" altLang="en-US" sz="2400" dirty="0">
                <a:latin typeface="+mj-ea"/>
                <a:ea typeface="+mj-ea"/>
              </a:rPr>
              <a:t>（</a:t>
            </a:r>
            <a:r>
              <a:rPr lang="en-US" altLang="zh-TW" sz="2400" dirty="0">
                <a:latin typeface="+mj-ea"/>
                <a:ea typeface="+mj-ea"/>
              </a:rPr>
              <a:t>6</a:t>
            </a:r>
            <a:r>
              <a:rPr lang="zh-TW" altLang="en-US" sz="2400" dirty="0">
                <a:latin typeface="+mj-ea"/>
                <a:ea typeface="+mj-ea"/>
              </a:rPr>
              <a:t>）不論資料有無修改，須記錄</a:t>
            </a:r>
            <a:r>
              <a:rPr lang="en-US" altLang="zh-TW" sz="2400" dirty="0">
                <a:latin typeface="+mj-ea"/>
                <a:ea typeface="+mj-ea"/>
              </a:rPr>
              <a:t>『</a:t>
            </a:r>
            <a:r>
              <a:rPr lang="zh-TW" altLang="en-US" sz="2400" dirty="0">
                <a:latin typeface="+mj-ea"/>
                <a:ea typeface="+mj-ea"/>
              </a:rPr>
              <a:t>已核對</a:t>
            </a:r>
            <a:r>
              <a:rPr lang="en-US" altLang="zh-TW" sz="2400" dirty="0">
                <a:latin typeface="+mj-ea"/>
                <a:ea typeface="+mj-ea"/>
              </a:rPr>
              <a:t>』</a:t>
            </a:r>
            <a:r>
              <a:rPr lang="zh-TW" altLang="en-US" sz="2400" dirty="0">
                <a:latin typeface="+mj-ea"/>
                <a:ea typeface="+mj-ea"/>
              </a:rPr>
              <a:t>狀態，以後再撈時可以選擇排除已核對項目。</a:t>
            </a:r>
          </a:p>
          <a:p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3207-1BCD-4AB7-BEAD-90FDDA2E827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24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住院醫囑系統現況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3207-1BCD-4AB7-BEAD-90FDDA2E827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26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雲端藥歷匯入與上傳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純文字自動轉碼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3207-1BCD-4AB7-BEAD-90FDDA2E827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70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810" y="552810"/>
            <a:ext cx="7552381" cy="575238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3207-1BCD-4AB7-BEAD-90FDDA2E827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5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1981200" y="404665"/>
            <a:ext cx="4038600" cy="5721499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本院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決定是否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帶入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儲存病人個人紀錄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藥師協助轉碼</a:t>
            </a:r>
          </a:p>
          <a:p>
            <a:pPr lvl="1"/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自建外院藥資料庫</a:t>
            </a:r>
            <a:endParaRPr lang="en-US" altLang="zh-TW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病人紀錄與院內藥、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自建藥資料庫</a:t>
            </a:r>
            <a:r>
              <a:rPr lang="zh-TW" altLang="en-US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弧形向右箭號 11"/>
          <p:cNvSpPr/>
          <p:nvPr/>
        </p:nvSpPr>
        <p:spPr>
          <a:xfrm flipH="1" flipV="1">
            <a:off x="9192345" y="1916832"/>
            <a:ext cx="1255067" cy="3708412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6172200" y="404665"/>
            <a:ext cx="4038600" cy="5721499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友院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雲端藥歷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自建比對資料庫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病人個人紀錄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無法轉碼者由藥師比對後，建回資料庫中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向右箭號 6"/>
          <p:cNvSpPr/>
          <p:nvPr/>
        </p:nvSpPr>
        <p:spPr>
          <a:xfrm rot="5400000">
            <a:off x="7068108" y="1484784"/>
            <a:ext cx="576064" cy="3600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向右箭號 7"/>
          <p:cNvSpPr/>
          <p:nvPr/>
        </p:nvSpPr>
        <p:spPr>
          <a:xfrm rot="5400000">
            <a:off x="7068108" y="2528900"/>
            <a:ext cx="576064" cy="3600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向右箭號 8"/>
          <p:cNvSpPr/>
          <p:nvPr/>
        </p:nvSpPr>
        <p:spPr>
          <a:xfrm rot="5400000">
            <a:off x="7068108" y="3537012"/>
            <a:ext cx="576064" cy="3600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TW" altLang="en-US" sz="110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</a:t>
            </a:r>
          </a:p>
        </p:txBody>
      </p:sp>
      <p:sp>
        <p:nvSpPr>
          <p:cNvPr id="13" name="向右箭號 12"/>
          <p:cNvSpPr/>
          <p:nvPr/>
        </p:nvSpPr>
        <p:spPr>
          <a:xfrm rot="5400000">
            <a:off x="2675620" y="1484784"/>
            <a:ext cx="576064" cy="3600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向右箭號 13"/>
          <p:cNvSpPr/>
          <p:nvPr/>
        </p:nvSpPr>
        <p:spPr>
          <a:xfrm rot="5400000">
            <a:off x="2675620" y="2528900"/>
            <a:ext cx="576064" cy="3600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向右箭號 14"/>
          <p:cNvSpPr/>
          <p:nvPr/>
        </p:nvSpPr>
        <p:spPr>
          <a:xfrm rot="5400000">
            <a:off x="2693622" y="3555014"/>
            <a:ext cx="540060" cy="3600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5" name="群組 44"/>
          <p:cNvGrpSpPr/>
          <p:nvPr/>
        </p:nvGrpSpPr>
        <p:grpSpPr>
          <a:xfrm rot="10800000">
            <a:off x="8052613" y="3198112"/>
            <a:ext cx="1643786" cy="1815064"/>
            <a:chOff x="937102" y="2257690"/>
            <a:chExt cx="355280" cy="2203963"/>
          </a:xfrm>
        </p:grpSpPr>
        <p:cxnSp>
          <p:nvCxnSpPr>
            <p:cNvPr id="27" name="弧形接點 26"/>
            <p:cNvCxnSpPr/>
            <p:nvPr/>
          </p:nvCxnSpPr>
          <p:spPr>
            <a:xfrm rot="16200000">
              <a:off x="18506" y="3182878"/>
              <a:ext cx="2128248" cy="277871"/>
            </a:xfrm>
            <a:prstGeom prst="bentConnector3">
              <a:avLst>
                <a:gd name="adj1" fmla="val 72234"/>
              </a:avLst>
            </a:prstGeom>
            <a:ln w="381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rot="10800000" flipV="1">
              <a:off x="937102" y="4461651"/>
              <a:ext cx="355280" cy="2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字方塊 41"/>
          <p:cNvSpPr txBox="1"/>
          <p:nvPr/>
        </p:nvSpPr>
        <p:spPr>
          <a:xfrm>
            <a:off x="6461557" y="6165304"/>
            <a:ext cx="338437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資料建越多，工作越輕鬆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2063552" y="6192181"/>
            <a:ext cx="33843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資料建越多，工作量不變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3143672" y="1480138"/>
            <a:ext cx="2304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自動剔除重複與亂碼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3207-1BCD-4AB7-BEAD-90FDDA2E827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67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0" dirty="0" smtClean="0"/>
              <a:t>友院範例</a:t>
            </a:r>
            <a:endParaRPr lang="zh-TW" altLang="en-US" b="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1545" y="1268760"/>
            <a:ext cx="8141577" cy="5184576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3207-1BCD-4AB7-BEAD-90FDDA2E827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2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Thank You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3207-1BCD-4AB7-BEAD-90FDDA2E827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160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3207-1BCD-4AB7-BEAD-90FDDA2E8279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4250" y="284652"/>
            <a:ext cx="4803998" cy="640533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551384" y="105273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反覆重複的過敏紀錄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158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479376" y="404664"/>
            <a:ext cx="11161240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2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99" y="1751160"/>
            <a:ext cx="11000612" cy="3597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新增藥物過敏：只能選院內藥，</a:t>
            </a:r>
            <a:r>
              <a:rPr lang="zh-TW" altLang="en-US" sz="3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無法登錄院外藥品</a:t>
            </a:r>
            <a:endParaRPr lang="zh-TW" altLang="en-US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67408" y="5589240"/>
            <a:ext cx="10814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決議：建立一個新的過敏藥庫，包含院內品項、健保品項、自建品項供選取。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資訊室提供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上傳功能：未建的部份，醫師電聯藥師，藥師彙整成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上傳，並協助註記病人的過敏紀錄。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688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2582" y="1854679"/>
            <a:ext cx="11175862" cy="2786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新增非藥物過敏，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無法新增其他項目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67408" y="558924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決議：藥師彙整缺少的項目，提供給資訊人員建檔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888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7" y="1946406"/>
            <a:ext cx="10784288" cy="2220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新增過敏訊息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534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39" y="2092902"/>
            <a:ext cx="10657861" cy="3521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症狀只有常用症狀可點選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861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5057"/>
            <a:ext cx="10487641" cy="3460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各身體系統專屬症狀不見了？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67408" y="5589240"/>
            <a:ext cx="1081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決議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：會修復能點選下一層的資料。另外，新增關鍵字輸入搜尋症狀的功能。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252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156" y="1885535"/>
            <a:ext cx="10464217" cy="3502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設立警示、禁止後沒有作用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67408" y="5589240"/>
            <a:ext cx="1081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決議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：不論警示或禁止，皆須點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按鈕，勾選解鎖理由後完成開立。解鎖理由要記錄到醫囑中。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761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龍騰四海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龍騰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龍騰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831</TotalTime>
  <Words>776</Words>
  <Application>Microsoft Office PowerPoint</Application>
  <PresentationFormat>寬螢幕</PresentationFormat>
  <Paragraphs>83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4" baseType="lpstr">
      <vt:lpstr>Maiandra GD</vt:lpstr>
      <vt:lpstr>华文楷体</vt:lpstr>
      <vt:lpstr>微軟正黑體</vt:lpstr>
      <vt:lpstr>新細明體</vt:lpstr>
      <vt:lpstr>Arial</vt:lpstr>
      <vt:lpstr>Calibri</vt:lpstr>
      <vt:lpstr>Cambria</vt:lpstr>
      <vt:lpstr>Wingdings 2</vt:lpstr>
      <vt:lpstr>龍騰四海</vt:lpstr>
      <vt:lpstr>新Web版過敏系統</vt:lpstr>
      <vt:lpstr>住院醫囑系統現況</vt:lpstr>
      <vt:lpstr>PowerPoint 簡報</vt:lpstr>
      <vt:lpstr>新增藥物過敏：只能選院內藥，無法登錄院外藥品</vt:lpstr>
      <vt:lpstr>新增非藥物過敏，無法新增其他項目</vt:lpstr>
      <vt:lpstr>新增過敏訊息</vt:lpstr>
      <vt:lpstr>症狀只有常用症狀可點選</vt:lpstr>
      <vt:lpstr>各身體系統專屬症狀不見了？</vt:lpstr>
      <vt:lpstr>設立警示、禁止後沒有作用….</vt:lpstr>
      <vt:lpstr>過敏紀錄看不到『症狀內容』、會有奇怪的『OTHER』紀錄？ 『1已審核』也不須呈現</vt:lpstr>
      <vt:lpstr>PowerPoint 簡報</vt:lpstr>
      <vt:lpstr>使用者界面需求</vt:lpstr>
      <vt:lpstr>系統功能需求 </vt:lpstr>
      <vt:lpstr>關鍵字搜尋藥品之學名、藥理分類或食物名稱</vt:lpstr>
      <vt:lpstr>症狀清單已整理10大類51種症狀</vt:lpstr>
      <vt:lpstr>藥師維護界面需求  </vt:lpstr>
      <vt:lpstr>PowerPoint 簡報</vt:lpstr>
      <vt:lpstr>PowerPoint 簡報</vt:lpstr>
      <vt:lpstr>系統功能需求</vt:lpstr>
      <vt:lpstr>雲端藥歷匯入與上傳 純文字自動轉碼</vt:lpstr>
      <vt:lpstr>PowerPoint 簡報</vt:lpstr>
      <vt:lpstr>PowerPoint 簡報</vt:lpstr>
      <vt:lpstr>友院範例</vt:lpstr>
      <vt:lpstr> Thank You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健保醫療資訊雲端查詢系統 標竿學習分享會 心得</dc:title>
  <dc:creator>user</dc:creator>
  <cp:lastModifiedBy>謝家興</cp:lastModifiedBy>
  <cp:revision>50</cp:revision>
  <dcterms:created xsi:type="dcterms:W3CDTF">2017-12-25T02:30:27Z</dcterms:created>
  <dcterms:modified xsi:type="dcterms:W3CDTF">2022-03-16T07:51:32Z</dcterms:modified>
</cp:coreProperties>
</file>