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Cabin SemiBold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24E7718-0738-4802-B302-0E3A884CC94D}">
  <a:tblStyle styleId="{724E7718-0738-4802-B302-0E3A884CC9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216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783e59b8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783e59b8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904325" y="4234163"/>
            <a:ext cx="1578300" cy="1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</a:rPr>
              <a:t>Protected Areas</a:t>
            </a:r>
            <a:endParaRPr sz="600">
              <a:solidFill>
                <a:schemeClr val="dk2"/>
              </a:solidFill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96600" y="45625"/>
            <a:ext cx="8982000" cy="5000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13"/>
          <p:cNvSpPr txBox="1"/>
          <p:nvPr/>
        </p:nvSpPr>
        <p:spPr>
          <a:xfrm>
            <a:off x="1111388" y="461275"/>
            <a:ext cx="6324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dk2"/>
                </a:solidFill>
              </a:rPr>
              <a:t>year1</a:t>
            </a:r>
            <a:endParaRPr sz="1800" dirty="0">
              <a:solidFill>
                <a:schemeClr val="dk2"/>
              </a:solidFill>
            </a:endParaRPr>
          </a:p>
        </p:txBody>
      </p:sp>
      <p:cxnSp>
        <p:nvCxnSpPr>
          <p:cNvPr id="58" name="Google Shape;58;p13"/>
          <p:cNvCxnSpPr/>
          <p:nvPr/>
        </p:nvCxnSpPr>
        <p:spPr>
          <a:xfrm rot="10800000" flipH="1">
            <a:off x="210388" y="3439125"/>
            <a:ext cx="8786700" cy="1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59;p13"/>
          <p:cNvSpPr txBox="1"/>
          <p:nvPr/>
        </p:nvSpPr>
        <p:spPr>
          <a:xfrm>
            <a:off x="96173" y="-9075"/>
            <a:ext cx="6761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bin SemiBold"/>
                <a:ea typeface="Cabin SemiBold"/>
                <a:cs typeface="Cabin SemiBold"/>
                <a:sym typeface="Cabin SemiBold"/>
              </a:rPr>
              <a:t>KUDUGALAYAYA, KARAWILA, BADALKUMBURA - TEMPORAL ANALYSIS 2020-2023</a:t>
            </a:r>
            <a:endParaRPr sz="1200">
              <a:solidFill>
                <a:schemeClr val="dk1"/>
              </a:solidFill>
              <a:latin typeface="Cabin SemiBold"/>
              <a:ea typeface="Cabin SemiBold"/>
              <a:cs typeface="Cabin SemiBold"/>
              <a:sym typeface="Cabin SemiBold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6507" y="93064"/>
            <a:ext cx="1686525" cy="27234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/>
          <p:nvPr/>
        </p:nvSpPr>
        <p:spPr>
          <a:xfrm>
            <a:off x="2023113" y="4850139"/>
            <a:ext cx="243000" cy="116700"/>
          </a:xfrm>
          <a:prstGeom prst="rect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2023134" y="4260790"/>
            <a:ext cx="243000" cy="1167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rgbClr val="0B771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2023134" y="4479285"/>
            <a:ext cx="243000" cy="1167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2337110" y="4782963"/>
            <a:ext cx="21978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dirty="0"/>
              <a:t>Areas with tree cover loss </a:t>
            </a:r>
            <a:endParaRPr sz="500" dirty="0"/>
          </a:p>
        </p:txBody>
      </p:sp>
      <p:sp>
        <p:nvSpPr>
          <p:cNvPr id="65" name="Google Shape;65;p13"/>
          <p:cNvSpPr txBox="1"/>
          <p:nvPr/>
        </p:nvSpPr>
        <p:spPr>
          <a:xfrm>
            <a:off x="2311113" y="4122875"/>
            <a:ext cx="2301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dirty="0"/>
              <a:t>"Go" : Protected Area where certain regulated economic and agricultural activities are  allowed under specific conditions (specified in the applicable law)</a:t>
            </a:r>
            <a:endParaRPr sz="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/>
          </a:p>
        </p:txBody>
      </p:sp>
      <p:sp>
        <p:nvSpPr>
          <p:cNvPr id="66" name="Google Shape;66;p13"/>
          <p:cNvSpPr txBox="1"/>
          <p:nvPr/>
        </p:nvSpPr>
        <p:spPr>
          <a:xfrm>
            <a:off x="2302600" y="4394950"/>
            <a:ext cx="21978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dirty="0"/>
              <a:t>"No Go" : strictly protected high conservation area. Agricultural production is not allowed  under applicable law.</a:t>
            </a:r>
            <a:endParaRPr sz="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/>
          </a:p>
        </p:txBody>
      </p:sp>
      <p:sp>
        <p:nvSpPr>
          <p:cNvPr id="67" name="Google Shape;67;p13"/>
          <p:cNvSpPr txBox="1"/>
          <p:nvPr/>
        </p:nvSpPr>
        <p:spPr>
          <a:xfrm>
            <a:off x="2085600" y="3885325"/>
            <a:ext cx="7962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dirty="0">
                <a:solidFill>
                  <a:schemeClr val="dk2"/>
                </a:solidFill>
              </a:rPr>
              <a:t>Medium Risk Area</a:t>
            </a:r>
            <a:endParaRPr sz="500" dirty="0">
              <a:solidFill>
                <a:schemeClr val="dk2"/>
              </a:solidFill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2085600" y="4032550"/>
            <a:ext cx="660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dirty="0">
                <a:solidFill>
                  <a:schemeClr val="dk2"/>
                </a:solidFill>
              </a:rPr>
              <a:t>High Risk Area</a:t>
            </a:r>
            <a:endParaRPr sz="500" dirty="0">
              <a:solidFill>
                <a:schemeClr val="dk2"/>
              </a:solidFill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2085600" y="3738100"/>
            <a:ext cx="660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dirty="0">
                <a:solidFill>
                  <a:schemeClr val="dk2"/>
                </a:solidFill>
              </a:rPr>
              <a:t>No Risk Area</a:t>
            </a:r>
            <a:endParaRPr sz="500" dirty="0">
              <a:solidFill>
                <a:schemeClr val="dk2"/>
              </a:solidFill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2050100" y="3796588"/>
            <a:ext cx="101400" cy="858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2050100" y="3932563"/>
            <a:ext cx="101400" cy="85800"/>
          </a:xfrm>
          <a:prstGeom prst="ellipse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2050100" y="4068538"/>
            <a:ext cx="101400" cy="85800"/>
          </a:xfrm>
          <a:prstGeom prst="ellipse">
            <a:avLst/>
          </a:prstGeom>
          <a:solidFill>
            <a:srgbClr val="B7B7B7"/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3"/>
          <p:cNvSpPr txBox="1"/>
          <p:nvPr/>
        </p:nvSpPr>
        <p:spPr>
          <a:xfrm>
            <a:off x="513188" y="2869306"/>
            <a:ext cx="1828800" cy="444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00" dirty="0"/>
              <a:t>encroachment_text1</a:t>
            </a:r>
            <a:endParaRPr sz="600" dirty="0"/>
          </a:p>
        </p:txBody>
      </p:sp>
      <p:sp>
        <p:nvSpPr>
          <p:cNvPr id="74" name="Google Shape;74;p13"/>
          <p:cNvSpPr txBox="1"/>
          <p:nvPr/>
        </p:nvSpPr>
        <p:spPr>
          <a:xfrm>
            <a:off x="2634400" y="2535275"/>
            <a:ext cx="1828800" cy="704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600" dirty="0"/>
              <a:t>deforestation_text2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600" dirty="0"/>
              <a:t>encroachment_text2</a:t>
            </a:r>
          </a:p>
        </p:txBody>
      </p:sp>
      <p:sp>
        <p:nvSpPr>
          <p:cNvPr id="75" name="Google Shape;75;p13"/>
          <p:cNvSpPr txBox="1"/>
          <p:nvPr/>
        </p:nvSpPr>
        <p:spPr>
          <a:xfrm>
            <a:off x="6727200" y="2482163"/>
            <a:ext cx="1828800" cy="704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600" dirty="0"/>
              <a:t>deforestation_text4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600" dirty="0"/>
              <a:t>encroachment_text4</a:t>
            </a:r>
          </a:p>
        </p:txBody>
      </p:sp>
      <p:sp>
        <p:nvSpPr>
          <p:cNvPr id="76" name="Google Shape;76;p13"/>
          <p:cNvSpPr txBox="1"/>
          <p:nvPr/>
        </p:nvSpPr>
        <p:spPr>
          <a:xfrm>
            <a:off x="4680800" y="2535271"/>
            <a:ext cx="1828800" cy="704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600" dirty="0"/>
              <a:t>deforestation_text3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600" dirty="0"/>
              <a:t>encroachment_text3</a:t>
            </a:r>
          </a:p>
        </p:txBody>
      </p:sp>
      <p:sp>
        <p:nvSpPr>
          <p:cNvPr id="77" name="Google Shape;77;p13"/>
          <p:cNvSpPr txBox="1"/>
          <p:nvPr/>
        </p:nvSpPr>
        <p:spPr>
          <a:xfrm>
            <a:off x="3232588" y="461275"/>
            <a:ext cx="6324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dk2"/>
                </a:solidFill>
              </a:rPr>
              <a:t>year2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5242963" y="461275"/>
            <a:ext cx="6324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dk2"/>
                </a:solidFill>
              </a:rPr>
              <a:t>year3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7253338" y="461275"/>
            <a:ext cx="6324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dk2"/>
                </a:solidFill>
              </a:rPr>
              <a:t>year4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80" name="Google Shape;80;p13"/>
          <p:cNvSpPr txBox="1"/>
          <p:nvPr/>
        </p:nvSpPr>
        <p:spPr>
          <a:xfrm>
            <a:off x="303800" y="3517425"/>
            <a:ext cx="1234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2"/>
                </a:solidFill>
              </a:rPr>
              <a:t>Area Information</a:t>
            </a:r>
            <a:endParaRPr sz="1000" b="1">
              <a:solidFill>
                <a:schemeClr val="dk2"/>
              </a:solidFill>
            </a:endParaRPr>
          </a:p>
        </p:txBody>
      </p:sp>
      <p:sp>
        <p:nvSpPr>
          <p:cNvPr id="81" name="Google Shape;81;p13"/>
          <p:cNvSpPr txBox="1"/>
          <p:nvPr/>
        </p:nvSpPr>
        <p:spPr>
          <a:xfrm>
            <a:off x="2357850" y="3481675"/>
            <a:ext cx="15783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2"/>
                </a:solidFill>
              </a:rPr>
              <a:t>Legend</a:t>
            </a:r>
            <a:endParaRPr sz="1000" b="1">
              <a:solidFill>
                <a:schemeClr val="dk2"/>
              </a:solidFill>
            </a:endParaRPr>
          </a:p>
        </p:txBody>
      </p:sp>
      <p:sp>
        <p:nvSpPr>
          <p:cNvPr id="82" name="Google Shape;82;p13"/>
          <p:cNvSpPr txBox="1"/>
          <p:nvPr/>
        </p:nvSpPr>
        <p:spPr>
          <a:xfrm>
            <a:off x="4814400" y="3760250"/>
            <a:ext cx="2630400" cy="12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1">
                <a:solidFill>
                  <a:srgbClr val="666666"/>
                </a:solidFill>
              </a:rPr>
              <a:t>Images</a:t>
            </a:r>
            <a:r>
              <a:rPr lang="en" sz="800">
                <a:solidFill>
                  <a:srgbClr val="666666"/>
                </a:solidFill>
              </a:rPr>
              <a:t>: Google Earth</a:t>
            </a:r>
            <a:endParaRPr sz="8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1">
                <a:solidFill>
                  <a:srgbClr val="666666"/>
                </a:solidFill>
              </a:rPr>
              <a:t>Land use identification: </a:t>
            </a:r>
            <a:r>
              <a:rPr lang="en" sz="800">
                <a:solidFill>
                  <a:srgbClr val="666666"/>
                </a:solidFill>
              </a:rPr>
              <a:t>Sentinel Hub and satellite data</a:t>
            </a:r>
            <a:endParaRPr sz="8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1">
                <a:solidFill>
                  <a:srgbClr val="666666"/>
                </a:solidFill>
              </a:rPr>
              <a:t>Land use classification: </a:t>
            </a:r>
            <a:r>
              <a:rPr lang="en" sz="800">
                <a:solidFill>
                  <a:srgbClr val="666666"/>
                </a:solidFill>
              </a:rPr>
              <a:t>Hansen,M.C.,etal.2013.High-Resolution Global Maps of 21st-Century Forest Cover Change. </a:t>
            </a:r>
            <a:endParaRPr sz="8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1">
                <a:solidFill>
                  <a:srgbClr val="666666"/>
                </a:solidFill>
              </a:rPr>
              <a:t>Protected Area: </a:t>
            </a:r>
            <a:r>
              <a:rPr lang="en" sz="800">
                <a:solidFill>
                  <a:srgbClr val="666666"/>
                </a:solidFill>
              </a:rPr>
              <a:t>IUCN and UNEP-WCMC(2023),The World Database on Protected Areas(WDPA),Cambridge,UK:UNEP-WCMC.www.protectedplanet.net.</a:t>
            </a:r>
            <a:endParaRPr sz="8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2"/>
              </a:solidFill>
            </a:endParaRPr>
          </a:p>
        </p:txBody>
      </p:sp>
      <p:sp>
        <p:nvSpPr>
          <p:cNvPr id="83" name="Google Shape;83;p13"/>
          <p:cNvSpPr txBox="1"/>
          <p:nvPr/>
        </p:nvSpPr>
        <p:spPr>
          <a:xfrm>
            <a:off x="5087450" y="3481663"/>
            <a:ext cx="15783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2"/>
                </a:solidFill>
              </a:rPr>
              <a:t>Data Source</a:t>
            </a:r>
            <a:endParaRPr sz="1000" b="1">
              <a:solidFill>
                <a:schemeClr val="dk2"/>
              </a:solidFill>
            </a:endParaRPr>
          </a:p>
        </p:txBody>
      </p:sp>
      <p:cxnSp>
        <p:nvCxnSpPr>
          <p:cNvPr id="84" name="Google Shape;84;p13"/>
          <p:cNvCxnSpPr/>
          <p:nvPr/>
        </p:nvCxnSpPr>
        <p:spPr>
          <a:xfrm>
            <a:off x="1804875" y="3505275"/>
            <a:ext cx="0" cy="152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" name="Google Shape;85;p13"/>
          <p:cNvCxnSpPr/>
          <p:nvPr/>
        </p:nvCxnSpPr>
        <p:spPr>
          <a:xfrm>
            <a:off x="4657400" y="3522200"/>
            <a:ext cx="0" cy="152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" name="Google Shape;86;p13"/>
          <p:cNvCxnSpPr/>
          <p:nvPr/>
        </p:nvCxnSpPr>
        <p:spPr>
          <a:xfrm>
            <a:off x="7551600" y="3505275"/>
            <a:ext cx="0" cy="152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" name="Google Shape;87;p13"/>
          <p:cNvSpPr txBox="1"/>
          <p:nvPr/>
        </p:nvSpPr>
        <p:spPr>
          <a:xfrm>
            <a:off x="7580288" y="3473975"/>
            <a:ext cx="14409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2"/>
                </a:solidFill>
              </a:rPr>
              <a:t>Technical Data</a:t>
            </a:r>
            <a:endParaRPr sz="1000" b="1">
              <a:solidFill>
                <a:schemeClr val="dk2"/>
              </a:solidFill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1939575" y="3651900"/>
            <a:ext cx="1770600" cy="1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dirty="0">
                <a:solidFill>
                  <a:schemeClr val="dk2"/>
                </a:solidFill>
              </a:rPr>
              <a:t>Risk Level</a:t>
            </a:r>
            <a:endParaRPr sz="600" dirty="0">
              <a:solidFill>
                <a:schemeClr val="dk2"/>
              </a:solidFill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1904325" y="4674450"/>
            <a:ext cx="1578300" cy="1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</a:rPr>
              <a:t>Deforested Areas</a:t>
            </a:r>
            <a:endParaRPr sz="600">
              <a:solidFill>
                <a:schemeClr val="dk2"/>
              </a:solidFill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7580300" y="4879600"/>
            <a:ext cx="14982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00">
                <a:solidFill>
                  <a:schemeClr val="dk1"/>
                </a:solidFill>
              </a:rPr>
              <a:t>Powered “CarbonEngen” by Engenuity Ai</a:t>
            </a:r>
            <a:endParaRPr/>
          </a:p>
        </p:txBody>
      </p:sp>
      <p:graphicFrame>
        <p:nvGraphicFramePr>
          <p:cNvPr id="95" name="Google Shape;95;p13"/>
          <p:cNvGraphicFramePr/>
          <p:nvPr>
            <p:extLst>
              <p:ext uri="{D42A27DB-BD31-4B8C-83A1-F6EECF244321}">
                <p14:modId xmlns:p14="http://schemas.microsoft.com/office/powerpoint/2010/main" val="490622758"/>
              </p:ext>
            </p:extLst>
          </p:nvPr>
        </p:nvGraphicFramePr>
        <p:xfrm>
          <a:off x="204764" y="3761325"/>
          <a:ext cx="1492650" cy="822900"/>
        </p:xfrm>
        <a:graphic>
          <a:graphicData uri="http://schemas.openxmlformats.org/drawingml/2006/table">
            <a:tbl>
              <a:tblPr>
                <a:noFill/>
                <a:tableStyleId>{724E7718-0738-4802-B302-0E3A884CC94D}</a:tableStyleId>
              </a:tblPr>
              <a:tblGrid>
                <a:gridCol w="74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 dirty="0"/>
                        <a:t>Total Area</a:t>
                      </a:r>
                      <a:endParaRPr sz="5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 dirty="0"/>
                        <a:t>Inters. - Potec. Areas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 dirty="0"/>
                        <a:t>Inters. - Deforested Area</a:t>
                      </a:r>
                      <a:endParaRPr sz="5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500" dirty="0"/>
                        <a:t>Eligible Area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6" name="Google Shape;96;p13"/>
          <p:cNvPicPr preferRelativeResize="0"/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7809350" y="4414900"/>
            <a:ext cx="1039050" cy="4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3"/>
          <p:cNvSpPr txBox="1"/>
          <p:nvPr/>
        </p:nvSpPr>
        <p:spPr>
          <a:xfrm>
            <a:off x="7984550" y="4351757"/>
            <a:ext cx="632400" cy="2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</a:rPr>
              <a:t>tec_val</a:t>
            </a:r>
            <a:endParaRPr sz="1000" dirty="0">
              <a:solidFill>
                <a:schemeClr val="dk2"/>
              </a:solidFill>
            </a:endParaRPr>
          </a:p>
        </p:txBody>
      </p:sp>
      <p:sp>
        <p:nvSpPr>
          <p:cNvPr id="98" name="Google Shape;98;p13"/>
          <p:cNvSpPr/>
          <p:nvPr/>
        </p:nvSpPr>
        <p:spPr>
          <a:xfrm>
            <a:off x="2023113" y="4850139"/>
            <a:ext cx="243000" cy="116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B22662-DD3C-4412-A95E-0C0BBE8148AA}"/>
              </a:ext>
            </a:extLst>
          </p:cNvPr>
          <p:cNvSpPr txBox="1"/>
          <p:nvPr/>
        </p:nvSpPr>
        <p:spPr>
          <a:xfrm>
            <a:off x="333261" y="3954066"/>
            <a:ext cx="58381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 err="1"/>
              <a:t>total_area_val</a:t>
            </a:r>
            <a:endParaRPr lang="en-GB" sz="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4AC510-F0C7-89B5-31A6-E05DF80DD058}"/>
              </a:ext>
            </a:extLst>
          </p:cNvPr>
          <p:cNvSpPr txBox="1"/>
          <p:nvPr/>
        </p:nvSpPr>
        <p:spPr>
          <a:xfrm>
            <a:off x="1149999" y="3946497"/>
            <a:ext cx="45717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 err="1"/>
              <a:t>potec_val</a:t>
            </a:r>
            <a:endParaRPr lang="en-GB" sz="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60F30C-0D9A-99D5-7177-94DA90A0F9A1}"/>
              </a:ext>
            </a:extLst>
          </p:cNvPr>
          <p:cNvSpPr txBox="1"/>
          <p:nvPr/>
        </p:nvSpPr>
        <p:spPr>
          <a:xfrm>
            <a:off x="336028" y="4384836"/>
            <a:ext cx="38985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 err="1"/>
              <a:t>def_val</a:t>
            </a:r>
            <a:endParaRPr lang="en-GB" sz="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DE5B6A-C30A-EADB-83DE-35F3FB3F464C}"/>
              </a:ext>
            </a:extLst>
          </p:cNvPr>
          <p:cNvSpPr txBox="1"/>
          <p:nvPr/>
        </p:nvSpPr>
        <p:spPr>
          <a:xfrm>
            <a:off x="1039356" y="4387086"/>
            <a:ext cx="66236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 dirty="0" err="1"/>
              <a:t>eligible_area_val</a:t>
            </a:r>
            <a:endParaRPr lang="en-GB" sz="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82FEB8-8105-BEF6-5C36-2852D669894F}"/>
              </a:ext>
            </a:extLst>
          </p:cNvPr>
          <p:cNvSpPr txBox="1"/>
          <p:nvPr/>
        </p:nvSpPr>
        <p:spPr>
          <a:xfrm>
            <a:off x="531293" y="2695566"/>
            <a:ext cx="1961929" cy="189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600" dirty="0" err="1"/>
              <a:t>def_description</a:t>
            </a:r>
            <a:endParaRPr lang="en" sz="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9F6E15-68AB-DD51-68C9-3C63D1DBF073}"/>
              </a:ext>
            </a:extLst>
          </p:cNvPr>
          <p:cNvSpPr/>
          <p:nvPr/>
        </p:nvSpPr>
        <p:spPr>
          <a:xfrm>
            <a:off x="462078" y="682644"/>
            <a:ext cx="1926785" cy="18148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image_1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DC9AB4-D71D-3CC9-9270-225389FF6B76}"/>
              </a:ext>
            </a:extLst>
          </p:cNvPr>
          <p:cNvSpPr/>
          <p:nvPr/>
        </p:nvSpPr>
        <p:spPr>
          <a:xfrm>
            <a:off x="2544092" y="699289"/>
            <a:ext cx="1926785" cy="18148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image_2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981F7F-DD0B-DDA3-4A4F-951CF8896883}"/>
              </a:ext>
            </a:extLst>
          </p:cNvPr>
          <p:cNvSpPr/>
          <p:nvPr/>
        </p:nvSpPr>
        <p:spPr>
          <a:xfrm>
            <a:off x="4647502" y="691017"/>
            <a:ext cx="1926785" cy="18148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image_3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C48D7E-D92A-ABDA-88CA-8E0B08A8C99B}"/>
              </a:ext>
            </a:extLst>
          </p:cNvPr>
          <p:cNvSpPr/>
          <p:nvPr/>
        </p:nvSpPr>
        <p:spPr>
          <a:xfrm>
            <a:off x="6736623" y="699289"/>
            <a:ext cx="1926785" cy="18148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image_4</a:t>
            </a: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228</Words>
  <Application>Microsoft Office PowerPoint</Application>
  <PresentationFormat>On-screen Show (16:9)</PresentationFormat>
  <Paragraphs>44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Cabin SemiBold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Praveen Peiris</cp:lastModifiedBy>
  <cp:revision>17</cp:revision>
  <dcterms:modified xsi:type="dcterms:W3CDTF">2024-10-08T06:05:50Z</dcterms:modified>
</cp:coreProperties>
</file>