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6" r:id="rId13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04" y="-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61D9-0D0A-C344-92BB-DB6B6EAFD462}" type="datetimeFigureOut">
              <a:rPr kumimoji="1" lang="zh-TW" altLang="en-US" smtClean="0"/>
              <a:t>2016/8/7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FA9-1873-184A-9960-9708BD63E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61D9-0D0A-C344-92BB-DB6B6EAFD462}" type="datetimeFigureOut">
              <a:rPr kumimoji="1" lang="zh-TW" altLang="en-US" smtClean="0"/>
              <a:t>2016/8/7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FA9-1873-184A-9960-9708BD63E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61D9-0D0A-C344-92BB-DB6B6EAFD462}" type="datetimeFigureOut">
              <a:rPr kumimoji="1" lang="zh-TW" altLang="en-US" smtClean="0"/>
              <a:t>2016/8/7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FA9-1873-184A-9960-9708BD63E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61D9-0D0A-C344-92BB-DB6B6EAFD462}" type="datetimeFigureOut">
              <a:rPr kumimoji="1" lang="zh-TW" altLang="en-US" smtClean="0"/>
              <a:t>2016/8/7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FA9-1873-184A-9960-9708BD63E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61D9-0D0A-C344-92BB-DB6B6EAFD462}" type="datetimeFigureOut">
              <a:rPr kumimoji="1" lang="zh-TW" altLang="en-US" smtClean="0"/>
              <a:t>2016/8/7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FA9-1873-184A-9960-9708BD63E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61D9-0D0A-C344-92BB-DB6B6EAFD462}" type="datetimeFigureOut">
              <a:rPr kumimoji="1" lang="zh-TW" altLang="en-US" smtClean="0"/>
              <a:t>2016/8/7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FA9-1873-184A-9960-9708BD63E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61D9-0D0A-C344-92BB-DB6B6EAFD462}" type="datetimeFigureOut">
              <a:rPr kumimoji="1" lang="zh-TW" altLang="en-US" smtClean="0"/>
              <a:t>2016/8/7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FA9-1873-184A-9960-9708BD63E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61D9-0D0A-C344-92BB-DB6B6EAFD462}" type="datetimeFigureOut">
              <a:rPr kumimoji="1" lang="zh-TW" altLang="en-US" smtClean="0"/>
              <a:t>2016/8/7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FA9-1873-184A-9960-9708BD63E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61D9-0D0A-C344-92BB-DB6B6EAFD462}" type="datetimeFigureOut">
              <a:rPr kumimoji="1" lang="zh-TW" altLang="en-US" smtClean="0"/>
              <a:t>2016/8/7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FA9-1873-184A-9960-9708BD63E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61D9-0D0A-C344-92BB-DB6B6EAFD462}" type="datetimeFigureOut">
              <a:rPr kumimoji="1" lang="zh-TW" altLang="en-US" smtClean="0"/>
              <a:t>2016/8/7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FA9-1873-184A-9960-9708BD63E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61D9-0D0A-C344-92BB-DB6B6EAFD462}" type="datetimeFigureOut">
              <a:rPr kumimoji="1" lang="zh-TW" altLang="en-US" smtClean="0"/>
              <a:t>2016/8/7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FA9-1873-184A-9960-9708BD63E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C61D9-0D0A-C344-92BB-DB6B6EAFD462}" type="datetimeFigureOut">
              <a:rPr kumimoji="1" lang="zh-TW" altLang="en-US" smtClean="0"/>
              <a:t>2016/8/7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1BFA9-1873-184A-9960-9708BD63E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用電資料與生活機能分析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>
                <a:solidFill>
                  <a:srgbClr val="FFFF00"/>
                </a:solidFill>
              </a:rPr>
              <a:t>[</a:t>
            </a:r>
            <a:r>
              <a:rPr kumimoji="1" lang="zh-TW" altLang="en-US" dirty="0" smtClean="0">
                <a:solidFill>
                  <a:srgbClr val="FFFF00"/>
                </a:solidFill>
              </a:rPr>
              <a:t>提案與操作說明</a:t>
            </a:r>
            <a:r>
              <a:rPr kumimoji="1" lang="en-US" altLang="zh-TW" dirty="0" smtClean="0">
                <a:solidFill>
                  <a:srgbClr val="FFFF00"/>
                </a:solidFill>
              </a:rPr>
              <a:t>]</a:t>
            </a:r>
            <a:endParaRPr kumimoji="1" lang="zh-TW" altLang="en-US" dirty="0">
              <a:solidFill>
                <a:srgbClr val="FFFF00"/>
              </a:solidFill>
            </a:endParaRPr>
          </a:p>
        </p:txBody>
      </p:sp>
      <p:sp>
        <p:nvSpPr>
          <p:cNvPr id="5" name="子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Pei-</a:t>
            </a:r>
            <a:r>
              <a:rPr kumimoji="1" lang="en-US" altLang="zh-TW" dirty="0" err="1" smtClean="0"/>
              <a:t>shen</a:t>
            </a:r>
            <a:r>
              <a:rPr kumimoji="1" lang="en-US" altLang="zh-TW" dirty="0" smtClean="0"/>
              <a:t> Wu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468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變數說明</a:t>
            </a:r>
            <a:r>
              <a:rPr kumimoji="1" lang="en-US" altLang="zh-TW" dirty="0"/>
              <a:t>(</a:t>
            </a:r>
            <a:r>
              <a:rPr kumimoji="1" lang="en-US" altLang="zh-TW" dirty="0" smtClean="0"/>
              <a:t>II)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Total.kW</a:t>
            </a:r>
            <a:r>
              <a:rPr kumimoji="1" lang="en-US" altLang="zh-TW" dirty="0" smtClean="0"/>
              <a:t> – </a:t>
            </a:r>
            <a:r>
              <a:rPr kumimoji="1" lang="zh-TW" altLang="en-US" dirty="0" smtClean="0"/>
              <a:t>該里內每月總售電量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單位</a:t>
            </a:r>
            <a:r>
              <a:rPr kumimoji="1" lang="en-US" altLang="zh-TW" dirty="0" smtClean="0"/>
              <a:t>kW)</a:t>
            </a:r>
          </a:p>
          <a:p>
            <a:r>
              <a:rPr kumimoji="1" lang="en-US" altLang="zh-TW" dirty="0" err="1" smtClean="0"/>
              <a:t>TotalPeople</a:t>
            </a:r>
            <a:r>
              <a:rPr kumimoji="1" lang="en-US" altLang="zh-TW" dirty="0" smtClean="0"/>
              <a:t> – </a:t>
            </a:r>
            <a:r>
              <a:rPr kumimoji="1" lang="zh-TW" altLang="en-US" dirty="0" smtClean="0"/>
              <a:t>該里內戶籍登記人口總數</a:t>
            </a:r>
            <a:endParaRPr kumimoji="1" lang="en-US" altLang="zh-TW" dirty="0" smtClean="0"/>
          </a:p>
          <a:p>
            <a:r>
              <a:rPr kumimoji="1" lang="en-US" altLang="zh-TW" dirty="0" smtClean="0"/>
              <a:t>Above65_percentage – </a:t>
            </a:r>
            <a:r>
              <a:rPr kumimoji="1" lang="zh-TW" altLang="en-US" dirty="0" smtClean="0"/>
              <a:t>年齡超過</a:t>
            </a:r>
            <a:r>
              <a:rPr kumimoji="1" lang="en-US" altLang="zh-TW" dirty="0" smtClean="0"/>
              <a:t>65</a:t>
            </a:r>
            <a:r>
              <a:rPr kumimoji="1" lang="zh-TW" altLang="en-US" dirty="0" smtClean="0"/>
              <a:t>歲以上比例</a:t>
            </a:r>
            <a:r>
              <a:rPr kumimoji="1" lang="en-US" altLang="zh-TW" dirty="0" smtClean="0"/>
              <a:t>(%)</a:t>
            </a:r>
          </a:p>
          <a:p>
            <a:r>
              <a:rPr kumimoji="1" lang="en-US" altLang="zh-TW" dirty="0" smtClean="0"/>
              <a:t>from20to65_percentage </a:t>
            </a:r>
            <a:r>
              <a:rPr kumimoji="1" lang="en-US" altLang="zh-TW" dirty="0"/>
              <a:t>– </a:t>
            </a:r>
            <a:r>
              <a:rPr kumimoji="1" lang="zh-TW" altLang="en-US" dirty="0" smtClean="0"/>
              <a:t>年齡</a:t>
            </a:r>
            <a:r>
              <a:rPr kumimoji="1" lang="en-US" altLang="zh-TW" dirty="0" smtClean="0"/>
              <a:t>20-64</a:t>
            </a:r>
            <a:r>
              <a:rPr kumimoji="1" lang="zh-TW" altLang="en-US" dirty="0" smtClean="0"/>
              <a:t>歲比例</a:t>
            </a:r>
            <a:r>
              <a:rPr kumimoji="1" lang="en-US" altLang="zh-TW" dirty="0"/>
              <a:t>(%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smtClean="0"/>
              <a:t>below20_percentage </a:t>
            </a:r>
            <a:r>
              <a:rPr kumimoji="1" lang="en-US" altLang="zh-TW" dirty="0"/>
              <a:t>– </a:t>
            </a:r>
            <a:r>
              <a:rPr kumimoji="1" lang="zh-TW" altLang="en-US" dirty="0" smtClean="0"/>
              <a:t>年齡在</a:t>
            </a:r>
            <a:r>
              <a:rPr kumimoji="1" lang="en-US" altLang="zh-TW" dirty="0" smtClean="0"/>
              <a:t>19</a:t>
            </a:r>
            <a:r>
              <a:rPr kumimoji="1" lang="zh-TW" altLang="en-US" dirty="0" smtClean="0"/>
              <a:t>歲以下之比例</a:t>
            </a:r>
            <a:r>
              <a:rPr kumimoji="1" lang="en-US" altLang="zh-TW" dirty="0"/>
              <a:t>(%)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4976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變數說明</a:t>
            </a:r>
            <a:r>
              <a:rPr kumimoji="1" lang="en-US" altLang="zh-TW" dirty="0" smtClean="0"/>
              <a:t>(III)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 err="1" smtClean="0"/>
              <a:t>elementary_schools</a:t>
            </a:r>
            <a:r>
              <a:rPr kumimoji="1" lang="en-US" altLang="zh-TW" dirty="0" smtClean="0"/>
              <a:t> – </a:t>
            </a:r>
            <a:r>
              <a:rPr kumimoji="1" lang="zh-TW" altLang="en-US" dirty="0" smtClean="0"/>
              <a:t>該里內，國小總數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kindergarden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– </a:t>
            </a:r>
            <a:r>
              <a:rPr kumimoji="1" lang="zh-TW" altLang="en-US" dirty="0" smtClean="0"/>
              <a:t>該里內，幼兒園總數</a:t>
            </a:r>
            <a:endParaRPr kumimoji="1" lang="en-US" altLang="zh-TW" dirty="0"/>
          </a:p>
          <a:p>
            <a:r>
              <a:rPr kumimoji="1" lang="en-US" altLang="zh-TW" dirty="0" err="1" smtClean="0"/>
              <a:t>juniorhigh_schools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– </a:t>
            </a:r>
            <a:r>
              <a:rPr kumimoji="1" lang="zh-TW" altLang="en-US" dirty="0" smtClean="0"/>
              <a:t>該里內，國中總數</a:t>
            </a:r>
            <a:endParaRPr kumimoji="1" lang="en-US" altLang="zh-TW" dirty="0"/>
          </a:p>
          <a:p>
            <a:r>
              <a:rPr kumimoji="1" lang="en-US" altLang="zh-TW" dirty="0" err="1" smtClean="0"/>
              <a:t>seniorhigh_schools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– </a:t>
            </a:r>
            <a:r>
              <a:rPr kumimoji="1" lang="zh-TW" altLang="en-US" dirty="0" smtClean="0"/>
              <a:t>該里內，高中總數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kWperCount</a:t>
            </a:r>
            <a:r>
              <a:rPr kumimoji="1" lang="en-US" altLang="zh-TW" dirty="0" smtClean="0"/>
              <a:t> – </a:t>
            </a:r>
            <a:r>
              <a:rPr kumimoji="1" lang="zh-TW" altLang="en-US" dirty="0" smtClean="0"/>
              <a:t>該里內，每戶之售電量</a:t>
            </a:r>
            <a:r>
              <a:rPr kumimoji="1" lang="en-US" altLang="zh-TW" dirty="0" smtClean="0"/>
              <a:t>(kW)</a:t>
            </a:r>
            <a:endParaRPr kumimoji="1" lang="en-US" altLang="zh-TW" dirty="0"/>
          </a:p>
          <a:p>
            <a:r>
              <a:rPr kumimoji="1" lang="en-US" altLang="zh-TW" dirty="0" err="1" smtClean="0"/>
              <a:t>kWperPerson.avg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– </a:t>
            </a:r>
            <a:r>
              <a:rPr kumimoji="1" lang="zh-TW" altLang="en-US" dirty="0"/>
              <a:t>該里內，</a:t>
            </a:r>
            <a:r>
              <a:rPr kumimoji="1" lang="zh-TW" altLang="en-US" dirty="0" smtClean="0"/>
              <a:t>每人售電量的</a:t>
            </a:r>
            <a:r>
              <a:rPr kumimoji="1" lang="zh-TW" altLang="en-US" dirty="0"/>
              <a:t>平均</a:t>
            </a:r>
            <a:r>
              <a:rPr kumimoji="1" lang="en-US" altLang="zh-TW" dirty="0" smtClean="0"/>
              <a:t>(</a:t>
            </a:r>
            <a:r>
              <a:rPr kumimoji="1" lang="en-US" altLang="zh-TW" dirty="0"/>
              <a:t>kW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err="1" smtClean="0"/>
              <a:t>kWperPerson.sd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– </a:t>
            </a:r>
            <a:r>
              <a:rPr kumimoji="1" lang="zh-TW" altLang="en-US" dirty="0"/>
              <a:t>該里內，</a:t>
            </a:r>
            <a:r>
              <a:rPr kumimoji="1" lang="zh-TW" altLang="en-US" dirty="0" smtClean="0"/>
              <a:t>每人售電量的標準差</a:t>
            </a:r>
            <a:r>
              <a:rPr kumimoji="1" lang="en-US" altLang="zh-TW" dirty="0" smtClean="0"/>
              <a:t>(</a:t>
            </a:r>
            <a:r>
              <a:rPr kumimoji="1" lang="en-US" altLang="zh-TW" dirty="0"/>
              <a:t>kW)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3350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變數說明</a:t>
            </a:r>
            <a:r>
              <a:rPr kumimoji="1" lang="en-US" altLang="zh-TW" dirty="0" smtClean="0"/>
              <a:t>(IV)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Member_per_count</a:t>
            </a:r>
            <a:r>
              <a:rPr kumimoji="1" lang="en-US" altLang="zh-TW" dirty="0" smtClean="0"/>
              <a:t> – </a:t>
            </a:r>
            <a:r>
              <a:rPr kumimoji="1" lang="zh-TW" altLang="en-US" dirty="0" smtClean="0"/>
              <a:t>每戶的平均人口數</a:t>
            </a:r>
            <a:endParaRPr kumimoji="1" lang="en-US" altLang="zh-TW" dirty="0" smtClean="0"/>
          </a:p>
          <a:p>
            <a:r>
              <a:rPr kumimoji="1" lang="en-US" altLang="zh-TW" dirty="0" smtClean="0"/>
              <a:t>universities – </a:t>
            </a:r>
            <a:r>
              <a:rPr kumimoji="1" lang="zh-TW" altLang="en-US" dirty="0" smtClean="0"/>
              <a:t>該里內的大專院校總數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089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478506"/>
            <a:ext cx="8229600" cy="62021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zh-TW" altLang="en-US" sz="9600" dirty="0" smtClean="0">
                <a:latin typeface="Heiti TC Light"/>
                <a:ea typeface="Heiti TC Light"/>
                <a:cs typeface="Heiti TC Light"/>
              </a:rPr>
              <a:t>找</a:t>
            </a:r>
            <a:r>
              <a:rPr kumimoji="1" lang="zh-TW" altLang="en-US" sz="9600" dirty="0" smtClean="0">
                <a:latin typeface="Heiti TC Light"/>
                <a:ea typeface="Heiti TC Light"/>
                <a:cs typeface="Heiti TC Light"/>
              </a:rPr>
              <a:t>尋</a:t>
            </a:r>
            <a:endParaRPr kumimoji="1" lang="en-US" altLang="zh-TW" sz="9600" dirty="0" smtClean="0">
              <a:latin typeface="Heiti TC Light"/>
              <a:ea typeface="Heiti TC Light"/>
              <a:cs typeface="Heiti TC Light"/>
            </a:endParaRPr>
          </a:p>
          <a:p>
            <a:pPr marL="0" indent="0" algn="ctr">
              <a:buNone/>
            </a:pPr>
            <a:r>
              <a:rPr kumimoji="1" lang="zh-TW" altLang="en-US" sz="9600" dirty="0" smtClean="0">
                <a:solidFill>
                  <a:srgbClr val="FFFF00"/>
                </a:solidFill>
                <a:latin typeface="Heiti TC Light"/>
                <a:ea typeface="Heiti TC Light"/>
                <a:cs typeface="Heiti TC Light"/>
              </a:rPr>
              <a:t>有潛力節電</a:t>
            </a:r>
            <a:endParaRPr kumimoji="1" lang="en-US" altLang="zh-TW" sz="9600" dirty="0" smtClean="0">
              <a:solidFill>
                <a:srgbClr val="FFFF00"/>
              </a:solidFill>
              <a:latin typeface="Heiti TC Light"/>
              <a:ea typeface="Heiti TC Light"/>
              <a:cs typeface="Heiti TC Light"/>
            </a:endParaRPr>
          </a:p>
          <a:p>
            <a:pPr marL="0" indent="0" algn="ctr">
              <a:buNone/>
            </a:pPr>
            <a:r>
              <a:rPr kumimoji="1" lang="zh-TW" altLang="en-US" sz="9600" dirty="0" smtClean="0">
                <a:latin typeface="Heiti TC Light"/>
                <a:ea typeface="Heiti TC Light"/>
                <a:cs typeface="Heiti TC Light"/>
              </a:rPr>
              <a:t>的個體戶</a:t>
            </a:r>
            <a:endParaRPr kumimoji="1" lang="zh-TW" altLang="en-US" sz="9600" dirty="0" smtClean="0">
              <a:latin typeface="Heiti TC Light"/>
              <a:ea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018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078832"/>
            <a:ext cx="82296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zh-TW" altLang="en-US" sz="8800" dirty="0" smtClean="0">
                <a:latin typeface="Heiti TC Light"/>
                <a:ea typeface="Heiti TC Light"/>
                <a:cs typeface="Heiti TC Light"/>
              </a:rPr>
              <a:t>要讓第一線的人</a:t>
            </a:r>
            <a:endParaRPr kumimoji="1" lang="en-US" altLang="zh-TW" sz="8800" dirty="0" smtClean="0">
              <a:latin typeface="Heiti TC Light"/>
              <a:ea typeface="Heiti TC Light"/>
              <a:cs typeface="Heiti TC Light"/>
            </a:endParaRPr>
          </a:p>
          <a:p>
            <a:pPr marL="0" indent="0" algn="ctr">
              <a:buNone/>
            </a:pPr>
            <a:r>
              <a:rPr kumimoji="1" lang="zh-TW" altLang="en-US" sz="8800" dirty="0" smtClean="0">
                <a:solidFill>
                  <a:srgbClr val="FFFF00"/>
                </a:solidFill>
                <a:latin typeface="Heiti TC Light"/>
                <a:ea typeface="Heiti TC Light"/>
                <a:cs typeface="Heiti TC Light"/>
              </a:rPr>
              <a:t>容易回答</a:t>
            </a:r>
            <a:endParaRPr kumimoji="1" lang="en-US" altLang="zh-TW" sz="8800" dirty="0" smtClean="0">
              <a:solidFill>
                <a:srgbClr val="FFFF00"/>
              </a:solidFill>
              <a:latin typeface="Heiti TC Light"/>
              <a:ea typeface="Heiti TC Light"/>
              <a:cs typeface="Heiti TC Light"/>
            </a:endParaRPr>
          </a:p>
          <a:p>
            <a:pPr marL="0" indent="0" algn="ctr">
              <a:buNone/>
            </a:pPr>
            <a:r>
              <a:rPr kumimoji="1" lang="zh-TW" altLang="en-US" sz="8800" dirty="0" smtClean="0">
                <a:solidFill>
                  <a:srgbClr val="FFFF00"/>
                </a:solidFill>
                <a:latin typeface="Heiti TC Light"/>
                <a:ea typeface="Heiti TC Light"/>
                <a:cs typeface="Heiti TC Light"/>
              </a:rPr>
              <a:t>想問的問題</a:t>
            </a:r>
            <a:endParaRPr kumimoji="1" lang="zh-TW" altLang="en-US" sz="8800" dirty="0">
              <a:solidFill>
                <a:srgbClr val="FFFF00"/>
              </a:solidFill>
              <a:latin typeface="Heiti TC Light"/>
              <a:ea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999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螢幕快照 2016-08-07 下午10.13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580"/>
            <a:ext cx="9144000" cy="5715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107190" y="4750700"/>
            <a:ext cx="664797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2400" dirty="0" smtClean="0">
                <a:solidFill>
                  <a:schemeClr val="bg1"/>
                </a:solidFill>
              </a:rPr>
              <a:t>若無法開啟，在網頁上按右鍵，選「全域設定」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 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78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螢幕快照 2016-08-07 下午10.12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98" y="610331"/>
            <a:ext cx="4436954" cy="425277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24776" y="5212365"/>
            <a:ext cx="812689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2400" dirty="0" smtClean="0">
                <a:solidFill>
                  <a:schemeClr val="bg1"/>
                </a:solidFill>
              </a:rPr>
              <a:t>連線到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Adobe flash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網頁後，點選「全域安全性設定面板」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3334" y="2903206"/>
            <a:ext cx="4272011" cy="44537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972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螢幕快照 2016-08-07 下午10.18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273" y="517210"/>
            <a:ext cx="5283200" cy="40132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78220" y="2466069"/>
            <a:ext cx="1649424" cy="44537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629286" y="4816472"/>
            <a:ext cx="5487049" cy="120032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2400" dirty="0" smtClean="0">
                <a:solidFill>
                  <a:schemeClr val="bg1"/>
                </a:solidFill>
              </a:rPr>
              <a:t>選取「永遠允許」</a:t>
            </a:r>
            <a:endParaRPr kumimoji="1" lang="en-US" altLang="zh-TW" sz="2400" dirty="0" smtClean="0">
              <a:solidFill>
                <a:schemeClr val="bg1"/>
              </a:solidFill>
            </a:endParaRPr>
          </a:p>
          <a:p>
            <a:r>
              <a:rPr kumimoji="1" lang="en-US" altLang="zh-TW" sz="2400" dirty="0" smtClean="0">
                <a:solidFill>
                  <a:schemeClr val="bg1"/>
                </a:solidFill>
              </a:rPr>
              <a:t>(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預設是關閉的，這個設定主要是</a:t>
            </a:r>
            <a:endParaRPr kumimoji="1" lang="en-US" altLang="zh-TW" sz="2400" dirty="0" smtClean="0">
              <a:solidFill>
                <a:schemeClr val="bg1"/>
              </a:solidFill>
            </a:endParaRPr>
          </a:p>
          <a:p>
            <a:r>
              <a:rPr kumimoji="1" lang="zh-TW" altLang="en-US" sz="2400" dirty="0" smtClean="0">
                <a:solidFill>
                  <a:schemeClr val="bg1"/>
                </a:solidFill>
              </a:rPr>
              <a:t>針對在本機上的網頁是否可以開啟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flash)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63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螢幕快照 2016-08-07 下午10.20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333913" y="6086626"/>
            <a:ext cx="2646878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2400" dirty="0" smtClean="0">
                <a:solidFill>
                  <a:schemeClr val="bg1"/>
                </a:solidFill>
              </a:rPr>
              <a:t>重新整理即可開啟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5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資料來源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臺北市各區各里之最小統計單位，於</a:t>
            </a:r>
            <a:r>
              <a:rPr kumimoji="1" lang="en-US" altLang="zh-TW" dirty="0" smtClean="0"/>
              <a:t>2016/6-7</a:t>
            </a:r>
            <a:r>
              <a:rPr kumimoji="1" lang="zh-TW" altLang="en-US" dirty="0" smtClean="0"/>
              <a:t>月之售電量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381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變數說明</a:t>
            </a:r>
            <a:r>
              <a:rPr kumimoji="1" lang="en-US" altLang="zh-TW" dirty="0" smtClean="0"/>
              <a:t>(I)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 err="1" smtClean="0"/>
              <a:t>CostPerCount</a:t>
            </a:r>
            <a:r>
              <a:rPr kumimoji="1" lang="en-US" altLang="zh-TW" dirty="0" smtClean="0"/>
              <a:t> – </a:t>
            </a:r>
            <a:r>
              <a:rPr kumimoji="1" lang="zh-TW" altLang="en-US" dirty="0" smtClean="0"/>
              <a:t>每戶每月電費</a:t>
            </a:r>
            <a:r>
              <a:rPr kumimoji="1" lang="en-US" altLang="zh-TW" dirty="0" smtClean="0"/>
              <a:t>($NTD)</a:t>
            </a:r>
          </a:p>
          <a:p>
            <a:r>
              <a:rPr kumimoji="1" lang="en-US" altLang="zh-TW" dirty="0" err="1" smtClean="0"/>
              <a:t>CostPerPerson</a:t>
            </a:r>
            <a:r>
              <a:rPr kumimoji="1" lang="en-US" altLang="zh-TW" dirty="0" smtClean="0"/>
              <a:t> – </a:t>
            </a:r>
            <a:r>
              <a:rPr kumimoji="1" lang="zh-TW" altLang="en-US" dirty="0" smtClean="0"/>
              <a:t>每人每月電費</a:t>
            </a:r>
            <a:r>
              <a:rPr kumimoji="1" lang="en-US" altLang="zh-TW" dirty="0" smtClean="0"/>
              <a:t>($NTD)</a:t>
            </a:r>
          </a:p>
          <a:p>
            <a:r>
              <a:rPr kumimoji="1" lang="en-US" altLang="zh-TW" dirty="0" err="1" smtClean="0"/>
              <a:t>Industry_Total</a:t>
            </a:r>
            <a:r>
              <a:rPr kumimoji="1" lang="en-US" altLang="zh-TW" dirty="0" smtClean="0"/>
              <a:t> – </a:t>
            </a:r>
            <a:r>
              <a:rPr kumimoji="1" lang="zh-TW" altLang="en-US" dirty="0" smtClean="0"/>
              <a:t>該</a:t>
            </a:r>
            <a:r>
              <a:rPr kumimoji="1" lang="zh-TW" altLang="en-US" dirty="0" smtClean="0"/>
              <a:t>區</a:t>
            </a:r>
            <a:r>
              <a:rPr kumimoji="1" lang="zh-TW" altLang="en-US" dirty="0" smtClean="0"/>
              <a:t>內</a:t>
            </a:r>
            <a:r>
              <a:rPr kumimoji="1" lang="zh-TW" altLang="en-US" dirty="0" smtClean="0"/>
              <a:t>，電費被台電列管的單位家數</a:t>
            </a:r>
            <a:endParaRPr kumimoji="1" lang="en-US" altLang="zh-TW" dirty="0" smtClean="0"/>
          </a:p>
          <a:p>
            <a:pPr lvl="1"/>
            <a:r>
              <a:rPr kumimoji="1" lang="en-US" altLang="zh-TW" dirty="0" err="1" smtClean="0"/>
              <a:t>Industry_Total</a:t>
            </a:r>
            <a:r>
              <a:rPr kumimoji="1" lang="en-US" altLang="zh-TW" dirty="0" smtClean="0"/>
              <a:t> = </a:t>
            </a:r>
            <a:r>
              <a:rPr kumimoji="1" lang="en-US" altLang="zh-TW" dirty="0" err="1" smtClean="0"/>
              <a:t>Manufacture_Industry</a:t>
            </a:r>
            <a:r>
              <a:rPr kumimoji="1" lang="en-US" altLang="zh-TW" dirty="0" smtClean="0"/>
              <a:t> + </a:t>
            </a:r>
            <a:r>
              <a:rPr kumimoji="1" lang="en-US" altLang="zh-TW" dirty="0" err="1" smtClean="0"/>
              <a:t>Service_Industry</a:t>
            </a:r>
            <a:endParaRPr kumimoji="1" lang="zh-TW" altLang="en-US" dirty="0" smtClean="0"/>
          </a:p>
          <a:p>
            <a:r>
              <a:rPr kumimoji="1" lang="en-US" altLang="zh-TW" dirty="0" err="1" smtClean="0"/>
              <a:t>Manufacture_Industry</a:t>
            </a:r>
            <a:r>
              <a:rPr kumimoji="1" lang="en-US" altLang="zh-TW" dirty="0" smtClean="0"/>
              <a:t> – </a:t>
            </a:r>
            <a:r>
              <a:rPr kumimoji="1" lang="zh-TW" altLang="en-US" dirty="0" smtClean="0"/>
              <a:t>該</a:t>
            </a:r>
            <a:r>
              <a:rPr kumimoji="1" lang="zh-TW" altLang="en-US" dirty="0" smtClean="0"/>
              <a:t>區</a:t>
            </a:r>
            <a:r>
              <a:rPr kumimoji="1" lang="zh-TW" altLang="en-US" dirty="0" smtClean="0"/>
              <a:t>內</a:t>
            </a:r>
            <a:r>
              <a:rPr kumimoji="1" lang="zh-TW" altLang="en-US" dirty="0" smtClean="0"/>
              <a:t>，屬於生產性事業，其電費被列管的家數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Service_Industry</a:t>
            </a:r>
            <a:r>
              <a:rPr kumimoji="1" lang="en-US" altLang="zh-TW" dirty="0" smtClean="0"/>
              <a:t> – </a:t>
            </a:r>
            <a:r>
              <a:rPr kumimoji="1" lang="zh-TW" altLang="en-US" dirty="0" smtClean="0"/>
              <a:t>該</a:t>
            </a:r>
            <a:r>
              <a:rPr kumimoji="1" lang="zh-TW" altLang="en-US" dirty="0" smtClean="0"/>
              <a:t>區</a:t>
            </a:r>
            <a:r>
              <a:rPr kumimoji="1" lang="zh-TW" altLang="en-US" dirty="0" smtClean="0"/>
              <a:t>內</a:t>
            </a:r>
            <a:r>
              <a:rPr kumimoji="1" lang="zh-TW" altLang="en-US" dirty="0" smtClean="0"/>
              <a:t>，非生產性事業，其電費被列管的家數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57363892"/>
      </p:ext>
    </p:extLst>
  </p:cSld>
  <p:clrMapOvr>
    <a:masterClrMapping/>
  </p:clrMapOvr>
</p:sld>
</file>

<file path=ppt/theme/theme1.xml><?xml version="1.0" encoding="utf-8"?>
<a:theme xmlns:a="http://schemas.openxmlformats.org/drawingml/2006/main" name="黑色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46</TotalTime>
  <Words>247</Words>
  <Application>Microsoft Macintosh PowerPoint</Application>
  <PresentationFormat>如螢幕大小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黑色</vt:lpstr>
      <vt:lpstr>用電資料與生活機能分析 [提案與操作說明]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資料來源</vt:lpstr>
      <vt:lpstr>變數說明(I)</vt:lpstr>
      <vt:lpstr>變數說明(II)</vt:lpstr>
      <vt:lpstr>變數說明(III)</vt:lpstr>
      <vt:lpstr>變數說明(IV)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沛燊 吳</dc:creator>
  <cp:lastModifiedBy>沛燊 吳</cp:lastModifiedBy>
  <cp:revision>9</cp:revision>
  <dcterms:created xsi:type="dcterms:W3CDTF">2016-08-07T11:44:51Z</dcterms:created>
  <dcterms:modified xsi:type="dcterms:W3CDTF">2016-08-07T15:16:29Z</dcterms:modified>
</cp:coreProperties>
</file>