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3"/>
  </p:notesMasterIdLst>
  <p:sldIdLst>
    <p:sldId id="256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63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72" r:id="rId22"/>
  </p:sldIdLst>
  <p:sldSz cx="12192000" cy="6858000"/>
  <p:notesSz cx="6797675" cy="9926638"/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F0CD"/>
    <a:srgbClr val="BFBFBF"/>
    <a:srgbClr val="0D3770"/>
    <a:srgbClr val="003399"/>
    <a:srgbClr val="008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128B4-F1E7-4819-9FEC-300B5C7FB341}" type="datetimeFigureOut">
              <a:rPr lang="en-GB" smtClean="0"/>
              <a:t>20/10/2018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6C92D-32B7-481F-87F9-D54026FD37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696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6C92D-32B7-481F-87F9-D54026FD37C9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888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neI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213469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3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250" y="1207309"/>
            <a:ext cx="10891282" cy="5553908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 bwMode="auto">
          <a:xfrm>
            <a:off x="-1" y="-17206"/>
            <a:ext cx="12191999" cy="9144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795" name="Rectangle 27"/>
          <p:cNvSpPr>
            <a:spLocks noGrp="1" noChangeAspect="1" noChangeArrowheads="1"/>
          </p:cNvSpPr>
          <p:nvPr>
            <p:ph type="ctrTitle" hasCustomPrompt="1"/>
          </p:nvPr>
        </p:nvSpPr>
        <p:spPr>
          <a:xfrm>
            <a:off x="311802" y="4530362"/>
            <a:ext cx="11721701" cy="1015747"/>
          </a:xfrm>
        </p:spPr>
        <p:txBody>
          <a:bodyPr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sz="4400" noProof="0" dirty="0"/>
              <a:t>Title</a:t>
            </a:r>
            <a:endParaRPr lang="en-GB" noProof="0" dirty="0"/>
          </a:p>
        </p:txBody>
      </p:sp>
      <p:sp>
        <p:nvSpPr>
          <p:cNvPr id="32796" name="Rectangle 28"/>
          <p:cNvSpPr>
            <a:spLocks noGrp="1" noChangeAspect="1" noChangeArrowheads="1"/>
          </p:cNvSpPr>
          <p:nvPr>
            <p:ph type="subTitle" idx="1" hasCustomPrompt="1"/>
          </p:nvPr>
        </p:nvSpPr>
        <p:spPr>
          <a:xfrm>
            <a:off x="311802" y="5586805"/>
            <a:ext cx="11721702" cy="1034434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Subtitle</a:t>
            </a:r>
          </a:p>
          <a:p>
            <a:pPr lvl="0"/>
            <a:r>
              <a:rPr lang="en-US" noProof="0" dirty="0" smtClean="0"/>
              <a:t>Date / Author</a:t>
            </a:r>
            <a:endParaRPr lang="en-GB" noProof="0" dirty="0"/>
          </a:p>
        </p:txBody>
      </p:sp>
      <p:sp>
        <p:nvSpPr>
          <p:cNvPr id="3" name="Rechteck 2"/>
          <p:cNvSpPr/>
          <p:nvPr/>
        </p:nvSpPr>
        <p:spPr bwMode="auto">
          <a:xfrm>
            <a:off x="311802" y="317716"/>
            <a:ext cx="4031598" cy="1592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8" y="479810"/>
            <a:ext cx="3526819" cy="121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51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IT_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23545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 noChangeAspect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de-DE" noProof="0" dirty="0"/>
              <a:t>Title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 noChangeAspect="1"/>
          </p:cNvSpPr>
          <p:nvPr>
            <p:ph idx="1" hasCustomPrompt="1"/>
          </p:nvPr>
        </p:nvSpPr>
        <p:spPr>
          <a:xfrm>
            <a:off x="150435" y="1077685"/>
            <a:ext cx="11871235" cy="5233308"/>
          </a:xfrm>
        </p:spPr>
        <p:txBody>
          <a:bodyPr/>
          <a:lstStyle>
            <a:lvl1pPr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E24BBBE-6DDE-474D-8EAC-2CEC05925ACE}" type="datetime1">
              <a:rPr lang="en-US" smtClean="0"/>
              <a:t>10/20/2018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POC: NServiceBus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E0F7-CBAB-4636-8720-5EA6EC2A96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3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IT_Standa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 noChangeAspect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de-DE" noProof="0" dirty="0"/>
              <a:t>Title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326F102-8A2D-4D41-825E-FBB45DC93661}" type="datetime1">
              <a:rPr lang="en-US" smtClean="0"/>
              <a:t>10/20/2018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POC: NServiceBus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E0F7-CBAB-4636-8720-5EA6EC2A96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63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IT_Two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2486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6" name="think-cell Slide" r:id="rId5" imgW="359" imgH="358" progId="TCLayout.ActiveDocument.1">
                  <p:embed/>
                </p:oleObj>
              </mc:Choice>
              <mc:Fallback>
                <p:oleObj name="think-cell Slide" r:id="rId5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ea typeface="+mj-ea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0" name="Inhaltsplatzhalter 2"/>
          <p:cNvSpPr>
            <a:spLocks noGrp="1" noChangeAspect="1"/>
          </p:cNvSpPr>
          <p:nvPr>
            <p:ph idx="1" hasCustomPrompt="1"/>
          </p:nvPr>
        </p:nvSpPr>
        <p:spPr>
          <a:xfrm>
            <a:off x="150435" y="1077685"/>
            <a:ext cx="5882972" cy="5233308"/>
          </a:xfrm>
        </p:spPr>
        <p:txBody>
          <a:bodyPr/>
          <a:lstStyle>
            <a:lvl1pPr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1" name="Inhaltsplatzhalter 2"/>
          <p:cNvSpPr>
            <a:spLocks noGrp="1" noChangeAspect="1"/>
          </p:cNvSpPr>
          <p:nvPr>
            <p:ph idx="11" hasCustomPrompt="1"/>
          </p:nvPr>
        </p:nvSpPr>
        <p:spPr>
          <a:xfrm>
            <a:off x="6147707" y="1077685"/>
            <a:ext cx="5873963" cy="5233308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73BB376E-68F2-4375-83B3-FF13F795CEF1}" type="datetime1">
              <a:rPr lang="en-US" smtClean="0"/>
              <a:t>10/20/2018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RSS NAM Project Status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68E0F7-CBAB-4636-8720-5EA6EC2A96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30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IT_Multipl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48637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0" name="think-cell Slide" r:id="rId4" imgW="359" imgH="358" progId="TCLayout.ActiveDocument.1">
                  <p:embed/>
                </p:oleObj>
              </mc:Choice>
              <mc:Fallback>
                <p:oleObj name="think-cell Slide" r:id="rId4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de-DE" dirty="0" smtClean="0"/>
              <a:t>Title</a:t>
            </a:r>
            <a:endParaRPr lang="en-GB" dirty="0"/>
          </a:p>
        </p:txBody>
      </p:sp>
      <p:sp>
        <p:nvSpPr>
          <p:cNvPr id="7" name="Inhaltsplatzhalter 2"/>
          <p:cNvSpPr>
            <a:spLocks noGrp="1" noChangeAspect="1"/>
          </p:cNvSpPr>
          <p:nvPr>
            <p:ph idx="1" hasCustomPrompt="1"/>
          </p:nvPr>
        </p:nvSpPr>
        <p:spPr>
          <a:xfrm>
            <a:off x="4041321" y="3757655"/>
            <a:ext cx="3890886" cy="25370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8" name="Inhaltsplatzhalter 2"/>
          <p:cNvSpPr>
            <a:spLocks noGrp="1" noChangeAspect="1"/>
          </p:cNvSpPr>
          <p:nvPr>
            <p:ph idx="11" hasCustomPrompt="1"/>
          </p:nvPr>
        </p:nvSpPr>
        <p:spPr>
          <a:xfrm>
            <a:off x="4041321" y="1045028"/>
            <a:ext cx="3890886" cy="25370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9" name="Inhaltsplatzhalter 2"/>
          <p:cNvSpPr>
            <a:spLocks noGrp="1" noChangeAspect="1"/>
          </p:cNvSpPr>
          <p:nvPr>
            <p:ph idx="12" hasCustomPrompt="1"/>
          </p:nvPr>
        </p:nvSpPr>
        <p:spPr>
          <a:xfrm>
            <a:off x="8130784" y="3757656"/>
            <a:ext cx="3890886" cy="25370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0" name="Inhaltsplatzhalter 2"/>
          <p:cNvSpPr>
            <a:spLocks noGrp="1" noChangeAspect="1"/>
          </p:cNvSpPr>
          <p:nvPr>
            <p:ph idx="13" hasCustomPrompt="1"/>
          </p:nvPr>
        </p:nvSpPr>
        <p:spPr>
          <a:xfrm>
            <a:off x="8130784" y="1045028"/>
            <a:ext cx="3890886" cy="25370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1" name="Inhaltsplatzhalter 2"/>
          <p:cNvSpPr>
            <a:spLocks noGrp="1" noChangeAspect="1"/>
          </p:cNvSpPr>
          <p:nvPr>
            <p:ph idx="14" hasCustomPrompt="1"/>
          </p:nvPr>
        </p:nvSpPr>
        <p:spPr>
          <a:xfrm>
            <a:off x="150436" y="1045027"/>
            <a:ext cx="3692308" cy="5249635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E177210C-64F5-4AF1-A1D2-40C8187AE5D6}" type="datetime1">
              <a:rPr lang="en-US" smtClean="0"/>
              <a:t>10/20/2018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RSS NAM Project Status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68E0F7-CBAB-4636-8720-5EA6EC2A96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18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IT_Full Pic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737725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3" name="think-cell Slide" r:id="rId5" imgW="359" imgH="358" progId="TCLayout.ActiveDocument.1">
                  <p:embed/>
                </p:oleObj>
              </mc:Choice>
              <mc:Fallback>
                <p:oleObj name="think-cell Slide" r:id="rId5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ea typeface="+mj-ea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4" name="Rechteck 3"/>
          <p:cNvSpPr/>
          <p:nvPr/>
        </p:nvSpPr>
        <p:spPr bwMode="auto">
          <a:xfrm>
            <a:off x="0" y="5584369"/>
            <a:ext cx="12192000" cy="726621"/>
          </a:xfrm>
          <a:prstGeom prst="rect">
            <a:avLst/>
          </a:prstGeom>
          <a:solidFill>
            <a:srgbClr val="008238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Inhaltsplatzhalter 2"/>
          <p:cNvSpPr>
            <a:spLocks noGrp="1" noChangeAspect="1"/>
          </p:cNvSpPr>
          <p:nvPr>
            <p:ph idx="1" hasCustomPrompt="1"/>
          </p:nvPr>
        </p:nvSpPr>
        <p:spPr>
          <a:xfrm>
            <a:off x="150435" y="1077684"/>
            <a:ext cx="11871235" cy="4382133"/>
          </a:xfrm>
        </p:spPr>
        <p:txBody>
          <a:bodyPr/>
          <a:lstStyle>
            <a:lvl1pPr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150813" y="5706146"/>
            <a:ext cx="11871325" cy="482373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Inhaltsplatzhalter 2"/>
          <p:cNvSpPr>
            <a:spLocks noGrp="1" noChangeAspect="1"/>
          </p:cNvSpPr>
          <p:nvPr>
            <p:ph idx="12" hasCustomPrompt="1"/>
          </p:nvPr>
        </p:nvSpPr>
        <p:spPr>
          <a:xfrm>
            <a:off x="7010400" y="6432767"/>
            <a:ext cx="2590800" cy="27634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lang="en-GB" sz="1000" kern="1200" noProof="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GB" noProof="0" dirty="0" smtClean="0"/>
              <a:t>Picture Copyright information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r"/>
            <a:fld id="{94A30426-CED4-4C39-AF31-B03FE0873029}" type="datetime1">
              <a:rPr lang="en-US" smtClean="0"/>
              <a:t>10/20/2018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RSS NAM Project Status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68E0F7-CBAB-4636-8720-5EA6EC2A96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8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5519161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" name="think-cell Slide" r:id="rId10" imgW="395" imgH="396" progId="TCLayout.ActiveDocument.1">
                  <p:embed/>
                </p:oleObj>
              </mc:Choice>
              <mc:Fallback>
                <p:oleObj name="think-cell Slide" r:id="rId10" imgW="395" imgH="396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/>
          <p:cNvSpPr>
            <a:spLocks noChangeAspect="1"/>
          </p:cNvSpPr>
          <p:nvPr/>
        </p:nvSpPr>
        <p:spPr bwMode="auto">
          <a:xfrm>
            <a:off x="-1" y="-17206"/>
            <a:ext cx="12191999" cy="9144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6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274291" y="98612"/>
            <a:ext cx="9747379" cy="681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Title</a:t>
            </a:r>
          </a:p>
        </p:txBody>
      </p:sp>
      <p:sp>
        <p:nvSpPr>
          <p:cNvPr id="102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150435" y="1077687"/>
            <a:ext cx="11871235" cy="5240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1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4" y="98612"/>
            <a:ext cx="1973423" cy="68131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6498770"/>
            <a:ext cx="2306170" cy="17025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150434" y="6356350"/>
            <a:ext cx="9725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/>
            <a:fld id="{7BF1F369-DD85-4203-85BF-4E5BE3DBBE71}" type="datetime1">
              <a:rPr lang="en-US" smtClean="0"/>
              <a:t>10/20/2018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058779" y="6356350"/>
            <a:ext cx="4660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RSS NAM Project Status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5863389" y="6356350"/>
            <a:ext cx="465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C68E0F7-CBAB-4636-8720-5EA6EC2A96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3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timing>
    <p:tnLst>
      <p:par>
        <p:cTn id="1" dur="indefinite" restart="never" nodeType="tmRoot"/>
      </p:par>
    </p:tnLst>
  </p:timing>
  <p:hf hd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n"/>
        <a:defRPr sz="28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–"/>
        <a:defRPr sz="2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-"/>
        <a:defRPr sz="18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GB" b="1" dirty="0" smtClean="0">
                <a:ln>
                  <a:solidFill>
                    <a:schemeClr val="bg1"/>
                  </a:solidFill>
                </a:ln>
                <a:solidFill>
                  <a:srgbClr val="404040"/>
                </a:solidFill>
              </a:rPr>
              <a:t>Proof-of-Concept: NServiceBus</a:t>
            </a:r>
            <a:endParaRPr lang="en-GB" b="1" dirty="0">
              <a:ln>
                <a:solidFill>
                  <a:schemeClr val="bg1"/>
                </a:solidFill>
              </a:ln>
              <a:solidFill>
                <a:srgbClr val="40404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/>
              <a:t>March 2018</a:t>
            </a:r>
          </a:p>
          <a:p>
            <a:r>
              <a:rPr lang="en-US" b="1" dirty="0" smtClean="0"/>
              <a:t>Digital Team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229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and Their Roles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13E-08C4-4441-8DE5-21AF37741AA9}" type="datetime1">
              <a:rPr lang="en-US" smtClean="0"/>
              <a:pPr/>
              <a:t>10/20/2018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POC: NServiceBus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E0F7-CBAB-4636-8720-5EA6EC2A9650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046000"/>
              </p:ext>
            </p:extLst>
          </p:nvPr>
        </p:nvGraphicFramePr>
        <p:xfrm>
          <a:off x="381001" y="1124744"/>
          <a:ext cx="11293548" cy="43561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4729"/>
                <a:gridCol w="8888819"/>
              </a:tblGrid>
              <a:tr h="1166745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Services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Roles in Message Bus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343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API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 smtClean="0"/>
                        <a:t>An Command Sender that sends CreateOrderCommand</a:t>
                      </a:r>
                      <a:r>
                        <a:rPr lang="en-US" sz="1200" baseline="0" dirty="0" smtClean="0"/>
                        <a:t> to the bus and initializes the workflow process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aseline="0" dirty="0" smtClean="0"/>
                    </a:p>
                  </a:txBody>
                  <a:tcPr marL="45720" marR="45720"/>
                </a:tc>
              </a:tr>
              <a:tr h="103902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Saga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stateful “orchestrator” that performs</a:t>
                      </a:r>
                      <a:r>
                        <a:rPr lang="en-US" sz="1200" baseline="0" dirty="0" smtClean="0"/>
                        <a:t> the following: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aseline="0" dirty="0" smtClean="0"/>
                        <a:t>Listens to CreateOrderCommand from the bus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aseline="0" dirty="0" smtClean="0"/>
                        <a:t>Publishes a OrderReceivedEvent to the bus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aseline="0" dirty="0" smtClean="0"/>
                        <a:t>Waits for and coordinates the OrderProcessedEvent from the bus and checks order processing results (succeeded or failed)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aseline="0" dirty="0" smtClean="0"/>
                        <a:t>If the order processing failed, it sends a SendNotificationCommand to the bus</a:t>
                      </a:r>
                    </a:p>
                  </a:txBody>
                  <a:tcPr marL="45720" marR="45720"/>
                </a:tc>
              </a:tr>
              <a:tr h="95106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Platform Handler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Listens to OrderReceivedEvent from the</a:t>
                      </a:r>
                      <a:r>
                        <a:rPr lang="en-US" sz="1200" baseline="0" dirty="0" smtClean="0"/>
                        <a:t> bus and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aseline="0" dirty="0" smtClean="0"/>
                        <a:t>Handles it (in the real world situation, it would invoke the Platform Integration Layer to perform CRUD operations against the back end).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aseline="0" dirty="0" smtClean="0"/>
                        <a:t>Sends an OrderProcessedEvent to the bus with the results</a:t>
                      </a:r>
                    </a:p>
                  </a:txBody>
                  <a:tcPr marL="45720" marR="45720"/>
                </a:tc>
              </a:tr>
              <a:tr h="74215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Email Notification Handler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 smtClean="0"/>
                        <a:t>Listens to the SendNotificationCommand</a:t>
                      </a:r>
                      <a:r>
                        <a:rPr lang="en-US" sz="1200" baseline="0" dirty="0" smtClean="0"/>
                        <a:t> from the bus and processing email notifications.</a:t>
                      </a:r>
                    </a:p>
                  </a:txBody>
                  <a:tcPr marL="45720" marR="457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8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A Containerized Deployment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E24BBBE-6DDE-474D-8EAC-2CEC05925ACE}" type="datetime1">
              <a:rPr lang="en-US" smtClean="0"/>
              <a:t>10/20/2018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POC: NServiceBus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E0F7-CBAB-4636-8720-5EA6EC2A965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42" y="1270135"/>
            <a:ext cx="6602975" cy="500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78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E24BBBE-6DDE-474D-8EAC-2CEC05925ACE}" type="datetime1">
              <a:rPr lang="en-US" smtClean="0"/>
              <a:t>10/20/2018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POC: NServiceBus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E0F7-CBAB-4636-8720-5EA6EC2A965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68300" y="1084786"/>
            <a:ext cx="11256629" cy="490525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NServiceBus provides a NuGet package, </a:t>
            </a:r>
            <a:r>
              <a:rPr lang="en-US" altLang="en-US" i="1" dirty="0" smtClean="0"/>
              <a:t>NServiceBus.Testing </a:t>
            </a:r>
            <a:r>
              <a:rPr lang="en-US" altLang="en-US" dirty="0" smtClean="0"/>
              <a:t>to unit test its artifacts, including </a:t>
            </a:r>
            <a:endParaRPr lang="en-US" altLang="en-US" i="1" dirty="0" smtClean="0"/>
          </a:p>
          <a:p>
            <a:pPr lvl="1"/>
            <a:r>
              <a:rPr lang="en-US" altLang="en-US" b="1" dirty="0" smtClean="0"/>
              <a:t>Message Handlers</a:t>
            </a:r>
          </a:p>
          <a:p>
            <a:pPr lvl="1"/>
            <a:r>
              <a:rPr lang="en-US" altLang="en-US" b="1" dirty="0" smtClean="0"/>
              <a:t>Sagas</a:t>
            </a:r>
          </a:p>
          <a:p>
            <a:pPr lvl="1"/>
            <a:r>
              <a:rPr lang="en-US" altLang="en-US" dirty="0" smtClean="0"/>
              <a:t>Pipeline Behaviors</a:t>
            </a:r>
          </a:p>
          <a:p>
            <a:r>
              <a:rPr lang="en-US" altLang="en-US" dirty="0" smtClean="0"/>
              <a:t>It supports two testing styles:</a:t>
            </a:r>
          </a:p>
          <a:p>
            <a:pPr lvl="1"/>
            <a:r>
              <a:rPr lang="en-US" altLang="en-US" dirty="0" smtClean="0"/>
              <a:t>Arrange, Act, Assert (AAA)</a:t>
            </a:r>
          </a:p>
          <a:p>
            <a:pPr lvl="1"/>
            <a:r>
              <a:rPr lang="en-US" altLang="en-US" b="1" dirty="0" smtClean="0"/>
              <a:t>Fluent</a:t>
            </a:r>
            <a:r>
              <a:rPr lang="en-US" altLang="en-US" dirty="0" smtClean="0"/>
              <a:t> style</a:t>
            </a:r>
          </a:p>
          <a:p>
            <a:r>
              <a:rPr lang="en-US" altLang="en-US" dirty="0" smtClean="0"/>
              <a:t>It supports multiple unit test frameworks:</a:t>
            </a:r>
          </a:p>
          <a:p>
            <a:pPr lvl="1"/>
            <a:r>
              <a:rPr lang="en-US" altLang="en-US" b="1" dirty="0" smtClean="0"/>
              <a:t>xUnit</a:t>
            </a:r>
          </a:p>
          <a:p>
            <a:pPr lvl="1"/>
            <a:r>
              <a:rPr lang="en-US" altLang="en-US" dirty="0" smtClean="0"/>
              <a:t>NUnit</a:t>
            </a:r>
          </a:p>
          <a:p>
            <a:pPr lvl="1"/>
            <a:r>
              <a:rPr lang="en-US" altLang="en-US" dirty="0" smtClean="0"/>
              <a:t>MSTest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045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Logging with Serilog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E24BBBE-6DDE-474D-8EAC-2CEC05925ACE}" type="datetime1">
              <a:rPr lang="en-US" smtClean="0"/>
              <a:t>10/20/2018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POC: NServiceBus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E0F7-CBAB-4636-8720-5EA6EC2A965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7"/>
          <p:cNvSpPr>
            <a:spLocks noGrp="1"/>
          </p:cNvSpPr>
          <p:nvPr>
            <p:ph idx="1"/>
          </p:nvPr>
        </p:nvSpPr>
        <p:spPr>
          <a:xfrm>
            <a:off x="441930" y="1282675"/>
            <a:ext cx="11097939" cy="1255198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You can define your message template with arbitrarily named properties (in the form of {xxx}) </a:t>
            </a:r>
          </a:p>
          <a:p>
            <a:r>
              <a:rPr lang="en-US" altLang="en-US" dirty="0"/>
              <a:t>Each property is a searchable item in </a:t>
            </a:r>
            <a:r>
              <a:rPr lang="en-US" altLang="en-US" dirty="0" smtClean="0"/>
              <a:t>tools like Stackify and Elasticsearch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5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Logged Data in Stackify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E24BBBE-6DDE-474D-8EAC-2CEC05925ACE}" type="datetime1">
              <a:rPr lang="en-US" smtClean="0"/>
              <a:t>10/20/2018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POC: NServiceBus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E0F7-CBAB-4636-8720-5EA6EC2A965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66" y="949654"/>
            <a:ext cx="8235794" cy="549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2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Logged Data in Elasticsearch (Kibana)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E24BBBE-6DDE-474D-8EAC-2CEC05925ACE}" type="datetime1">
              <a:rPr lang="en-US" smtClean="0"/>
              <a:t>10/20/2018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POC: NServiceBus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E0F7-CBAB-4636-8720-5EA6EC2A965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21" y="1098312"/>
            <a:ext cx="9758780" cy="525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45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(Prometheus)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E24BBBE-6DDE-474D-8EAC-2CEC05925ACE}" type="datetime1">
              <a:rPr lang="en-US" smtClean="0"/>
              <a:t>10/20/2018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POC: NServiceBus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E0F7-CBAB-4636-8720-5EA6EC2A965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093705" y="1395412"/>
            <a:ext cx="50673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93499" y="1395412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App Defined 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Custom Counters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60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(</a:t>
            </a:r>
            <a:r>
              <a:rPr lang="en-US" dirty="0" err="1" smtClean="0"/>
              <a:t>Grafana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E24BBBE-6DDE-474D-8EAC-2CEC05925ACE}" type="datetime1">
              <a:rPr lang="en-US" smtClean="0"/>
              <a:t>10/20/2018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POC: NServiceBus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E0F7-CBAB-4636-8720-5EA6EC2A965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93499" y="1395412"/>
            <a:ext cx="15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Visualization</a:t>
            </a:r>
            <a:endParaRPr lang="en-US" b="1" dirty="0">
              <a:solidFill>
                <a:schemeClr val="accent6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3508248" y="1426636"/>
            <a:ext cx="8278368" cy="486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36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53BD-1BA2-4996-AC93-FEF8E6ED6F87}" type="datetime1">
              <a:rPr lang="en-US" smtClean="0"/>
              <a:pPr/>
              <a:t>10/20/2018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POC: NServiceBus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E0F7-CBAB-4636-8720-5EA6EC2A965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5534396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Please send any questions or comments directly to the author.  </a:t>
            </a:r>
            <a:endParaRPr lang="en-US" dirty="0"/>
          </a:p>
        </p:txBody>
      </p:sp>
      <p:pic>
        <p:nvPicPr>
          <p:cNvPr id="6" name="Picture 6" descr="Картинка 3 из 57506"/>
          <p:cNvPicPr>
            <a:picLocks noChangeAspect="1" noChangeArrowheads="1"/>
          </p:cNvPicPr>
          <p:nvPr/>
        </p:nvPicPr>
        <p:blipFill>
          <a:blip r:embed="rId2">
            <a:duotone>
              <a:srgbClr val="68A58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29100" y="1562100"/>
            <a:ext cx="3733800" cy="3733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5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Portal </a:t>
            </a:r>
            <a:r>
              <a:rPr lang="en-US" dirty="0"/>
              <a:t>Architecture</a:t>
            </a:r>
          </a:p>
          <a:p>
            <a:r>
              <a:rPr lang="en-US" dirty="0"/>
              <a:t>Message </a:t>
            </a:r>
            <a:r>
              <a:rPr lang="en-US" dirty="0" smtClean="0"/>
              <a:t>Bus Concept</a:t>
            </a:r>
            <a:endParaRPr lang="en-US" dirty="0"/>
          </a:p>
          <a:p>
            <a:r>
              <a:rPr lang="en-US" dirty="0" smtClean="0"/>
              <a:t>Where </a:t>
            </a:r>
            <a:r>
              <a:rPr lang="en-US" dirty="0"/>
              <a:t>does the Message Bus Fit</a:t>
            </a:r>
          </a:p>
          <a:p>
            <a:r>
              <a:rPr lang="en-US" dirty="0" smtClean="0"/>
              <a:t>NServiceBus </a:t>
            </a:r>
            <a:r>
              <a:rPr lang="en-US" dirty="0"/>
              <a:t>Overview</a:t>
            </a:r>
            <a:endParaRPr lang="en-US" dirty="0" smtClean="0"/>
          </a:p>
          <a:p>
            <a:r>
              <a:rPr lang="en-US" dirty="0" smtClean="0"/>
              <a:t>NServiceBus Terminologies</a:t>
            </a:r>
            <a:endParaRPr lang="en-US" dirty="0"/>
          </a:p>
          <a:p>
            <a:r>
              <a:rPr lang="en-US" dirty="0"/>
              <a:t>A Case Study – the Ordering Process</a:t>
            </a:r>
          </a:p>
          <a:p>
            <a:r>
              <a:rPr lang="en-US" dirty="0"/>
              <a:t>NServiceBus in Action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Appendices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E24BBBE-6DDE-474D-8EAC-2CEC05925ACE}" type="datetime1">
              <a:rPr lang="en-US" smtClean="0"/>
              <a:t>10/20/2018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POC: NServiceBus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E0F7-CBAB-4636-8720-5EA6EC2A965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8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Portal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E24BBBE-6DDE-474D-8EAC-2CEC05925ACE}" type="datetime1">
              <a:rPr lang="en-US" smtClean="0"/>
              <a:t>10/20/2018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POC: NServiceBus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E0F7-CBAB-4636-8720-5EA6EC2A9650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430729" y="2516427"/>
            <a:ext cx="9755966" cy="542580"/>
            <a:chOff x="4802188" y="1140846"/>
            <a:chExt cx="2514600" cy="2212848"/>
          </a:xfrm>
          <a:solidFill>
            <a:srgbClr val="FFC000"/>
          </a:solidFill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4802188" y="1140846"/>
              <a:ext cx="2514600" cy="20574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square" lIns="91440" rIns="91440" anchor="t" anchorCtr="0"/>
            <a:lstStyle>
              <a:lvl1pPr marL="114300" indent="-1143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300"/>
                </a:spcBef>
              </a:pPr>
              <a:r>
                <a:rPr lang="en-GB" altLang="en-US" sz="1400" dirty="0" smtClean="0">
                  <a:solidFill>
                    <a:schemeClr val="bg1"/>
                  </a:solidFill>
                </a:rPr>
                <a:t>Platform Integration Layer</a:t>
              </a:r>
              <a:endParaRPr lang="en-GB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 rot="10800000">
              <a:off x="5904040" y="3198246"/>
              <a:ext cx="310896" cy="155448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txBody>
            <a:bodyPr wrap="none" rIns="4572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alt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30729" y="1228734"/>
            <a:ext cx="9755966" cy="542580"/>
            <a:chOff x="4802188" y="1140846"/>
            <a:chExt cx="2514600" cy="2212848"/>
          </a:xfrm>
          <a:solidFill>
            <a:schemeClr val="accent1"/>
          </a:solidFill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4802188" y="1140846"/>
              <a:ext cx="2514600" cy="2057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lIns="91440" rIns="91440" anchor="t" anchorCtr="0"/>
            <a:lstStyle>
              <a:lvl1pPr marL="114300" indent="-1143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300"/>
                </a:spcBef>
              </a:pPr>
              <a:r>
                <a:rPr lang="en-GB" altLang="en-US" sz="1400" dirty="0" smtClean="0">
                  <a:solidFill>
                    <a:schemeClr val="bg1"/>
                  </a:solidFill>
                </a:rPr>
                <a:t>Service API Layer</a:t>
              </a:r>
              <a:endParaRPr lang="en-GB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 rot="10800000">
              <a:off x="5904040" y="3198246"/>
              <a:ext cx="310896" cy="155448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txBody>
            <a:bodyPr wrap="none" rIns="4572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alt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30729" y="1862575"/>
            <a:ext cx="9755966" cy="542580"/>
            <a:chOff x="4802188" y="1140846"/>
            <a:chExt cx="2514600" cy="2212848"/>
          </a:xfrm>
          <a:solidFill>
            <a:schemeClr val="bg1">
              <a:lumMod val="50000"/>
            </a:schemeClr>
          </a:solidFill>
        </p:grpSpPr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4802188" y="1140846"/>
              <a:ext cx="2514600" cy="20574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square" lIns="91440" rIns="91440" anchor="t" anchorCtr="0"/>
            <a:lstStyle>
              <a:lvl1pPr marL="114300" indent="-1143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300"/>
                </a:spcBef>
              </a:pPr>
              <a:r>
                <a:rPr lang="en-GB" altLang="en-US" sz="1400" dirty="0" smtClean="0">
                  <a:solidFill>
                    <a:schemeClr val="bg1"/>
                  </a:solidFill>
                </a:rPr>
                <a:t>Service Processing Engine Layer</a:t>
              </a:r>
              <a:endParaRPr lang="en-GB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 rot="10800000">
              <a:off x="5904040" y="3198246"/>
              <a:ext cx="310896" cy="155448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txBody>
            <a:bodyPr wrap="none" rIns="4572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altLang="en-US" dirty="0"/>
            </a:p>
          </p:txBody>
        </p:sp>
      </p:grp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1529347" y="3400926"/>
            <a:ext cx="9726864" cy="275389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 smtClean="0"/>
              <a:t>Three logical layers</a:t>
            </a:r>
          </a:p>
          <a:p>
            <a:pPr lvl="1"/>
            <a:r>
              <a:rPr lang="en-US" altLang="en-US" dirty="0" smtClean="0"/>
              <a:t>The Service API Layer serves both portal Web UI and mobile client apps via RESTful services</a:t>
            </a:r>
          </a:p>
          <a:p>
            <a:pPr lvl="1"/>
            <a:r>
              <a:rPr lang="en-US" altLang="en-US" dirty="0" smtClean="0"/>
              <a:t>The Service Processing Engine Layer is a middleware layer that provides mechanism to decouple service infrastructure from business functionality.</a:t>
            </a:r>
          </a:p>
          <a:p>
            <a:pPr lvl="1"/>
            <a:r>
              <a:rPr lang="en-US" altLang="en-US" dirty="0" smtClean="0"/>
              <a:t>The Platform Integration Layer handles integration with various backend platforms</a:t>
            </a:r>
          </a:p>
          <a:p>
            <a:r>
              <a:rPr lang="en-US" altLang="en-US" dirty="0" smtClean="0"/>
              <a:t>Issues:</a:t>
            </a:r>
          </a:p>
          <a:p>
            <a:pPr lvl="1"/>
            <a:r>
              <a:rPr lang="en-US" altLang="en-US" dirty="0" smtClean="0"/>
              <a:t>Scalability: calls to the API will be blocked the entire time when the Platform Integration Layer is processing the request with back ends, limiting the number of requests the API handles</a:t>
            </a:r>
          </a:p>
          <a:p>
            <a:pPr lvl="1"/>
            <a:r>
              <a:rPr lang="en-US" altLang="en-US" dirty="0" smtClean="0"/>
              <a:t>Lack of Fault Tolerance: Should the back ends becomes unavailable, the entire system stops functioning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602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Message Bus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E24BBBE-6DDE-474D-8EAC-2CEC05925ACE}" type="datetime1">
              <a:rPr lang="en-US" smtClean="0"/>
              <a:t>10/20/2018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POC: NServiceBus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E0F7-CBAB-4636-8720-5EA6EC2A965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6" descr="Ff647328.archmessagebus_f01(en-us,PandP.10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87" y="3898664"/>
            <a:ext cx="5244302" cy="236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368300" y="1084786"/>
            <a:ext cx="11292071" cy="260825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All applications are connected </a:t>
            </a:r>
            <a:r>
              <a:rPr lang="en-US" dirty="0"/>
              <a:t>through a logical component known as a </a:t>
            </a:r>
            <a:r>
              <a:rPr lang="en-US" i="1" dirty="0" smtClean="0"/>
              <a:t>message bus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Message buses specialize </a:t>
            </a:r>
            <a:r>
              <a:rPr lang="en-US" dirty="0"/>
              <a:t>in transporting messages between applications.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message bus </a:t>
            </a:r>
            <a:r>
              <a:rPr lang="en-US" dirty="0" smtClean="0"/>
              <a:t>usually contains </a:t>
            </a:r>
            <a:r>
              <a:rPr lang="en-US" dirty="0"/>
              <a:t>three key elements:</a:t>
            </a:r>
            <a:endParaRPr lang="en-US" altLang="en-US" dirty="0" smtClean="0"/>
          </a:p>
          <a:p>
            <a:pPr lvl="1"/>
            <a:r>
              <a:rPr lang="en-US" altLang="en-US" dirty="0"/>
              <a:t>A set of agreed-upon message schemas</a:t>
            </a:r>
            <a:endParaRPr lang="en-US" altLang="en-US" dirty="0" smtClean="0"/>
          </a:p>
          <a:p>
            <a:pPr lvl="1"/>
            <a:r>
              <a:rPr lang="en-US" altLang="en-US" dirty="0"/>
              <a:t>A set of common command messages</a:t>
            </a:r>
            <a:endParaRPr lang="en-US" altLang="en-US" dirty="0" smtClean="0"/>
          </a:p>
          <a:p>
            <a:pPr lvl="1"/>
            <a:r>
              <a:rPr lang="en-US" altLang="en-US" dirty="0"/>
              <a:t>A shared infrastructure for sending bus messages to </a:t>
            </a:r>
            <a:r>
              <a:rPr lang="en-US" altLang="en-US" dirty="0" smtClean="0"/>
              <a:t>recipients</a:t>
            </a:r>
          </a:p>
          <a:p>
            <a:r>
              <a:rPr lang="en-US" altLang="en-US" dirty="0" smtClean="0"/>
              <a:t>Message Buses are usually implemented using a Message Broker (Message Queuing Engine)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935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a Message Bus Fit?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E24BBBE-6DDE-474D-8EAC-2CEC05925ACE}" type="datetime1">
              <a:rPr lang="en-US" smtClean="0"/>
              <a:t>10/20/2018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POC: NServiceBus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E0F7-CBAB-4636-8720-5EA6EC2A965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436076" y="2549694"/>
            <a:ext cx="9260277" cy="542580"/>
            <a:chOff x="4802188" y="1140846"/>
            <a:chExt cx="2514600" cy="2212848"/>
          </a:xfrm>
          <a:solidFill>
            <a:srgbClr val="FFC000"/>
          </a:solidFill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4802188" y="1140846"/>
              <a:ext cx="2514600" cy="205740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square" lIns="91440" rIns="91440" anchor="t" anchorCtr="0"/>
            <a:lstStyle>
              <a:lvl1pPr marL="114300" indent="-1143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300"/>
                </a:spcBef>
              </a:pPr>
              <a:r>
                <a:rPr lang="en-GB" altLang="en-US" sz="1400" dirty="0" smtClean="0">
                  <a:solidFill>
                    <a:schemeClr val="bg1"/>
                  </a:solidFill>
                </a:rPr>
                <a:t>Platform Integration Layer</a:t>
              </a:r>
              <a:endParaRPr lang="en-GB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 rot="10800000">
              <a:off x="5904040" y="3198246"/>
              <a:ext cx="310896" cy="155448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txBody>
            <a:bodyPr wrap="none" rIns="4572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alt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36076" y="1244777"/>
            <a:ext cx="9260277" cy="542580"/>
            <a:chOff x="4802188" y="1140846"/>
            <a:chExt cx="2514600" cy="2212848"/>
          </a:xfrm>
          <a:solidFill>
            <a:schemeClr val="accent1"/>
          </a:solidFill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4802188" y="1140846"/>
              <a:ext cx="2514600" cy="2057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lIns="91440" rIns="91440" anchor="t" anchorCtr="0"/>
            <a:lstStyle>
              <a:lvl1pPr marL="114300" indent="-1143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300"/>
                </a:spcBef>
              </a:pPr>
              <a:r>
                <a:rPr lang="en-GB" altLang="en-US" sz="1400" dirty="0" smtClean="0">
                  <a:solidFill>
                    <a:schemeClr val="bg1"/>
                  </a:solidFill>
                </a:rPr>
                <a:t>Service API Layer</a:t>
              </a:r>
              <a:endParaRPr lang="en-GB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 rot="10800000">
              <a:off x="5904040" y="3198246"/>
              <a:ext cx="310896" cy="155448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txBody>
            <a:bodyPr wrap="none" rIns="4572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alt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36075" y="1884856"/>
            <a:ext cx="4744985" cy="542580"/>
            <a:chOff x="4802188" y="1140846"/>
            <a:chExt cx="2514600" cy="2212848"/>
          </a:xfrm>
          <a:solidFill>
            <a:srgbClr val="00B0F0"/>
          </a:solidFill>
        </p:grpSpPr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4802188" y="1140846"/>
              <a:ext cx="2514600" cy="20574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square" lIns="91440" rIns="91440" anchor="t" anchorCtr="0"/>
            <a:lstStyle>
              <a:lvl1pPr marL="114300" indent="-1143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300"/>
                </a:spcBef>
              </a:pPr>
              <a:r>
                <a:rPr lang="en-GB" altLang="en-US" sz="1400" dirty="0" smtClean="0">
                  <a:solidFill>
                    <a:schemeClr val="bg1"/>
                  </a:solidFill>
                </a:rPr>
                <a:t>Message Bus Layer</a:t>
              </a:r>
              <a:endParaRPr lang="en-GB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 rot="10800000">
              <a:off x="5904040" y="3198246"/>
              <a:ext cx="310896" cy="155448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txBody>
            <a:bodyPr wrap="none" rIns="4572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alt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73209" y="1884856"/>
            <a:ext cx="4423145" cy="542580"/>
            <a:chOff x="4802188" y="1140846"/>
            <a:chExt cx="2514600" cy="2212848"/>
          </a:xfrm>
          <a:solidFill>
            <a:schemeClr val="bg1">
              <a:lumMod val="50000"/>
            </a:schemeClr>
          </a:solidFill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4802188" y="1140846"/>
              <a:ext cx="2514600" cy="20574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square" lIns="91440" rIns="91440" anchor="t" anchorCtr="0"/>
            <a:lstStyle>
              <a:lvl1pPr marL="114300" indent="-1143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300"/>
                </a:spcBef>
              </a:pPr>
              <a:r>
                <a:rPr lang="en-GB" altLang="en-US" sz="1400" dirty="0" smtClean="0">
                  <a:solidFill>
                    <a:schemeClr val="bg1"/>
                  </a:solidFill>
                </a:rPr>
                <a:t>Service Processing Engine Layer</a:t>
              </a:r>
              <a:endParaRPr lang="en-GB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 rot="10800000">
              <a:off x="5904040" y="3198246"/>
              <a:ext cx="310896" cy="155448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txBody>
            <a:bodyPr wrap="none" rIns="4572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altLang="en-US" dirty="0"/>
            </a:p>
          </p:txBody>
        </p:sp>
      </p:grpSp>
      <p:sp>
        <p:nvSpPr>
          <p:cNvPr id="19" name="Content Placeholder 1"/>
          <p:cNvSpPr>
            <a:spLocks noGrp="1"/>
          </p:cNvSpPr>
          <p:nvPr>
            <p:ph idx="1"/>
          </p:nvPr>
        </p:nvSpPr>
        <p:spPr>
          <a:xfrm>
            <a:off x="948262" y="3444236"/>
            <a:ext cx="10250080" cy="2460744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 smtClean="0"/>
              <a:t>A Message Bus Layer will sit between the Service API Layer and the Platform Integration Layer, just like current Service Processing Engine Layer</a:t>
            </a:r>
          </a:p>
          <a:p>
            <a:r>
              <a:rPr lang="en-US" altLang="en-US" dirty="0" smtClean="0"/>
              <a:t>The Message Bus Layer consists </a:t>
            </a:r>
          </a:p>
          <a:p>
            <a:pPr lvl="1"/>
            <a:r>
              <a:rPr lang="en-US" altLang="en-US" dirty="0" smtClean="0"/>
              <a:t>RabbitMQ – a robust message broker which provides fault tolerance and scalability</a:t>
            </a:r>
          </a:p>
          <a:p>
            <a:pPr lvl="1"/>
            <a:r>
              <a:rPr lang="en-US" altLang="en-US" dirty="0" smtClean="0"/>
              <a:t>NServiceBus – an abstraction layer sits on top of RabbitMQ with added values such as transaction (via “Outbox” pattern) and process management (vis “Saga”)</a:t>
            </a:r>
          </a:p>
        </p:txBody>
      </p:sp>
    </p:spTree>
    <p:extLst>
      <p:ext uri="{BB962C8B-B14F-4D97-AF65-F5344CB8AC3E}">
        <p14:creationId xmlns:p14="http://schemas.microsoft.com/office/powerpoint/2010/main" val="30387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NServiceBus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E24BBBE-6DDE-474D-8EAC-2CEC05925ACE}" type="datetime1">
              <a:rPr lang="en-US" smtClean="0"/>
              <a:t>10/20/2018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POC: NServiceBus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E0F7-CBAB-4636-8720-5EA6EC2A965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68300" y="1035170"/>
            <a:ext cx="11554341" cy="515297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NServiceBus is a .NET platform from Particular Software that implements a light weight Message Bus architecture. </a:t>
            </a:r>
          </a:p>
          <a:p>
            <a:r>
              <a:rPr lang="en-US" dirty="0" smtClean="0"/>
              <a:t>NServiceBus is an abstraction layer that builds on top of a messaging broker (such as RabbitMQ, Azure Service Bus and AWS SQS)</a:t>
            </a:r>
            <a:endParaRPr lang="en-US" altLang="en-US" dirty="0" smtClean="0"/>
          </a:p>
          <a:p>
            <a:r>
              <a:rPr lang="en-US" altLang="en-US" dirty="0" smtClean="0"/>
              <a:t>NServiceBus can be used standalone at Standard License level. </a:t>
            </a:r>
          </a:p>
          <a:p>
            <a:r>
              <a:rPr lang="en-US" altLang="en-US" dirty="0" smtClean="0"/>
              <a:t>Additional monitoring tools (NServiceControl, NServicePulse and NServiceInsight) are available at Enterprise License level. </a:t>
            </a:r>
          </a:p>
          <a:p>
            <a:r>
              <a:rPr lang="en-US" altLang="en-US" dirty="0" smtClean="0"/>
              <a:t>We’ve decided against the Enterprise License for the following reasons:</a:t>
            </a:r>
          </a:p>
          <a:p>
            <a:pPr lvl="1"/>
            <a:r>
              <a:rPr lang="en-US" altLang="en-US" dirty="0" smtClean="0"/>
              <a:t>Standard License provides all core functionalities of a Message Bus but only costs a quarter of the Enterprise License price</a:t>
            </a:r>
          </a:p>
          <a:p>
            <a:pPr lvl="1"/>
            <a:r>
              <a:rPr lang="en-US" altLang="en-US" dirty="0" smtClean="0"/>
              <a:t>All additional components come with Enterprise License are Windows Services which creates an affinity to Microsoft Windows OS, making it harder to migrating to a cloud platform</a:t>
            </a:r>
          </a:p>
          <a:p>
            <a:pPr lvl="1"/>
            <a:r>
              <a:rPr lang="en-US" altLang="en-US" dirty="0" smtClean="0"/>
              <a:t>We can (and should) implement logging/instrumentation at application level and leverage our enterprise monitoring tools (e.g., Stackify)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506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NServiceBus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i="1" dirty="0" smtClean="0"/>
              <a:t>Messages</a:t>
            </a:r>
          </a:p>
          <a:p>
            <a:pPr lvl="1"/>
            <a:r>
              <a:rPr lang="en-US" altLang="en-US" dirty="0" smtClean="0"/>
              <a:t>Commands</a:t>
            </a:r>
            <a:r>
              <a:rPr lang="en-US" altLang="en-US" dirty="0"/>
              <a:t>: </a:t>
            </a:r>
            <a:r>
              <a:rPr lang="en-US" altLang="en-US" dirty="0" smtClean="0"/>
              <a:t>Do Something</a:t>
            </a:r>
            <a:endParaRPr lang="en-US" altLang="en-US" dirty="0"/>
          </a:p>
          <a:p>
            <a:pPr lvl="1"/>
            <a:r>
              <a:rPr lang="en-US" altLang="en-US" dirty="0"/>
              <a:t>Events: </a:t>
            </a:r>
            <a:r>
              <a:rPr lang="en-US" altLang="en-US" dirty="0" smtClean="0"/>
              <a:t>Something Happened</a:t>
            </a:r>
            <a:endParaRPr lang="en-US" altLang="en-US" dirty="0"/>
          </a:p>
          <a:p>
            <a:pPr lvl="1"/>
            <a:r>
              <a:rPr lang="en-US" altLang="en-US" dirty="0"/>
              <a:t>Unobtrusive Mode: Decouples message producers from consumers</a:t>
            </a:r>
          </a:p>
          <a:p>
            <a:r>
              <a:rPr lang="en-US" altLang="en-US" dirty="0"/>
              <a:t>Message Processing</a:t>
            </a:r>
          </a:p>
          <a:p>
            <a:pPr lvl="1"/>
            <a:r>
              <a:rPr lang="en-US" altLang="en-US" dirty="0"/>
              <a:t>Message Handlers: listen and handle commands and events</a:t>
            </a:r>
          </a:p>
          <a:p>
            <a:pPr lvl="1"/>
            <a:r>
              <a:rPr lang="en-US" altLang="en-US" dirty="0"/>
              <a:t>Sagas: a special message handler that can manage long running processes and workflows</a:t>
            </a:r>
          </a:p>
          <a:p>
            <a:r>
              <a:rPr lang="en-US" altLang="en-US" dirty="0"/>
              <a:t>Endpoints - Queues</a:t>
            </a:r>
          </a:p>
          <a:p>
            <a:r>
              <a:rPr lang="en-US" altLang="en-US" dirty="0"/>
              <a:t>Outbox Pattern</a:t>
            </a:r>
          </a:p>
          <a:p>
            <a:r>
              <a:rPr lang="en-US" altLang="en-US" dirty="0"/>
              <a:t>Pub/Sub architecture</a:t>
            </a:r>
          </a:p>
          <a:p>
            <a:r>
              <a:rPr lang="en-US" altLang="en-US" dirty="0"/>
              <a:t>DDD/Microservices concepts: </a:t>
            </a:r>
          </a:p>
          <a:p>
            <a:pPr lvl="1"/>
            <a:r>
              <a:rPr lang="en-US" altLang="en-US" dirty="0"/>
              <a:t>Domain Events</a:t>
            </a:r>
          </a:p>
          <a:p>
            <a:pPr lvl="1"/>
            <a:r>
              <a:rPr lang="en-US" altLang="en-US" dirty="0"/>
              <a:t>Integration Events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E24BBBE-6DDE-474D-8EAC-2CEC05925ACE}" type="datetime1">
              <a:rPr lang="en-US" smtClean="0"/>
              <a:t>10/20/2018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POC: NServiceBus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E0F7-CBAB-4636-8720-5EA6EC2A965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3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Order Process – A Case Study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E24BBBE-6DDE-474D-8EAC-2CEC05925ACE}" type="datetime1">
              <a:rPr lang="en-US" smtClean="0"/>
              <a:t>10/20/2018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POC: NServiceBus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E0F7-CBAB-4636-8720-5EA6EC2A965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59" y="1031297"/>
            <a:ext cx="10841702" cy="479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0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NServiceBus in Action: Order Processing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E24BBBE-6DDE-474D-8EAC-2CEC05925ACE}" type="datetime1">
              <a:rPr lang="en-US" smtClean="0"/>
              <a:t>10/20/2018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POC: NServiceBus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E0F7-CBAB-4636-8720-5EA6EC2A965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90" y="1460378"/>
            <a:ext cx="10031587" cy="45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511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VX6BueQYCVXWJ02R0SQ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quuvxKMTUKgRJ6r4znUC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neIT2">
  <a:themeElements>
    <a:clrScheme name="HC Standard Template 1">
      <a:dk1>
        <a:srgbClr val="000000"/>
      </a:dk1>
      <a:lt1>
        <a:srgbClr val="FFFFFF"/>
      </a:lt1>
      <a:dk2>
        <a:srgbClr val="008238"/>
      </a:dk2>
      <a:lt2>
        <a:srgbClr val="777777"/>
      </a:lt2>
      <a:accent1>
        <a:srgbClr val="C0C0C0"/>
      </a:accent1>
      <a:accent2>
        <a:srgbClr val="63B772"/>
      </a:accent2>
      <a:accent3>
        <a:srgbClr val="FFFFFF"/>
      </a:accent3>
      <a:accent4>
        <a:srgbClr val="000000"/>
      </a:accent4>
      <a:accent5>
        <a:srgbClr val="DCDCDC"/>
      </a:accent5>
      <a:accent6>
        <a:srgbClr val="59A667"/>
      </a:accent6>
      <a:hlink>
        <a:srgbClr val="5E6F9E"/>
      </a:hlink>
      <a:folHlink>
        <a:srgbClr val="0D3770"/>
      </a:folHlink>
    </a:clrScheme>
    <a:fontScheme name="HC Standard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 Standard Template 1">
        <a:dk1>
          <a:srgbClr val="000000"/>
        </a:dk1>
        <a:lt1>
          <a:srgbClr val="FFFFFF"/>
        </a:lt1>
        <a:dk2>
          <a:srgbClr val="008238"/>
        </a:dk2>
        <a:lt2>
          <a:srgbClr val="777777"/>
        </a:lt2>
        <a:accent1>
          <a:srgbClr val="C0C0C0"/>
        </a:accent1>
        <a:accent2>
          <a:srgbClr val="63B772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59A667"/>
        </a:accent6>
        <a:hlink>
          <a:srgbClr val="5E6F9E"/>
        </a:hlink>
        <a:folHlink>
          <a:srgbClr val="0D37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eIT2" id="{6C6D6FEA-D389-4DFA-ACC2-7D9D6A0CEE5D}" vid="{C30F09D2-6A78-4E21-83C6-70088D2D85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50ED3914399443ACF9E334FFDCB156" ma:contentTypeVersion="0" ma:contentTypeDescription="Create a new document." ma:contentTypeScope="" ma:versionID="f48eb46e1be99509b8747787996f48d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271EAB-8024-4FA1-9812-DDDE8397818C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F497D07-716C-40F0-9A86-3C08498E33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F5D702-4349-4DF9-B172-A6F968F77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OneIT_Master</Template>
  <TotalTime>101</TotalTime>
  <Words>899</Words>
  <Application>Microsoft Office PowerPoint</Application>
  <PresentationFormat>Widescreen</PresentationFormat>
  <Paragraphs>160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Segoe UI</vt:lpstr>
      <vt:lpstr>Wingdings</vt:lpstr>
      <vt:lpstr>OneIT2</vt:lpstr>
      <vt:lpstr>think-cell Slide</vt:lpstr>
      <vt:lpstr>Proof-of-Concept: NServiceBus</vt:lpstr>
      <vt:lpstr>PowerPoint Presentation</vt:lpstr>
      <vt:lpstr>Customer Portal Architecture</vt:lpstr>
      <vt:lpstr>Introducing Message Bus</vt:lpstr>
      <vt:lpstr>Where Does a Message Bus Fit?</vt:lpstr>
      <vt:lpstr>Introducing NServiceBus</vt:lpstr>
      <vt:lpstr>NServiceBus Terminologies</vt:lpstr>
      <vt:lpstr>Current Order Process – A Case Study</vt:lpstr>
      <vt:lpstr>NServiceBus in Action: Order Processing</vt:lpstr>
      <vt:lpstr>Services and Their Roles</vt:lpstr>
      <vt:lpstr>Demo: A Containerized Deployment</vt:lpstr>
      <vt:lpstr>Unit Testing</vt:lpstr>
      <vt:lpstr>Structured Logging with Serilog</vt:lpstr>
      <vt:lpstr>Logged Data in Stackify</vt:lpstr>
      <vt:lpstr>Logged Data in Elasticsearch (Kibana)</vt:lpstr>
      <vt:lpstr>Instrumentation (Prometheus)</vt:lpstr>
      <vt:lpstr>Instrumentation (Grafana)</vt:lpstr>
      <vt:lpstr>Questions</vt:lpstr>
    </vt:vector>
  </TitlesOfParts>
  <Company>HeidelbergCement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OneIT SSO NAM - Project Status Summary</dc:title>
  <dc:creator>Andrade, Jacob (Irving) USA</dc:creator>
  <cp:lastModifiedBy>Li, Peishu (Irving) USA</cp:lastModifiedBy>
  <cp:revision>69</cp:revision>
  <dcterms:created xsi:type="dcterms:W3CDTF">2017-12-14T08:36:28Z</dcterms:created>
  <dcterms:modified xsi:type="dcterms:W3CDTF">2018-10-20T23:28:20Z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0x0101008A50ED3914399443ACF9E334FFDCB156</vt:lpwstr>
  </property>
</Properties>
</file>