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</p:sldIdLst>
  <p:sldSz cx="9144000" cy="571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64"/>
    <p:restoredTop sz="96842"/>
  </p:normalViewPr>
  <p:slideViewPr>
    <p:cSldViewPr snapToGrid="0" snapToObjects="1">
      <p:cViewPr varScale="1">
        <p:scale>
          <a:sx n="141" d="100"/>
          <a:sy n="141" d="100"/>
        </p:scale>
        <p:origin x="11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B4EF14-D706-E540-9C85-6AD8A04B773D}" type="datetimeFigureOut">
              <a:rPr kumimoji="1" lang="zh-CN" altLang="en-US" smtClean="0"/>
              <a:t>2021/4/4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62451" y="1143000"/>
            <a:ext cx="4933098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2F4EC2-494F-A64C-8801-750069A7A6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GB" altLang="zh-CN" dirty="0"/>
              <a:t>https://</a:t>
            </a:r>
            <a:r>
              <a:rPr kumimoji="1" lang="en-GB" altLang="zh-CN" dirty="0" err="1"/>
              <a:t>www.geeksforgeeks.org</a:t>
            </a:r>
            <a:r>
              <a:rPr kumimoji="1" lang="en-GB" altLang="zh-CN" dirty="0"/>
              <a:t>/python-program-to-add-two-numbers/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F4EC2-494F-A64C-8801-750069A7A6FB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GB" altLang="zh-CN" dirty="0"/>
              <a:t>https://</a:t>
            </a:r>
            <a:r>
              <a:rPr kumimoji="1" lang="en-GB" altLang="zh-CN" dirty="0" err="1"/>
              <a:t>www.geeksforgeeks.org</a:t>
            </a:r>
            <a:r>
              <a:rPr kumimoji="1" lang="en-GB" altLang="zh-CN"/>
              <a:t>/python-program-for-program-to-find-area-of-a-circle/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F4EC2-494F-A64C-8801-750069A7A6FB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62025" y="1143000"/>
            <a:ext cx="49339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GB" altLang="zh-CN" dirty="0"/>
              <a:t>https://</a:t>
            </a:r>
            <a:r>
              <a:rPr kumimoji="1" lang="en-GB" altLang="zh-CN" dirty="0" err="1"/>
              <a:t>www.geeksforgeeks.org</a:t>
            </a:r>
            <a:r>
              <a:rPr kumimoji="1" lang="en-GB" altLang="zh-CN"/>
              <a:t>/python-program-for-program-to-find-area-of-a-circle/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F4EC2-494F-A64C-8801-750069A7A6FB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52477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62025" y="1143000"/>
            <a:ext cx="49339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GB" altLang="zh-CN" dirty="0"/>
              <a:t>https://</a:t>
            </a:r>
            <a:r>
              <a:rPr kumimoji="1" lang="en-GB" altLang="zh-CN" dirty="0" err="1"/>
              <a:t>www.geeksforgeeks.org</a:t>
            </a:r>
            <a:r>
              <a:rPr kumimoji="1" lang="en-GB" altLang="zh-CN"/>
              <a:t>/python-program-for-program-to-find-area-of-a-circle/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F4EC2-494F-A64C-8801-750069A7A6FB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94992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62025" y="1143000"/>
            <a:ext cx="49339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GB" altLang="zh-CN" dirty="0"/>
              <a:t>https://</a:t>
            </a:r>
            <a:r>
              <a:rPr kumimoji="1" lang="en-GB" altLang="zh-CN" dirty="0" err="1"/>
              <a:t>www.geeksforgeeks.org</a:t>
            </a:r>
            <a:r>
              <a:rPr kumimoji="1" lang="en-GB" altLang="zh-CN"/>
              <a:t>/python-program-for-program-to-find-area-of-a-circle/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F4EC2-494F-A64C-8801-750069A7A6FB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9946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GB" altLang="zh-CN" dirty="0"/>
              <a:t>https://</a:t>
            </a:r>
            <a:r>
              <a:rPr kumimoji="1" lang="en-GB" altLang="zh-CN" dirty="0" err="1"/>
              <a:t>www.geeksforgeeks.org</a:t>
            </a:r>
            <a:r>
              <a:rPr kumimoji="1" lang="en-GB" altLang="zh-CN" dirty="0"/>
              <a:t>/python-program-for-factorial-of-a-number/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F4EC2-494F-A64C-8801-750069A7A6FB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GB" altLang="zh-CN" dirty="0"/>
              <a:t>https://</a:t>
            </a:r>
            <a:r>
              <a:rPr kumimoji="1" lang="en-GB" altLang="zh-CN" dirty="0" err="1"/>
              <a:t>www.geeksforgeeks.org</a:t>
            </a:r>
            <a:r>
              <a:rPr kumimoji="1" lang="en-GB" altLang="zh-CN"/>
              <a:t>/python-program-for-program-to-find-area-of-a-circle/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F4EC2-494F-A64C-8801-750069A7A6FB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GB" altLang="zh-CN" dirty="0"/>
              <a:t>https://</a:t>
            </a:r>
            <a:r>
              <a:rPr kumimoji="1" lang="en-GB" altLang="zh-CN" dirty="0" err="1"/>
              <a:t>www.geeksforgeeks.org</a:t>
            </a:r>
            <a:r>
              <a:rPr kumimoji="1" lang="en-GB" altLang="zh-CN"/>
              <a:t>/python-program-for-program-to-find-area-of-a-circle/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F4EC2-494F-A64C-8801-750069A7A6FB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GB" altLang="zh-CN" dirty="0"/>
              <a:t>https://</a:t>
            </a:r>
            <a:r>
              <a:rPr kumimoji="1" lang="en-GB" altLang="zh-CN" dirty="0" err="1"/>
              <a:t>www.geeksforgeeks.org</a:t>
            </a:r>
            <a:r>
              <a:rPr kumimoji="1" lang="en-GB" altLang="zh-CN"/>
              <a:t>/python-program-for-program-to-find-area-of-a-circle/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F4EC2-494F-A64C-8801-750069A7A6FB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GB" altLang="zh-CN" dirty="0"/>
              <a:t>https://</a:t>
            </a:r>
            <a:r>
              <a:rPr kumimoji="1" lang="en-GB" altLang="zh-CN" dirty="0" err="1"/>
              <a:t>www.geeksforgeeks.org</a:t>
            </a:r>
            <a:r>
              <a:rPr kumimoji="1" lang="en-GB" altLang="zh-CN"/>
              <a:t>/python-program-for-program-to-find-area-of-a-circle/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F4EC2-494F-A64C-8801-750069A7A6FB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GB" altLang="zh-CN" dirty="0"/>
              <a:t>https://</a:t>
            </a:r>
            <a:r>
              <a:rPr kumimoji="1" lang="en-GB" altLang="zh-CN" dirty="0" err="1"/>
              <a:t>www.geeksforgeeks.org</a:t>
            </a:r>
            <a:r>
              <a:rPr kumimoji="1" lang="en-GB" altLang="zh-CN"/>
              <a:t>/python-program-for-program-to-find-area-of-a-circle/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F4EC2-494F-A64C-8801-750069A7A6FB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GB" altLang="zh-CN" dirty="0"/>
              <a:t>https://</a:t>
            </a:r>
            <a:r>
              <a:rPr kumimoji="1" lang="en-GB" altLang="zh-CN" dirty="0" err="1"/>
              <a:t>www.geeksforgeeks.org</a:t>
            </a:r>
            <a:r>
              <a:rPr kumimoji="1" lang="en-GB" altLang="zh-CN"/>
              <a:t>/python-program-for-program-to-find-area-of-a-circle/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F4EC2-494F-A64C-8801-750069A7A6FB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GB" altLang="zh-CN" dirty="0"/>
              <a:t>https://</a:t>
            </a:r>
            <a:r>
              <a:rPr kumimoji="1" lang="en-GB" altLang="zh-CN" dirty="0" err="1"/>
              <a:t>www.geeksforgeeks.org</a:t>
            </a:r>
            <a:r>
              <a:rPr kumimoji="1" lang="en-GB" altLang="zh-CN"/>
              <a:t>/python-program-for-program-to-find-area-of-a-circle/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F4EC2-494F-A64C-8801-750069A7A6FB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7189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799" y="1638436"/>
            <a:ext cx="5398295" cy="2019794"/>
          </a:xfrm>
        </p:spPr>
        <p:txBody>
          <a:bodyPr anchor="b">
            <a:normAutofit/>
          </a:bodyPr>
          <a:lstStyle>
            <a:lvl1pPr algn="r">
              <a:defRPr sz="4005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799" y="3658230"/>
            <a:ext cx="5398295" cy="1172329"/>
          </a:xfrm>
        </p:spPr>
        <p:txBody>
          <a:bodyPr anchor="t">
            <a:normAutofit/>
          </a:bodyPr>
          <a:lstStyle>
            <a:lvl1pPr marL="0" indent="0" algn="r">
              <a:buNone/>
              <a:defRPr sz="1500" cap="all">
                <a:solidFill>
                  <a:schemeClr val="tx1"/>
                </a:solidFill>
              </a:defRPr>
            </a:lvl1pPr>
            <a:lvl2pPr marL="3816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26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4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25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06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87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69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51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419" y="4896769"/>
            <a:ext cx="1200150" cy="315152"/>
          </a:xfrm>
        </p:spPr>
        <p:txBody>
          <a:bodyPr/>
          <a:lstStyle/>
          <a:p>
            <a:fld id="{B61BEF0D-F0BB-DE4B-95CE-6DB70DBA9567}" type="datetimeFigureOut">
              <a:rPr lang="en-US" dirty="0"/>
              <a:t>4/4/21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799" y="4896769"/>
            <a:ext cx="3670469" cy="31515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56719" y="4896769"/>
            <a:ext cx="413375" cy="315152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7189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3947781"/>
            <a:ext cx="7598570" cy="47272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8700" y="777494"/>
            <a:ext cx="6569870" cy="263997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35"/>
            </a:lvl1pPr>
            <a:lvl2pPr marL="381635" indent="0">
              <a:buNone/>
              <a:defRPr sz="1335"/>
            </a:lvl2pPr>
            <a:lvl3pPr marL="762635" indent="0">
              <a:buNone/>
              <a:defRPr sz="1335"/>
            </a:lvl3pPr>
            <a:lvl4pPr marL="1144270" indent="0">
              <a:buNone/>
              <a:defRPr sz="1335"/>
            </a:lvl4pPr>
            <a:lvl5pPr marL="1525270" indent="0">
              <a:buNone/>
              <a:defRPr sz="1335"/>
            </a:lvl5pPr>
            <a:lvl6pPr marL="1906905" indent="0">
              <a:buNone/>
              <a:defRPr sz="1335"/>
            </a:lvl6pPr>
            <a:lvl7pPr marL="2287905" indent="0">
              <a:buNone/>
              <a:defRPr sz="1335"/>
            </a:lvl7pPr>
            <a:lvl8pPr marL="2669540" indent="0">
              <a:buNone/>
              <a:defRPr sz="1335"/>
            </a:lvl8pPr>
            <a:lvl9pPr marL="3051175" indent="0">
              <a:buNone/>
              <a:defRPr sz="133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4420509"/>
            <a:ext cx="7598570" cy="411815"/>
          </a:xfrm>
        </p:spPr>
        <p:txBody>
          <a:bodyPr anchor="t">
            <a:normAutofit/>
          </a:bodyPr>
          <a:lstStyle>
            <a:lvl1pPr marL="0" indent="0">
              <a:buNone/>
              <a:defRPr sz="1170"/>
            </a:lvl1pPr>
            <a:lvl2pPr marL="381635" indent="0">
              <a:buNone/>
              <a:defRPr sz="1000"/>
            </a:lvl2pPr>
            <a:lvl3pPr marL="762635" indent="0">
              <a:buNone/>
              <a:defRPr sz="835"/>
            </a:lvl3pPr>
            <a:lvl4pPr marL="1144270" indent="0">
              <a:buNone/>
              <a:defRPr sz="750"/>
            </a:lvl4pPr>
            <a:lvl5pPr marL="1525270" indent="0">
              <a:buNone/>
              <a:defRPr sz="750"/>
            </a:lvl5pPr>
            <a:lvl6pPr marL="1906905" indent="0">
              <a:buNone/>
              <a:defRPr sz="750"/>
            </a:lvl6pPr>
            <a:lvl7pPr marL="2287905" indent="0">
              <a:buNone/>
              <a:defRPr sz="750"/>
            </a:lvl7pPr>
            <a:lvl8pPr marL="2669540" indent="0">
              <a:buNone/>
              <a:defRPr sz="750"/>
            </a:lvl8pPr>
            <a:lvl9pPr marL="3051175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7189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508481"/>
            <a:ext cx="7598570" cy="2605959"/>
          </a:xfrm>
        </p:spPr>
        <p:txBody>
          <a:bodyPr anchor="ctr">
            <a:normAutofit/>
          </a:bodyPr>
          <a:lstStyle>
            <a:lvl1pPr algn="l">
              <a:defRPr sz="267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3622920"/>
            <a:ext cx="7598571" cy="1207640"/>
          </a:xfrm>
        </p:spPr>
        <p:txBody>
          <a:bodyPr anchor="ctr">
            <a:normAutofit/>
          </a:bodyPr>
          <a:lstStyle>
            <a:lvl1pPr marL="0" indent="0" algn="l">
              <a:buNone/>
              <a:defRPr sz="1670">
                <a:solidFill>
                  <a:schemeClr val="tx1"/>
                </a:solidFill>
              </a:defRPr>
            </a:lvl1pPr>
            <a:lvl2pPr marL="3816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2635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3pPr>
            <a:lvl4pPr marL="114427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4pPr>
            <a:lvl5pPr marL="152527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5pPr>
            <a:lvl6pPr marL="1906905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6pPr>
            <a:lvl7pPr marL="2287905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7pPr>
            <a:lvl8pPr marL="266954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8pPr>
            <a:lvl9pPr marL="3051175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71891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678400" y="2288160"/>
            <a:ext cx="457200" cy="487774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6206" y="686763"/>
            <a:ext cx="457200" cy="487774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200" y="508481"/>
            <a:ext cx="7162799" cy="2288159"/>
          </a:xfrm>
        </p:spPr>
        <p:txBody>
          <a:bodyPr anchor="ctr">
            <a:normAutofit/>
          </a:bodyPr>
          <a:lstStyle>
            <a:lvl1pPr algn="l">
              <a:defRPr sz="267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23406" y="2796640"/>
            <a:ext cx="7004388" cy="3178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81635" indent="0">
              <a:buFontTx/>
              <a:buNone/>
              <a:defRPr/>
            </a:lvl2pPr>
            <a:lvl3pPr marL="762635" indent="0">
              <a:buFontTx/>
              <a:buNone/>
              <a:defRPr/>
            </a:lvl3pPr>
            <a:lvl4pPr marL="1144270" indent="0">
              <a:buFontTx/>
              <a:buNone/>
              <a:defRPr/>
            </a:lvl4pPr>
            <a:lvl5pPr marL="152527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599" y="3622920"/>
            <a:ext cx="7614275" cy="1207640"/>
          </a:xfrm>
        </p:spPr>
        <p:txBody>
          <a:bodyPr anchor="ctr">
            <a:normAutofit/>
          </a:bodyPr>
          <a:lstStyle>
            <a:lvl1pPr marL="0" indent="0" algn="l">
              <a:buNone/>
              <a:defRPr sz="1670">
                <a:solidFill>
                  <a:schemeClr val="tx1"/>
                </a:solidFill>
              </a:defRPr>
            </a:lvl1pPr>
            <a:lvl2pPr marL="3816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2635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3pPr>
            <a:lvl4pPr marL="114427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4pPr>
            <a:lvl5pPr marL="152527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5pPr>
            <a:lvl6pPr marL="1906905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6pPr>
            <a:lvl7pPr marL="2287905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7pPr>
            <a:lvl8pPr marL="266954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8pPr>
            <a:lvl9pPr marL="3051175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7189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2" y="2759756"/>
            <a:ext cx="7598569" cy="1225157"/>
          </a:xfrm>
        </p:spPr>
        <p:txBody>
          <a:bodyPr anchor="b">
            <a:normAutofit/>
          </a:bodyPr>
          <a:lstStyle>
            <a:lvl1pPr algn="l">
              <a:defRPr sz="267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3984913"/>
            <a:ext cx="7598570" cy="717678"/>
          </a:xfrm>
        </p:spPr>
        <p:txBody>
          <a:bodyPr anchor="t">
            <a:normAutofit/>
          </a:bodyPr>
          <a:lstStyle>
            <a:lvl1pPr marL="0" indent="0" algn="l">
              <a:buNone/>
              <a:defRPr sz="1670">
                <a:solidFill>
                  <a:schemeClr val="tx1"/>
                </a:solidFill>
              </a:defRPr>
            </a:lvl1pPr>
            <a:lvl2pPr marL="3816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2635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3pPr>
            <a:lvl4pPr marL="114427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4pPr>
            <a:lvl5pPr marL="152527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5pPr>
            <a:lvl6pPr marL="1906905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6pPr>
            <a:lvl7pPr marL="2287905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7pPr>
            <a:lvl8pPr marL="266954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8pPr>
            <a:lvl9pPr marL="3051175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71891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78400" y="2288160"/>
            <a:ext cx="457200" cy="487774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6206" y="686763"/>
            <a:ext cx="457200" cy="487774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744200" y="508481"/>
            <a:ext cx="7162799" cy="2288159"/>
          </a:xfrm>
        </p:spPr>
        <p:txBody>
          <a:bodyPr anchor="ctr">
            <a:normAutofit/>
          </a:bodyPr>
          <a:lstStyle>
            <a:lvl1pPr algn="l">
              <a:defRPr sz="267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350" y="3241560"/>
            <a:ext cx="7601577" cy="74153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49" y="3983094"/>
            <a:ext cx="7601577" cy="847467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816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2635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3pPr>
            <a:lvl4pPr marL="114427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4pPr>
            <a:lvl5pPr marL="152527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5pPr>
            <a:lvl6pPr marL="1906905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6pPr>
            <a:lvl7pPr marL="2287905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7pPr>
            <a:lvl8pPr marL="266954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8pPr>
            <a:lvl9pPr marL="3051175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7189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508481"/>
            <a:ext cx="7598570" cy="228815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351" y="2923760"/>
            <a:ext cx="7598571" cy="69916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335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3622920"/>
            <a:ext cx="7598571" cy="120764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816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2635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3pPr>
            <a:lvl4pPr marL="114427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4pPr>
            <a:lvl5pPr marL="152527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5pPr>
            <a:lvl6pPr marL="1906905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6pPr>
            <a:lvl7pPr marL="2287905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7pPr>
            <a:lvl8pPr marL="266954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8pPr>
            <a:lvl9pPr marL="3051175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718911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14351" y="508480"/>
            <a:ext cx="7598569" cy="121470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718911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4006" y="508479"/>
            <a:ext cx="1618914" cy="432208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508480"/>
            <a:ext cx="5874087" cy="432208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7189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7189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59756"/>
            <a:ext cx="7598570" cy="1225157"/>
          </a:xfrm>
        </p:spPr>
        <p:txBody>
          <a:bodyPr anchor="b"/>
          <a:lstStyle>
            <a:lvl1pPr algn="l">
              <a:defRPr sz="3335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49" y="3984913"/>
            <a:ext cx="7598571" cy="717678"/>
          </a:xfrm>
        </p:spPr>
        <p:txBody>
          <a:bodyPr anchor="t">
            <a:normAutofit/>
          </a:bodyPr>
          <a:lstStyle>
            <a:lvl1pPr marL="0" indent="0" algn="l">
              <a:buNone/>
              <a:defRPr sz="1670" cap="all">
                <a:solidFill>
                  <a:schemeClr val="tx1"/>
                </a:solidFill>
              </a:defRPr>
            </a:lvl1pPr>
            <a:lvl2pPr marL="3816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2635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3pPr>
            <a:lvl4pPr marL="114427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4pPr>
            <a:lvl5pPr marL="152527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5pPr>
            <a:lvl6pPr marL="1906905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6pPr>
            <a:lvl7pPr marL="2287905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7pPr>
            <a:lvl8pPr marL="266954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8pPr>
            <a:lvl9pPr marL="3051175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7189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1786743"/>
            <a:ext cx="3746501" cy="3043819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66421" y="1786743"/>
            <a:ext cx="3746499" cy="304381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0253" y="1850303"/>
            <a:ext cx="3531791" cy="480672"/>
          </a:xfrm>
        </p:spPr>
        <p:txBody>
          <a:bodyPr anchor="b">
            <a:noAutofit/>
          </a:bodyPr>
          <a:lstStyle>
            <a:lvl1pPr marL="0" indent="0">
              <a:buNone/>
              <a:defRPr sz="2335" b="0"/>
            </a:lvl1pPr>
            <a:lvl2pPr marL="381635" indent="0">
              <a:buNone/>
              <a:defRPr sz="1670" b="1"/>
            </a:lvl2pPr>
            <a:lvl3pPr marL="762635" indent="0">
              <a:buNone/>
              <a:defRPr sz="1500" b="1"/>
            </a:lvl3pPr>
            <a:lvl4pPr marL="1144270" indent="0">
              <a:buNone/>
              <a:defRPr sz="1335" b="1"/>
            </a:lvl4pPr>
            <a:lvl5pPr marL="1525270" indent="0">
              <a:buNone/>
              <a:defRPr sz="1335" b="1"/>
            </a:lvl5pPr>
            <a:lvl6pPr marL="1906905" indent="0">
              <a:buNone/>
              <a:defRPr sz="1335" b="1"/>
            </a:lvl6pPr>
            <a:lvl7pPr marL="2287905" indent="0">
              <a:buNone/>
              <a:defRPr sz="1335" b="1"/>
            </a:lvl7pPr>
            <a:lvl8pPr marL="2669540" indent="0">
              <a:buNone/>
              <a:defRPr sz="1335" b="1"/>
            </a:lvl8pPr>
            <a:lvl9pPr marL="3051175" indent="0">
              <a:buNone/>
              <a:defRPr sz="133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1" y="2394094"/>
            <a:ext cx="3747692" cy="243646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2" y="1857365"/>
            <a:ext cx="3542110" cy="480672"/>
          </a:xfrm>
        </p:spPr>
        <p:txBody>
          <a:bodyPr anchor="b">
            <a:noAutofit/>
          </a:bodyPr>
          <a:lstStyle>
            <a:lvl1pPr marL="0" indent="0">
              <a:buNone/>
              <a:defRPr sz="2335" b="0"/>
            </a:lvl1pPr>
            <a:lvl2pPr marL="381635" indent="0">
              <a:buNone/>
              <a:defRPr sz="1670" b="1"/>
            </a:lvl2pPr>
            <a:lvl3pPr marL="762635" indent="0">
              <a:buNone/>
              <a:defRPr sz="1500" b="1"/>
            </a:lvl3pPr>
            <a:lvl4pPr marL="1144270" indent="0">
              <a:buNone/>
              <a:defRPr sz="1335" b="1"/>
            </a:lvl4pPr>
            <a:lvl5pPr marL="1525270" indent="0">
              <a:buNone/>
              <a:defRPr sz="1335" b="1"/>
            </a:lvl5pPr>
            <a:lvl6pPr marL="1906905" indent="0">
              <a:buNone/>
              <a:defRPr sz="1335" b="1"/>
            </a:lvl6pPr>
            <a:lvl7pPr marL="2287905" indent="0">
              <a:buNone/>
              <a:defRPr sz="1335" b="1"/>
            </a:lvl7pPr>
            <a:lvl8pPr marL="2669540" indent="0">
              <a:buNone/>
              <a:defRPr sz="1335" b="1"/>
            </a:lvl8pPr>
            <a:lvl9pPr marL="3051175" indent="0">
              <a:buNone/>
              <a:defRPr sz="133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67612" y="2394094"/>
            <a:ext cx="3746501" cy="243646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7189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718911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7189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730244"/>
            <a:ext cx="2760664" cy="114408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6151" y="508481"/>
            <a:ext cx="4626770" cy="432208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874324"/>
            <a:ext cx="2760664" cy="1525440"/>
          </a:xfrm>
        </p:spPr>
        <p:txBody>
          <a:bodyPr anchor="t">
            <a:normAutofit/>
          </a:bodyPr>
          <a:lstStyle>
            <a:lvl1pPr marL="0" indent="0">
              <a:buNone/>
              <a:defRPr sz="1335"/>
            </a:lvl1pPr>
            <a:lvl2pPr marL="381635" indent="0">
              <a:buNone/>
              <a:defRPr sz="1000"/>
            </a:lvl2pPr>
            <a:lvl3pPr marL="762635" indent="0">
              <a:buNone/>
              <a:defRPr sz="835"/>
            </a:lvl3pPr>
            <a:lvl4pPr marL="1144270" indent="0">
              <a:buNone/>
              <a:defRPr sz="750"/>
            </a:lvl4pPr>
            <a:lvl5pPr marL="1525270" indent="0">
              <a:buNone/>
              <a:defRPr sz="750"/>
            </a:lvl5pPr>
            <a:lvl6pPr marL="1906905" indent="0">
              <a:buNone/>
              <a:defRPr sz="750"/>
            </a:lvl6pPr>
            <a:lvl7pPr marL="2287905" indent="0">
              <a:buNone/>
              <a:defRPr sz="750"/>
            </a:lvl7pPr>
            <a:lvl8pPr marL="2669540" indent="0">
              <a:buNone/>
              <a:defRPr sz="750"/>
            </a:lvl8pPr>
            <a:lvl9pPr marL="3051175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7189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334760"/>
            <a:ext cx="4623490" cy="1144080"/>
          </a:xfrm>
        </p:spPr>
        <p:txBody>
          <a:bodyPr anchor="b">
            <a:normAutofit/>
          </a:bodyPr>
          <a:lstStyle>
            <a:lvl1pPr algn="l">
              <a:defRPr sz="2335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2190" y="762720"/>
            <a:ext cx="2460731" cy="38136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35"/>
            </a:lvl1pPr>
            <a:lvl2pPr marL="381635" indent="0">
              <a:buNone/>
              <a:defRPr sz="1335"/>
            </a:lvl2pPr>
            <a:lvl3pPr marL="762635" indent="0">
              <a:buNone/>
              <a:defRPr sz="1335"/>
            </a:lvl3pPr>
            <a:lvl4pPr marL="1144270" indent="0">
              <a:buNone/>
              <a:defRPr sz="1335"/>
            </a:lvl4pPr>
            <a:lvl5pPr marL="1525270" indent="0">
              <a:buNone/>
              <a:defRPr sz="1335"/>
            </a:lvl5pPr>
            <a:lvl6pPr marL="1906905" indent="0">
              <a:buNone/>
              <a:defRPr sz="1335"/>
            </a:lvl6pPr>
            <a:lvl7pPr marL="2287905" indent="0">
              <a:buNone/>
              <a:defRPr sz="1335"/>
            </a:lvl7pPr>
            <a:lvl8pPr marL="2669540" indent="0">
              <a:buNone/>
              <a:defRPr sz="1335"/>
            </a:lvl8pPr>
            <a:lvl9pPr marL="3051175" indent="0">
              <a:buNone/>
              <a:defRPr sz="133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478840"/>
            <a:ext cx="4623490" cy="1525440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81635" indent="0">
              <a:buNone/>
              <a:defRPr sz="1000"/>
            </a:lvl2pPr>
            <a:lvl3pPr marL="762635" indent="0">
              <a:buNone/>
              <a:defRPr sz="835"/>
            </a:lvl3pPr>
            <a:lvl4pPr marL="1144270" indent="0">
              <a:buNone/>
              <a:defRPr sz="750"/>
            </a:lvl4pPr>
            <a:lvl5pPr marL="1525270" indent="0">
              <a:buNone/>
              <a:defRPr sz="750"/>
            </a:lvl5pPr>
            <a:lvl6pPr marL="1906905" indent="0">
              <a:buNone/>
              <a:defRPr sz="750"/>
            </a:lvl6pPr>
            <a:lvl7pPr marL="2287905" indent="0">
              <a:buNone/>
              <a:defRPr sz="750"/>
            </a:lvl7pPr>
            <a:lvl8pPr marL="2669540" indent="0">
              <a:buNone/>
              <a:defRPr sz="750"/>
            </a:lvl8pPr>
            <a:lvl9pPr marL="3051175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1" y="508480"/>
            <a:ext cx="7598569" cy="121470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1786743"/>
            <a:ext cx="7598569" cy="30438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2245" y="4896769"/>
            <a:ext cx="1200150" cy="3151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35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t>4/4/21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4896769"/>
            <a:ext cx="5870744" cy="3151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35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9545" y="4896769"/>
            <a:ext cx="413375" cy="3151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35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381635" rtl="0" eaLnBrk="1" latinLnBrk="0" hangingPunct="1">
        <a:spcBef>
          <a:spcPct val="0"/>
        </a:spcBef>
        <a:buNone/>
        <a:defRPr sz="3005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38125" indent="-238125" algn="l" defTabSz="381635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90204"/>
        <a:buChar char="•"/>
        <a:defRPr sz="15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19760" indent="-238125" algn="l" defTabSz="381635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90204"/>
        <a:buChar char="•"/>
        <a:defRPr sz="1335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000760" indent="-238125" algn="l" defTabSz="381635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90204"/>
        <a:buChar char="•"/>
        <a:defRPr sz="117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87145" indent="-142875" algn="l" defTabSz="381635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90204"/>
        <a:buChar char="•"/>
        <a:defRPr sz="1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668145" indent="-142875" algn="l" defTabSz="381635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90204"/>
        <a:buChar char="•"/>
        <a:defRPr sz="1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097405" indent="-190500" algn="l" defTabSz="381635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90204"/>
        <a:buChar char="•"/>
        <a:defRPr sz="1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479040" indent="-190500" algn="l" defTabSz="381635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90204"/>
        <a:buChar char="•"/>
        <a:defRPr sz="1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860040" indent="-190500" algn="l" defTabSz="381635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90204"/>
        <a:buChar char="•"/>
        <a:defRPr sz="1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241675" indent="-190500" algn="l" defTabSz="381635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90204"/>
        <a:buChar char="•"/>
        <a:defRPr sz="1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1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1635" algn="l" defTabSz="381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2635" algn="l" defTabSz="381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270" algn="l" defTabSz="381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5270" algn="l" defTabSz="381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6905" algn="l" defTabSz="381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7905" algn="l" defTabSz="381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9540" algn="l" defTabSz="381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51175" algn="l" defTabSz="381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382906" y="1662452"/>
            <a:ext cx="6467475" cy="23069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</a:p>
          <a:p>
            <a:r>
              <a:rPr kumimoji="1" lang="zh-CN" altLang="en-US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入门编程</a:t>
            </a:r>
            <a:r>
              <a:rPr kumimoji="1" lang="en-US" altLang="zh-CN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kumimoji="1" lang="zh-CN" altLang="en-US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</a:t>
            </a:r>
            <a:endParaRPr lang="zh-CN" altLang="en-US" sz="7200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608688" y="1307955"/>
            <a:ext cx="5419725" cy="20300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6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endParaRPr kumimoji="1" lang="en-US" altLang="zh-CN" sz="6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入门编程</a:t>
            </a:r>
            <a:r>
              <a:rPr kumimoji="1" lang="en-US" altLang="zh-CN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</a:t>
            </a:r>
            <a:endParaRPr lang="zh-CN" altLang="en-US" sz="6000" dirty="0"/>
          </a:p>
        </p:txBody>
      </p:sp>
      <p:sp>
        <p:nvSpPr>
          <p:cNvPr id="3" name="矩形 2"/>
          <p:cNvSpPr/>
          <p:nvPr/>
        </p:nvSpPr>
        <p:spPr>
          <a:xfrm>
            <a:off x="954979" y="3316197"/>
            <a:ext cx="7366635" cy="714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005</a:t>
            </a:r>
            <a:r>
              <a:rPr kumimoji="1" lang="zh-CN" altLang="en-US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 求前</a:t>
            </a:r>
            <a:r>
              <a:rPr kumimoji="1" lang="en-US" altLang="zh-CN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kumimoji="1" lang="zh-CN" altLang="en-US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个数字的平方和</a:t>
            </a:r>
            <a:endParaRPr lang="zh-CN" altLang="en-US" sz="40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3702" y="1977550"/>
            <a:ext cx="7899399" cy="2419417"/>
          </a:xfrm>
        </p:spPr>
        <p:txBody>
          <a:bodyPr>
            <a:normAutofit/>
          </a:bodyPr>
          <a:lstStyle/>
          <a:p>
            <a:r>
              <a:rPr kumimoji="1" lang="zh-CN" altLang="en-US" sz="3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输入：数字</a:t>
            </a:r>
            <a:r>
              <a:rPr kumimoji="1" lang="en-US" altLang="zh-CN" sz="3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</a:p>
          <a:p>
            <a:r>
              <a:rPr kumimoji="1" lang="zh-CN" altLang="en-US" sz="3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计算：</a:t>
            </a:r>
            <a:r>
              <a:rPr lang="en-GB" altLang="zh-CN" sz="3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1</a:t>
            </a:r>
            <a:r>
              <a:rPr lang="en-GB" altLang="zh-CN" sz="3000" baseline="30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en-GB" altLang="zh-CN" sz="3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+ 2</a:t>
            </a:r>
            <a:r>
              <a:rPr lang="en-GB" altLang="zh-CN" sz="3000" baseline="30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en-GB" altLang="zh-CN" sz="3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+ 3</a:t>
            </a:r>
            <a:r>
              <a:rPr lang="en-GB" altLang="zh-CN" sz="3000" baseline="30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en-GB" altLang="zh-CN" sz="3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+ ….. + N</a:t>
            </a:r>
            <a:r>
              <a:rPr lang="en-GB" altLang="zh-CN" sz="3000" baseline="30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3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80379" y="725397"/>
            <a:ext cx="7366635" cy="714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005</a:t>
            </a:r>
            <a:r>
              <a:rPr kumimoji="1" lang="zh-CN" altLang="en-US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 求前</a:t>
            </a:r>
            <a:r>
              <a:rPr kumimoji="1" lang="en-US" altLang="zh-CN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kumimoji="1" lang="zh-CN" altLang="en-US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个数字的平方和</a:t>
            </a:r>
            <a:endParaRPr lang="zh-CN" altLang="en-US" sz="40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608688" y="1307955"/>
            <a:ext cx="5419725" cy="20300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6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endParaRPr kumimoji="1" lang="en-US" altLang="zh-CN" sz="6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入门编程</a:t>
            </a:r>
            <a:r>
              <a:rPr kumimoji="1" lang="en-US" altLang="zh-CN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</a:t>
            </a:r>
            <a:endParaRPr lang="zh-CN" altLang="en-US" sz="6000" dirty="0"/>
          </a:p>
        </p:txBody>
      </p:sp>
      <p:sp>
        <p:nvSpPr>
          <p:cNvPr id="3" name="矩形 2"/>
          <p:cNvSpPr/>
          <p:nvPr/>
        </p:nvSpPr>
        <p:spPr>
          <a:xfrm>
            <a:off x="1410592" y="3316197"/>
            <a:ext cx="6455410" cy="714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006</a:t>
            </a:r>
            <a:r>
              <a:rPr kumimoji="1" lang="zh-CN" altLang="en-US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 </a:t>
            </a:r>
            <a:r>
              <a:rPr lang="zh-CN" altLang="en-US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计算列表数字的和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2686" y="2091850"/>
            <a:ext cx="6213548" cy="2419417"/>
          </a:xfrm>
        </p:spPr>
        <p:txBody>
          <a:bodyPr>
            <a:normAutofit/>
          </a:bodyPr>
          <a:lstStyle/>
          <a:p>
            <a:r>
              <a:rPr lang="en-GB" altLang="zh-CN" sz="3000" b="1" dirty="0"/>
              <a:t>Input:</a:t>
            </a:r>
            <a:r>
              <a:rPr lang="en-GB" altLang="zh-CN" sz="3000" dirty="0"/>
              <a:t> [</a:t>
            </a:r>
            <a:r>
              <a:rPr lang="en-US" altLang="zh-CN" sz="3000" dirty="0"/>
              <a:t>1</a:t>
            </a:r>
            <a:r>
              <a:rPr lang="en-GB" altLang="zh-CN" sz="3000" dirty="0"/>
              <a:t>, </a:t>
            </a:r>
            <a:r>
              <a:rPr lang="en-US" altLang="zh-CN" sz="3000" dirty="0"/>
              <a:t>2</a:t>
            </a:r>
            <a:r>
              <a:rPr lang="en-GB" altLang="zh-CN" sz="3000" dirty="0"/>
              <a:t>, </a:t>
            </a:r>
            <a:r>
              <a:rPr lang="en-US" altLang="zh-CN" sz="3000" dirty="0"/>
              <a:t>3</a:t>
            </a:r>
            <a:r>
              <a:rPr lang="en-GB" altLang="zh-CN" sz="3000" dirty="0"/>
              <a:t>, </a:t>
            </a:r>
            <a:r>
              <a:rPr lang="en-US" altLang="zh-CN" sz="3000" dirty="0"/>
              <a:t>4</a:t>
            </a:r>
            <a:r>
              <a:rPr lang="en-GB" altLang="zh-CN" sz="3000" dirty="0"/>
              <a:t>] </a:t>
            </a:r>
            <a:r>
              <a:rPr lang="en-GB" altLang="zh-CN" sz="3000" b="1" dirty="0"/>
              <a:t>Output:</a:t>
            </a:r>
            <a:r>
              <a:rPr lang="en-GB" altLang="zh-CN" sz="3000" dirty="0"/>
              <a:t> </a:t>
            </a:r>
            <a:r>
              <a:rPr lang="en-US" altLang="zh-CN" sz="3000" dirty="0"/>
              <a:t>10</a:t>
            </a:r>
            <a:endParaRPr lang="en-GB" altLang="zh-CN" sz="3000" dirty="0"/>
          </a:p>
          <a:p>
            <a:endParaRPr lang="en-GB" altLang="zh-CN" sz="3000" b="1" dirty="0"/>
          </a:p>
          <a:p>
            <a:r>
              <a:rPr lang="en-GB" altLang="zh-CN" sz="3000" b="1" dirty="0"/>
              <a:t>Input:</a:t>
            </a:r>
            <a:r>
              <a:rPr lang="en-GB" altLang="zh-CN" sz="3000" dirty="0"/>
              <a:t> [17, 5, 3, 5] </a:t>
            </a:r>
            <a:r>
              <a:rPr lang="en-GB" altLang="zh-CN" sz="3000" b="1" dirty="0"/>
              <a:t>Output:</a:t>
            </a:r>
            <a:r>
              <a:rPr lang="en-GB" altLang="zh-CN" sz="3000" dirty="0"/>
              <a:t> 30 </a:t>
            </a:r>
            <a:br>
              <a:rPr lang="en-GB" altLang="zh-CN" sz="3000" dirty="0"/>
            </a:br>
            <a:endParaRPr kumimoji="1" lang="zh-CN" altLang="en-US" sz="3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44295" y="977185"/>
            <a:ext cx="6455410" cy="714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006</a:t>
            </a:r>
            <a:r>
              <a:rPr kumimoji="1" lang="zh-CN" altLang="en-US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 </a:t>
            </a:r>
            <a:r>
              <a:rPr lang="zh-CN" altLang="en-US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计算列表数字的和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23514" y="966484"/>
            <a:ext cx="4895850" cy="1845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</a:p>
          <a:p>
            <a:pPr algn="ctr"/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入门编程</a:t>
            </a:r>
            <a:r>
              <a:rPr kumimoji="1" lang="en-US" altLang="zh-CN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</a:t>
            </a:r>
          </a:p>
        </p:txBody>
      </p:sp>
      <p:sp>
        <p:nvSpPr>
          <p:cNvPr id="3" name="矩形 2"/>
          <p:cNvSpPr/>
          <p:nvPr/>
        </p:nvSpPr>
        <p:spPr>
          <a:xfrm>
            <a:off x="1390272" y="2915671"/>
            <a:ext cx="6362700" cy="13379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007</a:t>
            </a:r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集 </a:t>
            </a:r>
          </a:p>
          <a:p>
            <a:pPr algn="ctr"/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计算数字范围中</a:t>
            </a:r>
            <a:r>
              <a:rPr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所有的偶数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3440" y="1855313"/>
            <a:ext cx="7087076" cy="26750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zh-CN" altLang="en-US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输入开始和结束值</a:t>
            </a:r>
            <a:r>
              <a:rPr kumimoji="1" lang="en-US" altLang="zh-CN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不包含</a:t>
            </a:r>
            <a:r>
              <a:rPr kumimoji="1" lang="en-US" altLang="zh-CN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，得到所有偶数</a:t>
            </a:r>
          </a:p>
          <a:p>
            <a:pPr marL="0" indent="0">
              <a:buNone/>
            </a:pPr>
            <a:r>
              <a:rPr kumimoji="1" lang="zh-CN" altLang="en-US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偶数：</a:t>
            </a:r>
            <a:r>
              <a:rPr kumimoji="1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能够被2所整除的整数</a:t>
            </a:r>
            <a:r>
              <a:rPr kumimoji="1" lang="zh-CN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1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是2的倍数</a:t>
            </a:r>
          </a:p>
          <a:p>
            <a:pPr marL="0" indent="0">
              <a:buNone/>
            </a:pPr>
            <a:endParaRPr kumimoji="1" lang="zh-CN" altLang="en-US" sz="27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kumimoji="1" lang="zh-CN" altLang="en-US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输入：</a:t>
            </a:r>
            <a:r>
              <a:rPr kumimoji="1" lang="en-US" altLang="zh-CN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begin=4</a:t>
            </a:r>
            <a:r>
              <a:rPr kumimoji="1" lang="zh-CN" altLang="en-US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kumimoji="1" lang="en-US" altLang="zh-CN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end=15</a:t>
            </a:r>
          </a:p>
          <a:p>
            <a:pPr marL="0" indent="0">
              <a:buNone/>
            </a:pPr>
            <a:r>
              <a:rPr kumimoji="1" lang="zh-CN" altLang="en-US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返回：</a:t>
            </a:r>
            <a:r>
              <a:rPr kumimoji="1" lang="en-US" altLang="zh-CN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kumimoji="1" lang="zh-CN" altLang="en-US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4, 6, 8, 10, 12, 14</a:t>
            </a:r>
            <a:r>
              <a:rPr kumimoji="1" lang="en-US" altLang="zh-CN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</a:p>
        </p:txBody>
      </p:sp>
      <p:sp>
        <p:nvSpPr>
          <p:cNvPr id="5" name="矩形 4"/>
          <p:cNvSpPr/>
          <p:nvPr/>
        </p:nvSpPr>
        <p:spPr>
          <a:xfrm>
            <a:off x="309880" y="799544"/>
            <a:ext cx="8524240" cy="714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405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第</a:t>
            </a:r>
            <a:r>
              <a:rPr kumimoji="1" lang="en-US" altLang="zh-CN" sz="405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007</a:t>
            </a:r>
            <a:r>
              <a:rPr kumimoji="1" lang="zh-CN" altLang="en-US" sz="405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集 计算数字范围中</a:t>
            </a:r>
            <a:r>
              <a:rPr lang="zh-CN" altLang="en-US" sz="405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所有的偶数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23514" y="966484"/>
            <a:ext cx="4895850" cy="1845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</a:p>
          <a:p>
            <a:pPr algn="ctr"/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入门编程</a:t>
            </a:r>
            <a:r>
              <a:rPr kumimoji="1" lang="en-US" altLang="zh-CN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</a:t>
            </a:r>
          </a:p>
        </p:txBody>
      </p:sp>
      <p:sp>
        <p:nvSpPr>
          <p:cNvPr id="3" name="矩形 2"/>
          <p:cNvSpPr/>
          <p:nvPr/>
        </p:nvSpPr>
        <p:spPr>
          <a:xfrm>
            <a:off x="1905257" y="2915671"/>
            <a:ext cx="5332730" cy="13379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008</a:t>
            </a:r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集 </a:t>
            </a:r>
          </a:p>
          <a:p>
            <a:pPr algn="ctr"/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移除列表中的多个元素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3440" y="1855313"/>
            <a:ext cx="7087076" cy="26750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zh-CN" altLang="en-US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输入：</a:t>
            </a:r>
          </a:p>
          <a:p>
            <a:pPr lvl="1"/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原始列表：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[3, 5, 7, 9, 11, 13]</a:t>
            </a:r>
          </a:p>
          <a:p>
            <a:pPr lvl="1"/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移除元素：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[7, 11]</a:t>
            </a:r>
          </a:p>
          <a:p>
            <a:pPr lvl="0"/>
            <a:r>
              <a:rPr kumimoji="1" lang="zh-CN" altLang="en-US" sz="2695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返回：</a:t>
            </a:r>
          </a:p>
          <a:p>
            <a:pPr lvl="1"/>
            <a:r>
              <a:rPr kumimoji="1" lang="en-US" altLang="zh-CN" sz="2395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[3, 5, 9, 13]</a:t>
            </a:r>
          </a:p>
        </p:txBody>
      </p:sp>
      <p:sp>
        <p:nvSpPr>
          <p:cNvPr id="5" name="矩形 4"/>
          <p:cNvSpPr/>
          <p:nvPr/>
        </p:nvSpPr>
        <p:spPr>
          <a:xfrm>
            <a:off x="824865" y="799544"/>
            <a:ext cx="7494270" cy="714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405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第</a:t>
            </a:r>
            <a:r>
              <a:rPr kumimoji="1" lang="en-US" altLang="zh-CN" sz="405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008</a:t>
            </a:r>
            <a:r>
              <a:rPr kumimoji="1" lang="zh-CN" altLang="en-US" sz="405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集 移除列表中的多个元素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23514" y="966484"/>
            <a:ext cx="4895850" cy="1845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</a:p>
          <a:p>
            <a:pPr algn="ctr"/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入门编程</a:t>
            </a:r>
            <a:r>
              <a:rPr kumimoji="1" lang="en-US" altLang="zh-CN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</a:t>
            </a:r>
          </a:p>
        </p:txBody>
      </p:sp>
      <p:sp>
        <p:nvSpPr>
          <p:cNvPr id="3" name="矩形 2"/>
          <p:cNvSpPr/>
          <p:nvPr/>
        </p:nvSpPr>
        <p:spPr>
          <a:xfrm>
            <a:off x="2162750" y="2915671"/>
            <a:ext cx="4817745" cy="13379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009</a:t>
            </a:r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集 </a:t>
            </a:r>
          </a:p>
          <a:p>
            <a:pPr algn="ctr"/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怎样对列表元素去重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3440" y="1855313"/>
            <a:ext cx="7087076" cy="2675096"/>
          </a:xfrm>
        </p:spPr>
        <p:txBody>
          <a:bodyPr>
            <a:noAutofit/>
          </a:bodyPr>
          <a:lstStyle/>
          <a:p>
            <a:r>
              <a:rPr kumimoji="1" lang="zh-CN" altLang="en-US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输入，包含重复元素的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原始列表：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[10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30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20]</a:t>
            </a:r>
          </a:p>
          <a:p>
            <a:pPr lvl="0"/>
            <a:r>
              <a:rPr kumimoji="1" lang="zh-CN" altLang="en-US" sz="2695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返回：</a:t>
            </a:r>
          </a:p>
          <a:p>
            <a:pPr lvl="1"/>
            <a:r>
              <a:rPr kumimoji="1" lang="en-US" altLang="zh-CN" sz="2395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[10</a:t>
            </a:r>
            <a:r>
              <a:rPr kumimoji="1" lang="zh-CN" altLang="en-US" sz="2395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1" lang="en-US" altLang="zh-CN" sz="2395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</a:t>
            </a:r>
            <a:r>
              <a:rPr kumimoji="1" lang="zh-CN" altLang="en-US" sz="2395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1" lang="en-US" altLang="zh-CN" sz="2395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30]</a:t>
            </a:r>
          </a:p>
        </p:txBody>
      </p:sp>
      <p:sp>
        <p:nvSpPr>
          <p:cNvPr id="5" name="矩形 4"/>
          <p:cNvSpPr/>
          <p:nvPr/>
        </p:nvSpPr>
        <p:spPr>
          <a:xfrm>
            <a:off x="1082358" y="799544"/>
            <a:ext cx="6979285" cy="714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405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第</a:t>
            </a:r>
            <a:r>
              <a:rPr kumimoji="1" lang="en-US" altLang="zh-CN" sz="405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009</a:t>
            </a:r>
            <a:r>
              <a:rPr kumimoji="1" lang="zh-CN" altLang="en-US" sz="405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集 怎样对列表元素去重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视频系列介绍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学习</a:t>
            </a:r>
            <a:r>
              <a:rPr kumimoji="1" lang="en-US" altLang="zh-CN" dirty="0"/>
              <a:t>Python</a:t>
            </a:r>
            <a:r>
              <a:rPr kumimoji="1" lang="zh-CN" altLang="en-US" dirty="0"/>
              <a:t>最好的方式，是大量的做实践练习！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演示</a:t>
            </a:r>
            <a:r>
              <a:rPr kumimoji="1" lang="en-US" altLang="zh-CN" dirty="0"/>
              <a:t>100</a:t>
            </a:r>
            <a:r>
              <a:rPr kumimoji="1" lang="zh-CN" altLang="en-US" dirty="0"/>
              <a:t>个小例子，从简单到复杂，层层递进带你掌握</a:t>
            </a:r>
            <a:r>
              <a:rPr kumimoji="1" lang="en-US" altLang="zh-CN" dirty="0"/>
              <a:t>Python</a:t>
            </a:r>
            <a:r>
              <a:rPr kumimoji="1" lang="zh-CN" altLang="en-US" dirty="0"/>
              <a:t>！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开发环境：</a:t>
            </a:r>
            <a:r>
              <a:rPr kumimoji="1" lang="en-US" altLang="zh-CN" dirty="0" err="1"/>
              <a:t>Pycharm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Python3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23514" y="966484"/>
            <a:ext cx="4895850" cy="1845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</a:p>
          <a:p>
            <a:pPr algn="ctr"/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入门编程</a:t>
            </a:r>
            <a:r>
              <a:rPr kumimoji="1" lang="en-US" altLang="zh-CN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</a:t>
            </a:r>
          </a:p>
        </p:txBody>
      </p:sp>
      <p:sp>
        <p:nvSpPr>
          <p:cNvPr id="3" name="矩形 2"/>
          <p:cNvSpPr/>
          <p:nvPr/>
        </p:nvSpPr>
        <p:spPr>
          <a:xfrm>
            <a:off x="1647765" y="2915671"/>
            <a:ext cx="5847715" cy="13379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010</a:t>
            </a:r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集 </a:t>
            </a:r>
          </a:p>
          <a:p>
            <a:pPr algn="ctr"/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怎样对简单列表元素排序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7690" y="1701800"/>
            <a:ext cx="8074025" cy="3121025"/>
          </a:xfrm>
        </p:spPr>
        <p:txBody>
          <a:bodyPr>
            <a:noAutofit/>
          </a:bodyPr>
          <a:lstStyle/>
          <a:p>
            <a:r>
              <a:rPr kumimoji="1" lang="zh-CN" altLang="en-US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怎样对简单列表排序？</a:t>
            </a:r>
          </a:p>
          <a:p>
            <a:pPr lvl="1"/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简单列表：元素类型不是复合类型（列表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元组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字典）</a:t>
            </a:r>
          </a:p>
          <a:p>
            <a:pPr lvl="1"/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形式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[20, 50, 10, 40, 30]</a:t>
            </a:r>
          </a:p>
          <a:p>
            <a:pPr lvl="1"/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形式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['bb', 'ee', 'aa', 'dd', 'cc']</a:t>
            </a:r>
          </a:p>
          <a:p>
            <a:pPr lvl="0"/>
            <a:r>
              <a:rPr kumimoji="1" lang="zh-CN" altLang="en-US" sz="2355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知识点：</a:t>
            </a:r>
          </a:p>
          <a:p>
            <a:pPr lvl="1"/>
            <a:r>
              <a:rPr kumimoji="1" lang="zh-CN" altLang="en-US" sz="2095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怎样原地排序？怎样不改变原列表排序？</a:t>
            </a:r>
          </a:p>
          <a:p>
            <a:pPr lvl="1"/>
            <a:r>
              <a:rPr kumimoji="1" lang="zh-CN" altLang="en-US" sz="2095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怎样指定是升序还是降序排序？</a:t>
            </a:r>
          </a:p>
        </p:txBody>
      </p:sp>
      <p:sp>
        <p:nvSpPr>
          <p:cNvPr id="5" name="矩形 4"/>
          <p:cNvSpPr/>
          <p:nvPr/>
        </p:nvSpPr>
        <p:spPr>
          <a:xfrm>
            <a:off x="567373" y="799544"/>
            <a:ext cx="8009255" cy="714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405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第</a:t>
            </a:r>
            <a:r>
              <a:rPr kumimoji="1" lang="en-US" altLang="zh-CN" sz="405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010</a:t>
            </a:r>
            <a:r>
              <a:rPr kumimoji="1" lang="zh-CN" altLang="en-US" sz="405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集 怎样对简单列表元素排序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23514" y="966484"/>
            <a:ext cx="4895850" cy="1845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</a:p>
          <a:p>
            <a:pPr algn="ctr"/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入门编程</a:t>
            </a:r>
            <a:r>
              <a:rPr kumimoji="1" lang="en-US" altLang="zh-CN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</a:t>
            </a:r>
          </a:p>
        </p:txBody>
      </p:sp>
      <p:sp>
        <p:nvSpPr>
          <p:cNvPr id="3" name="矩形 2"/>
          <p:cNvSpPr/>
          <p:nvPr/>
        </p:nvSpPr>
        <p:spPr>
          <a:xfrm>
            <a:off x="1882431" y="2915671"/>
            <a:ext cx="5378395" cy="13388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011</a:t>
            </a:r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集 </a:t>
            </a:r>
          </a:p>
          <a:p>
            <a:pPr algn="ctr"/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怎样实现学生成绩排序</a:t>
            </a:r>
          </a:p>
        </p:txBody>
      </p:sp>
    </p:spTree>
    <p:extLst>
      <p:ext uri="{BB962C8B-B14F-4D97-AF65-F5344CB8AC3E}">
        <p14:creationId xmlns:p14="http://schemas.microsoft.com/office/powerpoint/2010/main" val="10294090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7690" y="1701800"/>
            <a:ext cx="8074025" cy="3340980"/>
          </a:xfrm>
        </p:spPr>
        <p:txBody>
          <a:bodyPr>
            <a:noAutofit/>
          </a:bodyPr>
          <a:lstStyle/>
          <a:p>
            <a:r>
              <a:rPr kumimoji="1" lang="zh-CN" altLang="en-US" sz="2095" dirty="0">
                <a:latin typeface="Courier" pitchFamily="2" charset="0"/>
                <a:ea typeface="Microsoft YaHei" panose="020B0503020204020204" pitchFamily="34" charset="-122"/>
              </a:rPr>
              <a:t>学生成绩数据格式：</a:t>
            </a:r>
            <a:endParaRPr kumimoji="1" lang="en-US" altLang="zh-CN" sz="2095" dirty="0">
              <a:latin typeface="Courier" pitchFamily="2" charset="0"/>
              <a:ea typeface="Microsoft YaHei" panose="020B0503020204020204" pitchFamily="34" charset="-122"/>
            </a:endParaRPr>
          </a:p>
          <a:p>
            <a:pPr lvl="1"/>
            <a:r>
              <a:rPr kumimoji="1" lang="zh-CN" altLang="en-US" sz="1930" dirty="0">
                <a:latin typeface="Courier" pitchFamily="2" charset="0"/>
                <a:ea typeface="Microsoft YaHei" panose="020B0503020204020204" pitchFamily="34" charset="-122"/>
              </a:rPr>
              <a:t>复杂列表，元素是字典或者元组</a:t>
            </a:r>
            <a:endParaRPr kumimoji="1" lang="en-US" altLang="zh-CN" sz="1930" dirty="0">
              <a:latin typeface="Courier" pitchFamily="2" charset="0"/>
              <a:ea typeface="Microsoft YaHei" panose="020B0503020204020204" pitchFamily="34" charset="-122"/>
            </a:endParaRPr>
          </a:p>
          <a:p>
            <a:pPr lvl="1"/>
            <a:r>
              <a:rPr kumimoji="1" lang="en-US" altLang="zh-CN" sz="1930" dirty="0">
                <a:latin typeface="Courier" pitchFamily="2" charset="0"/>
                <a:ea typeface="Microsoft YaHei" panose="020B0503020204020204" pitchFamily="34" charset="-122"/>
              </a:rPr>
              <a:t>[</a:t>
            </a:r>
          </a:p>
          <a:p>
            <a:pPr lvl="2"/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{’</a:t>
            </a:r>
            <a:r>
              <a:rPr kumimoji="1" lang="en-US" altLang="zh-CN" sz="1765" dirty="0" err="1">
                <a:latin typeface="Courier" pitchFamily="2" charset="0"/>
                <a:ea typeface="Microsoft YaHei" panose="020B0503020204020204" pitchFamily="34" charset="-122"/>
              </a:rPr>
              <a:t>sno</a:t>
            </a:r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’:</a:t>
            </a:r>
            <a:r>
              <a:rPr kumimoji="1" lang="zh-CN" altLang="en-US" sz="1765" dirty="0">
                <a:latin typeface="Courier" pitchFamily="2" charset="0"/>
                <a:ea typeface="Microsoft YaHei" panose="020B0503020204020204" pitchFamily="34" charset="-122"/>
              </a:rPr>
              <a:t> </a:t>
            </a:r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101,</a:t>
            </a:r>
            <a:r>
              <a:rPr kumimoji="1" lang="zh-CN" altLang="en-US" sz="1765" dirty="0">
                <a:latin typeface="Courier" pitchFamily="2" charset="0"/>
                <a:ea typeface="Microsoft YaHei" panose="020B0503020204020204" pitchFamily="34" charset="-122"/>
              </a:rPr>
              <a:t> </a:t>
            </a:r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’</a:t>
            </a:r>
            <a:r>
              <a:rPr kumimoji="1" lang="en-US" altLang="zh-CN" sz="1765" dirty="0" err="1">
                <a:latin typeface="Courier" pitchFamily="2" charset="0"/>
                <a:ea typeface="Microsoft YaHei" panose="020B0503020204020204" pitchFamily="34" charset="-122"/>
              </a:rPr>
              <a:t>sname</a:t>
            </a:r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’:</a:t>
            </a:r>
            <a:r>
              <a:rPr kumimoji="1" lang="zh-CN" altLang="en-US" sz="1765" dirty="0">
                <a:latin typeface="Courier" pitchFamily="2" charset="0"/>
                <a:ea typeface="Microsoft YaHei" panose="020B0503020204020204" pitchFamily="34" charset="-122"/>
              </a:rPr>
              <a:t> </a:t>
            </a:r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“</a:t>
            </a:r>
            <a:r>
              <a:rPr kumimoji="1" lang="zh-CN" altLang="en-US" sz="1765" dirty="0">
                <a:latin typeface="Courier" pitchFamily="2" charset="0"/>
                <a:ea typeface="Microsoft YaHei" panose="020B0503020204020204" pitchFamily="34" charset="-122"/>
              </a:rPr>
              <a:t>小张</a:t>
            </a:r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”,</a:t>
            </a:r>
            <a:r>
              <a:rPr kumimoji="1" lang="zh-CN" altLang="en-US" sz="1765" dirty="0">
                <a:latin typeface="Courier" pitchFamily="2" charset="0"/>
                <a:ea typeface="Microsoft YaHei" panose="020B0503020204020204" pitchFamily="34" charset="-122"/>
              </a:rPr>
              <a:t> </a:t>
            </a:r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‘sgrade’:88},</a:t>
            </a:r>
          </a:p>
          <a:p>
            <a:pPr lvl="2"/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{’</a:t>
            </a:r>
            <a:r>
              <a:rPr kumimoji="1" lang="en-US" altLang="zh-CN" sz="1765" dirty="0" err="1">
                <a:latin typeface="Courier" pitchFamily="2" charset="0"/>
                <a:ea typeface="Microsoft YaHei" panose="020B0503020204020204" pitchFamily="34" charset="-122"/>
              </a:rPr>
              <a:t>sno</a:t>
            </a:r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’:</a:t>
            </a:r>
            <a:r>
              <a:rPr kumimoji="1" lang="zh-CN" altLang="en-US" sz="1765" dirty="0">
                <a:latin typeface="Courier" pitchFamily="2" charset="0"/>
                <a:ea typeface="Microsoft YaHei" panose="020B0503020204020204" pitchFamily="34" charset="-122"/>
              </a:rPr>
              <a:t> </a:t>
            </a:r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102,</a:t>
            </a:r>
            <a:r>
              <a:rPr kumimoji="1" lang="zh-CN" altLang="en-US" sz="1765" dirty="0">
                <a:latin typeface="Courier" pitchFamily="2" charset="0"/>
                <a:ea typeface="Microsoft YaHei" panose="020B0503020204020204" pitchFamily="34" charset="-122"/>
              </a:rPr>
              <a:t> </a:t>
            </a:r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’</a:t>
            </a:r>
            <a:r>
              <a:rPr kumimoji="1" lang="en-US" altLang="zh-CN" sz="1765" dirty="0" err="1">
                <a:latin typeface="Courier" pitchFamily="2" charset="0"/>
                <a:ea typeface="Microsoft YaHei" panose="020B0503020204020204" pitchFamily="34" charset="-122"/>
              </a:rPr>
              <a:t>sname</a:t>
            </a:r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’:</a:t>
            </a:r>
            <a:r>
              <a:rPr kumimoji="1" lang="zh-CN" altLang="en-US" sz="1765" dirty="0">
                <a:latin typeface="Courier" pitchFamily="2" charset="0"/>
                <a:ea typeface="Microsoft YaHei" panose="020B0503020204020204" pitchFamily="34" charset="-122"/>
              </a:rPr>
              <a:t> </a:t>
            </a:r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“</a:t>
            </a:r>
            <a:r>
              <a:rPr kumimoji="1" lang="zh-CN" altLang="en-US" sz="1765" dirty="0">
                <a:latin typeface="Courier" pitchFamily="2" charset="0"/>
                <a:ea typeface="Microsoft YaHei" panose="020B0503020204020204" pitchFamily="34" charset="-122"/>
              </a:rPr>
              <a:t>小王</a:t>
            </a:r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”,</a:t>
            </a:r>
            <a:r>
              <a:rPr kumimoji="1" lang="zh-CN" altLang="en-US" sz="1765" dirty="0">
                <a:latin typeface="Courier" pitchFamily="2" charset="0"/>
                <a:ea typeface="Microsoft YaHei" panose="020B0503020204020204" pitchFamily="34" charset="-122"/>
              </a:rPr>
              <a:t> </a:t>
            </a:r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‘sgrade’:77}</a:t>
            </a:r>
          </a:p>
          <a:p>
            <a:pPr lvl="2"/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{’</a:t>
            </a:r>
            <a:r>
              <a:rPr kumimoji="1" lang="en-US" altLang="zh-CN" sz="1765" dirty="0" err="1">
                <a:latin typeface="Courier" pitchFamily="2" charset="0"/>
                <a:ea typeface="Microsoft YaHei" panose="020B0503020204020204" pitchFamily="34" charset="-122"/>
              </a:rPr>
              <a:t>sno</a:t>
            </a:r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’:</a:t>
            </a:r>
            <a:r>
              <a:rPr kumimoji="1" lang="zh-CN" altLang="en-US" sz="1765" dirty="0">
                <a:latin typeface="Courier" pitchFamily="2" charset="0"/>
                <a:ea typeface="Microsoft YaHei" panose="020B0503020204020204" pitchFamily="34" charset="-122"/>
              </a:rPr>
              <a:t> </a:t>
            </a:r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103,</a:t>
            </a:r>
            <a:r>
              <a:rPr kumimoji="1" lang="zh-CN" altLang="en-US" sz="1765" dirty="0">
                <a:latin typeface="Courier" pitchFamily="2" charset="0"/>
                <a:ea typeface="Microsoft YaHei" panose="020B0503020204020204" pitchFamily="34" charset="-122"/>
              </a:rPr>
              <a:t> </a:t>
            </a:r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’</a:t>
            </a:r>
            <a:r>
              <a:rPr kumimoji="1" lang="en-US" altLang="zh-CN" sz="1765" dirty="0" err="1">
                <a:latin typeface="Courier" pitchFamily="2" charset="0"/>
                <a:ea typeface="Microsoft YaHei" panose="020B0503020204020204" pitchFamily="34" charset="-122"/>
              </a:rPr>
              <a:t>sname</a:t>
            </a:r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’:</a:t>
            </a:r>
            <a:r>
              <a:rPr kumimoji="1" lang="zh-CN" altLang="en-US" sz="1765" dirty="0">
                <a:latin typeface="Courier" pitchFamily="2" charset="0"/>
                <a:ea typeface="Microsoft YaHei" panose="020B0503020204020204" pitchFamily="34" charset="-122"/>
              </a:rPr>
              <a:t> </a:t>
            </a:r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“</a:t>
            </a:r>
            <a:r>
              <a:rPr kumimoji="1" lang="zh-CN" altLang="en-US" sz="1765" dirty="0">
                <a:latin typeface="Courier" pitchFamily="2" charset="0"/>
                <a:ea typeface="Microsoft YaHei" panose="020B0503020204020204" pitchFamily="34" charset="-122"/>
              </a:rPr>
              <a:t>小李</a:t>
            </a:r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”,</a:t>
            </a:r>
            <a:r>
              <a:rPr kumimoji="1" lang="zh-CN" altLang="en-US" sz="1765" dirty="0">
                <a:latin typeface="Courier" pitchFamily="2" charset="0"/>
                <a:ea typeface="Microsoft YaHei" panose="020B0503020204020204" pitchFamily="34" charset="-122"/>
              </a:rPr>
              <a:t> </a:t>
            </a:r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‘sgrade’:99}</a:t>
            </a:r>
          </a:p>
          <a:p>
            <a:pPr lvl="2"/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{’</a:t>
            </a:r>
            <a:r>
              <a:rPr kumimoji="1" lang="en-US" altLang="zh-CN" sz="1765" dirty="0" err="1">
                <a:latin typeface="Courier" pitchFamily="2" charset="0"/>
                <a:ea typeface="Microsoft YaHei" panose="020B0503020204020204" pitchFamily="34" charset="-122"/>
              </a:rPr>
              <a:t>sno</a:t>
            </a:r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’:</a:t>
            </a:r>
            <a:r>
              <a:rPr kumimoji="1" lang="zh-CN" altLang="en-US" sz="1765" dirty="0">
                <a:latin typeface="Courier" pitchFamily="2" charset="0"/>
                <a:ea typeface="Microsoft YaHei" panose="020B0503020204020204" pitchFamily="34" charset="-122"/>
              </a:rPr>
              <a:t> </a:t>
            </a:r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104,</a:t>
            </a:r>
            <a:r>
              <a:rPr kumimoji="1" lang="zh-CN" altLang="en-US" sz="1765" dirty="0">
                <a:latin typeface="Courier" pitchFamily="2" charset="0"/>
                <a:ea typeface="Microsoft YaHei" panose="020B0503020204020204" pitchFamily="34" charset="-122"/>
              </a:rPr>
              <a:t> </a:t>
            </a:r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’</a:t>
            </a:r>
            <a:r>
              <a:rPr kumimoji="1" lang="en-US" altLang="zh-CN" sz="1765" dirty="0" err="1">
                <a:latin typeface="Courier" pitchFamily="2" charset="0"/>
                <a:ea typeface="Microsoft YaHei" panose="020B0503020204020204" pitchFamily="34" charset="-122"/>
              </a:rPr>
              <a:t>sname</a:t>
            </a:r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’:</a:t>
            </a:r>
            <a:r>
              <a:rPr kumimoji="1" lang="zh-CN" altLang="en-US" sz="1765" dirty="0">
                <a:latin typeface="Courier" pitchFamily="2" charset="0"/>
                <a:ea typeface="Microsoft YaHei" panose="020B0503020204020204" pitchFamily="34" charset="-122"/>
              </a:rPr>
              <a:t> </a:t>
            </a:r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“</a:t>
            </a:r>
            <a:r>
              <a:rPr kumimoji="1" lang="zh-CN" altLang="en-US" sz="1765" dirty="0">
                <a:latin typeface="Courier" pitchFamily="2" charset="0"/>
                <a:ea typeface="Microsoft YaHei" panose="020B0503020204020204" pitchFamily="34" charset="-122"/>
              </a:rPr>
              <a:t>小赵</a:t>
            </a:r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,</a:t>
            </a:r>
            <a:r>
              <a:rPr kumimoji="1" lang="zh-CN" altLang="en-US" sz="1765" dirty="0">
                <a:latin typeface="Courier" pitchFamily="2" charset="0"/>
                <a:ea typeface="Microsoft YaHei" panose="020B0503020204020204" pitchFamily="34" charset="-122"/>
              </a:rPr>
              <a:t> </a:t>
            </a:r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‘sgrade’:66}</a:t>
            </a:r>
          </a:p>
          <a:p>
            <a:pPr lvl="1"/>
            <a:r>
              <a:rPr kumimoji="1" lang="en-US" altLang="zh-CN" sz="1930" dirty="0">
                <a:latin typeface="Courier" pitchFamily="2" charset="0"/>
                <a:ea typeface="Microsoft YaHei" panose="020B0503020204020204" pitchFamily="34" charset="-122"/>
              </a:rPr>
              <a:t>]</a:t>
            </a:r>
            <a:endParaRPr kumimoji="1" lang="zh-CN" altLang="en-US" sz="1930" dirty="0">
              <a:latin typeface="Courier" pitchFamily="2" charset="0"/>
              <a:ea typeface="Microsoft YaHe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4790" y="799544"/>
            <a:ext cx="7534435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405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第</a:t>
            </a:r>
            <a:r>
              <a:rPr kumimoji="1" lang="en-US" altLang="zh-CN" sz="405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011</a:t>
            </a:r>
            <a:r>
              <a:rPr kumimoji="1" lang="zh-CN" altLang="en-US" sz="405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集 怎样实现学生成绩排序</a:t>
            </a:r>
          </a:p>
        </p:txBody>
      </p:sp>
    </p:spTree>
    <p:extLst>
      <p:ext uri="{BB962C8B-B14F-4D97-AF65-F5344CB8AC3E}">
        <p14:creationId xmlns:p14="http://schemas.microsoft.com/office/powerpoint/2010/main" val="21380595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23514" y="966484"/>
            <a:ext cx="4895850" cy="1845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</a:p>
          <a:p>
            <a:pPr algn="ctr"/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入门编程</a:t>
            </a:r>
            <a:r>
              <a:rPr kumimoji="1" lang="en-US" altLang="zh-CN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</a:t>
            </a:r>
          </a:p>
        </p:txBody>
      </p:sp>
      <p:sp>
        <p:nvSpPr>
          <p:cNvPr id="3" name="矩形 2"/>
          <p:cNvSpPr/>
          <p:nvPr/>
        </p:nvSpPr>
        <p:spPr>
          <a:xfrm>
            <a:off x="1882436" y="2915671"/>
            <a:ext cx="5378395" cy="13388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012</a:t>
            </a:r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集 </a:t>
            </a:r>
          </a:p>
          <a:p>
            <a:pPr algn="ctr"/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读取成绩文件排序数据</a:t>
            </a:r>
          </a:p>
        </p:txBody>
      </p:sp>
    </p:spTree>
    <p:extLst>
      <p:ext uri="{BB962C8B-B14F-4D97-AF65-F5344CB8AC3E}">
        <p14:creationId xmlns:p14="http://schemas.microsoft.com/office/powerpoint/2010/main" val="30829892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7690" y="1701800"/>
            <a:ext cx="8074025" cy="3549210"/>
          </a:xfrm>
        </p:spPr>
        <p:txBody>
          <a:bodyPr>
            <a:noAutofit/>
          </a:bodyPr>
          <a:lstStyle/>
          <a:p>
            <a:r>
              <a:rPr kumimoji="1" lang="zh-CN" altLang="en-US" sz="2095" dirty="0">
                <a:latin typeface="Courier" pitchFamily="2" charset="0"/>
                <a:ea typeface="Microsoft YaHei" panose="020B0503020204020204" pitchFamily="34" charset="-122"/>
              </a:rPr>
              <a:t>输入文件：</a:t>
            </a:r>
            <a:endParaRPr kumimoji="1" lang="en-US" altLang="zh-CN" sz="2095" dirty="0">
              <a:latin typeface="Courier" pitchFamily="2" charset="0"/>
              <a:ea typeface="Microsoft YaHei" panose="020B0503020204020204" pitchFamily="34" charset="-122"/>
            </a:endParaRPr>
          </a:p>
          <a:p>
            <a:pPr lvl="1"/>
            <a:r>
              <a:rPr kumimoji="1" lang="zh-CN" altLang="en-US" sz="1930" dirty="0">
                <a:latin typeface="Courier" pitchFamily="2" charset="0"/>
                <a:ea typeface="Microsoft YaHei" panose="020B0503020204020204" pitchFamily="34" charset="-122"/>
              </a:rPr>
              <a:t>三列：学号、姓名、成绩</a:t>
            </a:r>
            <a:endParaRPr kumimoji="1" lang="en-US" altLang="zh-CN" sz="1930" dirty="0">
              <a:latin typeface="Courier" pitchFamily="2" charset="0"/>
              <a:ea typeface="Microsoft YaHei" panose="020B0503020204020204" pitchFamily="34" charset="-122"/>
            </a:endParaRPr>
          </a:p>
          <a:p>
            <a:pPr lvl="1"/>
            <a:r>
              <a:rPr kumimoji="1" lang="zh-CN" altLang="en-US" sz="1930" dirty="0">
                <a:latin typeface="Courier" pitchFamily="2" charset="0"/>
                <a:ea typeface="Microsoft YaHei" panose="020B0503020204020204" pitchFamily="34" charset="-122"/>
              </a:rPr>
              <a:t>列之间用逗号分割，比如</a:t>
            </a:r>
            <a:r>
              <a:rPr kumimoji="1" lang="en-US" altLang="zh-CN" sz="1930" dirty="0">
                <a:latin typeface="Courier" pitchFamily="2" charset="0"/>
                <a:ea typeface="Microsoft YaHei" panose="020B0503020204020204" pitchFamily="34" charset="-122"/>
              </a:rPr>
              <a:t>”101,</a:t>
            </a:r>
            <a:r>
              <a:rPr kumimoji="1" lang="zh-CN" altLang="en-US" sz="1930" dirty="0">
                <a:latin typeface="Courier" pitchFamily="2" charset="0"/>
                <a:ea typeface="Microsoft YaHei" panose="020B0503020204020204" pitchFamily="34" charset="-122"/>
              </a:rPr>
              <a:t>小张</a:t>
            </a:r>
            <a:r>
              <a:rPr kumimoji="1" lang="en-US" altLang="zh-CN" sz="1930" dirty="0">
                <a:latin typeface="Courier" pitchFamily="2" charset="0"/>
                <a:ea typeface="Microsoft YaHei" panose="020B0503020204020204" pitchFamily="34" charset="-122"/>
              </a:rPr>
              <a:t>,88”</a:t>
            </a:r>
          </a:p>
          <a:p>
            <a:pPr lvl="1"/>
            <a:r>
              <a:rPr kumimoji="1" lang="zh-CN" altLang="en-US" sz="1930" dirty="0">
                <a:latin typeface="Courier" pitchFamily="2" charset="0"/>
                <a:ea typeface="Microsoft YaHei" panose="020B0503020204020204" pitchFamily="34" charset="-122"/>
              </a:rPr>
              <a:t>行之间用</a:t>
            </a:r>
            <a:r>
              <a:rPr kumimoji="1" lang="en-US" altLang="zh-CN" sz="1930" dirty="0">
                <a:latin typeface="Courier" pitchFamily="2" charset="0"/>
                <a:ea typeface="Microsoft YaHei" panose="020B0503020204020204" pitchFamily="34" charset="-122"/>
              </a:rPr>
              <a:t>\n</a:t>
            </a:r>
            <a:r>
              <a:rPr kumimoji="1" lang="zh-CN" altLang="en-US" sz="1930" dirty="0">
                <a:latin typeface="Courier" pitchFamily="2" charset="0"/>
                <a:ea typeface="Microsoft YaHei" panose="020B0503020204020204" pitchFamily="34" charset="-122"/>
              </a:rPr>
              <a:t>换行分割</a:t>
            </a:r>
            <a:endParaRPr kumimoji="1" lang="en-US" altLang="zh-CN" sz="1930" dirty="0">
              <a:latin typeface="Courier" pitchFamily="2" charset="0"/>
              <a:ea typeface="Microsoft YaHei" panose="020B0503020204020204" pitchFamily="34" charset="-122"/>
            </a:endParaRPr>
          </a:p>
          <a:p>
            <a:r>
              <a:rPr kumimoji="1" lang="zh-CN" altLang="en-US" sz="2095" dirty="0">
                <a:latin typeface="Courier" pitchFamily="2" charset="0"/>
                <a:ea typeface="Microsoft YaHei" panose="020B0503020204020204" pitchFamily="34" charset="-122"/>
              </a:rPr>
              <a:t>处理：</a:t>
            </a:r>
            <a:endParaRPr kumimoji="1" lang="en-US" altLang="zh-CN" sz="2095" dirty="0">
              <a:latin typeface="Courier" pitchFamily="2" charset="0"/>
              <a:ea typeface="Microsoft YaHei" panose="020B0503020204020204" pitchFamily="34" charset="-122"/>
            </a:endParaRPr>
          </a:p>
          <a:p>
            <a:pPr lvl="1"/>
            <a:r>
              <a:rPr kumimoji="1" lang="zh-CN" altLang="en-US" sz="1930" dirty="0">
                <a:latin typeface="Courier" pitchFamily="2" charset="0"/>
                <a:ea typeface="Microsoft YaHei" panose="020B0503020204020204" pitchFamily="34" charset="-122"/>
              </a:rPr>
              <a:t>读取文件，按成绩倒序排列</a:t>
            </a:r>
            <a:endParaRPr kumimoji="1" lang="en-US" altLang="zh-CN" sz="1930" dirty="0">
              <a:latin typeface="Courier" pitchFamily="2" charset="0"/>
              <a:ea typeface="Microsoft YaHei" panose="020B0503020204020204" pitchFamily="34" charset="-122"/>
            </a:endParaRPr>
          </a:p>
          <a:p>
            <a:r>
              <a:rPr kumimoji="1" lang="zh-CN" altLang="en-US" sz="2095" dirty="0">
                <a:latin typeface="Courier" pitchFamily="2" charset="0"/>
                <a:ea typeface="Microsoft YaHei" panose="020B0503020204020204" pitchFamily="34" charset="-122"/>
              </a:rPr>
              <a:t>输出：</a:t>
            </a:r>
            <a:endParaRPr kumimoji="1" lang="en-US" altLang="zh-CN" sz="2095" dirty="0">
              <a:latin typeface="Courier" pitchFamily="2" charset="0"/>
              <a:ea typeface="Microsoft YaHei" panose="020B0503020204020204" pitchFamily="34" charset="-122"/>
            </a:endParaRPr>
          </a:p>
          <a:p>
            <a:pPr lvl="1"/>
            <a:r>
              <a:rPr kumimoji="1" lang="zh-CN" altLang="en-US" sz="1930" dirty="0">
                <a:latin typeface="Courier" pitchFamily="2" charset="0"/>
                <a:ea typeface="Microsoft YaHei" panose="020B0503020204020204" pitchFamily="34" charset="-122"/>
              </a:rPr>
              <a:t>排序后的三列数据</a:t>
            </a:r>
            <a:endParaRPr kumimoji="1" lang="en-US" altLang="zh-CN" sz="1930" dirty="0">
              <a:latin typeface="Courier" pitchFamily="2" charset="0"/>
              <a:ea typeface="Microsoft YaHe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4798" y="799544"/>
            <a:ext cx="7534434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405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第</a:t>
            </a:r>
            <a:r>
              <a:rPr kumimoji="1" lang="en-US" altLang="zh-CN" sz="405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012</a:t>
            </a:r>
            <a:r>
              <a:rPr kumimoji="1" lang="zh-CN" altLang="en-US" sz="405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集 读取成绩文件排序数据</a:t>
            </a:r>
          </a:p>
        </p:txBody>
      </p:sp>
    </p:spTree>
    <p:extLst>
      <p:ext uri="{BB962C8B-B14F-4D97-AF65-F5344CB8AC3E}">
        <p14:creationId xmlns:p14="http://schemas.microsoft.com/office/powerpoint/2010/main" val="19225076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23514" y="966484"/>
            <a:ext cx="4895850" cy="1845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</a:p>
          <a:p>
            <a:pPr algn="ctr"/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入门编程</a:t>
            </a:r>
            <a:r>
              <a:rPr kumimoji="1" lang="en-US" altLang="zh-CN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</a:t>
            </a:r>
          </a:p>
        </p:txBody>
      </p:sp>
      <p:sp>
        <p:nvSpPr>
          <p:cNvPr id="3" name="矩形 2"/>
          <p:cNvSpPr/>
          <p:nvPr/>
        </p:nvSpPr>
        <p:spPr>
          <a:xfrm>
            <a:off x="2142131" y="2915671"/>
            <a:ext cx="4859023" cy="19620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013</a:t>
            </a:r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集 </a:t>
            </a:r>
          </a:p>
          <a:p>
            <a:pPr algn="ctr"/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统计学生成绩文件</a:t>
            </a:r>
            <a:endParaRPr kumimoji="1" lang="en-US" altLang="zh-CN" sz="405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最高分最低分平均分</a:t>
            </a:r>
          </a:p>
        </p:txBody>
      </p:sp>
    </p:spTree>
    <p:extLst>
      <p:ext uri="{BB962C8B-B14F-4D97-AF65-F5344CB8AC3E}">
        <p14:creationId xmlns:p14="http://schemas.microsoft.com/office/powerpoint/2010/main" val="39106781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4987" y="1403036"/>
            <a:ext cx="8074025" cy="3549210"/>
          </a:xfrm>
        </p:spPr>
        <p:txBody>
          <a:bodyPr>
            <a:noAutofit/>
          </a:bodyPr>
          <a:lstStyle/>
          <a:p>
            <a:r>
              <a:rPr kumimoji="1" lang="zh-CN" altLang="en-US" sz="2400" dirty="0">
                <a:latin typeface="Courier" pitchFamily="2" charset="0"/>
                <a:ea typeface="Microsoft YaHei" panose="020B0503020204020204" pitchFamily="34" charset="-122"/>
              </a:rPr>
              <a:t>输入文件：</a:t>
            </a:r>
            <a:endParaRPr kumimoji="1" lang="en-US" altLang="zh-CN" sz="2400" dirty="0">
              <a:latin typeface="Courier" pitchFamily="2" charset="0"/>
              <a:ea typeface="Microsoft YaHei" panose="020B0503020204020204" pitchFamily="34" charset="-122"/>
            </a:endParaRPr>
          </a:p>
          <a:p>
            <a:pPr lvl="1"/>
            <a:r>
              <a:rPr kumimoji="1" lang="zh-CN" altLang="en-US" sz="1930" dirty="0">
                <a:latin typeface="Courier" pitchFamily="2" charset="0"/>
                <a:ea typeface="Microsoft YaHei" panose="020B0503020204020204" pitchFamily="34" charset="-122"/>
              </a:rPr>
              <a:t>三列：学号、姓名、成绩</a:t>
            </a:r>
            <a:endParaRPr kumimoji="1" lang="en-US" altLang="zh-CN" sz="1930" dirty="0">
              <a:latin typeface="Courier" pitchFamily="2" charset="0"/>
              <a:ea typeface="Microsoft YaHei" panose="020B0503020204020204" pitchFamily="34" charset="-122"/>
            </a:endParaRPr>
          </a:p>
          <a:p>
            <a:pPr lvl="1"/>
            <a:r>
              <a:rPr kumimoji="1" lang="zh-CN" altLang="en-US" sz="1930" dirty="0">
                <a:latin typeface="Courier" pitchFamily="2" charset="0"/>
                <a:ea typeface="Microsoft YaHei" panose="020B0503020204020204" pitchFamily="34" charset="-122"/>
              </a:rPr>
              <a:t>列之间用逗号分割，比如</a:t>
            </a:r>
            <a:r>
              <a:rPr kumimoji="1" lang="en-US" altLang="zh-CN" sz="1930" dirty="0">
                <a:latin typeface="Courier" pitchFamily="2" charset="0"/>
                <a:ea typeface="Microsoft YaHei" panose="020B0503020204020204" pitchFamily="34" charset="-122"/>
              </a:rPr>
              <a:t>”101,</a:t>
            </a:r>
            <a:r>
              <a:rPr kumimoji="1" lang="zh-CN" altLang="en-US" sz="1930" dirty="0">
                <a:latin typeface="Courier" pitchFamily="2" charset="0"/>
                <a:ea typeface="Microsoft YaHei" panose="020B0503020204020204" pitchFamily="34" charset="-122"/>
              </a:rPr>
              <a:t>小张</a:t>
            </a:r>
            <a:r>
              <a:rPr kumimoji="1" lang="en-US" altLang="zh-CN" sz="1930" dirty="0">
                <a:latin typeface="Courier" pitchFamily="2" charset="0"/>
                <a:ea typeface="Microsoft YaHei" panose="020B0503020204020204" pitchFamily="34" charset="-122"/>
              </a:rPr>
              <a:t>,88”</a:t>
            </a:r>
          </a:p>
          <a:p>
            <a:pPr lvl="1"/>
            <a:r>
              <a:rPr kumimoji="1" lang="zh-CN" altLang="en-US" sz="1930" dirty="0">
                <a:latin typeface="Courier" pitchFamily="2" charset="0"/>
                <a:ea typeface="Microsoft YaHei" panose="020B0503020204020204" pitchFamily="34" charset="-122"/>
              </a:rPr>
              <a:t>行之间用</a:t>
            </a:r>
            <a:r>
              <a:rPr kumimoji="1" lang="en-US" altLang="zh-CN" sz="1930" dirty="0">
                <a:latin typeface="Courier" pitchFamily="2" charset="0"/>
                <a:ea typeface="Microsoft YaHei" panose="020B0503020204020204" pitchFamily="34" charset="-122"/>
              </a:rPr>
              <a:t>\n</a:t>
            </a:r>
            <a:r>
              <a:rPr kumimoji="1" lang="zh-CN" altLang="en-US" sz="1930" dirty="0">
                <a:latin typeface="Courier" pitchFamily="2" charset="0"/>
                <a:ea typeface="Microsoft YaHei" panose="020B0503020204020204" pitchFamily="34" charset="-122"/>
              </a:rPr>
              <a:t>换行分割</a:t>
            </a:r>
            <a:endParaRPr kumimoji="1" lang="en-US" altLang="zh-CN" sz="1930" dirty="0">
              <a:latin typeface="Courier" pitchFamily="2" charset="0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Courier" pitchFamily="2" charset="0"/>
                <a:ea typeface="Microsoft YaHei" panose="020B0503020204020204" pitchFamily="34" charset="-122"/>
              </a:rPr>
              <a:t>输出：最高分、最低分、平均分</a:t>
            </a:r>
            <a:endParaRPr kumimoji="1" lang="en-US" altLang="zh-CN" sz="2400" dirty="0">
              <a:latin typeface="Courier" pitchFamily="2" charset="0"/>
              <a:ea typeface="Microsoft YaHe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04310" y="618475"/>
            <a:ext cx="71000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32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第</a:t>
            </a:r>
            <a:r>
              <a:rPr kumimoji="1" lang="en-US" altLang="zh-CN" sz="32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013</a:t>
            </a:r>
            <a:r>
              <a:rPr kumimoji="1"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集统计学生成绩高分低分平均分</a:t>
            </a:r>
            <a:endParaRPr kumimoji="1" lang="zh-CN" altLang="en-US" sz="32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461072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23514" y="966484"/>
            <a:ext cx="4895850" cy="1845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</a:p>
          <a:p>
            <a:pPr algn="ctr"/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入门编程</a:t>
            </a:r>
            <a:r>
              <a:rPr kumimoji="1" lang="en-US" altLang="zh-CN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</a:t>
            </a:r>
          </a:p>
        </p:txBody>
      </p:sp>
      <p:sp>
        <p:nvSpPr>
          <p:cNvPr id="3" name="矩形 2"/>
          <p:cNvSpPr/>
          <p:nvPr/>
        </p:nvSpPr>
        <p:spPr>
          <a:xfrm>
            <a:off x="2142145" y="2915671"/>
            <a:ext cx="4859022" cy="19620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014</a:t>
            </a:r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集 </a:t>
            </a:r>
          </a:p>
          <a:p>
            <a:pPr algn="ctr"/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统计英语文章</a:t>
            </a:r>
            <a:endParaRPr kumimoji="1" lang="en-US" altLang="zh-CN" sz="405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每个单词的出现次数</a:t>
            </a:r>
          </a:p>
        </p:txBody>
      </p:sp>
    </p:spTree>
    <p:extLst>
      <p:ext uri="{BB962C8B-B14F-4D97-AF65-F5344CB8AC3E}">
        <p14:creationId xmlns:p14="http://schemas.microsoft.com/office/powerpoint/2010/main" val="17771578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23514" y="966484"/>
            <a:ext cx="4895850" cy="1845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</a:p>
          <a:p>
            <a:pPr algn="ctr"/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入门编程</a:t>
            </a:r>
            <a:r>
              <a:rPr kumimoji="1" lang="en-US" altLang="zh-CN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</a:t>
            </a:r>
          </a:p>
        </p:txBody>
      </p:sp>
      <p:sp>
        <p:nvSpPr>
          <p:cNvPr id="3" name="矩形 2"/>
          <p:cNvSpPr/>
          <p:nvPr/>
        </p:nvSpPr>
        <p:spPr>
          <a:xfrm>
            <a:off x="1622776" y="2915671"/>
            <a:ext cx="5897768" cy="13388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015</a:t>
            </a:r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集</a:t>
            </a:r>
            <a:endParaRPr kumimoji="1" lang="en-US" altLang="zh-CN" sz="405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统计目录下所有文件大小</a:t>
            </a:r>
          </a:p>
        </p:txBody>
      </p:sp>
    </p:spTree>
    <p:extLst>
      <p:ext uri="{BB962C8B-B14F-4D97-AF65-F5344CB8AC3E}">
        <p14:creationId xmlns:p14="http://schemas.microsoft.com/office/powerpoint/2010/main" val="1247231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例子</a:t>
            </a:r>
            <a:r>
              <a:rPr kumimoji="1" lang="en-US" altLang="zh-CN" dirty="0"/>
              <a:t>01</a:t>
            </a:r>
            <a:r>
              <a:rPr kumimoji="1" lang="zh-CN" altLang="en-US" dirty="0"/>
              <a:t>：两数之和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4351" y="1895001"/>
            <a:ext cx="7598569" cy="1746250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输入两个数字，打印数字之和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09196" y="1869462"/>
            <a:ext cx="7157720" cy="922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入门编程</a:t>
            </a:r>
            <a:r>
              <a:rPr kumimoji="1" lang="en-US" altLang="zh-CN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</a:t>
            </a:r>
            <a:endParaRPr lang="zh-CN" altLang="en-US" sz="5400" dirty="0"/>
          </a:p>
        </p:txBody>
      </p:sp>
      <p:sp>
        <p:nvSpPr>
          <p:cNvPr id="3" name="矩形 2"/>
          <p:cNvSpPr/>
          <p:nvPr/>
        </p:nvSpPr>
        <p:spPr>
          <a:xfrm>
            <a:off x="1715554" y="2999763"/>
            <a:ext cx="5259705" cy="714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002</a:t>
            </a:r>
            <a:r>
              <a:rPr kumimoji="1" lang="zh-CN" altLang="en-US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集：数字的阶乘</a:t>
            </a:r>
            <a:endParaRPr lang="zh-CN" altLang="en-US" sz="40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002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集：数字的阶乘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4350" y="2250601"/>
            <a:ext cx="7598569" cy="1746250"/>
          </a:xfrm>
        </p:spPr>
        <p:txBody>
          <a:bodyPr>
            <a:normAutofit/>
          </a:bodyPr>
          <a:lstStyle/>
          <a:p>
            <a:r>
              <a:rPr kumimoji="1" lang="zh-CN" altLang="en-US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求数字的阶乘：</a:t>
            </a:r>
            <a:endParaRPr kumimoji="1" lang="en-US" altLang="zh-CN" sz="27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en-US" altLang="zh-CN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lang="zh-CN" altLang="en-US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的阶乘：</a:t>
            </a:r>
            <a:r>
              <a:rPr lang="en-GB" altLang="zh-CN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6*5*4*3*2*1</a:t>
            </a:r>
          </a:p>
          <a:p>
            <a:pPr lvl="1"/>
            <a:r>
              <a:rPr kumimoji="1" lang="en-US" altLang="zh-CN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kumimoji="1" lang="zh-CN" altLang="en-GB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kumimoji="1" lang="zh-CN" altLang="en-US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阶乘：</a:t>
            </a:r>
            <a:r>
              <a:rPr kumimoji="1" lang="en-US" altLang="zh-CN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kumimoji="1" lang="zh-CN" altLang="en-US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*</a:t>
            </a:r>
            <a:r>
              <a:rPr kumimoji="1" lang="en-US" altLang="zh-CN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*</a:t>
            </a:r>
            <a:r>
              <a:rPr kumimoji="1" lang="en-US" altLang="zh-CN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27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608688" y="1307955"/>
            <a:ext cx="5419725" cy="20300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6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endParaRPr kumimoji="1" lang="en-US" altLang="zh-CN" sz="6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入门编程</a:t>
            </a:r>
            <a:r>
              <a:rPr kumimoji="1" lang="en-US" altLang="zh-CN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</a:t>
            </a:r>
            <a:endParaRPr lang="zh-CN" altLang="en-US" sz="6000" dirty="0"/>
          </a:p>
        </p:txBody>
      </p:sp>
      <p:sp>
        <p:nvSpPr>
          <p:cNvPr id="3" name="矩形 2"/>
          <p:cNvSpPr/>
          <p:nvPr/>
        </p:nvSpPr>
        <p:spPr>
          <a:xfrm>
            <a:off x="1781678" y="3393732"/>
            <a:ext cx="5259705" cy="714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003</a:t>
            </a:r>
            <a:r>
              <a:rPr kumimoji="1" lang="zh-CN" altLang="en-US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集：求圆的面积</a:t>
            </a:r>
            <a:endParaRPr lang="zh-CN" altLang="en-US" sz="40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例子</a:t>
            </a:r>
            <a:r>
              <a:rPr kumimoji="1" lang="en-US" altLang="zh-CN" dirty="0"/>
              <a:t>003</a:t>
            </a:r>
            <a:r>
              <a:rPr kumimoji="1" lang="zh-CN" altLang="en-US" dirty="0"/>
              <a:t>：计算圆的面积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4351" y="2257017"/>
            <a:ext cx="3294028" cy="1746250"/>
          </a:xfrm>
        </p:spPr>
        <p:txBody>
          <a:bodyPr>
            <a:normAutofit/>
          </a:bodyPr>
          <a:lstStyle/>
          <a:p>
            <a:r>
              <a:rPr kumimoji="1" lang="zh-CN" altLang="en-US" sz="2100" dirty="0"/>
              <a:t>输入半径，返回圆的面积</a:t>
            </a:r>
          </a:p>
        </p:txBody>
      </p:sp>
      <p:pic>
        <p:nvPicPr>
          <p:cNvPr id="1026" name="Picture 2" descr="Area of a Circle (examples, videos, worksheets, solutions, activities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87885"/>
            <a:ext cx="3354668" cy="2284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608688" y="1307955"/>
            <a:ext cx="5419725" cy="20300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6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endParaRPr kumimoji="1" lang="en-US" altLang="zh-CN" sz="6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入门编程</a:t>
            </a:r>
            <a:r>
              <a:rPr kumimoji="1" lang="en-US" altLang="zh-CN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</a:t>
            </a:r>
            <a:endParaRPr lang="zh-CN" altLang="en-US" sz="6000" dirty="0"/>
          </a:p>
        </p:txBody>
      </p:sp>
      <p:sp>
        <p:nvSpPr>
          <p:cNvPr id="3" name="矩形 2"/>
          <p:cNvSpPr/>
          <p:nvPr/>
        </p:nvSpPr>
        <p:spPr>
          <a:xfrm>
            <a:off x="1410587" y="3316197"/>
            <a:ext cx="6455410" cy="714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004</a:t>
            </a:r>
            <a:r>
              <a:rPr kumimoji="1" lang="zh-CN" altLang="en-US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 区间内的所有素数</a:t>
            </a:r>
            <a:endParaRPr lang="zh-CN" altLang="en-US" sz="40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2301" y="2053750"/>
            <a:ext cx="7899399" cy="2419417"/>
          </a:xfrm>
        </p:spPr>
        <p:txBody>
          <a:bodyPr>
            <a:normAutofit/>
          </a:bodyPr>
          <a:lstStyle/>
          <a:p>
            <a:r>
              <a:rPr kumimoji="1" lang="zh-CN" altLang="en-US" sz="2100" dirty="0"/>
              <a:t>输入开始数字和结束数字，打印区间内所有的素数</a:t>
            </a:r>
            <a:endParaRPr kumimoji="1" lang="en-US" altLang="zh-CN" sz="2100" dirty="0"/>
          </a:p>
          <a:p>
            <a:pPr lvl="1"/>
            <a:r>
              <a:rPr kumimoji="1" lang="zh-CN" altLang="en-US" sz="1950" dirty="0"/>
              <a:t>比如：输入 </a:t>
            </a:r>
            <a:r>
              <a:rPr kumimoji="1" lang="en-US" altLang="zh-CN" sz="1950" dirty="0"/>
              <a:t>11</a:t>
            </a:r>
            <a:r>
              <a:rPr kumimoji="1" lang="zh-CN" altLang="en-US" sz="1950" dirty="0"/>
              <a:t>和</a:t>
            </a:r>
            <a:r>
              <a:rPr kumimoji="1" lang="en-US" altLang="zh-CN" sz="1950" dirty="0"/>
              <a:t>25</a:t>
            </a:r>
            <a:r>
              <a:rPr kumimoji="1" lang="zh-CN" altLang="en-US" sz="1950" dirty="0"/>
              <a:t>，打印</a:t>
            </a:r>
            <a:r>
              <a:rPr kumimoji="1" lang="en-US" altLang="zh-CN" sz="1950" dirty="0"/>
              <a:t>11~25</a:t>
            </a:r>
            <a:r>
              <a:rPr kumimoji="1" lang="zh-CN" altLang="en-US" sz="1950" dirty="0"/>
              <a:t>的所有素数，包括</a:t>
            </a:r>
            <a:r>
              <a:rPr kumimoji="1" lang="en-US" altLang="zh-CN" sz="1950" dirty="0"/>
              <a:t>25</a:t>
            </a:r>
          </a:p>
          <a:p>
            <a:pPr marL="457200" lvl="1" indent="0">
              <a:buNone/>
            </a:pPr>
            <a:endParaRPr kumimoji="1" lang="en-US" altLang="zh-CN" sz="1950" dirty="0"/>
          </a:p>
          <a:p>
            <a:r>
              <a:rPr kumimoji="1" lang="zh-CN" altLang="en-US" sz="2100" dirty="0"/>
              <a:t>素数：如果数字只能被</a:t>
            </a:r>
            <a:r>
              <a:rPr kumimoji="1" lang="en-US" altLang="zh-CN" sz="2100" dirty="0"/>
              <a:t>1</a:t>
            </a:r>
            <a:r>
              <a:rPr kumimoji="1" lang="zh-CN" altLang="en-US" sz="2100" dirty="0"/>
              <a:t>和自己整除就是素数，否则不是素数</a:t>
            </a:r>
            <a:endParaRPr kumimoji="1" lang="en-US" altLang="zh-CN" sz="2100" dirty="0"/>
          </a:p>
          <a:p>
            <a:pPr lvl="1"/>
            <a:r>
              <a:rPr kumimoji="1" lang="zh-CN" altLang="en-US" sz="1950" dirty="0"/>
              <a:t>比如</a:t>
            </a:r>
            <a:r>
              <a:rPr kumimoji="1" lang="en-US" altLang="zh-CN" sz="1950" dirty="0"/>
              <a:t>3</a:t>
            </a:r>
            <a:r>
              <a:rPr kumimoji="1" lang="zh-CN" altLang="en-US" sz="1950" dirty="0"/>
              <a:t>是素数、</a:t>
            </a:r>
            <a:r>
              <a:rPr kumimoji="1" lang="en-US" altLang="zh-CN" sz="1950" dirty="0"/>
              <a:t>4</a:t>
            </a:r>
            <a:r>
              <a:rPr kumimoji="1" lang="zh-CN" altLang="en-US" sz="1950" dirty="0"/>
              <a:t>不是素数</a:t>
            </a:r>
          </a:p>
        </p:txBody>
      </p:sp>
      <p:sp>
        <p:nvSpPr>
          <p:cNvPr id="5" name="矩形 4"/>
          <p:cNvSpPr/>
          <p:nvPr/>
        </p:nvSpPr>
        <p:spPr>
          <a:xfrm>
            <a:off x="1207387" y="655548"/>
            <a:ext cx="6455410" cy="714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004</a:t>
            </a:r>
            <a:r>
              <a:rPr kumimoji="1" lang="zh-CN" altLang="en-US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 区间内的所有素数</a:t>
            </a:r>
            <a:endParaRPr lang="zh-CN" altLang="en-US" sz="4050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天体</Template>
  <TotalTime>70</TotalTime>
  <Words>992</Words>
  <Application>Microsoft Macintosh PowerPoint</Application>
  <PresentationFormat>自定义</PresentationFormat>
  <Paragraphs>156</Paragraphs>
  <Slides>29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6" baseType="lpstr">
      <vt:lpstr>等线</vt:lpstr>
      <vt:lpstr>Microsoft YaHei</vt:lpstr>
      <vt:lpstr>Arial</vt:lpstr>
      <vt:lpstr>Calibri</vt:lpstr>
      <vt:lpstr>Calibri Light</vt:lpstr>
      <vt:lpstr>Courier</vt:lpstr>
      <vt:lpstr>天体</vt:lpstr>
      <vt:lpstr>PowerPoint 演示文稿</vt:lpstr>
      <vt:lpstr>视频系列介绍</vt:lpstr>
      <vt:lpstr>例子01：两数之和</vt:lpstr>
      <vt:lpstr>PowerPoint 演示文稿</vt:lpstr>
      <vt:lpstr>第002集：数字的阶乘</vt:lpstr>
      <vt:lpstr>PowerPoint 演示文稿</vt:lpstr>
      <vt:lpstr>例子003：计算圆的面积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111</cp:revision>
  <dcterms:created xsi:type="dcterms:W3CDTF">2021-03-29T14:56:24Z</dcterms:created>
  <dcterms:modified xsi:type="dcterms:W3CDTF">2021-04-04T14:58:58Z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2052-3.1.1.4956</vt:lpwstr>
  </property>
</Properties>
</file>