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37" r:id="rId4"/>
    <p:sldId id="278" r:id="rId5"/>
    <p:sldId id="265" r:id="rId6"/>
    <p:sldId id="258" r:id="rId7"/>
    <p:sldId id="259" r:id="rId8"/>
    <p:sldId id="260" r:id="rId9"/>
    <p:sldId id="261" r:id="rId10"/>
    <p:sldId id="262" r:id="rId11"/>
    <p:sldId id="286" r:id="rId12"/>
    <p:sldId id="263" r:id="rId13"/>
    <p:sldId id="279" r:id="rId14"/>
    <p:sldId id="264" r:id="rId15"/>
    <p:sldId id="281" r:id="rId16"/>
    <p:sldId id="271" r:id="rId17"/>
    <p:sldId id="269" r:id="rId18"/>
    <p:sldId id="272" r:id="rId19"/>
    <p:sldId id="287" r:id="rId20"/>
    <p:sldId id="282" r:id="rId21"/>
    <p:sldId id="285" r:id="rId22"/>
    <p:sldId id="270" r:id="rId23"/>
    <p:sldId id="288" r:id="rId24"/>
    <p:sldId id="290" r:id="rId25"/>
    <p:sldId id="289" r:id="rId26"/>
    <p:sldId id="283" r:id="rId27"/>
    <p:sldId id="291" r:id="rId28"/>
    <p:sldId id="292" r:id="rId29"/>
    <p:sldId id="293" r:id="rId30"/>
    <p:sldId id="294" r:id="rId31"/>
    <p:sldId id="274" r:id="rId32"/>
    <p:sldId id="295" r:id="rId33"/>
    <p:sldId id="297" r:id="rId34"/>
    <p:sldId id="296" r:id="rId35"/>
    <p:sldId id="298" r:id="rId36"/>
    <p:sldId id="299" r:id="rId37"/>
    <p:sldId id="300" r:id="rId38"/>
    <p:sldId id="301" r:id="rId39"/>
    <p:sldId id="302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/>
    <p:restoredTop sz="96857"/>
  </p:normalViewPr>
  <p:slideViewPr>
    <p:cSldViewPr snapToGrid="0" snapToObjects="1">
      <p:cViewPr varScale="1">
        <p:scale>
          <a:sx n="152" d="100"/>
          <a:sy n="152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3210-2BAA-0743-95FA-E91151E8B0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83FC-3276-6140-A192-D6964675FE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hyperlink" Target="https://edu.csdn.net/course/detail/29417" TargetMode="External"/><Relationship Id="rId7" Type="http://schemas.openxmlformats.org/officeDocument/2006/relationships/hyperlink" Target="https://edu.csdn.net/course/detail/29416" TargetMode="External"/><Relationship Id="rId6" Type="http://schemas.openxmlformats.org/officeDocument/2006/relationships/hyperlink" Target="https://edu.csdn.net/course/detail/29415" TargetMode="External"/><Relationship Id="rId5" Type="http://schemas.openxmlformats.org/officeDocument/2006/relationships/hyperlink" Target="https://edu.csdn.net/course/detail/29414" TargetMode="External"/><Relationship Id="rId4" Type="http://schemas.openxmlformats.org/officeDocument/2006/relationships/hyperlink" Target="https://edu.csdn.net/course/detail/29411" TargetMode="External"/><Relationship Id="rId3" Type="http://schemas.openxmlformats.org/officeDocument/2006/relationships/hyperlink" Target="https://edu.csdn.net/course/detail/29409" TargetMode="External"/><Relationship Id="rId2" Type="http://schemas.openxmlformats.org/officeDocument/2006/relationships/hyperlink" Target="https://edu.csdn.net/course/detail/29408" TargetMode="Externa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.xml"/><Relationship Id="rId1" Type="http://schemas.openxmlformats.org/officeDocument/2006/relationships/hyperlink" Target="https://edu.csdn.net/course/detail/28047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naconda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flask.pocoo.org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python-requests.org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.mysql.com/downloads/mysql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iki.python.org/moin/Python2orPython3" TargetMode="External"/><Relationship Id="rId1" Type="http://schemas.openxmlformats.org/officeDocument/2006/relationships/hyperlink" Target="https://pypi.org/si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580" y="327025"/>
            <a:ext cx="111461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你好，相见就是缘分，希望你能保持学习的动力，不断进步和成长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我的全部课程列表：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Python零基础入门视频教程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1" tooltip="" action="ppaction://hlinkfile"/>
              </a:rPr>
              <a:t>https://edu.csdn.net/course/detail/28047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Python爬虫从入门到进阶实战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 tooltip="" action="ppaction://hlinkfile"/>
              </a:rPr>
              <a:t>https://edu.csdn.net/course/detail/29408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Python使用Flask入门Web开发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 tooltip="" action="ppaction://hlinkfile"/>
              </a:rPr>
              <a:t>https://edu.csdn.net/course/detail/29409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Python使用Numpy入门数据计算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 tooltip="" action="ppaction://hlinkfile"/>
              </a:rPr>
              <a:t>https://edu.csdn.net/course/detail/29411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Python使用Pandas入门数据分析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 tooltip="" action="ppaction://hlinkfile"/>
              </a:rPr>
              <a:t>https://edu.csdn.net/course/detail/29414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Python数据图表可视化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 tooltip="" action="ppaction://hlinkfile"/>
              </a:rPr>
              <a:t>https://edu.csdn.net/course/detail/29415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推荐系统入门到实战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7" tooltip="" action="ppaction://hlinkfile"/>
              </a:rPr>
              <a:t>https://edu.csdn.net/course/detail/29416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Tensorflow深度学习入门到实战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8" tooltip="" action="ppaction://hlinkfile"/>
              </a:rPr>
              <a:t>https://edu.csdn.net/course/detail/29417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0700" y="4716145"/>
            <a:ext cx="5440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也欢迎大家关注我的微信公众号：蚂蚁学</a:t>
            </a:r>
            <a:r>
              <a:rPr lang="en-US" altLang="zh-CN"/>
              <a:t>Python</a:t>
            </a:r>
            <a:endParaRPr lang="zh-CN" altLang="en-US"/>
          </a:p>
          <a:p>
            <a:r>
              <a:rPr lang="zh-CN" altLang="en-US"/>
              <a:t>公众号会不停歇的分享</a:t>
            </a:r>
            <a:r>
              <a:rPr lang="en-US" altLang="zh-CN"/>
              <a:t>Python</a:t>
            </a:r>
            <a:r>
              <a:rPr lang="zh-CN" altLang="en-US"/>
              <a:t>领域技术干货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学习是件需要一辈子努力和持续的事情，你同意吗？</a:t>
            </a:r>
            <a:endParaRPr lang="zh-CN" altLang="en-US"/>
          </a:p>
        </p:txBody>
      </p:sp>
      <p:pic>
        <p:nvPicPr>
          <p:cNvPr id="4" name="图片 3" descr="qrcode_for_gh_a3ac1e9bc528_3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5920" y="4274820"/>
            <a:ext cx="2081530" cy="208153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201" y="1885305"/>
            <a:ext cx="9098468" cy="34813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windows: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包安装</a:t>
            </a:r>
            <a:r>
              <a:rPr lang="en-US" altLang="zh-CN" dirty="0"/>
              <a:t>+</a:t>
            </a:r>
            <a:r>
              <a:rPr lang="zh-CN" altLang="en-US" dirty="0"/>
              <a:t>配置环境变量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：</a:t>
            </a:r>
            <a:r>
              <a:rPr lang="en-US" altLang="zh-CN" dirty="0" err="1"/>
              <a:t>pkg</a:t>
            </a:r>
            <a:r>
              <a:rPr lang="zh-CN" altLang="en-US" dirty="0"/>
              <a:t>安装，或者</a:t>
            </a:r>
            <a:r>
              <a:rPr lang="en-US" altLang="zh-CN" dirty="0"/>
              <a:t>brew</a:t>
            </a:r>
            <a:r>
              <a:rPr lang="zh-CN" altLang="en-US" dirty="0"/>
              <a:t>命令行安装</a:t>
            </a:r>
            <a:endParaRPr lang="en-US" altLang="zh-CN" dirty="0"/>
          </a:p>
          <a:p>
            <a:r>
              <a:rPr lang="en-US" altLang="zh-CN" dirty="0"/>
              <a:t>ubuntu</a:t>
            </a:r>
            <a:r>
              <a:rPr lang="zh-CN" altLang="en-US" dirty="0"/>
              <a:t>：</a:t>
            </a:r>
            <a:r>
              <a:rPr lang="en-US" altLang="zh-CN" dirty="0"/>
              <a:t>apt-install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centos</a:t>
            </a:r>
            <a:r>
              <a:rPr lang="zh-CN" altLang="en-US" dirty="0"/>
              <a:t>：</a:t>
            </a:r>
            <a:r>
              <a:rPr lang="en-US" altLang="zh-CN" dirty="0"/>
              <a:t>yum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或者下载源码包自己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0267" y="465667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4224" y="1067008"/>
            <a:ext cx="6362639" cy="17054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的安装：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：直接安装下载的</a:t>
            </a:r>
            <a:r>
              <a:rPr lang="en-US" altLang="zh-CN" dirty="0" err="1"/>
              <a:t>pkg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：安装</a:t>
            </a:r>
            <a:r>
              <a:rPr lang="en-US" altLang="zh-CN" dirty="0"/>
              <a:t>exe</a:t>
            </a:r>
            <a:r>
              <a:rPr lang="zh-CN" altLang="en-US" dirty="0"/>
              <a:t>文件，然后需要配置</a:t>
            </a:r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：下载</a:t>
            </a:r>
            <a:r>
              <a:rPr lang="en-US" altLang="zh-CN" dirty="0" err="1"/>
              <a:t>tar.xz</a:t>
            </a:r>
            <a:r>
              <a:rPr lang="zh-CN" altLang="en-US" dirty="0"/>
              <a:t>的源码包，然后解压、编译和安装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0266" y="374039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的简介、版本选择、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、开发环境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892" y="2948221"/>
            <a:ext cx="9267466" cy="385079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130" y="1136924"/>
            <a:ext cx="3586038" cy="1581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465667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的简介、版本选择、安装、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2190" y="1481348"/>
            <a:ext cx="9629088" cy="444076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可以使用三种环境开发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适用于快速语法学习和测试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插件可以极大提升使用体验（代码提示）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文本编辑器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(vim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sublime)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编写和运行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适用于小型需求代码编写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集成开发环境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PyCharm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大型项目代码编写、调试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8267" y="3879653"/>
            <a:ext cx="4312461" cy="1441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注释的方法：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号进行行注释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使用三个双引号或者三个单引号，在文件开头、类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函数开头注释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67" y="550334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的代码风格、缩进、注释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68266" y="2612122"/>
            <a:ext cx="4312461" cy="795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的代码缩进：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下一层级的代码，使用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TAB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或者四个空格来缩进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4247" y="1948219"/>
            <a:ext cx="5293960" cy="36834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的设计目的：一种优美而强大，提供给非专业程序设计师使用的语言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在命令行输入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import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即可查看（前几条）：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优美胜于丑陋（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以编写优美的代码为目标）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明了胜于晦涩（优美的代码应当是明了的，命名规范，风格相似）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简洁胜于复杂（优美的代码应当是简洁的，不要有复杂的内部实现）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复杂胜于凌乱（如果复杂不可避免，要保持接口简洁）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扁平胜于嵌套（优美的代码应当是扁平的，不能有太多的嵌套）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间隔胜于紧凑（优美的代码有适当的间隔，不要奢望一行代码解决问题）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可读性很重要（优美的代码是可读的）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5314" y="1143840"/>
            <a:ext cx="9394498" cy="40227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基本数据类型（相对于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String/List/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Dict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/Tuple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等高级数据结构）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整数：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举例：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234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-123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类型：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int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浮点型（小数）：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举例：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1.3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2.14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-2.34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类型：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float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布尔值：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举例：真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False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类型：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bool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空值：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None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67" y="384003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的基本数据类型和变量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5314" y="5368871"/>
            <a:ext cx="9394498" cy="11437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变量：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存储信息、信息可变的一个名字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变量名必须是大小写英文、数字和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的组合，且不能用数字开头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9994" y="1972001"/>
            <a:ext cx="335294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# </a:t>
            </a:r>
            <a:r>
              <a:rPr lang="zh-CN" altLang="en-US" i="1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算数运算符：</a:t>
            </a:r>
            <a:r>
              <a:rPr lang="en-US" altLang="zh-CN" i="1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+-*/%</a:t>
            </a:r>
            <a:br>
              <a:rPr lang="en-US" altLang="zh-CN" i="1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a, b = 3, 2</a:t>
            </a:r>
            <a:b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c = a + b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  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加法</a:t>
            </a:r>
            <a:b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c = a – b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  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减法</a:t>
            </a:r>
            <a:b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c = a * b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  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乘法</a:t>
            </a:r>
            <a:b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c = a / b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  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除法</a:t>
            </a:r>
            <a:b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c = a % b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  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取余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67" y="570896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的运算符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5877" y="2417701"/>
            <a:ext cx="3600628" cy="2031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409020205090404" pitchFamily="49" charset="0"/>
                <a:cs typeface="Courier New" panose="02070409020205090404" pitchFamily="49" charset="0"/>
              </a:rPr>
              <a:t># </a:t>
            </a:r>
            <a:r>
              <a:rPr lang="zh-CN" altLang="en-US" i="1" dirty="0">
                <a:latin typeface="Courier New" panose="02070409020205090404" pitchFamily="49" charset="0"/>
                <a:cs typeface="Courier New" panose="02070409020205090404" pitchFamily="49" charset="0"/>
              </a:rPr>
              <a:t>比较运算符</a:t>
            </a:r>
            <a:br>
              <a:rPr lang="zh-CN" altLang="en-US" i="1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 == b		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等于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 != b		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不等于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 &gt; b		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大于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 &gt;= b		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大于等于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</a:t>
            </a: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&lt; b		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小于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 &lt;= b		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小于等于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9994" y="4240134"/>
            <a:ext cx="335294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i="1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defRPr>
            </a:lvl1pPr>
          </a:lstStyle>
          <a:p>
            <a:r>
              <a:rPr lang="en-US" altLang="zh-CN" dirty="0"/>
              <a:t># </a:t>
            </a:r>
            <a:r>
              <a:rPr lang="zh-CN" altLang="en-US" dirty="0"/>
              <a:t>赋值运算符</a:t>
            </a:r>
            <a:br>
              <a:rPr lang="zh-CN" altLang="en-US" dirty="0"/>
            </a:br>
            <a:r>
              <a:rPr lang="en-GB" altLang="zh-CN" i="0" dirty="0"/>
              <a:t>a = 3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赋值</a:t>
            </a:r>
            <a:br>
              <a:rPr lang="en-GB" altLang="zh-CN" i="0" dirty="0"/>
            </a:br>
            <a:r>
              <a:rPr lang="en-GB" altLang="zh-CN" i="0" dirty="0"/>
              <a:t>a +=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加等</a:t>
            </a:r>
            <a:br>
              <a:rPr lang="en-GB" altLang="zh-CN" i="0" dirty="0"/>
            </a:br>
            <a:r>
              <a:rPr lang="en-GB" altLang="zh-CN" i="0" dirty="0"/>
              <a:t>a -=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减等</a:t>
            </a:r>
            <a:br>
              <a:rPr lang="en-GB" altLang="zh-CN" i="0" dirty="0"/>
            </a:br>
            <a:r>
              <a:rPr lang="en-GB" altLang="zh-CN" i="0" dirty="0"/>
              <a:t>a *=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乘等</a:t>
            </a:r>
            <a:br>
              <a:rPr lang="en-GB" altLang="zh-CN" i="0" dirty="0"/>
            </a:br>
            <a:r>
              <a:rPr lang="en-GB" altLang="zh-CN" i="0" dirty="0"/>
              <a:t>a /=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除等</a:t>
            </a:r>
            <a:endParaRPr lang="en-US" altLang="zh-CN" i="0" dirty="0"/>
          </a:p>
          <a:p>
            <a:r>
              <a:rPr lang="en-US" altLang="zh-CN" i="0" dirty="0"/>
              <a:t>a</a:t>
            </a:r>
            <a:r>
              <a:rPr lang="zh-CN" altLang="en-US" i="0" dirty="0"/>
              <a:t> </a:t>
            </a:r>
            <a:r>
              <a:rPr lang="en-US" altLang="zh-CN" i="0" dirty="0"/>
              <a:t>%=</a:t>
            </a:r>
            <a:r>
              <a:rPr lang="zh-CN" altLang="en-US" i="0" dirty="0"/>
              <a:t> </a:t>
            </a:r>
            <a:r>
              <a:rPr lang="en-US" altLang="zh-CN" i="0" dirty="0"/>
              <a:t>2</a:t>
            </a:r>
            <a:r>
              <a:rPr lang="zh-CN" altLang="en-US" i="0" dirty="0"/>
              <a:t>      </a:t>
            </a:r>
            <a:r>
              <a:rPr lang="en-US" altLang="zh-CN" i="0" dirty="0"/>
              <a:t>#</a:t>
            </a:r>
            <a:r>
              <a:rPr lang="zh-CN" altLang="en-US" i="0" dirty="0"/>
              <a:t> 取余等</a:t>
            </a:r>
            <a:endParaRPr lang="en-US" altLang="zh-CN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8627936" y="3626068"/>
            <a:ext cx="3110926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409020205090404" pitchFamily="49" charset="0"/>
                <a:cs typeface="Courier New" panose="02070409020205090404" pitchFamily="49" charset="0"/>
              </a:rPr>
              <a:t># </a:t>
            </a:r>
            <a:r>
              <a:rPr lang="zh-CN" altLang="en-US" i="1" dirty="0">
                <a:latin typeface="Courier New" panose="02070409020205090404" pitchFamily="49" charset="0"/>
                <a:cs typeface="Courier New" panose="02070409020205090404" pitchFamily="49" charset="0"/>
              </a:rPr>
              <a:t>逻辑运算符</a:t>
            </a:r>
            <a:br>
              <a:rPr lang="zh-CN" altLang="en-US" i="1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a==b </a:t>
            </a: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and </a:t>
            </a: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c==d	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并且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a==b </a:t>
            </a: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or </a:t>
            </a: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c==d	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或者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not </a:t>
            </a: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 == b	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非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5877" y="4720946"/>
            <a:ext cx="358003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409020205090404" pitchFamily="49" charset="0"/>
                <a:cs typeface="Courier New" panose="02070409020205090404" pitchFamily="49" charset="0"/>
              </a:rPr>
              <a:t># </a:t>
            </a:r>
            <a:r>
              <a:rPr lang="zh-CN" altLang="en-US" i="1" dirty="0">
                <a:latin typeface="Courier New" panose="02070409020205090404" pitchFamily="49" charset="0"/>
                <a:cs typeface="Courier New" panose="02070409020205090404" pitchFamily="49" charset="0"/>
              </a:rPr>
              <a:t>成员运算符</a:t>
            </a:r>
            <a:br>
              <a:rPr lang="zh-CN" altLang="en-US" i="1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l = [1, 2, 3, 4]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1 </a:t>
            </a: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in </a:t>
            </a: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l	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包含</a:t>
            </a:r>
            <a:b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2 </a:t>
            </a: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not in </a:t>
            </a:r>
            <a:r>
              <a:rPr lang="en-GB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l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   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#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不包含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1013" y="1939736"/>
            <a:ext cx="668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urier New" panose="02070409020205090404" pitchFamily="49" charset="0"/>
                <a:cs typeface="Courier New" panose="02070409020205090404" pitchFamily="49" charset="0"/>
              </a:rPr>
              <a:t>结果是</a:t>
            </a:r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True/False</a:t>
            </a:r>
            <a:r>
              <a:rPr lang="zh-CN" altLang="en-US" b="1" dirty="0">
                <a:latin typeface="Courier New" panose="02070409020205090404" pitchFamily="49" charset="0"/>
                <a:cs typeface="Courier New" panose="02070409020205090404" pitchFamily="49" charset="0"/>
              </a:rPr>
              <a:t>可以作为</a:t>
            </a: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zh-CN" altLang="en-GB" b="1" dirty="0">
                <a:latin typeface="Courier New" panose="02070409020205090404" pitchFamily="49" charset="0"/>
                <a:cs typeface="Courier New" panose="02070409020205090404" pitchFamily="49" charset="0"/>
              </a:rPr>
              <a:t>、</a:t>
            </a: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while</a:t>
            </a:r>
            <a:r>
              <a:rPr lang="zh-CN" altLang="en-GB" b="1" dirty="0">
                <a:latin typeface="Courier New" panose="02070409020205090404" pitchFamily="49" charset="0"/>
                <a:cs typeface="Courier New" panose="02070409020205090404" pitchFamily="49" charset="0"/>
              </a:rPr>
              <a:t>、</a:t>
            </a:r>
            <a:r>
              <a:rPr lang="en-GB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for</a:t>
            </a:r>
            <a:r>
              <a:rPr lang="zh-CN" altLang="en-US" b="1" dirty="0">
                <a:latin typeface="Courier New" panose="02070409020205090404" pitchFamily="49" charset="0"/>
                <a:cs typeface="Courier New" panose="02070409020205090404" pitchFamily="49" charset="0"/>
              </a:rPr>
              <a:t>的判断表达式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1627863" y="1550527"/>
            <a:ext cx="172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urier New" panose="02070409020205090404" pitchFamily="49" charset="0"/>
                <a:cs typeface="Courier New" panose="02070409020205090404" pitchFamily="49" charset="0"/>
              </a:rPr>
              <a:t>结果是数字</a:t>
            </a:r>
            <a:endParaRPr lang="zh-CN" altLang="en-US" b="1" dirty="0"/>
          </a:p>
        </p:txBody>
      </p:sp>
      <p:cxnSp>
        <p:nvCxnSpPr>
          <p:cNvPr id="11" name="直线箭头连接符 10"/>
          <p:cNvCxnSpPr>
            <a:stCxn id="8" idx="1"/>
          </p:cNvCxnSpPr>
          <p:nvPr/>
        </p:nvCxnSpPr>
        <p:spPr>
          <a:xfrm flipH="1" flipV="1">
            <a:off x="8176505" y="3433363"/>
            <a:ext cx="451431" cy="79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1"/>
            <a:endCxn id="9" idx="3"/>
          </p:cNvCxnSpPr>
          <p:nvPr/>
        </p:nvCxnSpPr>
        <p:spPr>
          <a:xfrm flipH="1">
            <a:off x="8155909" y="4226233"/>
            <a:ext cx="472027" cy="109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260289" y="4332556"/>
            <a:ext cx="3385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组</a:t>
            </a:r>
            <a:endParaRPr kumimoji="1" lang="en-US" altLang="zh-CN" sz="1200" dirty="0"/>
          </a:p>
          <a:p>
            <a:r>
              <a:rPr kumimoji="1" lang="zh-CN" altLang="en-US" sz="1200" dirty="0"/>
              <a:t>合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6381" y="1591100"/>
            <a:ext cx="5374146" cy="503560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/>
              <a:t>age = 25</a:t>
            </a:r>
            <a:br>
              <a:rPr lang="en-GB" altLang="zh-CN" dirty="0"/>
            </a:br>
            <a:br>
              <a:rPr lang="en-GB" altLang="zh-CN" dirty="0"/>
            </a:br>
            <a:r>
              <a:rPr lang="en-GB" altLang="zh-CN" i="1" dirty="0"/>
              <a:t># </a:t>
            </a:r>
            <a:r>
              <a:rPr lang="zh-CN" altLang="en-US" i="1" dirty="0"/>
              <a:t>采用</a:t>
            </a:r>
            <a:r>
              <a:rPr lang="en-GB" altLang="zh-CN" i="1" dirty="0"/>
              <a:t>if</a:t>
            </a:r>
            <a:r>
              <a:rPr lang="zh-CN" altLang="en-GB" i="1" dirty="0"/>
              <a:t>、</a:t>
            </a:r>
            <a:r>
              <a:rPr lang="en-GB" altLang="zh-CN" i="1" dirty="0" err="1"/>
              <a:t>elif</a:t>
            </a:r>
            <a:r>
              <a:rPr lang="zh-CN" altLang="en-GB" i="1" dirty="0"/>
              <a:t>、</a:t>
            </a:r>
            <a:r>
              <a:rPr lang="en-GB" altLang="zh-CN" i="1" dirty="0"/>
              <a:t>else</a:t>
            </a:r>
            <a:r>
              <a:rPr lang="zh-CN" altLang="en-US" i="1" dirty="0"/>
              <a:t>的方式进行，可以有多个</a:t>
            </a:r>
            <a:r>
              <a:rPr lang="en-GB" altLang="zh-CN" i="1" dirty="0" err="1"/>
              <a:t>elif</a:t>
            </a:r>
            <a:br>
              <a:rPr lang="en-GB" altLang="zh-CN" i="1" dirty="0"/>
            </a:br>
            <a:r>
              <a:rPr lang="en-GB" altLang="zh-CN" b="1" dirty="0"/>
              <a:t>if </a:t>
            </a:r>
            <a:r>
              <a:rPr lang="en-GB" altLang="zh-CN" dirty="0"/>
              <a:t>age &lt; </a:t>
            </a:r>
            <a:r>
              <a:rPr lang="en-US" altLang="zh-CN" dirty="0"/>
              <a:t>10</a:t>
            </a:r>
            <a:r>
              <a:rPr lang="en-GB" altLang="zh-CN" dirty="0"/>
              <a:t>:</a:t>
            </a:r>
            <a:br>
              <a:rPr lang="en-GB" altLang="zh-CN" dirty="0"/>
            </a:br>
            <a:r>
              <a:rPr lang="en-GB" altLang="zh-CN" dirty="0"/>
              <a:t>    print(</a:t>
            </a:r>
            <a:r>
              <a:rPr lang="en-GB" altLang="zh-CN" b="1" dirty="0"/>
              <a:t>"</a:t>
            </a:r>
            <a:r>
              <a:rPr lang="en-US" altLang="zh-CN" b="1" dirty="0"/>
              <a:t>child</a:t>
            </a:r>
            <a:r>
              <a:rPr lang="en-GB" altLang="zh-CN" b="1" dirty="0"/>
              <a:t>"</a:t>
            </a:r>
            <a:r>
              <a:rPr lang="en-GB" altLang="zh-CN" dirty="0"/>
              <a:t>)</a:t>
            </a:r>
            <a:endParaRPr lang="en-GB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en-GB" altLang="zh-CN" dirty="0" err="1"/>
              <a:t>prin</a:t>
            </a:r>
            <a:r>
              <a:rPr lang="en-US" altLang="zh-CN" dirty="0"/>
              <a:t>t(</a:t>
            </a:r>
            <a:r>
              <a:rPr lang="en-US" altLang="zh-CN" b="1" dirty="0"/>
              <a:t>"hello"</a:t>
            </a:r>
            <a:r>
              <a:rPr lang="en-US" altLang="zh-CN" dirty="0"/>
              <a:t>)</a:t>
            </a:r>
            <a:br>
              <a:rPr lang="en-GB" altLang="zh-CN" dirty="0"/>
            </a:br>
            <a:r>
              <a:rPr lang="en-GB" altLang="zh-CN" b="1" dirty="0" err="1"/>
              <a:t>elif</a:t>
            </a:r>
            <a:r>
              <a:rPr lang="en-GB" altLang="zh-CN" b="1" dirty="0"/>
              <a:t> </a:t>
            </a:r>
            <a:r>
              <a:rPr lang="en-GB" altLang="zh-CN" dirty="0"/>
              <a:t>age &lt; </a:t>
            </a:r>
            <a:r>
              <a:rPr lang="en-US" altLang="zh-CN" dirty="0"/>
              <a:t>20</a:t>
            </a:r>
            <a:r>
              <a:rPr lang="en-GB" altLang="zh-CN" dirty="0"/>
              <a:t>:</a:t>
            </a:r>
            <a:br>
              <a:rPr lang="en-GB" altLang="zh-CN" dirty="0"/>
            </a:br>
            <a:r>
              <a:rPr lang="en-GB" altLang="zh-CN" dirty="0"/>
              <a:t>    print(</a:t>
            </a:r>
            <a:r>
              <a:rPr lang="en-GB" altLang="zh-CN" b="1" dirty="0"/>
              <a:t>"</a:t>
            </a:r>
            <a:r>
              <a:rPr lang="en-US" altLang="zh-CN" b="1" dirty="0"/>
              <a:t>young</a:t>
            </a:r>
            <a:r>
              <a:rPr lang="en-GB" altLang="zh-CN" b="1" dirty="0"/>
              <a:t>"</a:t>
            </a:r>
            <a:r>
              <a:rPr lang="en-GB" altLang="zh-CN" dirty="0"/>
              <a:t>)</a:t>
            </a:r>
            <a:br>
              <a:rPr lang="en-GB" altLang="zh-CN" dirty="0"/>
            </a:br>
            <a:r>
              <a:rPr lang="en-GB" altLang="zh-CN" b="1" dirty="0" err="1"/>
              <a:t>elif</a:t>
            </a:r>
            <a:r>
              <a:rPr lang="en-GB" altLang="zh-CN" b="1" dirty="0"/>
              <a:t> </a:t>
            </a:r>
            <a:r>
              <a:rPr lang="en-GB" altLang="zh-CN" dirty="0"/>
              <a:t>age &lt; </a:t>
            </a:r>
            <a:r>
              <a:rPr lang="en-US" altLang="zh-CN" dirty="0"/>
              <a:t>60</a:t>
            </a:r>
            <a:r>
              <a:rPr lang="en-GB" altLang="zh-CN" dirty="0"/>
              <a:t>:</a:t>
            </a:r>
            <a:br>
              <a:rPr lang="en-GB" altLang="zh-CN" dirty="0"/>
            </a:br>
            <a:r>
              <a:rPr lang="en-GB" altLang="zh-CN" dirty="0"/>
              <a:t>    print(</a:t>
            </a:r>
            <a:r>
              <a:rPr lang="en-GB" altLang="zh-CN" b="1" dirty="0"/>
              <a:t>"</a:t>
            </a:r>
            <a:r>
              <a:rPr lang="en-US" altLang="zh-CN" b="1" dirty="0"/>
              <a:t>middle</a:t>
            </a:r>
            <a:r>
              <a:rPr lang="en-GB" altLang="zh-CN" b="1" dirty="0"/>
              <a:t>"</a:t>
            </a:r>
            <a:r>
              <a:rPr lang="en-GB" altLang="zh-CN" dirty="0"/>
              <a:t>)</a:t>
            </a:r>
            <a:br>
              <a:rPr lang="en-GB" altLang="zh-CN" dirty="0"/>
            </a:br>
            <a:r>
              <a:rPr lang="en-GB" altLang="zh-CN" b="1" dirty="0"/>
              <a:t>else</a:t>
            </a:r>
            <a:r>
              <a:rPr lang="en-GB" altLang="zh-CN" dirty="0"/>
              <a:t>:</a:t>
            </a:r>
            <a:br>
              <a:rPr lang="en-GB" altLang="zh-CN" dirty="0"/>
            </a:br>
            <a:r>
              <a:rPr lang="en-GB" altLang="zh-CN" dirty="0"/>
              <a:t>    print(</a:t>
            </a:r>
            <a:r>
              <a:rPr lang="en-GB" altLang="zh-CN" b="1" dirty="0"/>
              <a:t>"</a:t>
            </a:r>
            <a:r>
              <a:rPr lang="en-US" altLang="zh-CN" b="1" dirty="0"/>
              <a:t>old</a:t>
            </a:r>
            <a:r>
              <a:rPr lang="en-GB" altLang="zh-CN" b="1" dirty="0"/>
              <a:t>"</a:t>
            </a:r>
            <a:r>
              <a:rPr lang="en-GB" altLang="zh-CN" dirty="0"/>
              <a:t>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67" y="70152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55873" y="3253125"/>
            <a:ext cx="4178184" cy="17115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i="1" dirty="0"/>
              <a:t># if</a:t>
            </a:r>
            <a:r>
              <a:rPr lang="zh-CN" altLang="en-US" i="1" dirty="0"/>
              <a:t>的</a:t>
            </a:r>
            <a:r>
              <a:rPr lang="zh-CN" altLang="en-US" i="1"/>
              <a:t>简写形式</a:t>
            </a:r>
            <a:br>
              <a:rPr lang="zh-CN" altLang="en-US" i="1" dirty="0"/>
            </a:br>
            <a:r>
              <a:rPr lang="en-GB" altLang="zh-CN" dirty="0"/>
              <a:t>a = 3</a:t>
            </a:r>
            <a:br>
              <a:rPr lang="en-GB" altLang="zh-CN" dirty="0"/>
            </a:br>
            <a:r>
              <a:rPr lang="en-GB" altLang="zh-CN" dirty="0"/>
              <a:t>b = </a:t>
            </a:r>
            <a:r>
              <a:rPr lang="en-GB" altLang="zh-CN" b="1" dirty="0"/>
              <a:t>'big' if </a:t>
            </a:r>
            <a:r>
              <a:rPr lang="en-GB" altLang="zh-CN" dirty="0"/>
              <a:t>a &gt; 2 </a:t>
            </a:r>
            <a:r>
              <a:rPr lang="en-GB" altLang="zh-CN" b="1" dirty="0"/>
              <a:t>else 'small'</a:t>
            </a:r>
            <a:br>
              <a:rPr lang="en-GB" altLang="zh-CN" b="1" dirty="0"/>
            </a:br>
            <a:r>
              <a:rPr lang="en-GB" altLang="zh-CN" dirty="0"/>
              <a:t>print(b)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7486" y="4485712"/>
            <a:ext cx="2438400" cy="523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没有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else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，只有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elif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3162" y="1599386"/>
            <a:ext cx="10118492" cy="17543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循环用于遍历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的容器，包括：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遍历字符串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遍历列表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[1,2,3]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遍历元组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tuple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(1,2,3)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遍历字典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dict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{"name":"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xiaoming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",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"age":20}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遍历集合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set([1,2,3])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67" y="597842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3162" y="4680622"/>
            <a:ext cx="10118492" cy="147732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的使用：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是一个函数，可以挨个产出数字，可以用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list(range(10))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打印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的元素列表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用法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range(5)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，输出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[0,1,2,3,4]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注意，不包括最后一个数字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用法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range(2,5)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，输出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[2,3,4]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注意，包括第一个数字，不包括最后一个数字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用法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range(3,10,2)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，输出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[3,5,7,9]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第三个参数是步子大小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162" y="3763251"/>
            <a:ext cx="10118492" cy="64633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循环，不能写成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JAVA/C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for(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=0;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&lt;100;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++)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的形式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可以用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range(100):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代替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97842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循环以及和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2840" y="1328057"/>
            <a:ext cx="9477380" cy="20691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循环重复判断条件，如果为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就执行，如果为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Fasle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就退出循环；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2840" y="3594030"/>
            <a:ext cx="9477380" cy="28294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都是循环，有什么区别？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取决于要遍历的数据结构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如果有一个现成的数据可以挨个遍历，用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for+in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搭配最简洁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range/string/list/tuple/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dict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/set/file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如果没有，就写成条件是否满足的形式，用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实现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2242456"/>
            <a:ext cx="3537857" cy="1023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range(100):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9763" y="1476233"/>
            <a:ext cx="9861942" cy="8778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break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：跳出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for/while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整体循环，继续往下执行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continue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：结束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for/while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当次循环，继续下一个循环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67" y="543769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9063" y="3289763"/>
            <a:ext cx="3016760" cy="17088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while/for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...: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break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1075" y="3289763"/>
            <a:ext cx="3527981" cy="17088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while/for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...: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continue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，本次不会执行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0" name="肘形连接符 9"/>
          <p:cNvCxnSpPr/>
          <p:nvPr/>
        </p:nvCxnSpPr>
        <p:spPr>
          <a:xfrm flipH="1">
            <a:off x="2588689" y="4401084"/>
            <a:ext cx="420168" cy="1777525"/>
          </a:xfrm>
          <a:prstGeom prst="bentConnector4">
            <a:avLst>
              <a:gd name="adj1" fmla="val -139831"/>
              <a:gd name="adj2" fmla="val 53365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798773" y="5623132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跳出整个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while/for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flipH="1" flipV="1">
            <a:off x="7309456" y="3418317"/>
            <a:ext cx="111095" cy="982767"/>
          </a:xfrm>
          <a:prstGeom prst="bentConnector4">
            <a:avLst>
              <a:gd name="adj1" fmla="val -805772"/>
              <a:gd name="adj2" fmla="val 142391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76242" y="265149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继续下一个循环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8734" y="2743200"/>
            <a:ext cx="6383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零基础入门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视频教程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2030" y="58351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读写文件的方法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6850" y="1432034"/>
            <a:ext cx="9193216" cy="497731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读取文件的对象：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open("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data.txt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写出文件的对象：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open("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data.txt","w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读取文件的全部内容：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whole_data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fin.read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按行读取文件的内容：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line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fin: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print(line)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写出一行数据到文件：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fout.write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xyz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\n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文件的关闭：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fin.close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fout.close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写出大文件时刷新内存到文件：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fout.flush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7497" y="1426129"/>
            <a:ext cx="10882405" cy="8472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/>
              <a:t>P</a:t>
            </a:r>
            <a:r>
              <a:rPr lang="en-GB" altLang="zh-CN" dirty="0" err="1"/>
              <a:t>ython</a:t>
            </a:r>
            <a:r>
              <a:rPr lang="zh-CN" altLang="en-US" dirty="0"/>
              <a:t>本身作为一个擅长数据处理、文本处理的语言，开发中需要大量的处理字符串</a:t>
            </a:r>
            <a:br>
              <a:rPr lang="zh-CN" altLang="en-US" dirty="0"/>
            </a:br>
            <a:r>
              <a:rPr lang="zh-CN" altLang="en-US" dirty="0"/>
              <a:t>字符串可以从前端用户输入、日志文件读取、数据库查询、网络爬取，然后进行各种处理变换和利用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02682" y="3855986"/>
            <a:ext cx="1856191" cy="8472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algn="ctr"/>
            <a:r>
              <a:rPr lang="zh-CN" altLang="en-US" dirty="0"/>
              <a:t>类型：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85512" y="2615812"/>
            <a:ext cx="4028939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：单引号、双引号、三引号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85512" y="3447721"/>
            <a:ext cx="4028939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：获取子串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85511" y="4279630"/>
            <a:ext cx="4028940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：字符串的格式化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85511" y="5227585"/>
            <a:ext cx="4028940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：字符串的常用方法</a:t>
            </a:r>
            <a:endParaRPr lang="zh-CN" altLang="en-US" dirty="0"/>
          </a:p>
        </p:txBody>
      </p:sp>
      <p:cxnSp>
        <p:nvCxnSpPr>
          <p:cNvPr id="14" name="直线箭头连接符 13"/>
          <p:cNvCxnSpPr>
            <a:stCxn id="9" idx="3"/>
            <a:endCxn id="10" idx="1"/>
          </p:cNvCxnSpPr>
          <p:nvPr/>
        </p:nvCxnSpPr>
        <p:spPr>
          <a:xfrm flipV="1">
            <a:off x="4058873" y="2918592"/>
            <a:ext cx="1626639" cy="13610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3"/>
            <a:endCxn id="11" idx="1"/>
          </p:cNvCxnSpPr>
          <p:nvPr/>
        </p:nvCxnSpPr>
        <p:spPr>
          <a:xfrm flipV="1">
            <a:off x="4058873" y="3750501"/>
            <a:ext cx="1626639" cy="52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9" idx="3"/>
            <a:endCxn id="12" idx="1"/>
          </p:cNvCxnSpPr>
          <p:nvPr/>
        </p:nvCxnSpPr>
        <p:spPr>
          <a:xfrm>
            <a:off x="4058873" y="4279630"/>
            <a:ext cx="1626638" cy="3027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3"/>
            <a:endCxn id="13" idx="1"/>
          </p:cNvCxnSpPr>
          <p:nvPr/>
        </p:nvCxnSpPr>
        <p:spPr>
          <a:xfrm>
            <a:off x="4058873" y="4279630"/>
            <a:ext cx="1626638" cy="12507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单引号、双引号、三引号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0236" y="2025262"/>
            <a:ext cx="4890781" cy="44900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单引号和双引号都可以包含字符串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"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hello"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和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'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hello'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是一样的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单引号中可以直接放双引号，不用转义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'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hello 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"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python" world'</a:t>
            </a:r>
            <a:endParaRPr lang="en-GB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lang="en-GB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双引号中可以直接放单引号，不用转义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"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hello 'python' world"</a:t>
            </a:r>
            <a:endParaRPr lang="en-GB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GB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单引号中放单引号，需要用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\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转义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'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hello \'python\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'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world'</a:t>
            </a:r>
            <a:endParaRPr lang="en-GB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GB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双引号中放双引号，需要用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\</a:t>
            </a:r>
            <a:r>
              <a:rPr lang="zh-CN" altLang="en-US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转义</a:t>
            </a:r>
            <a:endParaRPr lang="en-US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"h</a:t>
            </a:r>
            <a:r>
              <a:rPr lang="en-GB" altLang="zh-CN" dirty="0" err="1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ello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 \"</a:t>
            </a:r>
            <a:r>
              <a:rPr lang="en-US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python</a:t>
            </a:r>
            <a:r>
              <a:rPr lang="en-GB" altLang="zh-CN" dirty="0">
                <a:latin typeface="Courier New" panose="02070409020205090404" pitchFamily="49" charset="0"/>
                <a:ea typeface="Microsoft YaHei" panose="020B0503020204020204" pitchFamily="34" charset="-122"/>
                <a:cs typeface="Courier New" panose="02070409020205090404" pitchFamily="49" charset="0"/>
              </a:rPr>
              <a:t>" world"</a:t>
            </a:r>
            <a:endParaRPr lang="en-GB" altLang="zh-CN" dirty="0">
              <a:latin typeface="Courier New" panose="02070409020205090404" pitchFamily="49" charset="0"/>
              <a:ea typeface="Microsoft YaHei" panose="020B0503020204020204" pitchFamily="34" charset="-122"/>
              <a:cs typeface="Courier New" panose="0207040902020509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679" y="1325044"/>
            <a:ext cx="10921998" cy="4589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字符串可以使用单引号、双引号、三引号包括起来的内容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5676" y="2025262"/>
            <a:ext cx="4413175" cy="44900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三个双引号，或者三个单引号，可以包含多行数据，并且里面可以随便包含双引号和单引号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sql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 = """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select * 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from table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where name like '%li%'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order by id </a:t>
            </a:r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desc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"""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sql</a:t>
            </a:r>
            <a:r>
              <a:rPr lang="en-US" altLang="zh-CN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endParaRPr lang="en-GB" altLang="zh-CN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获取子串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243" y="2049165"/>
            <a:ext cx="8860659" cy="339528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使用数字下标，可以直接访问某个字符，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"[0]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"a"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数字下标可以从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开始，代表从字符串最后开始数，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"[-1]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"c"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可以使用切片，获取子字符串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[2:4]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，获取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2~4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的子字符串，包括第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个元素，不包括第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[:4]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，获取从开头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到第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不包括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的子串，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"2018-09-24"[:4]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[4:]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，获取从第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包括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开始，到最后的子字符串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字符串的格式化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8498" y="2743200"/>
            <a:ext cx="10343626" cy="3036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：用加号拼接字符串和字符串，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"hello" + s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：使用百分号格式化符号，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"buy %s, count %d, price %f."%("apple", 10, 99.9)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"{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vara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and {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varb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}".format(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vara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="liming", 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varb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xiaomei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py3.6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</a:t>
            </a:r>
            <a:r>
              <a:rPr lang="en-GB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"buy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{name}, count is {count}"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"\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t".join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(['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a','b','c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'])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9312" y="1487685"/>
            <a:ext cx="10921998" cy="8744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当将数据返回给客户端、写出到文件、存入到数据库的时候</a:t>
            </a:r>
            <a:endParaRPr lang="en-US" altLang="zh-CN" dirty="0"/>
          </a:p>
          <a:p>
            <a:r>
              <a:rPr lang="zh-CN" altLang="en-US" dirty="0"/>
              <a:t>经常需要对外输出一个字符串，这个字符串是很多个变量和字符串的拼接格式化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字符串的常用方法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679" y="1325044"/>
            <a:ext cx="10921998" cy="4589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字符串支持的常用方法列表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2111" y="2020388"/>
            <a:ext cx="8729133" cy="44474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</a:t>
            </a: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") 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字符串的长度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(12), </a:t>
            </a: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(1.2), </a:t>
            </a: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([1,2,3]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把对象变成字符串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str.endswith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(".txt")</a:t>
            </a:r>
            <a:r>
              <a:rPr lang="zh-CN" altLang="en-GB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判断是否已某个字符串结尾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str.startswith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("test_")</a:t>
            </a:r>
            <a:r>
              <a:rPr lang="zh-CN" altLang="en-GB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判断是否以某个字符串开头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str.replace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(old, new)</a:t>
            </a:r>
            <a:r>
              <a:rPr lang="zh-CN" altLang="en-GB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将旧字符串替换为新字符串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str.split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(",")</a:t>
            </a:r>
            <a:r>
              <a:rPr lang="zh-CN" altLang="en-GB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使用字符串分割字符串得到一个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list</a:t>
            </a:r>
            <a:endParaRPr lang="en-GB" altLang="zh-CN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str.strip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GB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去除字符串两边的空格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str.isnumeric</a:t>
            </a:r>
            <a:r>
              <a:rPr lang="en-GB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GB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判断字符串是不是数字</a:t>
            </a:r>
            <a:endParaRPr lang="zh-CN" altLang="en-US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7497" y="1426129"/>
            <a:ext cx="10882405" cy="12899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的列表</a:t>
            </a:r>
            <a:r>
              <a:rPr lang="en-GB" altLang="zh-CN" dirty="0"/>
              <a:t>list</a:t>
            </a:r>
            <a:r>
              <a:rPr lang="zh-CN" altLang="en-US" dirty="0"/>
              <a:t>是一种保存</a:t>
            </a:r>
            <a:r>
              <a:rPr lang="zh-CN" altLang="en-US" dirty="0">
                <a:solidFill>
                  <a:srgbClr val="FF0000"/>
                </a:solidFill>
              </a:rPr>
              <a:t>有序项</a:t>
            </a:r>
            <a:r>
              <a:rPr lang="zh-CN" altLang="en-US" dirty="0"/>
              <a:t>集合、</a:t>
            </a:r>
            <a:r>
              <a:rPr lang="zh-CN" altLang="en-US" dirty="0">
                <a:solidFill>
                  <a:srgbClr val="FF0000"/>
                </a:solidFill>
              </a:rPr>
              <a:t>可变</a:t>
            </a:r>
            <a:r>
              <a:rPr lang="zh-CN" altLang="en-US" dirty="0"/>
              <a:t>的数据结构（可以增加和删除项）</a:t>
            </a:r>
            <a:endParaRPr lang="en-US" altLang="zh-CN" dirty="0"/>
          </a:p>
          <a:p>
            <a:r>
              <a:rPr lang="zh-CN" altLang="en-US" dirty="0"/>
              <a:t>创建一个空列表：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[]</a:t>
            </a:r>
            <a:endParaRPr lang="en-US" altLang="zh-CN" dirty="0"/>
          </a:p>
          <a:p>
            <a:r>
              <a:rPr lang="zh-CN" altLang="en-US" dirty="0"/>
              <a:t>创建一个有值列表：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[1,2,3,4]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02682" y="4207198"/>
            <a:ext cx="1856191" cy="8472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的列表</a:t>
            </a:r>
            <a:endParaRPr lang="en-US" altLang="zh-CN" dirty="0"/>
          </a:p>
          <a:p>
            <a:pPr algn="ctr"/>
            <a:r>
              <a:rPr lang="zh-CN" altLang="en-US" dirty="0"/>
              <a:t>类型：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85512" y="3200636"/>
            <a:ext cx="3416543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：列表的索引和切片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85512" y="4328062"/>
            <a:ext cx="3416543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：列表的常用方法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85511" y="5455487"/>
            <a:ext cx="3416544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：方便的列表推导式</a:t>
            </a:r>
            <a:endParaRPr lang="zh-CN" altLang="en-US" dirty="0"/>
          </a:p>
        </p:txBody>
      </p:sp>
      <p:cxnSp>
        <p:nvCxnSpPr>
          <p:cNvPr id="14" name="直线箭头连接符 13"/>
          <p:cNvCxnSpPr>
            <a:stCxn id="9" idx="3"/>
            <a:endCxn id="10" idx="1"/>
          </p:cNvCxnSpPr>
          <p:nvPr/>
        </p:nvCxnSpPr>
        <p:spPr>
          <a:xfrm flipV="1">
            <a:off x="4058873" y="3503416"/>
            <a:ext cx="1626639" cy="11274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3"/>
            <a:endCxn id="11" idx="1"/>
          </p:cNvCxnSpPr>
          <p:nvPr/>
        </p:nvCxnSpPr>
        <p:spPr>
          <a:xfrm>
            <a:off x="4058873" y="4630842"/>
            <a:ext cx="162663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9" idx="3"/>
            <a:endCxn id="12" idx="1"/>
          </p:cNvCxnSpPr>
          <p:nvPr/>
        </p:nvCxnSpPr>
        <p:spPr>
          <a:xfrm>
            <a:off x="4058873" y="4630842"/>
            <a:ext cx="1626638" cy="11274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/>
              <a:t>列表的索引和切片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7197" y="1937856"/>
            <a:ext cx="8703006" cy="32968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索引：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list[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访问某个元素，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&gt;=0 and 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&lt;= 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(list)-1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索引： 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可以是负数，从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往前数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list[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begin:end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获取切片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开始，到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不包括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end)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索引和切片对应的值都是可以修改的（字符串不可以）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/>
              <a:t>列表的常用方法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7197" y="1325459"/>
            <a:ext cx="8703006" cy="52515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Arial" panose="020B0604020202090204" pitchFamily="34" charset="0"/>
              <a:buChar char="•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dirty="0" err="1"/>
              <a:t>list.append</a:t>
            </a:r>
            <a:r>
              <a:rPr lang="en-GB" altLang="zh-CN" dirty="0"/>
              <a:t>(item)</a:t>
            </a:r>
            <a:r>
              <a:rPr lang="zh-CN" altLang="en-GB" dirty="0"/>
              <a:t>，</a:t>
            </a:r>
            <a:r>
              <a:rPr lang="zh-CN" altLang="en-US" dirty="0"/>
              <a:t>在列表末尾新增一个元素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GB" altLang="zh-CN" dirty="0" err="1"/>
              <a:t>list.extend</a:t>
            </a:r>
            <a:r>
              <a:rPr lang="en-GB" altLang="zh-CN" dirty="0"/>
              <a:t>(list)</a:t>
            </a:r>
            <a:r>
              <a:rPr lang="zh-CN" altLang="en-GB" dirty="0"/>
              <a:t>，</a:t>
            </a:r>
            <a:r>
              <a:rPr lang="zh-CN" altLang="en-US" dirty="0"/>
              <a:t>在列表末尾新增一个列表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GB" altLang="zh-CN" dirty="0"/>
              <a:t>list + list</a:t>
            </a:r>
            <a:r>
              <a:rPr lang="zh-CN" altLang="en-GB" dirty="0"/>
              <a:t>，</a:t>
            </a:r>
            <a:r>
              <a:rPr lang="zh-CN" altLang="en-US" dirty="0"/>
              <a:t>返回一个新的</a:t>
            </a:r>
            <a:r>
              <a:rPr lang="en-GB" altLang="zh-CN" dirty="0"/>
              <a:t>List</a:t>
            </a:r>
            <a:r>
              <a:rPr lang="zh-CN" altLang="en-US" dirty="0"/>
              <a:t>合并的</a:t>
            </a:r>
            <a:r>
              <a:rPr lang="en-GB" altLang="zh-CN" dirty="0"/>
              <a:t>list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GB" altLang="zh-CN" dirty="0" err="1"/>
              <a:t>list.clear</a:t>
            </a:r>
            <a:r>
              <a:rPr lang="en-GB" altLang="zh-CN" dirty="0"/>
              <a:t>()</a:t>
            </a:r>
            <a:r>
              <a:rPr lang="zh-CN" altLang="en-GB" dirty="0"/>
              <a:t>，</a:t>
            </a:r>
            <a:r>
              <a:rPr lang="zh-CN" altLang="en-US" dirty="0"/>
              <a:t>清空列表中的所有元素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GB" altLang="zh-CN" dirty="0" err="1"/>
              <a:t>len</a:t>
            </a:r>
            <a:r>
              <a:rPr lang="en-GB" altLang="zh-CN" dirty="0"/>
              <a:t>(list)</a:t>
            </a:r>
            <a:r>
              <a:rPr lang="zh-CN" altLang="en-GB" dirty="0"/>
              <a:t>，</a:t>
            </a:r>
            <a:r>
              <a:rPr lang="zh-CN" altLang="en-US" dirty="0"/>
              <a:t>返回列表的元素个数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GB" altLang="zh-CN" dirty="0"/>
              <a:t>for </a:t>
            </a:r>
            <a:r>
              <a:rPr lang="en-GB" altLang="zh-CN" dirty="0" err="1"/>
              <a:t>i</a:t>
            </a:r>
            <a:r>
              <a:rPr lang="en-GB" altLang="zh-CN" dirty="0"/>
              <a:t> in list: print(</a:t>
            </a:r>
            <a:r>
              <a:rPr lang="en-GB" altLang="zh-CN" dirty="0" err="1"/>
              <a:t>i</a:t>
            </a:r>
            <a:r>
              <a:rPr lang="en-GB" altLang="zh-CN" dirty="0"/>
              <a:t>)</a:t>
            </a:r>
            <a:r>
              <a:rPr lang="zh-CN" altLang="en-GB" dirty="0"/>
              <a:t>，</a:t>
            </a:r>
            <a:r>
              <a:rPr lang="zh-CN" altLang="en-US" dirty="0"/>
              <a:t>按顺序遍历列表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GB" altLang="zh-CN" dirty="0"/>
              <a:t>for </a:t>
            </a:r>
            <a:r>
              <a:rPr lang="en-GB" altLang="zh-CN" dirty="0" err="1"/>
              <a:t>idx,value</a:t>
            </a:r>
            <a:r>
              <a:rPr lang="en-GB" altLang="zh-CN" dirty="0"/>
              <a:t> in enumerate(list): print(</a:t>
            </a:r>
            <a:r>
              <a:rPr lang="en-GB" altLang="zh-CN" dirty="0" err="1"/>
              <a:t>idx</a:t>
            </a:r>
            <a:r>
              <a:rPr lang="en-GB" altLang="zh-CN" dirty="0"/>
              <a:t>, value)</a:t>
            </a:r>
            <a:r>
              <a:rPr lang="zh-CN" altLang="en-GB" dirty="0"/>
              <a:t>，</a:t>
            </a:r>
            <a:r>
              <a:rPr lang="zh-CN" altLang="en-US" dirty="0"/>
              <a:t>用下标和数值遍历列表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GB" altLang="zh-CN" dirty="0"/>
              <a:t>for </a:t>
            </a:r>
            <a:r>
              <a:rPr lang="en-GB" altLang="zh-CN" dirty="0" err="1"/>
              <a:t>idx</a:t>
            </a:r>
            <a:r>
              <a:rPr lang="en-GB" altLang="zh-CN" dirty="0"/>
              <a:t> in range(</a:t>
            </a:r>
            <a:r>
              <a:rPr lang="en-GB" altLang="zh-CN" dirty="0" err="1"/>
              <a:t>len</a:t>
            </a:r>
            <a:r>
              <a:rPr lang="en-GB" altLang="zh-CN" dirty="0"/>
              <a:t>(list)): print(</a:t>
            </a:r>
            <a:r>
              <a:rPr lang="en-GB" altLang="zh-CN" dirty="0" err="1"/>
              <a:t>idx</a:t>
            </a:r>
            <a:r>
              <a:rPr lang="en-GB" altLang="zh-CN" dirty="0"/>
              <a:t>, list[</a:t>
            </a:r>
            <a:r>
              <a:rPr lang="en-GB" altLang="zh-CN" dirty="0" err="1"/>
              <a:t>idx</a:t>
            </a:r>
            <a:r>
              <a:rPr lang="en-GB" altLang="zh-CN" dirty="0"/>
              <a:t>])</a:t>
            </a:r>
            <a:r>
              <a:rPr lang="zh-CN" altLang="en-GB" dirty="0"/>
              <a:t> ，</a:t>
            </a:r>
            <a:r>
              <a:rPr lang="zh-CN" altLang="en-US" dirty="0"/>
              <a:t>用下标和数值遍历列表</a:t>
            </a:r>
            <a:endParaRPr lang="en-GB" altLang="zh-CN" dirty="0"/>
          </a:p>
          <a:p>
            <a:pPr>
              <a:lnSpc>
                <a:spcPct val="150000"/>
              </a:lnSpc>
            </a:pPr>
            <a:endParaRPr lang="en-GB" altLang="zh-CN" dirty="0"/>
          </a:p>
          <a:p>
            <a:pPr>
              <a:lnSpc>
                <a:spcPct val="150000"/>
              </a:lnSpc>
            </a:pPr>
            <a:r>
              <a:rPr lang="en-GB" altLang="zh-CN" dirty="0" err="1"/>
              <a:t>list.sort</a:t>
            </a:r>
            <a:r>
              <a:rPr lang="en-GB" altLang="zh-CN" dirty="0"/>
              <a:t>(key=None, reverse=False)</a:t>
            </a:r>
            <a:r>
              <a:rPr lang="zh-CN" altLang="en-GB" dirty="0"/>
              <a:t>，</a:t>
            </a:r>
            <a:r>
              <a:rPr lang="zh-CN" altLang="en-US" dirty="0"/>
              <a:t>对</a:t>
            </a:r>
            <a:r>
              <a:rPr lang="en-GB" altLang="zh-CN" dirty="0"/>
              <a:t>list</a:t>
            </a:r>
            <a:r>
              <a:rPr lang="zh-CN" altLang="en-US" dirty="0"/>
              <a:t>进行排序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GB" altLang="zh-CN" dirty="0" err="1"/>
              <a:t>list.reverse</a:t>
            </a:r>
            <a:r>
              <a:rPr lang="en-GB" altLang="zh-CN" dirty="0"/>
              <a:t>()</a:t>
            </a:r>
            <a:r>
              <a:rPr lang="zh-CN" altLang="en-GB" dirty="0"/>
              <a:t>，</a:t>
            </a:r>
            <a:r>
              <a:rPr lang="zh-CN" altLang="en-US" dirty="0"/>
              <a:t>翻转</a:t>
            </a:r>
            <a:r>
              <a:rPr lang="en-GB" altLang="zh-CN" dirty="0"/>
              <a:t>list</a:t>
            </a:r>
            <a:r>
              <a:rPr lang="zh-CN" altLang="en-US" dirty="0"/>
              <a:t>自身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/>
              <a:t>方便的列表推导式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167" y="3322039"/>
            <a:ext cx="4600789" cy="2994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Arial" panose="020B0604020202090204" pitchFamily="34" charset="0"/>
              <a:buChar char="•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/>
              <a:t>问题：计算</a:t>
            </a:r>
            <a:r>
              <a:rPr lang="en-US" altLang="zh-CN" sz="1400" dirty="0"/>
              <a:t>10</a:t>
            </a:r>
            <a:r>
              <a:rPr lang="zh-CN" altLang="en-US" sz="1400" dirty="0"/>
              <a:t>以内的所有偶数的平方，存入一个列表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如果不用列表推导式：</a:t>
            </a:r>
            <a:endParaRPr lang="zh-CN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400" dirty="0"/>
              <a:t>squares = []</a:t>
            </a:r>
            <a:endParaRPr lang="en-GB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400" dirty="0"/>
              <a:t>for x in range(10):</a:t>
            </a:r>
            <a:endParaRPr lang="en-GB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if x%2 == 0:</a:t>
            </a:r>
            <a:endParaRPr lang="en-GB" altLang="zh-CN" sz="1400" dirty="0">
              <a:latin typeface="+mn-lt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400" dirty="0">
                <a:latin typeface="+mn-lt"/>
                <a:ea typeface="+mn-ea"/>
              </a:rPr>
              <a:t>        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squares.append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(x*x)</a:t>
            </a:r>
            <a:endParaRPr lang="en-GB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GB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GB" sz="1400" dirty="0"/>
              <a:t>如果</a:t>
            </a:r>
            <a:r>
              <a:rPr lang="zh-CN" altLang="en-US" sz="1400" dirty="0"/>
              <a:t>使用列表推导式：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1400" dirty="0"/>
              <a:t>squares = [x*x for x in range(10) if x %2 == 0]</a:t>
            </a:r>
            <a:endParaRPr lang="en-GB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67497" y="1477455"/>
            <a:ext cx="1088240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列表推导式（又称列表解析式）提供了一种简明扼要的方法来创建列表。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57644" y="3322039"/>
            <a:ext cx="5651384" cy="2994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实际例子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：将文件每一行的第一列放到一个列表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ids = [</a:t>
            </a: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line.strip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().split("\t")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[0]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for line in fin if </a:t>
            </a: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line.strip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())&gt;0]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实际例子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：怎样使用</a:t>
            </a: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str.join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函数处理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datas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[1,2,3,4,5]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print("\</a:t>
            </a: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t".join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([</a:t>
            </a: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(x) for x in </a:t>
            </a:r>
            <a:r>
              <a:rPr lang="en-GB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datas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]))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6713" y="2189654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squares</a:t>
            </a:r>
            <a:r>
              <a:rPr lang="en-GB" altLang="zh-CN" dirty="0">
                <a:latin typeface="Courier" pitchFamily="2" charset="0"/>
              </a:rPr>
              <a:t> = [</a:t>
            </a:r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x*x</a:t>
            </a:r>
            <a:r>
              <a:rPr lang="zh-CN" altLang="en-US" dirty="0">
                <a:latin typeface="Courier" pitchFamily="2" charset="0"/>
              </a:rPr>
              <a:t>   </a:t>
            </a:r>
            <a:r>
              <a:rPr lang="en-GB" altLang="zh-CN" dirty="0">
                <a:latin typeface="Courier" pitchFamily="2" charset="0"/>
              </a:rPr>
              <a:t>for </a:t>
            </a:r>
            <a:r>
              <a:rPr lang="en-US" altLang="zh-CN" dirty="0">
                <a:latin typeface="Courier" pitchFamily="2" charset="0"/>
              </a:rPr>
              <a:t>x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GB" altLang="zh-CN" dirty="0">
                <a:latin typeface="Courier" pitchFamily="2" charset="0"/>
              </a:rPr>
              <a:t>in </a:t>
            </a:r>
            <a:r>
              <a:rPr lang="en-US" altLang="zh-CN" dirty="0">
                <a:latin typeface="Courier" pitchFamily="2" charset="0"/>
              </a:rPr>
              <a:t>list</a:t>
            </a:r>
            <a:r>
              <a:rPr lang="zh-CN" altLang="en-US" dirty="0">
                <a:latin typeface="Courier" pitchFamily="2" charset="0"/>
              </a:rPr>
              <a:t>   </a:t>
            </a:r>
            <a:r>
              <a:rPr lang="en-GB" altLang="zh-CN" dirty="0">
                <a:latin typeface="Courier" pitchFamily="2" charset="0"/>
              </a:rPr>
              <a:t>if </a:t>
            </a:r>
            <a:r>
              <a:rPr lang="en-US" altLang="zh-CN" dirty="0">
                <a:latin typeface="Courier" pitchFamily="2" charset="0"/>
              </a:rPr>
              <a:t>x%2==0</a:t>
            </a:r>
            <a:r>
              <a:rPr lang="zh-CN" altLang="en-US" dirty="0">
                <a:latin typeface="Courier" pitchFamily="2" charset="0"/>
              </a:rPr>
              <a:t>   </a:t>
            </a:r>
            <a:r>
              <a:rPr lang="en-GB" altLang="zh-CN" dirty="0">
                <a:latin typeface="Courier" pitchFamily="2" charset="0"/>
              </a:rPr>
              <a:t>]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75694" y="2189654"/>
            <a:ext cx="72145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5478" y="260984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结果元素表达式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07718" y="2182129"/>
            <a:ext cx="200345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42062" y="26173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遍历输入序列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2170" y="260948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设定需要满足的条件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97244" y="2189654"/>
            <a:ext cx="146655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232911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课程大纲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2410" y="894692"/>
            <a:ext cx="11192934" cy="50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课程定位：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入门课程，讲述基本语法知识和实践案例。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2288" y="1524006"/>
            <a:ext cx="4104000" cy="5104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为什么要学习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GB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的简介、版本选择、安装、开发环境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的简介和版本选择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的开发环境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打印、缩进、注释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基本数据类型和变量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运算符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条件语句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循环语句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跳转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1352" y="1524006"/>
            <a:ext cx="4104000" cy="5104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的数据结构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字符串 </a:t>
            </a:r>
            <a:r>
              <a:rPr lang="en-GB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列表 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元组 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字典 </a:t>
            </a:r>
            <a:r>
              <a:rPr lang="en-GB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集合 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GB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的函数、类、模块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函数定义和调用</a:t>
            </a:r>
            <a:endParaRPr lang="en-GB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类的定义和使用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自定义模块和引入模块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常用开源库介绍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读写文件的方法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元组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351" y="1271123"/>
            <a:ext cx="4806850" cy="23267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1400" b="1" dirty="0">
                <a:solidFill>
                  <a:srgbClr val="0070C0"/>
                </a:solidFill>
                <a:latin typeface="Courier" pitchFamily="2" charset="0"/>
              </a:rPr>
              <a:t>创建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方式：</a:t>
            </a:r>
            <a:endParaRPr lang="en-GB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student = (1001, '</a:t>
            </a:r>
            <a:r>
              <a:rPr lang="en-GB" altLang="zh-CN" sz="1400" dirty="0" err="1">
                <a:latin typeface="Courier" pitchFamily="2" charset="0"/>
              </a:rPr>
              <a:t>xiaoming</a:t>
            </a:r>
            <a:r>
              <a:rPr lang="en-GB" altLang="zh-CN" sz="1400" dirty="0">
                <a:latin typeface="Courier" pitchFamily="2" charset="0"/>
              </a:rPr>
              <a:t>', 20)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元组的括号可以省略：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en-GB" altLang="zh-CN" sz="1400" dirty="0">
                <a:latin typeface="Courier" pitchFamily="2" charset="0"/>
              </a:rPr>
              <a:t> = "a", "b", "c", "d"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创建空元组和单个元素元组的方式：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en-GB" altLang="zh-CN" sz="1400" dirty="0">
                <a:latin typeface="Courier" pitchFamily="2" charset="0"/>
              </a:rPr>
              <a:t> = ()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en-GB" altLang="zh-CN" sz="1400" dirty="0">
                <a:latin typeface="Courier" pitchFamily="2" charset="0"/>
              </a:rPr>
              <a:t> = (50,)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9988" y="1271123"/>
            <a:ext cx="5099555" cy="23267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元组</a:t>
            </a:r>
            <a:r>
              <a:rPr lang="en-US" altLang="zh-CN" dirty="0"/>
              <a:t>tuple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一种类似列表的</a:t>
            </a:r>
            <a:r>
              <a:rPr lang="zh-CN" altLang="en-US" b="1" dirty="0">
                <a:solidFill>
                  <a:srgbClr val="FF0000"/>
                </a:solidFill>
              </a:rPr>
              <a:t>数据序列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不可变，不可以添加、删除、更新元素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用两个小括号包括，元素之间用逗号分隔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9988" y="3847564"/>
            <a:ext cx="5099555" cy="26486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索引和切片：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元组和列表一样支持索引和切片，但是不能更改元素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得到单个元素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en-GB" altLang="zh-CN" sz="1400" dirty="0">
                <a:latin typeface="Courier" pitchFamily="2" charset="0"/>
              </a:rPr>
              <a:t>[</a:t>
            </a:r>
            <a:r>
              <a:rPr lang="en-GB" altLang="zh-CN" sz="1400" dirty="0" err="1">
                <a:latin typeface="Courier" pitchFamily="2" charset="0"/>
              </a:rPr>
              <a:t>idx</a:t>
            </a:r>
            <a:r>
              <a:rPr lang="en-GB" altLang="zh-CN" sz="1400" dirty="0">
                <a:latin typeface="Courier" pitchFamily="2" charset="0"/>
              </a:rPr>
              <a:t>]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得到切片，类型也是元组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en-GB" altLang="zh-CN" sz="1400" dirty="0">
                <a:latin typeface="Courier" pitchFamily="2" charset="0"/>
              </a:rPr>
              <a:t>[</a:t>
            </a:r>
            <a:r>
              <a:rPr lang="en-GB" altLang="zh-CN" sz="1400" dirty="0" err="1">
                <a:latin typeface="Courier" pitchFamily="2" charset="0"/>
              </a:rPr>
              <a:t>begin:end</a:t>
            </a:r>
            <a:r>
              <a:rPr lang="en-GB" altLang="zh-CN" sz="1400" dirty="0">
                <a:latin typeface="Courier" pitchFamily="2" charset="0"/>
              </a:rPr>
              <a:t>]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zh-CN" altLang="en-GB" sz="1400" dirty="0">
                <a:latin typeface="Courier" pitchFamily="2" charset="0"/>
              </a:rPr>
              <a:t>给</a:t>
            </a:r>
            <a:r>
              <a:rPr lang="zh-CN" altLang="en-US" sz="1400" dirty="0">
                <a:latin typeface="Courier" pitchFamily="2" charset="0"/>
              </a:rPr>
              <a:t>元素赋值将会报错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student[0] = 1002 </a:t>
            </a:r>
            <a:r>
              <a:rPr lang="zh-CN" altLang="en-US" sz="1400" dirty="0">
                <a:latin typeface="Courier" pitchFamily="2" charset="0"/>
              </a:rPr>
              <a:t>会报错</a:t>
            </a:r>
            <a:endParaRPr lang="zh-CN" altLang="en-US" sz="1400" dirty="0">
              <a:latin typeface="Courier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8351" y="3847564"/>
            <a:ext cx="4806850" cy="26486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元组支持的方法：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latin typeface="Courier" pitchFamily="2" charset="0"/>
              </a:rPr>
              <a:t>len</a:t>
            </a:r>
            <a:r>
              <a:rPr lang="en-GB" altLang="zh-CN" sz="1400" dirty="0">
                <a:latin typeface="Courier" pitchFamily="2" charset="0"/>
              </a:rPr>
              <a:t>(</a:t>
            </a: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en-GB" altLang="zh-CN" sz="1400" dirty="0">
                <a:latin typeface="Courier" pitchFamily="2" charset="0"/>
              </a:rPr>
              <a:t>)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得到元素个数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tup1+tup2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合并两个元组，得到一个新的元组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e in </a:t>
            </a: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判断元素是否在元组中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for x in </a:t>
            </a:r>
            <a:r>
              <a:rPr lang="en-GB" altLang="zh-CN" sz="1400" dirty="0" err="1">
                <a:latin typeface="Courier" pitchFamily="2" charset="0"/>
              </a:rPr>
              <a:t>tup</a:t>
            </a:r>
            <a:r>
              <a:rPr lang="en-GB" altLang="zh-CN" sz="1400" dirty="0">
                <a:latin typeface="Courier" pitchFamily="2" charset="0"/>
              </a:rPr>
              <a:t>: print(x)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用</a:t>
            </a:r>
            <a:r>
              <a:rPr lang="en-GB" altLang="zh-CN" sz="1400" dirty="0">
                <a:latin typeface="Courier" pitchFamily="2" charset="0"/>
              </a:rPr>
              <a:t>for</a:t>
            </a:r>
            <a:r>
              <a:rPr lang="zh-CN" altLang="en-US" sz="1400" dirty="0">
                <a:latin typeface="Courier" pitchFamily="2" charset="0"/>
              </a:rPr>
              <a:t>循环遍历元组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tuple(list)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把一个列表变成元组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 err="1">
                <a:latin typeface="Courier" pitchFamily="2" charset="0"/>
              </a:rPr>
              <a:t>x,y,z</a:t>
            </a:r>
            <a:r>
              <a:rPr lang="en-GB" altLang="zh-CN" sz="1400" dirty="0">
                <a:latin typeface="Courier" pitchFamily="2" charset="0"/>
              </a:rPr>
              <a:t>=tuple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将</a:t>
            </a:r>
            <a:r>
              <a:rPr lang="en-GB" altLang="zh-CN" sz="1400" dirty="0">
                <a:latin typeface="Courier" pitchFamily="2" charset="0"/>
              </a:rPr>
              <a:t>tuple</a:t>
            </a:r>
            <a:r>
              <a:rPr lang="zh-CN" altLang="en-US" sz="1400" dirty="0">
                <a:latin typeface="Courier" pitchFamily="2" charset="0"/>
              </a:rPr>
              <a:t>的元素挨个拆包赋值给</a:t>
            </a:r>
            <a:r>
              <a:rPr lang="en-GB" altLang="zh-CN" sz="1400" dirty="0" err="1">
                <a:latin typeface="Courier" pitchFamily="2" charset="0"/>
              </a:rPr>
              <a:t>x,y,z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67743" y="982686"/>
            <a:ext cx="2710543" cy="701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字符串、列表、元组都是序列类型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支持索引、切片、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in/not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、遍历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/>
          <p:cNvCxnSpPr>
            <a:stCxn id="4" idx="2"/>
          </p:cNvCxnSpPr>
          <p:nvPr/>
        </p:nvCxnSpPr>
        <p:spPr>
          <a:xfrm flipH="1">
            <a:off x="3589767" y="1684209"/>
            <a:ext cx="933248" cy="4306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元组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和列表的区别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2993" y="1938867"/>
          <a:ext cx="10771414" cy="42592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1101"/>
                <a:gridCol w="1719943"/>
                <a:gridCol w="1709057"/>
                <a:gridCol w="61613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区别项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元组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tuple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列表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list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说明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内容区别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异质、不同类型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同质，相同类型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用一个元组表示一个人的信息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people(</a:t>
                      </a:r>
                      <a:r>
                        <a:rPr lang="en-GB" altLang="zh-CN" sz="1600" dirty="0">
                          <a:latin typeface="Courier" pitchFamily="2" charset="0"/>
                        </a:rPr>
                        <a:t>id</a:t>
                      </a:r>
                      <a:r>
                        <a:rPr lang="zh-CN" altLang="en-GB" sz="1600" dirty="0">
                          <a:latin typeface="Courier" pitchFamily="2" charset="0"/>
                        </a:rPr>
                        <a:t>、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name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、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age)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用一个列表表示很多人的信息列表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[p1,p2,p3]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使用区别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Courier" pitchFamily="2" charset="0"/>
                        </a:rPr>
                        <a:t>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和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unpack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循环遍历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元组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和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unpack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：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编写函数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：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get_info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():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return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id,name,age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调用函数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unpack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：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id,name,age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=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get_info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()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列表循环遍历：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Courier" pitchFamily="2" charset="0"/>
                        </a:rPr>
                        <a:t>for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s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in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students: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print(s)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是否可变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不可变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可变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元组的不可变性质：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代码更安全，如果是一个元组就放心的使用，不怕被更改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有些场景需要不可变的列表，比如字典的</a:t>
                      </a:r>
                      <a:r>
                        <a:rPr lang="en-GB" altLang="zh-CN" sz="1600" dirty="0">
                          <a:latin typeface="Courier" pitchFamily="2" charset="0"/>
                        </a:rPr>
                        <a:t>KEY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要求不可变对象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7566" y="1326634"/>
            <a:ext cx="102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Courier" pitchFamily="2" charset="0"/>
              </a:rPr>
              <a:t>问题：既然元组和列表这么像，为什么要有这个数据结构，需要元组的地方都用列表不就行了吗？</a:t>
            </a:r>
            <a:endParaRPr kumimoji="1" lang="zh-CN" altLang="en-US" b="1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的字典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基础语法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351" y="1271123"/>
            <a:ext cx="4806850" cy="10328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1400" b="1" dirty="0">
                <a:solidFill>
                  <a:srgbClr val="0070C0"/>
                </a:solidFill>
                <a:latin typeface="Courier" pitchFamily="2" charset="0"/>
              </a:rPr>
              <a:t>创建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方式：</a:t>
            </a:r>
            <a:endParaRPr lang="en-GB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d = {"id":123, "</a:t>
            </a:r>
            <a:r>
              <a:rPr lang="en-GB" altLang="zh-CN" sz="1400" dirty="0" err="1">
                <a:latin typeface="Courier" pitchFamily="2" charset="0"/>
              </a:rPr>
              <a:t>name":"liming</a:t>
            </a:r>
            <a:r>
              <a:rPr lang="en-GB" altLang="zh-CN" sz="1400" dirty="0">
                <a:latin typeface="Courier" pitchFamily="2" charset="0"/>
              </a:rPr>
              <a:t>", "age":20}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创建空列表：</a:t>
            </a:r>
            <a:r>
              <a:rPr lang="en-GB" altLang="zh-CN" sz="1400" dirty="0">
                <a:latin typeface="Courier" pitchFamily="2" charset="0"/>
              </a:rPr>
              <a:t>d = {}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008" y="1271123"/>
            <a:ext cx="5327009" cy="5225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字典</a:t>
            </a:r>
            <a:r>
              <a:rPr lang="en-US" altLang="zh-CN" sz="1600" b="1" dirty="0" err="1">
                <a:solidFill>
                  <a:srgbClr val="0070C0"/>
                </a:solidFill>
                <a:latin typeface="Courier" pitchFamily="2" charset="0"/>
              </a:rPr>
              <a:t>dict</a:t>
            </a:r>
            <a:endParaRPr lang="en-US" altLang="zh-CN" sz="16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字典</a:t>
            </a:r>
            <a:r>
              <a:rPr lang="en-US" altLang="zh-CN" sz="1600" dirty="0" err="1">
                <a:latin typeface="Courier" pitchFamily="2" charset="0"/>
              </a:rPr>
              <a:t>dict</a:t>
            </a:r>
            <a:r>
              <a:rPr lang="zh-CN" altLang="en-US" sz="1600" dirty="0">
                <a:latin typeface="Courier" pitchFamily="2" charset="0"/>
              </a:rPr>
              <a:t>是一种</a:t>
            </a:r>
            <a:r>
              <a:rPr lang="en-GB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：</a:t>
            </a:r>
            <a:r>
              <a:rPr lang="en-GB" altLang="zh-CN" sz="1600" dirty="0">
                <a:latin typeface="Courier" pitchFamily="2" charset="0"/>
              </a:rPr>
              <a:t>VALUE</a:t>
            </a:r>
            <a:r>
              <a:rPr lang="zh-CN" altLang="en-US" sz="1600" dirty="0">
                <a:latin typeface="Courier" pitchFamily="2" charset="0"/>
              </a:rPr>
              <a:t>的数据结构，可以根据</a:t>
            </a:r>
            <a:r>
              <a:rPr lang="en-GB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设置和获取对应的</a:t>
            </a:r>
            <a:r>
              <a:rPr lang="en-GB" altLang="zh-CN" sz="1600" dirty="0">
                <a:latin typeface="Courier" pitchFamily="2" charset="0"/>
              </a:rPr>
              <a:t>VALUE</a:t>
            </a:r>
            <a:endParaRPr lang="en-US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语法：</a:t>
            </a:r>
            <a:r>
              <a:rPr lang="en-GB" altLang="zh-CN" sz="1600" dirty="0">
                <a:latin typeface="Courier" pitchFamily="2" charset="0"/>
              </a:rPr>
              <a:t> </a:t>
            </a:r>
            <a:r>
              <a:rPr lang="en-GB" altLang="zh-CN" sz="1600" dirty="0" err="1">
                <a:latin typeface="Courier" pitchFamily="2" charset="0"/>
              </a:rPr>
              <a:t>dict</a:t>
            </a:r>
            <a:r>
              <a:rPr lang="en-GB" altLang="zh-CN" sz="1600" dirty="0">
                <a:latin typeface="Courier" pitchFamily="2" charset="0"/>
              </a:rPr>
              <a:t> = {key1:value1, key2:value2}</a:t>
            </a:r>
            <a:endParaRPr lang="en-GB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GB" sz="1600" dirty="0">
                <a:latin typeface="Courier" pitchFamily="2" charset="0"/>
              </a:rPr>
              <a:t>举例</a:t>
            </a:r>
            <a:r>
              <a:rPr lang="zh-CN" altLang="en-US" sz="1600" dirty="0">
                <a:latin typeface="Courier" pitchFamily="2" charset="0"/>
              </a:rPr>
              <a:t>： </a:t>
            </a:r>
            <a:r>
              <a:rPr lang="en-GB" altLang="zh-CN" sz="1600" dirty="0">
                <a:latin typeface="Courier" pitchFamily="2" charset="0"/>
              </a:rPr>
              <a:t>d = {"id":123, "</a:t>
            </a:r>
            <a:r>
              <a:rPr lang="en-GB" altLang="zh-CN" sz="1600" dirty="0" err="1">
                <a:latin typeface="Courier" pitchFamily="2" charset="0"/>
              </a:rPr>
              <a:t>name":"liming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en-GB" altLang="zh-CN" sz="1600" dirty="0">
                <a:latin typeface="Courier" pitchFamily="2" charset="0"/>
              </a:rPr>
              <a:t>}</a:t>
            </a:r>
            <a:endParaRPr lang="en-US" altLang="zh-CN" sz="16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字典</a:t>
            </a:r>
            <a:r>
              <a:rPr lang="en-US" altLang="zh-CN" sz="1600" b="1" dirty="0" err="1">
                <a:solidFill>
                  <a:srgbClr val="0070C0"/>
                </a:solidFill>
                <a:latin typeface="Courier" pitchFamily="2" charset="0"/>
              </a:rPr>
              <a:t>dict</a:t>
            </a: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和列表</a:t>
            </a:r>
            <a:r>
              <a:rPr lang="en-US" altLang="zh-CN" sz="1600" b="1" dirty="0">
                <a:solidFill>
                  <a:srgbClr val="0070C0"/>
                </a:solidFill>
                <a:latin typeface="Courier" pitchFamily="2" charset="0"/>
              </a:rPr>
              <a:t>list</a:t>
            </a: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的对比</a:t>
            </a:r>
            <a:endParaRPr lang="en-US" altLang="zh-CN" sz="16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列表用顺序数字做索引，字典用</a:t>
            </a:r>
            <a:r>
              <a:rPr lang="en-GB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做索引，相当于给每个元素进行了命名（</a:t>
            </a:r>
            <a:r>
              <a:rPr lang="en-US" altLang="zh-CN" sz="1600" dirty="0">
                <a:latin typeface="Courier" pitchFamily="2" charset="0"/>
              </a:rPr>
              <a:t>"3</a:t>
            </a:r>
            <a:r>
              <a:rPr lang="zh-CN" altLang="en-US" sz="1600" dirty="0">
                <a:latin typeface="Courier" pitchFamily="2" charset="0"/>
              </a:rPr>
              <a:t>号学生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zh-CN" altLang="en-US" sz="1600" dirty="0">
                <a:latin typeface="Courier" pitchFamily="2" charset="0"/>
              </a:rPr>
              <a:t>和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en-US" altLang="zh-CN" sz="1600" dirty="0" err="1">
                <a:latin typeface="Courier" pitchFamily="2" charset="0"/>
              </a:rPr>
              <a:t>xm</a:t>
            </a:r>
            <a:r>
              <a:rPr lang="zh-CN" altLang="en-US" sz="1600" dirty="0">
                <a:latin typeface="Courier" pitchFamily="2" charset="0"/>
              </a:rPr>
              <a:t>同学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zh-CN" altLang="en-US" sz="1600" dirty="0">
                <a:latin typeface="Courier" pitchFamily="2" charset="0"/>
              </a:rPr>
              <a:t>的区别）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如果有一个数据列表：</a:t>
            </a:r>
            <a:r>
              <a:rPr lang="en-US" altLang="zh-CN" sz="1600" dirty="0">
                <a:latin typeface="Courier" pitchFamily="2" charset="0"/>
              </a:rPr>
              <a:t>[(11,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A),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(12,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B),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(13,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C)]</a:t>
            </a:r>
            <a:r>
              <a:rPr lang="zh-CN" altLang="en-US" sz="1600" dirty="0">
                <a:latin typeface="Courier" pitchFamily="2" charset="0"/>
              </a:rPr>
              <a:t>，要在其中查找</a:t>
            </a:r>
            <a:r>
              <a:rPr lang="en-US" altLang="zh-CN" sz="1600" dirty="0">
                <a:latin typeface="Courier" pitchFamily="2" charset="0"/>
              </a:rPr>
              <a:t>B</a:t>
            </a:r>
            <a:r>
              <a:rPr lang="zh-CN" altLang="en-US" sz="1600" dirty="0">
                <a:latin typeface="Courier" pitchFamily="2" charset="0"/>
              </a:rPr>
              <a:t>这个条目，需要遍历列表查找；</a:t>
            </a:r>
            <a:endParaRPr lang="en-US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如果使用字典</a:t>
            </a:r>
            <a:r>
              <a:rPr lang="en-US" altLang="zh-CN" sz="1600" dirty="0">
                <a:latin typeface="Courier" pitchFamily="2" charset="0"/>
              </a:rPr>
              <a:t>{A:11,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B:12,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C:13}</a:t>
            </a:r>
            <a:r>
              <a:rPr lang="zh-CN" altLang="en-US" sz="1600" dirty="0">
                <a:latin typeface="Courier" pitchFamily="2" charset="0"/>
              </a:rPr>
              <a:t>，直接使用</a:t>
            </a:r>
            <a:r>
              <a:rPr lang="en-US" altLang="zh-CN" sz="1600" dirty="0">
                <a:latin typeface="Courier" pitchFamily="2" charset="0"/>
              </a:rPr>
              <a:t>get(B)</a:t>
            </a:r>
            <a:r>
              <a:rPr lang="zh-CN" altLang="en-US" sz="1600" dirty="0">
                <a:latin typeface="Courier" pitchFamily="2" charset="0"/>
              </a:rPr>
              <a:t>取出，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</a:rPr>
              <a:t>字典具有超级快的按</a:t>
            </a:r>
            <a:r>
              <a:rPr lang="en-GB" altLang="zh-CN" sz="1600" dirty="0">
                <a:solidFill>
                  <a:srgbClr val="FF0000"/>
                </a:solidFill>
                <a:latin typeface="Courier" pitchFamily="2" charset="0"/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</a:rPr>
              <a:t>查找速度</a:t>
            </a:r>
            <a:r>
              <a:rPr lang="zh-CN" altLang="en-US" sz="1600" dirty="0">
                <a:latin typeface="Courier" pitchFamily="2" charset="0"/>
              </a:rPr>
              <a:t>；</a:t>
            </a:r>
            <a:endParaRPr lang="zh-CN" altLang="en-GB" sz="1600" dirty="0">
              <a:latin typeface="Courier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8351" y="2560657"/>
            <a:ext cx="4806850" cy="10340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获取数据：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print(</a:t>
            </a:r>
            <a:r>
              <a:rPr lang="en-GB" altLang="zh-CN" sz="1400" dirty="0">
                <a:latin typeface="Courier" pitchFamily="2" charset="0"/>
              </a:rPr>
              <a:t>d</a:t>
            </a:r>
            <a:r>
              <a:rPr lang="en-US" altLang="zh-CN" sz="1400" dirty="0">
                <a:latin typeface="Courier" pitchFamily="2" charset="0"/>
              </a:rPr>
              <a:t>["id"],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d["name"])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如果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不存在就报错，比如</a:t>
            </a:r>
            <a:r>
              <a:rPr lang="en-US" altLang="zh-CN" sz="1400" dirty="0">
                <a:latin typeface="Courier" pitchFamily="2" charset="0"/>
              </a:rPr>
              <a:t>d["xx"]</a:t>
            </a:r>
            <a:r>
              <a:rPr lang="zh-CN" altLang="en-US" sz="1400" dirty="0">
                <a:latin typeface="Courier" pitchFamily="2" charset="0"/>
              </a:rPr>
              <a:t>报错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18351" y="3851411"/>
            <a:ext cx="4806850" cy="26448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新增修改数据：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d</a:t>
            </a:r>
            <a:r>
              <a:rPr lang="en-US" altLang="zh-CN" sz="1400" dirty="0">
                <a:latin typeface="Courier" pitchFamily="2" charset="0"/>
              </a:rPr>
              <a:t>["id"]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=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456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如果</a:t>
            </a:r>
            <a:r>
              <a:rPr lang="en-US" altLang="zh-CN" sz="1400" dirty="0">
                <a:latin typeface="Courier" pitchFamily="2" charset="0"/>
              </a:rPr>
              <a:t>"id"</a:t>
            </a:r>
            <a:r>
              <a:rPr lang="zh-CN" altLang="en-US" sz="1400" dirty="0">
                <a:latin typeface="Courier" pitchFamily="2" charset="0"/>
              </a:rPr>
              <a:t>这个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不存在，就新增一个键值对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如果</a:t>
            </a:r>
            <a:r>
              <a:rPr lang="en-US" altLang="zh-CN" sz="1400" dirty="0">
                <a:latin typeface="Courier" pitchFamily="2" charset="0"/>
              </a:rPr>
              <a:t>"id"</a:t>
            </a:r>
            <a:r>
              <a:rPr lang="zh-CN" altLang="en-US" sz="1400" dirty="0">
                <a:latin typeface="Courier" pitchFamily="2" charset="0"/>
              </a:rPr>
              <a:t>这个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已经存在，就修改</a:t>
            </a:r>
            <a:r>
              <a:rPr lang="en-US" altLang="zh-CN" sz="1400" dirty="0">
                <a:latin typeface="Courier" pitchFamily="2" charset="0"/>
              </a:rPr>
              <a:t>"id"</a:t>
            </a:r>
            <a:r>
              <a:rPr lang="zh-CN" altLang="en-US" sz="1400" dirty="0">
                <a:latin typeface="Courier" pitchFamily="2" charset="0"/>
              </a:rPr>
              <a:t>对应的值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知识：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字典的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一定不会重复的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/>
              <a:t>字典的</a:t>
            </a:r>
            <a:r>
              <a:rPr lang="en-US" altLang="zh-CN" sz="1400" dirty="0"/>
              <a:t>Key</a:t>
            </a:r>
            <a:r>
              <a:rPr lang="zh-CN" altLang="en-US" sz="1400" dirty="0"/>
              <a:t>要求不可变，可用数字、字符串、元组，不能是可变的列表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的字典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6565" y="1305416"/>
            <a:ext cx="9050281" cy="33831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字典的常用方法：</a:t>
            </a:r>
            <a:endParaRPr lang="en-GB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 err="1">
                <a:latin typeface="Courier" pitchFamily="2" charset="0"/>
              </a:rPr>
              <a:t>len</a:t>
            </a:r>
            <a:r>
              <a:rPr lang="en-GB" altLang="zh-CN" sz="1600" dirty="0">
                <a:latin typeface="Courier" pitchFamily="2" charset="0"/>
              </a:rPr>
              <a:t>(</a:t>
            </a:r>
            <a:r>
              <a:rPr lang="en-GB" altLang="zh-CN" sz="1600" dirty="0" err="1">
                <a:latin typeface="Courier" pitchFamily="2" charset="0"/>
              </a:rPr>
              <a:t>dict</a:t>
            </a:r>
            <a:r>
              <a:rPr lang="en-GB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字典的</a:t>
            </a:r>
            <a:r>
              <a:rPr lang="en-GB" altLang="zh-CN" sz="1600" dirty="0">
                <a:latin typeface="Courier" pitchFamily="2" charset="0"/>
              </a:rPr>
              <a:t>key/value</a:t>
            </a:r>
            <a:r>
              <a:rPr lang="zh-CN" altLang="en-US" sz="1600" dirty="0">
                <a:latin typeface="Courier" pitchFamily="2" charset="0"/>
              </a:rPr>
              <a:t>对个数，也等于</a:t>
            </a:r>
            <a:r>
              <a:rPr lang="en-GB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的个数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 err="1">
                <a:latin typeface="Courier" pitchFamily="2" charset="0"/>
              </a:rPr>
              <a:t>str</a:t>
            </a:r>
            <a:r>
              <a:rPr lang="en-GB" altLang="zh-CN" sz="1600" dirty="0">
                <a:latin typeface="Courier" pitchFamily="2" charset="0"/>
              </a:rPr>
              <a:t>(</a:t>
            </a:r>
            <a:r>
              <a:rPr lang="en-GB" altLang="zh-CN" sz="1600" dirty="0" err="1">
                <a:latin typeface="Courier" pitchFamily="2" charset="0"/>
              </a:rPr>
              <a:t>dict</a:t>
            </a:r>
            <a:r>
              <a:rPr lang="en-GB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字典的字符串形式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>
                <a:latin typeface="Courier" pitchFamily="2" charset="0"/>
              </a:rPr>
              <a:t>type(</a:t>
            </a:r>
            <a:r>
              <a:rPr lang="en-GB" altLang="zh-CN" sz="1600" dirty="0" err="1">
                <a:latin typeface="Courier" pitchFamily="2" charset="0"/>
              </a:rPr>
              <a:t>dict</a:t>
            </a:r>
            <a:r>
              <a:rPr lang="en-GB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字典的类型，输出</a:t>
            </a:r>
            <a:r>
              <a:rPr lang="en-GB" altLang="zh-CN" sz="1600" dirty="0" err="1">
                <a:latin typeface="Courier" pitchFamily="2" charset="0"/>
              </a:rPr>
              <a:t>dict</a:t>
            </a:r>
            <a:endParaRPr lang="en-GB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 err="1">
                <a:latin typeface="Courier" pitchFamily="2" charset="0"/>
              </a:rPr>
              <a:t>dict.clear</a:t>
            </a:r>
            <a:r>
              <a:rPr lang="en-GB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清空字典的所有内容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 err="1">
                <a:latin typeface="Courier" pitchFamily="2" charset="0"/>
              </a:rPr>
              <a:t>dict.get</a:t>
            </a:r>
            <a:r>
              <a:rPr lang="en-GB" altLang="zh-CN" sz="1600" dirty="0">
                <a:latin typeface="Courier" pitchFamily="2" charset="0"/>
              </a:rPr>
              <a:t>(key, default) </a:t>
            </a:r>
            <a:r>
              <a:rPr lang="zh-CN" altLang="en-US" sz="1600" dirty="0">
                <a:latin typeface="Courier" pitchFamily="2" charset="0"/>
              </a:rPr>
              <a:t>获取</a:t>
            </a:r>
            <a:r>
              <a:rPr lang="en-GB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的内容，如果</a:t>
            </a:r>
            <a:r>
              <a:rPr lang="en-GB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不存在，返回默认值</a:t>
            </a:r>
            <a:r>
              <a:rPr lang="en-GB" altLang="zh-CN" sz="1600" dirty="0">
                <a:latin typeface="Courier" pitchFamily="2" charset="0"/>
              </a:rPr>
              <a:t>default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>
                <a:latin typeface="Courier" pitchFamily="2" charset="0"/>
              </a:rPr>
              <a:t>key in </a:t>
            </a:r>
            <a:r>
              <a:rPr lang="en-GB" altLang="zh-CN" sz="1600" dirty="0" err="1">
                <a:latin typeface="Courier" pitchFamily="2" charset="0"/>
              </a:rPr>
              <a:t>dict</a:t>
            </a:r>
            <a:r>
              <a:rPr lang="en-GB" altLang="zh-CN" sz="1600" dirty="0">
                <a:latin typeface="Courier" pitchFamily="2" charset="0"/>
              </a:rPr>
              <a:t> </a:t>
            </a:r>
            <a:r>
              <a:rPr lang="zh-CN" altLang="en-US" sz="1600" dirty="0">
                <a:latin typeface="Courier" pitchFamily="2" charset="0"/>
              </a:rPr>
              <a:t>判断</a:t>
            </a:r>
            <a:r>
              <a:rPr lang="en-GB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是否在</a:t>
            </a:r>
            <a:r>
              <a:rPr lang="en-GB" altLang="zh-CN" sz="1600" dirty="0" err="1">
                <a:latin typeface="Courier" pitchFamily="2" charset="0"/>
              </a:rPr>
              <a:t>dict</a:t>
            </a:r>
            <a:r>
              <a:rPr lang="zh-CN" altLang="en-US" sz="1600" dirty="0">
                <a:latin typeface="Courier" pitchFamily="2" charset="0"/>
              </a:rPr>
              <a:t>的键中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>
                <a:latin typeface="Courier" pitchFamily="2" charset="0"/>
              </a:rPr>
              <a:t>dict1.update(dict2) </a:t>
            </a:r>
            <a:r>
              <a:rPr lang="zh-CN" altLang="en-US" sz="1600" dirty="0">
                <a:latin typeface="Courier" pitchFamily="2" charset="0"/>
              </a:rPr>
              <a:t>将</a:t>
            </a:r>
            <a:r>
              <a:rPr lang="en-GB" altLang="zh-CN" sz="1600" dirty="0">
                <a:latin typeface="Courier" pitchFamily="2" charset="0"/>
              </a:rPr>
              <a:t>dict2</a:t>
            </a:r>
            <a:r>
              <a:rPr lang="zh-CN" altLang="en-US" sz="1600" dirty="0">
                <a:latin typeface="Courier" pitchFamily="2" charset="0"/>
              </a:rPr>
              <a:t>的所有键值对，更新到</a:t>
            </a:r>
            <a:r>
              <a:rPr lang="en-GB" altLang="zh-CN" sz="1600" dirty="0">
                <a:latin typeface="Courier" pitchFamily="2" charset="0"/>
              </a:rPr>
              <a:t>dict1</a:t>
            </a:r>
            <a:endParaRPr lang="en-GB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>
                <a:latin typeface="Courier" pitchFamily="2" charset="0"/>
              </a:rPr>
              <a:t>{</a:t>
            </a:r>
            <a:r>
              <a:rPr lang="en-GB" altLang="zh-CN" sz="1600" dirty="0" err="1">
                <a:latin typeface="Courier" pitchFamily="2" charset="0"/>
              </a:rPr>
              <a:t>x:x</a:t>
            </a:r>
            <a:r>
              <a:rPr lang="en-GB" altLang="zh-CN" sz="1600" dirty="0">
                <a:latin typeface="Courier" pitchFamily="2" charset="0"/>
              </a:rPr>
              <a:t>*x for x in range(10)} </a:t>
            </a:r>
            <a:r>
              <a:rPr lang="zh-CN" altLang="en-US" sz="1600" dirty="0">
                <a:latin typeface="Courier" pitchFamily="2" charset="0"/>
              </a:rPr>
              <a:t>字典推导式</a:t>
            </a:r>
            <a:endParaRPr lang="zh-CN" altLang="en-US" sz="1600" dirty="0">
              <a:latin typeface="Courier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6566" y="4910269"/>
            <a:ext cx="9050281" cy="15365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以下三个方法常常用于字典的遍历：</a:t>
            </a:r>
            <a:endParaRPr lang="zh-CN" altLang="en-US" sz="16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 err="1">
                <a:latin typeface="Courier" pitchFamily="2" charset="0"/>
              </a:rPr>
              <a:t>dict.items</a:t>
            </a:r>
            <a:r>
              <a:rPr lang="en-GB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以列表返回可遍历的</a:t>
            </a:r>
            <a:r>
              <a:rPr lang="en-US" altLang="zh-CN" sz="1600" dirty="0">
                <a:latin typeface="Courier" pitchFamily="2" charset="0"/>
              </a:rPr>
              <a:t>(</a:t>
            </a:r>
            <a:r>
              <a:rPr lang="zh-CN" altLang="en-US" sz="1600" dirty="0">
                <a:latin typeface="Courier" pitchFamily="2" charset="0"/>
              </a:rPr>
              <a:t>键</a:t>
            </a:r>
            <a:r>
              <a:rPr lang="en-US" altLang="zh-CN" sz="1600" dirty="0">
                <a:latin typeface="Courier" pitchFamily="2" charset="0"/>
              </a:rPr>
              <a:t>, </a:t>
            </a:r>
            <a:r>
              <a:rPr lang="zh-CN" altLang="en-US" sz="1600" dirty="0">
                <a:latin typeface="Courier" pitchFamily="2" charset="0"/>
              </a:rPr>
              <a:t>值</a:t>
            </a:r>
            <a:r>
              <a:rPr lang="en-US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元组数组，常常用于</a:t>
            </a:r>
            <a:r>
              <a:rPr lang="en-GB" altLang="zh-CN" sz="1600" dirty="0">
                <a:latin typeface="Courier" pitchFamily="2" charset="0"/>
              </a:rPr>
              <a:t>for</a:t>
            </a:r>
            <a:r>
              <a:rPr lang="zh-CN" altLang="en-US" sz="1600" dirty="0">
                <a:latin typeface="Courier" pitchFamily="2" charset="0"/>
              </a:rPr>
              <a:t>遍历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 err="1">
                <a:latin typeface="Courier" pitchFamily="2" charset="0"/>
              </a:rPr>
              <a:t>dict.keys</a:t>
            </a:r>
            <a:r>
              <a:rPr lang="en-GB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以列表返回字典所有的键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600" dirty="0" err="1">
                <a:latin typeface="Courier" pitchFamily="2" charset="0"/>
              </a:rPr>
              <a:t>dict.values</a:t>
            </a:r>
            <a:r>
              <a:rPr lang="en-GB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以列表返回字典的所有的值</a:t>
            </a:r>
            <a:endParaRPr lang="zh-CN" altLang="en-US" sz="16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的字典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按课程统计数据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2429" y="1817382"/>
          <a:ext cx="2476500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姓名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课程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4773336" y="3913955"/>
            <a:ext cx="989901" cy="6207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34088" y="3377306"/>
            <a:ext cx="3780639" cy="16940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语文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最高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最低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平均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 最高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最低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平均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英语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最低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平均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9998" y="27767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统计每门课程的最高、最低、平均成绩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1265" y="1367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学生成绩单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的集合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008" y="4540894"/>
            <a:ext cx="4714612" cy="2003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1400" b="1" dirty="0">
                <a:solidFill>
                  <a:srgbClr val="0070C0"/>
                </a:solidFill>
                <a:latin typeface="Courier" pitchFamily="2" charset="0"/>
              </a:rPr>
              <a:t>创建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方式：</a:t>
            </a:r>
            <a:endParaRPr lang="en-GB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创建一个空集合：</a:t>
            </a:r>
            <a:r>
              <a:rPr lang="en-GB" altLang="zh-CN" sz="1400" dirty="0">
                <a:latin typeface="Courier" pitchFamily="2" charset="0"/>
              </a:rPr>
              <a:t>s = set()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创建一个初始化集合方法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-GB" altLang="zh-CN" sz="1400" dirty="0">
                <a:latin typeface="Courier" pitchFamily="2" charset="0"/>
              </a:rPr>
              <a:t>s = {1,2,2,3}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创建一个初始化集合方法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-GB" altLang="zh-CN" sz="1400" dirty="0">
                <a:latin typeface="Courier" pitchFamily="2" charset="0"/>
              </a:rPr>
              <a:t>s = set([1,2,2,3])</a:t>
            </a:r>
            <a:r>
              <a:rPr lang="zh-CN" altLang="en-US" sz="1400" dirty="0">
                <a:latin typeface="Courier" pitchFamily="2" charset="0"/>
              </a:rPr>
              <a:t> 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这里的参数可以是列表、元组、字符串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创建空集合不能用</a:t>
            </a:r>
            <a:r>
              <a:rPr lang="en-GB" altLang="zh-CN" sz="1400" dirty="0">
                <a:latin typeface="Courier" pitchFamily="2" charset="0"/>
              </a:rPr>
              <a:t>s = {}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因为这创建了</a:t>
            </a:r>
            <a:r>
              <a:rPr lang="en-GB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字典</a:t>
            </a:r>
            <a:endParaRPr lang="zh-CN" altLang="en-US" sz="1400" dirty="0">
              <a:latin typeface="Courier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009" y="1271123"/>
            <a:ext cx="4714612" cy="3082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集合</a:t>
            </a: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</a:rPr>
              <a:t>set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：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集合</a:t>
            </a: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是一组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</a:rPr>
              <a:t>无序</a:t>
            </a:r>
            <a:r>
              <a:rPr lang="zh-CN" altLang="en-US" sz="1400" dirty="0">
                <a:latin typeface="Courier" pitchFamily="2" charset="0"/>
              </a:rPr>
              <a:t>并且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</a:rPr>
              <a:t>没有重复元素</a:t>
            </a:r>
            <a:r>
              <a:rPr lang="zh-CN" altLang="en-US" sz="1400" dirty="0">
                <a:latin typeface="Courier" pitchFamily="2" charset="0"/>
              </a:rPr>
              <a:t>的</a:t>
            </a:r>
            <a:r>
              <a:rPr lang="en-GB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集合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跟</a:t>
            </a:r>
            <a:r>
              <a:rPr lang="en-GB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的</a:t>
            </a:r>
            <a:r>
              <a:rPr lang="en-GB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类似，区别在于</a:t>
            </a: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没有</a:t>
            </a:r>
            <a:r>
              <a:rPr lang="en-GB" altLang="zh-CN" sz="1400" dirty="0">
                <a:latin typeface="Courier" pitchFamily="2" charset="0"/>
              </a:rPr>
              <a:t>value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无序，所以</a:t>
            </a: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不支持数字索引和切片</a:t>
            </a:r>
            <a:r>
              <a:rPr lang="en-US" altLang="zh-CN" sz="1400" dirty="0">
                <a:latin typeface="Courier" pitchFamily="2" charset="0"/>
              </a:rPr>
              <a:t>(</a:t>
            </a:r>
            <a:r>
              <a:rPr lang="en-GB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也不支持</a:t>
            </a:r>
            <a:r>
              <a:rPr lang="en-US" altLang="zh-CN" sz="1400" dirty="0">
                <a:latin typeface="Courier" pitchFamily="2" charset="0"/>
              </a:rPr>
              <a:t>)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使用场景：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使用场景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：判断某个元素是否在集合</a:t>
            </a: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中（</a:t>
            </a: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比</a:t>
            </a:r>
            <a:r>
              <a:rPr lang="en-GB" altLang="zh-CN" sz="1400" dirty="0">
                <a:latin typeface="Courier" pitchFamily="2" charset="0"/>
              </a:rPr>
              <a:t>list</a:t>
            </a:r>
            <a:r>
              <a:rPr lang="zh-CN" altLang="en-US" sz="1400" dirty="0">
                <a:latin typeface="Courier" pitchFamily="2" charset="0"/>
              </a:rPr>
              <a:t>速度快）；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使用场景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：消除输入数据的重复元素；</a:t>
            </a:r>
            <a:endParaRPr lang="zh-CN" altLang="en-GB" sz="1400" dirty="0">
              <a:latin typeface="Courier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4009" y="1271123"/>
            <a:ext cx="5820520" cy="10328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注意：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和</a:t>
            </a:r>
            <a:r>
              <a:rPr lang="en-GB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一样，</a:t>
            </a: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的</a:t>
            </a:r>
            <a:r>
              <a:rPr lang="en-GB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只能是数字、字符串、元组等不可变对象，不能是列表等可变对象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4008" y="2541523"/>
            <a:ext cx="5820520" cy="40029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</a:rPr>
              <a:t>set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支持的方法：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</a:rPr>
              <a:t>len</a:t>
            </a:r>
            <a:r>
              <a:rPr lang="en-GB" altLang="zh-CN" sz="1400" dirty="0">
                <a:latin typeface="Courier" pitchFamily="2" charset="0"/>
              </a:rPr>
              <a:t>(set) </a:t>
            </a:r>
            <a:r>
              <a:rPr lang="zh-CN" altLang="en-US" sz="1400" dirty="0">
                <a:latin typeface="Courier" pitchFamily="2" charset="0"/>
              </a:rPr>
              <a:t>集合的元素个数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for x in set </a:t>
            </a:r>
            <a:r>
              <a:rPr lang="zh-CN" altLang="en-US" sz="1400" dirty="0">
                <a:latin typeface="Courier" pitchFamily="2" charset="0"/>
              </a:rPr>
              <a:t>集合的遍历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</a:rPr>
              <a:t>set.add</a:t>
            </a:r>
            <a:r>
              <a:rPr lang="en-GB" altLang="zh-CN" sz="1400" dirty="0">
                <a:latin typeface="Courier" pitchFamily="2" charset="0"/>
              </a:rPr>
              <a:t>(key) </a:t>
            </a:r>
            <a:r>
              <a:rPr lang="zh-CN" altLang="en-US" sz="1400" dirty="0">
                <a:latin typeface="Courier" pitchFamily="2" charset="0"/>
              </a:rPr>
              <a:t>新增一个</a:t>
            </a:r>
            <a:r>
              <a:rPr lang="en-GB" altLang="zh-CN" sz="1400" dirty="0">
                <a:latin typeface="Courier" pitchFamily="2" charset="0"/>
              </a:rPr>
              <a:t>KEY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如果有重复会自动去重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</a:rPr>
              <a:t>set.remove</a:t>
            </a:r>
            <a:r>
              <a:rPr lang="en-GB" altLang="zh-CN" sz="1400" dirty="0">
                <a:latin typeface="Courier" pitchFamily="2" charset="0"/>
              </a:rPr>
              <a:t>(key) </a:t>
            </a:r>
            <a:r>
              <a:rPr lang="zh-CN" altLang="en-US" sz="1400" dirty="0">
                <a:latin typeface="Courier" pitchFamily="2" charset="0"/>
              </a:rPr>
              <a:t>删除一个</a:t>
            </a:r>
            <a:r>
              <a:rPr lang="en-GB" altLang="zh-CN" sz="1400" dirty="0">
                <a:latin typeface="Courier" pitchFamily="2" charset="0"/>
              </a:rPr>
              <a:t>KEY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</a:rPr>
              <a:t>set.clear</a:t>
            </a:r>
            <a:r>
              <a:rPr lang="en-GB" altLang="zh-CN" sz="1400" dirty="0">
                <a:latin typeface="Courier" pitchFamily="2" charset="0"/>
              </a:rPr>
              <a:t>() </a:t>
            </a:r>
            <a:r>
              <a:rPr lang="zh-CN" altLang="en-US" sz="1400" dirty="0">
                <a:latin typeface="Courier" pitchFamily="2" charset="0"/>
              </a:rPr>
              <a:t>清空</a:t>
            </a:r>
            <a:r>
              <a:rPr lang="en-GB" altLang="zh-CN" sz="1400" dirty="0">
                <a:latin typeface="Courier" pitchFamily="2" charset="0"/>
              </a:rPr>
              <a:t>set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x in set </a:t>
            </a:r>
            <a:r>
              <a:rPr lang="zh-CN" altLang="en-US" sz="1400" dirty="0">
                <a:latin typeface="Courier" pitchFamily="2" charset="0"/>
              </a:rPr>
              <a:t>判断元素是否在</a:t>
            </a:r>
            <a:r>
              <a:rPr lang="en-GB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集合中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s1 &amp; s2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-GB" altLang="zh-CN" sz="1400" dirty="0">
                <a:latin typeface="Courier" pitchFamily="2" charset="0"/>
              </a:rPr>
              <a:t>s1.intersection(s2) </a:t>
            </a:r>
            <a:r>
              <a:rPr lang="zh-CN" altLang="en-US" sz="1400" dirty="0">
                <a:latin typeface="Courier" pitchFamily="2" charset="0"/>
              </a:rPr>
              <a:t>求两个集合的交集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s1 | s2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-GB" altLang="zh-CN" sz="1400" dirty="0">
                <a:latin typeface="Courier" pitchFamily="2" charset="0"/>
              </a:rPr>
              <a:t>s1.union(s2) </a:t>
            </a:r>
            <a:r>
              <a:rPr lang="zh-CN" altLang="en-US" sz="1400" dirty="0">
                <a:latin typeface="Courier" pitchFamily="2" charset="0"/>
              </a:rPr>
              <a:t>求两个集合的并集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s1 - s2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-GB" altLang="zh-CN" sz="1400" dirty="0">
                <a:latin typeface="Courier" pitchFamily="2" charset="0"/>
              </a:rPr>
              <a:t>s1.difference(s2) </a:t>
            </a:r>
            <a:r>
              <a:rPr lang="zh-CN" altLang="en-US" sz="1400" dirty="0">
                <a:latin typeface="Courier" pitchFamily="2" charset="0"/>
              </a:rPr>
              <a:t>求两个集合的差集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Courier" pitchFamily="2" charset="0"/>
              </a:rPr>
              <a:t>s1.update(s2) </a:t>
            </a:r>
            <a:r>
              <a:rPr lang="zh-CN" altLang="en-US" sz="1400" dirty="0">
                <a:latin typeface="Courier" pitchFamily="2" charset="0"/>
              </a:rPr>
              <a:t>将</a:t>
            </a:r>
            <a:r>
              <a:rPr lang="en-GB" altLang="zh-CN" sz="1400" dirty="0">
                <a:latin typeface="Courier" pitchFamily="2" charset="0"/>
              </a:rPr>
              <a:t>s2</a:t>
            </a:r>
            <a:r>
              <a:rPr lang="zh-CN" altLang="en-US" sz="1400" dirty="0">
                <a:latin typeface="Courier" pitchFamily="2" charset="0"/>
              </a:rPr>
              <a:t>的所有</a:t>
            </a:r>
            <a:r>
              <a:rPr lang="en-GB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更新到</a:t>
            </a:r>
            <a:r>
              <a:rPr lang="en-GB" altLang="zh-CN" sz="1400" dirty="0">
                <a:latin typeface="Courier" pitchFamily="2" charset="0"/>
              </a:rPr>
              <a:t>s1</a:t>
            </a:r>
            <a:r>
              <a:rPr lang="zh-CN" altLang="en-GB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会去除重复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集合推导式：</a:t>
            </a:r>
            <a:r>
              <a:rPr lang="en-GB" altLang="zh-CN" sz="1400" dirty="0">
                <a:latin typeface="Courier" pitchFamily="2" charset="0"/>
              </a:rPr>
              <a:t>s = {x for x in '</a:t>
            </a:r>
            <a:r>
              <a:rPr lang="en-GB" altLang="zh-CN" sz="1400" dirty="0" err="1">
                <a:latin typeface="Courier" pitchFamily="2" charset="0"/>
              </a:rPr>
              <a:t>abc</a:t>
            </a:r>
            <a:r>
              <a:rPr lang="en-US" altLang="zh-CN" sz="1400" dirty="0">
                <a:latin typeface="Courier" pitchFamily="2" charset="0"/>
              </a:rPr>
              <a:t>d</a:t>
            </a:r>
            <a:r>
              <a:rPr lang="en-GB" altLang="zh-CN" sz="1400" dirty="0">
                <a:latin typeface="Courier" pitchFamily="2" charset="0"/>
              </a:rPr>
              <a:t>' if x not in </a:t>
            </a:r>
            <a:r>
              <a:rPr lang="en-US" altLang="zh-CN" sz="1400" dirty="0">
                <a:latin typeface="Courier" pitchFamily="2" charset="0"/>
              </a:rPr>
              <a:t>'</a:t>
            </a:r>
            <a:r>
              <a:rPr lang="en-US" altLang="zh-CN" sz="1400" dirty="0" err="1">
                <a:latin typeface="Courier" pitchFamily="2" charset="0"/>
              </a:rPr>
              <a:t>bc</a:t>
            </a:r>
            <a:r>
              <a:rPr lang="en-GB" altLang="zh-CN" sz="1400" dirty="0">
                <a:latin typeface="Courier" pitchFamily="2" charset="0"/>
              </a:rPr>
              <a:t>'}</a:t>
            </a:r>
            <a:endParaRPr lang="en-GB" altLang="zh-CN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的集合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获取去重的人名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2429" y="1817382"/>
          <a:ext cx="2476500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姓名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课程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4773336" y="3913955"/>
            <a:ext cx="989901" cy="6207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34088" y="3377306"/>
            <a:ext cx="3780639" cy="16940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小明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小米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小云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小彤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7912" y="27985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获取去重后的姓名列表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1265" y="1367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学生成绩单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高级数据结构的对比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4106" y="1593618"/>
          <a:ext cx="9861307" cy="435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421"/>
                <a:gridCol w="637563"/>
                <a:gridCol w="939567"/>
                <a:gridCol w="1510018"/>
                <a:gridCol w="1744911"/>
                <a:gridCol w="1568741"/>
                <a:gridCol w="1208014"/>
                <a:gridCol w="1317072"/>
              </a:tblGrid>
              <a:tr h="37979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类型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可变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序列有序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常量举例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基本运算符和函数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常用方法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主要特性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场景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2295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字符串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str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'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'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"""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"""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'''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"""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+ [] [:]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str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int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 float()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replace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split strip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format join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索引、切片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文本表示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95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列表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list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[]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[1,2,3]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+ [] [:]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append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extend sort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索引、切片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同类对象集合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元组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tuple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(1,)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(1,2,3)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+ [] [:]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tuple(list)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索引、切片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不同类型属性打包和拆包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95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字典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dict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{}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{"a":1,"b":2}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[]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get update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items values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keys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无序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查找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VALUE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快速按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查找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VALUE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51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集合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set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set()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{1,2,3}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&amp; | -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add,remove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update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无序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不会重复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去除重复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快速查找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59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文件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file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open(path)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open(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path,"w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read write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close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持久化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程序输入获取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程序输出保存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4214" y="2404009"/>
            <a:ext cx="4355453" cy="96508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实战：统计到访日志的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174" y="1446035"/>
            <a:ext cx="6096000" cy="18118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到访日志是什么？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到访日志：在线网站服务器上的访问日志，记录用户的访问事件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格式见右侧，用于记录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某个时间，某个人在某个页面做了某个事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事件分为展现和点击，点击指的是页面上的某个链接的点击。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935" y="4881092"/>
            <a:ext cx="6096000" cy="155460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案例需求：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输入文件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：到访日志，格式为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到访时间、用户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输入文件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：页面码表，格式为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输出文件：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日期、页面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页面名称、当天到访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当天到访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UV]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8789" y="2876738"/>
            <a:ext cx="207332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23711" y="356545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日志时间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99242" y="2876738"/>
            <a:ext cx="384923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05183" y="2876738"/>
            <a:ext cx="455221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86269" y="287673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10" idx="0"/>
            <a:endCxn id="9" idx="2"/>
          </p:cNvCxnSpPr>
          <p:nvPr/>
        </p:nvCxnSpPr>
        <p:spPr>
          <a:xfrm flipV="1">
            <a:off x="8275117" y="3119063"/>
            <a:ext cx="50335" cy="446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033751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/>
          <p:cNvCxnSpPr>
            <a:stCxn id="17" idx="0"/>
            <a:endCxn id="11" idx="2"/>
          </p:cNvCxnSpPr>
          <p:nvPr/>
        </p:nvCxnSpPr>
        <p:spPr>
          <a:xfrm flipV="1">
            <a:off x="9400198" y="3119063"/>
            <a:ext cx="19150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12309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925808" y="3565453"/>
            <a:ext cx="54373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线箭头连接符 24"/>
          <p:cNvCxnSpPr>
            <a:stCxn id="22" idx="0"/>
            <a:endCxn id="12" idx="2"/>
          </p:cNvCxnSpPr>
          <p:nvPr/>
        </p:nvCxnSpPr>
        <p:spPr>
          <a:xfrm flipH="1" flipV="1">
            <a:off x="10132794" y="3119063"/>
            <a:ext cx="245962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3" idx="0"/>
            <a:endCxn id="13" idx="2"/>
          </p:cNvCxnSpPr>
          <p:nvPr/>
        </p:nvCxnSpPr>
        <p:spPr>
          <a:xfrm flipH="1" flipV="1">
            <a:off x="11069952" y="3119063"/>
            <a:ext cx="12772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35174" y="3481089"/>
            <a:ext cx="6096000" cy="11434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衡量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流量的两个重要指标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view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即页面浏览量，用户每次访问页面都算一个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unique visitor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网站独立访客，用户多次访问页面只能算一个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38" y="4564757"/>
            <a:ext cx="2552119" cy="1099498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矩形 35"/>
          <p:cNvSpPr/>
          <p:nvPr/>
        </p:nvSpPr>
        <p:spPr>
          <a:xfrm>
            <a:off x="8442840" y="522556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241395" y="5225568"/>
            <a:ext cx="668606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309676" y="5974814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79417" y="597481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线箭头连接符 39"/>
          <p:cNvCxnSpPr>
            <a:stCxn id="38" idx="0"/>
          </p:cNvCxnSpPr>
          <p:nvPr/>
        </p:nvCxnSpPr>
        <p:spPr>
          <a:xfrm flipV="1">
            <a:off x="8676123" y="5467894"/>
            <a:ext cx="48839" cy="506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9" idx="0"/>
            <a:endCxn id="37" idx="2"/>
          </p:cNvCxnSpPr>
          <p:nvPr/>
        </p:nvCxnSpPr>
        <p:spPr>
          <a:xfrm flipH="1" flipV="1">
            <a:off x="9575698" y="5467893"/>
            <a:ext cx="155125" cy="5069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4054" y="2013399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部分到访日志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10228" y="4145452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部分页面信息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4214" y="2404009"/>
            <a:ext cx="4355453" cy="96508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实战：统计到访日志的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8789" y="2876738"/>
            <a:ext cx="207332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23711" y="356545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日志时间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99242" y="2876738"/>
            <a:ext cx="384923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05183" y="2876738"/>
            <a:ext cx="455221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86269" y="287673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10" idx="0"/>
            <a:endCxn id="9" idx="2"/>
          </p:cNvCxnSpPr>
          <p:nvPr/>
        </p:nvCxnSpPr>
        <p:spPr>
          <a:xfrm flipV="1">
            <a:off x="8275117" y="3119063"/>
            <a:ext cx="50335" cy="446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033751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/>
          <p:cNvCxnSpPr>
            <a:stCxn id="17" idx="0"/>
            <a:endCxn id="11" idx="2"/>
          </p:cNvCxnSpPr>
          <p:nvPr/>
        </p:nvCxnSpPr>
        <p:spPr>
          <a:xfrm flipV="1">
            <a:off x="9400198" y="3119063"/>
            <a:ext cx="19150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12309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925808" y="3565453"/>
            <a:ext cx="54373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线箭头连接符 24"/>
          <p:cNvCxnSpPr>
            <a:stCxn id="22" idx="0"/>
            <a:endCxn id="12" idx="2"/>
          </p:cNvCxnSpPr>
          <p:nvPr/>
        </p:nvCxnSpPr>
        <p:spPr>
          <a:xfrm flipH="1" flipV="1">
            <a:off x="10132794" y="3119063"/>
            <a:ext cx="245962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3" idx="0"/>
            <a:endCxn id="13" idx="2"/>
          </p:cNvCxnSpPr>
          <p:nvPr/>
        </p:nvCxnSpPr>
        <p:spPr>
          <a:xfrm flipH="1" flipV="1">
            <a:off x="11069952" y="3119063"/>
            <a:ext cx="12772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1384" y="1699132"/>
            <a:ext cx="6096000" cy="47428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计算设计：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步骤一：读取页面码表，得到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page_id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= 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page_name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的关系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步骤二：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PV/UV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累积计算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过滤数据：过滤掉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event==click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的行，因为这里算的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PV/UV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就可以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获取日期：从时间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2019-01-03 00:13:17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，拆出日期部分，用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().split(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)[0]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聚合计算：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设计为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pdate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page_id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的元组，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是个字典，包括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为数字每次加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需要用户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去重，所以用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set()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存储用户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列表，然后计算元素个数；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步骤三：按行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输出结果文件：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user_ids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zh-CN" alt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page_id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page_name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zh-CN" alt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out_fileds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fout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输出到文件；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38" y="4564757"/>
            <a:ext cx="2552119" cy="1099498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矩形 35"/>
          <p:cNvSpPr/>
          <p:nvPr/>
        </p:nvSpPr>
        <p:spPr>
          <a:xfrm>
            <a:off x="8442840" y="522556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241395" y="5225568"/>
            <a:ext cx="668606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309676" y="5974814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79417" y="597481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线箭头连接符 39"/>
          <p:cNvCxnSpPr>
            <a:stCxn id="38" idx="0"/>
          </p:cNvCxnSpPr>
          <p:nvPr/>
        </p:nvCxnSpPr>
        <p:spPr>
          <a:xfrm flipV="1">
            <a:off x="8676123" y="5467894"/>
            <a:ext cx="48839" cy="506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9" idx="0"/>
            <a:endCxn id="37" idx="2"/>
          </p:cNvCxnSpPr>
          <p:nvPr/>
        </p:nvCxnSpPr>
        <p:spPr>
          <a:xfrm flipH="1" flipV="1">
            <a:off x="9575698" y="5467893"/>
            <a:ext cx="155125" cy="5069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4054" y="2013399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部分到访日志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10228" y="4145452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部分页面信息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1384" y="1321721"/>
            <a:ext cx="6096000" cy="377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输出文件：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日期、页面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页面名称、当天到访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GB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当天到访</a:t>
            </a:r>
            <a:r>
              <a:rPr lang="en-GB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UV]</a:t>
            </a:r>
            <a:endParaRPr lang="en-GB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0337" y="2743200"/>
            <a:ext cx="7236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为什么要学习</a:t>
            </a:r>
            <a:r>
              <a:rPr kumimoji="1" lang="en-GB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GB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代码的组织结构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9351" y="3445087"/>
            <a:ext cx="1174459" cy="713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88547" y="3445087"/>
            <a:ext cx="1174459" cy="713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3853" y="3445087"/>
            <a:ext cx="1331053" cy="7130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46272" y="3445086"/>
            <a:ext cx="1174459" cy="7130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857688" y="3445085"/>
            <a:ext cx="1174459" cy="7130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36217" y="3445084"/>
            <a:ext cx="1174459" cy="713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7" idx="3"/>
            <a:endCxn id="43" idx="1"/>
          </p:cNvCxnSpPr>
          <p:nvPr/>
        </p:nvCxnSpPr>
        <p:spPr>
          <a:xfrm>
            <a:off x="2583810" y="3801620"/>
            <a:ext cx="504737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直线箭头连接符 18"/>
          <p:cNvCxnSpPr>
            <a:stCxn id="43" idx="3"/>
            <a:endCxn id="45" idx="1"/>
          </p:cNvCxnSpPr>
          <p:nvPr/>
        </p:nvCxnSpPr>
        <p:spPr>
          <a:xfrm>
            <a:off x="4263006" y="3801620"/>
            <a:ext cx="420847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直线箭头连接符 20"/>
          <p:cNvCxnSpPr>
            <a:stCxn id="45" idx="3"/>
            <a:endCxn id="46" idx="1"/>
          </p:cNvCxnSpPr>
          <p:nvPr/>
        </p:nvCxnSpPr>
        <p:spPr>
          <a:xfrm flipV="1">
            <a:off x="6014906" y="3801619"/>
            <a:ext cx="331366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直线箭头连接符 25"/>
          <p:cNvCxnSpPr>
            <a:stCxn id="46" idx="3"/>
            <a:endCxn id="50" idx="1"/>
          </p:cNvCxnSpPr>
          <p:nvPr/>
        </p:nvCxnSpPr>
        <p:spPr>
          <a:xfrm flipV="1">
            <a:off x="7520731" y="3801618"/>
            <a:ext cx="336957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直线箭头连接符 31"/>
          <p:cNvCxnSpPr>
            <a:stCxn id="50" idx="3"/>
            <a:endCxn id="51" idx="1"/>
          </p:cNvCxnSpPr>
          <p:nvPr/>
        </p:nvCxnSpPr>
        <p:spPr>
          <a:xfrm flipV="1">
            <a:off x="9032147" y="3801617"/>
            <a:ext cx="404070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矩形 51"/>
          <p:cNvSpPr/>
          <p:nvPr/>
        </p:nvSpPr>
        <p:spPr>
          <a:xfrm>
            <a:off x="1267553" y="1440266"/>
            <a:ext cx="9682293" cy="15617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如果是小型需求，只写代码即可，实现功能是第一要诀，不用管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如果是复杂代码或者团队合作，需要进行按不同的层次封装代码，方便重用和协作</a:t>
            </a:r>
            <a:endParaRPr lang="en-US" altLang="zh-CN" sz="20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67553" y="4948112"/>
            <a:ext cx="9682293" cy="83950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接下来会依次介绍函数、类、模块的知识和使用</a:t>
            </a:r>
            <a:endParaRPr lang="en-US" altLang="zh-CN" sz="20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5174" y="1412478"/>
            <a:ext cx="6096000" cy="14146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函数：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我们已经使用了许多内建的函数，比如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range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等都是函数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是能重用的程序段，给一块代码起一个名字，然后在其它地方使用函数名字重复调用这块代码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174" y="3150578"/>
            <a:ext cx="6096000" cy="14077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函数有什么用？</a:t>
            </a:r>
            <a:endParaRPr lang="zh-CN" altLang="en-US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重复使用：主要目的，一次封装可以任意的使用，如果变更函数则所有的使用方都会更新；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封装复杂代码逻辑：用一个简单的函数名，表达背后复杂的实现逻辑；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5174" y="4881843"/>
            <a:ext cx="6096000" cy="15907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函数的定义形式？</a:t>
            </a:r>
            <a:endParaRPr lang="zh-CN" altLang="en-US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7902" y="5259996"/>
            <a:ext cx="2400974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1400" dirty="0">
                <a:latin typeface="Courier" pitchFamily="2" charset="0"/>
              </a:rPr>
              <a:t>def q</a:t>
            </a:r>
            <a:r>
              <a:rPr lang="en-US" altLang="zh-CN" sz="1400" dirty="0" err="1">
                <a:latin typeface="Courier" pitchFamily="2" charset="0"/>
              </a:rPr>
              <a:t>uery_info</a:t>
            </a:r>
            <a:r>
              <a:rPr lang="en-GB" altLang="zh-CN" sz="1400" dirty="0">
                <a:latin typeface="Courier" pitchFamily="2" charset="0"/>
              </a:rPr>
              <a:t>(</a:t>
            </a:r>
            <a:r>
              <a:rPr lang="en-US" altLang="zh-CN" sz="1400" dirty="0" err="1">
                <a:latin typeface="Courier" pitchFamily="2" charset="0"/>
              </a:rPr>
              <a:t>sid</a:t>
            </a:r>
            <a:r>
              <a:rPr lang="en-GB" altLang="zh-CN" sz="1400" dirty="0">
                <a:latin typeface="Courier" pitchFamily="2" charset="0"/>
              </a:rPr>
              <a:t>):</a:t>
            </a:r>
            <a:endParaRPr lang="en-GB" altLang="zh-CN" sz="1400" dirty="0">
              <a:latin typeface="Courier" pitchFamily="2" charset="0"/>
            </a:endParaRPr>
          </a:p>
          <a:p>
            <a:pPr lvl="1"/>
            <a:r>
              <a:rPr lang="en-GB" altLang="zh-CN" sz="1400" dirty="0">
                <a:latin typeface="Courier" pitchFamily="2" charset="0"/>
              </a:rPr>
              <a:t>"""</a:t>
            </a:r>
            <a:r>
              <a:rPr lang="zh-CN" altLang="en-US" sz="1400" dirty="0">
                <a:latin typeface="Courier" pitchFamily="2" charset="0"/>
              </a:rPr>
              <a:t>查询学生信息</a:t>
            </a:r>
            <a:endParaRPr lang="zh-CN" altLang="en-US" sz="1400" dirty="0">
              <a:latin typeface="Courier" pitchFamily="2" charset="0"/>
            </a:endParaRPr>
          </a:p>
          <a:p>
            <a:pPr lvl="1"/>
            <a:r>
              <a:rPr lang="en-US" altLang="zh-CN" sz="1400" dirty="0">
                <a:latin typeface="Courier" pitchFamily="2" charset="0"/>
              </a:rPr>
              <a:t>"""</a:t>
            </a:r>
            <a:endParaRPr lang="en-US" altLang="zh-CN" sz="1400" dirty="0">
              <a:latin typeface="Courier" pitchFamily="2" charset="0"/>
            </a:endParaRPr>
          </a:p>
          <a:p>
            <a:pPr lvl="1"/>
            <a:r>
              <a:rPr lang="en-US" altLang="zh-CN" sz="1400" dirty="0">
                <a:latin typeface="Courier" pitchFamily="2" charset="0"/>
              </a:rPr>
              <a:t>s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=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select(</a:t>
            </a:r>
            <a:r>
              <a:rPr lang="en-US" altLang="zh-CN" sz="1400" dirty="0" err="1">
                <a:latin typeface="Courier" pitchFamily="2" charset="0"/>
              </a:rPr>
              <a:t>sid</a:t>
            </a:r>
            <a:r>
              <a:rPr lang="en-US" altLang="zh-CN" sz="1400" dirty="0">
                <a:latin typeface="Courier" pitchFamily="2" charset="0"/>
              </a:rPr>
              <a:t>)</a:t>
            </a:r>
            <a:endParaRPr lang="en-US" altLang="zh-CN" sz="1400" dirty="0">
              <a:latin typeface="Courier" pitchFamily="2" charset="0"/>
            </a:endParaRPr>
          </a:p>
          <a:p>
            <a:pPr lvl="1"/>
            <a:r>
              <a:rPr lang="en-GB" altLang="zh-CN" sz="1400" dirty="0">
                <a:latin typeface="Courier" pitchFamily="2" charset="0"/>
              </a:rPr>
              <a:t>return </a:t>
            </a:r>
            <a:r>
              <a:rPr lang="en-US" altLang="zh-CN" sz="1400" dirty="0">
                <a:latin typeface="Courier" pitchFamily="2" charset="0"/>
              </a:rPr>
              <a:t>s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583" y="5259996"/>
            <a:ext cx="332591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1400" dirty="0">
                <a:latin typeface="Courier" pitchFamily="2" charset="0"/>
              </a:rPr>
              <a:t>def </a:t>
            </a:r>
            <a:r>
              <a:rPr lang="en-GB" altLang="zh-CN" sz="1400" dirty="0" err="1">
                <a:latin typeface="Courier" pitchFamily="2" charset="0"/>
              </a:rPr>
              <a:t>functionname</a:t>
            </a:r>
            <a:r>
              <a:rPr lang="en-GB" altLang="zh-CN" sz="1400" dirty="0">
                <a:latin typeface="Courier" pitchFamily="2" charset="0"/>
              </a:rPr>
              <a:t>(parameters):</a:t>
            </a:r>
            <a:endParaRPr lang="en-GB" altLang="zh-CN" sz="1400" dirty="0">
              <a:latin typeface="Courier" pitchFamily="2" charset="0"/>
            </a:endParaRPr>
          </a:p>
          <a:p>
            <a:pPr lvl="1"/>
            <a:r>
              <a:rPr lang="en-GB" altLang="zh-CN" sz="1400" dirty="0">
                <a:latin typeface="Courier" pitchFamily="2" charset="0"/>
              </a:rPr>
              <a:t>""" </a:t>
            </a:r>
            <a:r>
              <a:rPr lang="zh-CN" altLang="en-US" sz="1400" dirty="0">
                <a:latin typeface="Courier" pitchFamily="2" charset="0"/>
              </a:rPr>
              <a:t>函数注释</a:t>
            </a:r>
            <a:endParaRPr lang="zh-CN" altLang="en-US" sz="1400" dirty="0">
              <a:latin typeface="Courier" pitchFamily="2" charset="0"/>
            </a:endParaRPr>
          </a:p>
          <a:p>
            <a:pPr lvl="1"/>
            <a:r>
              <a:rPr lang="en-US" altLang="zh-CN" sz="1400" dirty="0">
                <a:latin typeface="Courier" pitchFamily="2" charset="0"/>
              </a:rPr>
              <a:t>"""</a:t>
            </a:r>
            <a:endParaRPr lang="en-US" altLang="zh-CN" sz="1400" dirty="0">
              <a:latin typeface="Courier" pitchFamily="2" charset="0"/>
            </a:endParaRPr>
          </a:p>
          <a:p>
            <a:pPr lvl="1"/>
            <a:r>
              <a:rPr lang="en-GB" altLang="zh-CN" sz="1400" dirty="0" err="1">
                <a:latin typeface="Courier" pitchFamily="2" charset="0"/>
              </a:rPr>
              <a:t>function_suite</a:t>
            </a:r>
            <a:endParaRPr lang="en-GB" altLang="zh-CN" sz="1400" dirty="0">
              <a:latin typeface="Courier" pitchFamily="2" charset="0"/>
            </a:endParaRPr>
          </a:p>
          <a:p>
            <a:pPr lvl="1"/>
            <a:r>
              <a:rPr lang="en-GB" altLang="zh-CN" sz="1400" dirty="0">
                <a:latin typeface="Courier" pitchFamily="2" charset="0"/>
              </a:rPr>
              <a:t>return [expression]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70928" y="1412478"/>
            <a:ext cx="4555545" cy="22702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函数参数</a:t>
            </a:r>
            <a:endParaRPr lang="zh-CN" altLang="en-US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正常情况下定义的参数需要按顺序传对应的参数；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参数可以设置默认值，调用时不用传这些参数的值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关键字参数，可以用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name=value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的形式调用函数，并且顺序可以换；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传不可变对象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数据不能被改变；传可变对象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数据可以被改变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70927" y="3843269"/>
            <a:ext cx="4555545" cy="10385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函数返回</a:t>
            </a:r>
            <a:endParaRPr lang="zh-CN" altLang="en-US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返回函数的计算结果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可以用逗号分隔返回多个值，调用时拆包获取各值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0927" y="5042344"/>
            <a:ext cx="4555545" cy="13974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函数内变量的作用域</a:t>
            </a:r>
            <a:endParaRPr lang="zh-CN" altLang="en-US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函数中定义的变量在函数外是不能使用的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函数外面的变量是全局变量，可以读取，但是如果要更改，需要先用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global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函数和列表的排序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5174" y="1412478"/>
            <a:ext cx="6096000" cy="14146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函数：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称为匿名函数，函数的定义直接使用，不用起名字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又称为一句话函数、逻辑简单到一行代码就能表达逻辑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用于一些简单的、不会重复多次调用的情景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174" y="3150578"/>
            <a:ext cx="6096000" cy="14077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定义形式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400" dirty="0">
                <a:latin typeface="Courier" pitchFamily="2" charset="0"/>
              </a:rPr>
              <a:t>lambda </a:t>
            </a:r>
            <a:r>
              <a:rPr lang="zh-CN" altLang="en-US" sz="1400" dirty="0">
                <a:latin typeface="Courier" pitchFamily="2" charset="0"/>
              </a:rPr>
              <a:t>参数</a:t>
            </a:r>
            <a:r>
              <a:rPr lang="en-US" altLang="zh-CN" sz="1400" dirty="0">
                <a:latin typeface="Courier" pitchFamily="2" charset="0"/>
              </a:rPr>
              <a:t>:</a:t>
            </a:r>
            <a:r>
              <a:rPr lang="zh-CN" altLang="en-US" sz="1400" dirty="0">
                <a:latin typeface="Courier" pitchFamily="2" charset="0"/>
              </a:rPr>
              <a:t>操作</a:t>
            </a:r>
            <a:r>
              <a:rPr lang="en-US" altLang="zh-CN" sz="1400" dirty="0">
                <a:latin typeface="Courier" pitchFamily="2" charset="0"/>
              </a:rPr>
              <a:t>(</a:t>
            </a:r>
            <a:r>
              <a:rPr lang="zh-CN" altLang="en-US" sz="1400" dirty="0">
                <a:latin typeface="Courier" pitchFamily="2" charset="0"/>
              </a:rPr>
              <a:t>参数</a:t>
            </a:r>
            <a:r>
              <a:rPr lang="en-US" altLang="zh-CN" sz="1400" dirty="0">
                <a:latin typeface="Courier" pitchFamily="2" charset="0"/>
              </a:rPr>
              <a:t>)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定义举例：</a:t>
            </a:r>
            <a:r>
              <a:rPr lang="en-GB" altLang="zh-CN" sz="1400" dirty="0">
                <a:latin typeface="Courier" pitchFamily="2" charset="0"/>
              </a:rPr>
              <a:t>sum = lambda </a:t>
            </a:r>
            <a:r>
              <a:rPr lang="en-GB" altLang="zh-CN" sz="1400" dirty="0" err="1">
                <a:latin typeface="Courier" pitchFamily="2" charset="0"/>
              </a:rPr>
              <a:t>x,y</a:t>
            </a:r>
            <a:r>
              <a:rPr lang="en-GB" altLang="zh-CN" sz="1400" dirty="0">
                <a:latin typeface="Courier" pitchFamily="2" charset="0"/>
              </a:rPr>
              <a:t>: </a:t>
            </a:r>
            <a:r>
              <a:rPr lang="en-GB" altLang="zh-CN" sz="1400" dirty="0" err="1">
                <a:latin typeface="Courier" pitchFamily="2" charset="0"/>
              </a:rPr>
              <a:t>x+y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调用举例：</a:t>
            </a:r>
            <a:r>
              <a:rPr lang="en-US" altLang="zh-CN" sz="1400" dirty="0">
                <a:latin typeface="Courier" pitchFamily="2" charset="0"/>
              </a:rPr>
              <a:t>sum(1,2)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5174" y="4881843"/>
            <a:ext cx="6096000" cy="15907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既然逻辑能够在一行完成，那直接写逻辑即可，为什么要写成一个函数？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因为有些</a:t>
            </a:r>
            <a:r>
              <a:rPr lang="en-GB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的有些高级函数，比如</a:t>
            </a:r>
            <a:r>
              <a:rPr lang="en-GB" altLang="zh-CN" sz="1400" dirty="0" err="1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list.sort</a:t>
            </a:r>
            <a:r>
              <a:rPr lang="zh-CN" altLang="en-GB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sorted</a:t>
            </a:r>
            <a:r>
              <a:rPr lang="zh-CN" altLang="en-GB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GB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等，它们的调用需要传一个函数作为参数传入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20918" y="1412477"/>
            <a:ext cx="4605556" cy="50601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列表的排序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列表排序方法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 err="1">
                <a:latin typeface="Courier" pitchFamily="2" charset="0"/>
              </a:rPr>
              <a:t>list.sort</a:t>
            </a:r>
            <a:r>
              <a:rPr lang="en-GB" altLang="zh-CN" sz="1400" dirty="0">
                <a:latin typeface="Courier" pitchFamily="2" charset="0"/>
              </a:rPr>
              <a:t>(key=None, reverse=False)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列表排序方法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 err="1">
                <a:latin typeface="Courier" pitchFamily="2" charset="0"/>
              </a:rPr>
              <a:t>new_list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GB" altLang="zh-CN" sz="1400" dirty="0">
                <a:latin typeface="Courier" pitchFamily="2" charset="0"/>
              </a:rPr>
              <a:t>= sorted(</a:t>
            </a:r>
            <a:r>
              <a:rPr lang="en-GB" altLang="zh-CN" sz="1400" dirty="0" err="1">
                <a:latin typeface="Courier" pitchFamily="2" charset="0"/>
              </a:rPr>
              <a:t>iterable</a:t>
            </a:r>
            <a:r>
              <a:rPr lang="en-GB" altLang="zh-CN" sz="1400" dirty="0">
                <a:latin typeface="Courier" pitchFamily="2" charset="0"/>
              </a:rPr>
              <a:t>, key=None, reverse=False)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其中的</a:t>
            </a:r>
            <a:r>
              <a:rPr lang="en-GB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参数，可以传入一个函数，指定排序的元素，对于这个函数，用</a:t>
            </a:r>
            <a:r>
              <a:rPr lang="en-GB" altLang="zh-CN" sz="1400" dirty="0">
                <a:latin typeface="Courier" pitchFamily="2" charset="0"/>
              </a:rPr>
              <a:t>lambda</a:t>
            </a:r>
            <a:r>
              <a:rPr lang="zh-CN" altLang="en-US" sz="1400" dirty="0">
                <a:latin typeface="Courier" pitchFamily="2" charset="0"/>
              </a:rPr>
              <a:t>可以简化代码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举例：对学生数据按成绩排序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 err="1">
                <a:latin typeface="Courier" pitchFamily="2" charset="0"/>
              </a:rPr>
              <a:t>sgrades</a:t>
            </a:r>
            <a:r>
              <a:rPr lang="en-GB" altLang="zh-CN" sz="1400" dirty="0">
                <a:latin typeface="Courier" pitchFamily="2" charset="0"/>
              </a:rPr>
              <a:t>=[(1001,89),(1002,77),(1003,99)]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不可行的方法：</a:t>
            </a:r>
            <a:r>
              <a:rPr lang="en-US" altLang="zh-CN" sz="1400" dirty="0" err="1">
                <a:latin typeface="Courier" pitchFamily="2" charset="0"/>
              </a:rPr>
              <a:t>sgrades.sort</a:t>
            </a:r>
            <a:r>
              <a:rPr lang="en-US" altLang="zh-CN" sz="1400" dirty="0">
                <a:latin typeface="Courier" pitchFamily="2" charset="0"/>
              </a:rPr>
              <a:t>()</a:t>
            </a:r>
            <a:r>
              <a:rPr lang="zh-CN" altLang="en-US" sz="1400" dirty="0">
                <a:latin typeface="Courier" pitchFamily="2" charset="0"/>
              </a:rPr>
              <a:t>，只会按照第一项排序</a:t>
            </a:r>
            <a:endParaRPr lang="en-GB" altLang="zh-CN" sz="1400" dirty="0">
              <a:latin typeface="Courier" pitchFamily="2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GB" sz="1400" dirty="0">
                <a:latin typeface="Courier" pitchFamily="2" charset="0"/>
              </a:rPr>
              <a:t>方法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-GB" altLang="zh-CN" sz="1400" dirty="0" err="1">
                <a:latin typeface="Courier" pitchFamily="2" charset="0"/>
              </a:rPr>
              <a:t>sgrade</a:t>
            </a:r>
            <a:r>
              <a:rPr lang="en-US" altLang="zh-CN" sz="1400" dirty="0">
                <a:latin typeface="Courier" pitchFamily="2" charset="0"/>
              </a:rPr>
              <a:t>s</a:t>
            </a:r>
            <a:r>
              <a:rPr lang="en-GB" altLang="zh-CN" sz="1400" dirty="0">
                <a:latin typeface="Courier" pitchFamily="2" charset="0"/>
              </a:rPr>
              <a:t>.sort(</a:t>
            </a:r>
            <a:r>
              <a:rPr lang="en-GB" altLang="zh-CN" sz="1400" dirty="0" err="1">
                <a:latin typeface="Courier" pitchFamily="2" charset="0"/>
              </a:rPr>
              <a:t>ke</a:t>
            </a:r>
            <a:r>
              <a:rPr lang="en-US" altLang="zh-CN" sz="1400" dirty="0">
                <a:latin typeface="Courier" pitchFamily="2" charset="0"/>
              </a:rPr>
              <a:t>y</a:t>
            </a:r>
            <a:r>
              <a:rPr lang="en-GB" altLang="zh-CN" sz="1400" dirty="0">
                <a:latin typeface="Courier" pitchFamily="2" charset="0"/>
              </a:rPr>
              <a:t>=lambda </a:t>
            </a:r>
            <a:r>
              <a:rPr lang="en-GB" altLang="zh-CN" sz="1400" dirty="0" err="1">
                <a:latin typeface="Courier" pitchFamily="2" charset="0"/>
              </a:rPr>
              <a:t>x:x</a:t>
            </a:r>
            <a:r>
              <a:rPr lang="en-GB" altLang="zh-CN" sz="1400" dirty="0">
                <a:latin typeface="Courier" pitchFamily="2" charset="0"/>
              </a:rPr>
              <a:t>[1])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GB" sz="1400" dirty="0">
                <a:latin typeface="Courier" pitchFamily="2" charset="0"/>
              </a:rPr>
              <a:t>方法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-GB" altLang="zh-CN" sz="1400" dirty="0" err="1">
                <a:latin typeface="Courier" pitchFamily="2" charset="0"/>
              </a:rPr>
              <a:t>new_list</a:t>
            </a:r>
            <a:r>
              <a:rPr lang="en-GB" altLang="zh-CN" sz="1400" dirty="0">
                <a:latin typeface="Courier" pitchFamily="2" charset="0"/>
              </a:rPr>
              <a:t> = sorted(</a:t>
            </a:r>
            <a:r>
              <a:rPr lang="en-GB" altLang="zh-CN" sz="1400" dirty="0" err="1">
                <a:latin typeface="Courier" pitchFamily="2" charset="0"/>
              </a:rPr>
              <a:t>sgrades</a:t>
            </a:r>
            <a:r>
              <a:rPr lang="en-GB" altLang="zh-CN" sz="1400" dirty="0">
                <a:latin typeface="Courier" pitchFamily="2" charset="0"/>
              </a:rPr>
              <a:t>, key=lambda </a:t>
            </a:r>
            <a:r>
              <a:rPr lang="en-GB" altLang="zh-CN" sz="1400" dirty="0" err="1">
                <a:latin typeface="Courier" pitchFamily="2" charset="0"/>
              </a:rPr>
              <a:t>x:x</a:t>
            </a:r>
            <a:r>
              <a:rPr lang="en-GB" altLang="zh-CN" sz="1400" dirty="0">
                <a:latin typeface="Courier" pitchFamily="2" charset="0"/>
              </a:rPr>
              <a:t>[1], reverse=True)</a:t>
            </a:r>
            <a:endParaRPr lang="en-GB" altLang="zh-CN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基础知识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398" y="1379022"/>
            <a:ext cx="5043505" cy="51038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什么是类和实例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类一般是名词，代表一类事物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，比如学生、汽车、电脑；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类定义了一个模板，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一个类可以有多个实例对象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，每个实例对象有自己的具体的属性取值；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包含数据和方法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的一个打包，其中的方法可以对数据进行更新；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实际例子：</a:t>
            </a:r>
            <a:endParaRPr lang="en-GB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[1,2,3]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(1,2,3)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{"</a:t>
            </a: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name":123}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{1,2,3}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6422" y="3497839"/>
            <a:ext cx="2221568" cy="127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class)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属性：学号、姓名、性别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方法：获取信息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1509" y="2651949"/>
            <a:ext cx="2221568" cy="127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小明同学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学号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=S001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小明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男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61509" y="4324854"/>
            <a:ext cx="2221568" cy="127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小王同学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学号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=S002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小王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女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/>
          <p:cNvCxnSpPr>
            <a:stCxn id="7" idx="3"/>
            <a:endCxn id="8" idx="1"/>
          </p:cNvCxnSpPr>
          <p:nvPr/>
        </p:nvCxnSpPr>
        <p:spPr>
          <a:xfrm flipV="1">
            <a:off x="8497990" y="3291445"/>
            <a:ext cx="563519" cy="8458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stCxn id="7" idx="3"/>
            <a:endCxn id="9" idx="1"/>
          </p:cNvCxnSpPr>
          <p:nvPr/>
        </p:nvCxnSpPr>
        <p:spPr>
          <a:xfrm>
            <a:off x="8497990" y="4137335"/>
            <a:ext cx="563519" cy="8270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语法知识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7191" y="1972672"/>
            <a:ext cx="4043493" cy="45701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b="1" dirty="0">
                <a:latin typeface="Courier" pitchFamily="2" charset="0"/>
              </a:rPr>
              <a:t>class </a:t>
            </a:r>
            <a:r>
              <a:rPr lang="en-GB" altLang="zh-CN" sz="1400" dirty="0">
                <a:latin typeface="Courier" pitchFamily="2" charset="0"/>
              </a:rPr>
              <a:t>Student: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</a:t>
            </a:r>
            <a:r>
              <a:rPr lang="en-GB" altLang="zh-CN" sz="1400" i="1" dirty="0">
                <a:latin typeface="Courier" pitchFamily="2" charset="0"/>
              </a:rPr>
              <a:t>""" </a:t>
            </a:r>
            <a:r>
              <a:rPr lang="zh-CN" altLang="en-US" sz="1400" i="1" dirty="0">
                <a:latin typeface="Courier" pitchFamily="2" charset="0"/>
              </a:rPr>
              <a:t>类注释 </a:t>
            </a:r>
            <a:r>
              <a:rPr lang="en-US" altLang="zh-CN" sz="1400" i="1" dirty="0">
                <a:latin typeface="Courier" pitchFamily="2" charset="0"/>
              </a:rPr>
              <a:t>"""</a:t>
            </a:r>
            <a:br>
              <a:rPr lang="en-US" altLang="zh-CN" sz="1400" i="1" dirty="0">
                <a:latin typeface="Courier" pitchFamily="2" charset="0"/>
              </a:rPr>
            </a:br>
            <a:r>
              <a:rPr lang="en-US" altLang="zh-CN" sz="1400" i="1" dirty="0">
                <a:latin typeface="Courier" pitchFamily="2" charset="0"/>
              </a:rPr>
              <a:t>    # </a:t>
            </a:r>
            <a:r>
              <a:rPr lang="zh-CN" altLang="en-US" sz="1400" i="1" dirty="0">
                <a:latin typeface="Courier" pitchFamily="2" charset="0"/>
              </a:rPr>
              <a:t>类变量，所有实例共享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zh-CN" altLang="en-US" sz="1400" i="1" dirty="0">
                <a:latin typeface="Courier" pitchFamily="2" charset="0"/>
              </a:rPr>
              <a:t>    </a:t>
            </a:r>
            <a:r>
              <a:rPr lang="en-GB" altLang="zh-CN" sz="1400" dirty="0" err="1">
                <a:latin typeface="Courier" pitchFamily="2" charset="0"/>
              </a:rPr>
              <a:t>total_cnt</a:t>
            </a:r>
            <a:r>
              <a:rPr lang="en-GB" altLang="zh-CN" sz="1400" dirty="0">
                <a:latin typeface="Courier" pitchFamily="2" charset="0"/>
              </a:rPr>
              <a:t> = 0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</a:t>
            </a:r>
            <a:r>
              <a:rPr lang="en-GB" altLang="zh-CN" sz="1400" b="1" dirty="0">
                <a:latin typeface="Courier" pitchFamily="2" charset="0"/>
              </a:rPr>
              <a:t>def </a:t>
            </a:r>
            <a:r>
              <a:rPr lang="en-GB" altLang="zh-CN" sz="1400" dirty="0">
                <a:latin typeface="Courier" pitchFamily="2" charset="0"/>
              </a:rPr>
              <a:t>__</a:t>
            </a:r>
            <a:r>
              <a:rPr lang="en-GB" altLang="zh-CN" sz="1400" dirty="0" err="1">
                <a:latin typeface="Courier" pitchFamily="2" charset="0"/>
              </a:rPr>
              <a:t>init</a:t>
            </a:r>
            <a:r>
              <a:rPr lang="en-GB" altLang="zh-CN" sz="1400" dirty="0">
                <a:latin typeface="Courier" pitchFamily="2" charset="0"/>
              </a:rPr>
              <a:t>__(self, name, age):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    </a:t>
            </a:r>
            <a:r>
              <a:rPr lang="en-GB" altLang="zh-CN" sz="1400" i="1" dirty="0">
                <a:latin typeface="Courier" pitchFamily="2" charset="0"/>
              </a:rPr>
              <a:t>""" </a:t>
            </a:r>
            <a:r>
              <a:rPr lang="zh-CN" altLang="en-US" sz="1400" i="1" dirty="0">
                <a:latin typeface="Courier" pitchFamily="2" charset="0"/>
              </a:rPr>
              <a:t>初始化方法 </a:t>
            </a:r>
            <a:r>
              <a:rPr lang="en-US" altLang="zh-CN" sz="1400" i="1" dirty="0">
                <a:latin typeface="Courier" pitchFamily="2" charset="0"/>
              </a:rPr>
              <a:t>"""</a:t>
            </a:r>
            <a:endParaRPr lang="en-US" altLang="zh-CN" sz="1400" i="1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>
                <a:latin typeface="Courier" pitchFamily="2" charset="0"/>
              </a:rPr>
              <a:t>        </a:t>
            </a:r>
            <a:r>
              <a:rPr lang="en-US" altLang="zh-CN" sz="1400" i="1" dirty="0">
                <a:latin typeface="Courier" pitchFamily="2" charset="0"/>
              </a:rPr>
              <a:t>#</a:t>
            </a:r>
            <a:r>
              <a:rPr lang="zh-CN" altLang="en-US" sz="1400" i="1" dirty="0">
                <a:latin typeface="Courier" pitchFamily="2" charset="0"/>
              </a:rPr>
              <a:t> 普通实例变量，每个实例独有</a:t>
            </a:r>
            <a:br>
              <a:rPr lang="en-US" altLang="zh-CN" sz="1400" i="1" dirty="0">
                <a:latin typeface="Courier" pitchFamily="2" charset="0"/>
              </a:rPr>
            </a:br>
            <a:r>
              <a:rPr lang="en-US" altLang="zh-CN" sz="1400" i="1" dirty="0">
                <a:latin typeface="Courier" pitchFamily="2" charset="0"/>
              </a:rPr>
              <a:t>        </a:t>
            </a:r>
            <a:r>
              <a:rPr lang="en-GB" altLang="zh-CN" sz="1400" dirty="0" err="1">
                <a:latin typeface="Courier" pitchFamily="2" charset="0"/>
              </a:rPr>
              <a:t>self.name</a:t>
            </a:r>
            <a:r>
              <a:rPr lang="en-GB" altLang="zh-CN" sz="1400" dirty="0">
                <a:latin typeface="Courier" pitchFamily="2" charset="0"/>
              </a:rPr>
              <a:t> = name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    </a:t>
            </a:r>
            <a:r>
              <a:rPr lang="en-GB" altLang="zh-CN" sz="1400" dirty="0" err="1">
                <a:latin typeface="Courier" pitchFamily="2" charset="0"/>
              </a:rPr>
              <a:t>self.age</a:t>
            </a:r>
            <a:r>
              <a:rPr lang="en-GB" altLang="zh-CN" sz="1400" dirty="0">
                <a:latin typeface="Courier" pitchFamily="2" charset="0"/>
              </a:rPr>
              <a:t> = age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    </a:t>
            </a:r>
            <a:r>
              <a:rPr lang="en-GB" altLang="zh-CN" sz="1400" dirty="0" err="1">
                <a:latin typeface="Courier" pitchFamily="2" charset="0"/>
              </a:rPr>
              <a:t>Student.total_cnt</a:t>
            </a:r>
            <a:r>
              <a:rPr lang="en-GB" altLang="zh-CN" sz="1400" dirty="0">
                <a:latin typeface="Courier" pitchFamily="2" charset="0"/>
              </a:rPr>
              <a:t> += 1</a:t>
            </a:r>
            <a:br>
              <a:rPr lang="en-GB" altLang="zh-CN" sz="1400" dirty="0">
                <a:latin typeface="Courier" pitchFamily="2" charset="0"/>
              </a:rPr>
            </a:b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</a:t>
            </a:r>
            <a:r>
              <a:rPr lang="en-GB" altLang="zh-CN" sz="1400" b="1" dirty="0">
                <a:latin typeface="Courier" pitchFamily="2" charset="0"/>
              </a:rPr>
              <a:t>def </a:t>
            </a:r>
            <a:r>
              <a:rPr lang="en-GB" altLang="zh-CN" sz="1400" dirty="0" err="1">
                <a:latin typeface="Courier" pitchFamily="2" charset="0"/>
              </a:rPr>
              <a:t>set_grade</a:t>
            </a:r>
            <a:r>
              <a:rPr lang="en-GB" altLang="zh-CN" sz="1400" dirty="0">
                <a:latin typeface="Courier" pitchFamily="2" charset="0"/>
              </a:rPr>
              <a:t>(self, grade):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    </a:t>
            </a:r>
            <a:r>
              <a:rPr lang="en-GB" altLang="zh-CN" sz="1400" i="1" dirty="0">
                <a:latin typeface="Courier" pitchFamily="2" charset="0"/>
              </a:rPr>
              <a:t>""" </a:t>
            </a:r>
            <a:r>
              <a:rPr lang="zh-CN" altLang="en-US" sz="1400" i="1" dirty="0">
                <a:latin typeface="Courier" pitchFamily="2" charset="0"/>
              </a:rPr>
              <a:t>普通方法 </a:t>
            </a:r>
            <a:r>
              <a:rPr lang="en-US" altLang="zh-CN" sz="1400" i="1" dirty="0">
                <a:latin typeface="Courier" pitchFamily="2" charset="0"/>
              </a:rPr>
              <a:t>"""</a:t>
            </a:r>
            <a:br>
              <a:rPr lang="en-US" altLang="zh-CN" sz="1400" i="1" dirty="0">
                <a:latin typeface="Courier" pitchFamily="2" charset="0"/>
              </a:rPr>
            </a:br>
            <a:r>
              <a:rPr lang="en-US" altLang="zh-CN" sz="1400" i="1" dirty="0">
                <a:latin typeface="Courier" pitchFamily="2" charset="0"/>
              </a:rPr>
              <a:t>        </a:t>
            </a:r>
            <a:r>
              <a:rPr lang="en-GB" altLang="zh-CN" sz="1400" dirty="0" err="1">
                <a:latin typeface="Courier" pitchFamily="2" charset="0"/>
              </a:rPr>
              <a:t>self.grade</a:t>
            </a:r>
            <a:r>
              <a:rPr lang="en-GB" altLang="zh-CN" sz="1400" dirty="0">
                <a:latin typeface="Courier" pitchFamily="2" charset="0"/>
              </a:rPr>
              <a:t> = grade</a:t>
            </a:r>
            <a:endParaRPr lang="zh-CN" altLang="en-US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0650" y="1972672"/>
            <a:ext cx="4250422" cy="45701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创建类的实例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会调用类的初始化函数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</a:rPr>
              <a:t>__</a:t>
            </a:r>
            <a:r>
              <a:rPr lang="en-GB" altLang="zh-CN" sz="1400" dirty="0" err="1">
                <a:solidFill>
                  <a:schemeClr val="dk1"/>
                </a:solidFill>
                <a:latin typeface="Courier" pitchFamily="2" charset="0"/>
              </a:rPr>
              <a:t>init</a:t>
            </a: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__</a:t>
            </a:r>
            <a:r>
              <a:rPr lang="zh-CN" altLang="en-GB" sz="1400" dirty="0">
                <a:solidFill>
                  <a:schemeClr val="dk1"/>
                </a:solidFill>
                <a:latin typeface="Courier" pitchFamily="2" charset="0"/>
              </a:rPr>
              <a:t>，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不用传</a:t>
            </a: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self</a:t>
            </a:r>
            <a:b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s1 = Student('</a:t>
            </a:r>
            <a:r>
              <a:rPr lang="en-GB" altLang="zh-CN" sz="1400" dirty="0" err="1">
                <a:solidFill>
                  <a:schemeClr val="dk1"/>
                </a:solidFill>
                <a:latin typeface="Courier" pitchFamily="2" charset="0"/>
              </a:rPr>
              <a:t>xiaoming</a:t>
            </a: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', 20)</a:t>
            </a:r>
            <a:b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s2 = Student('</a:t>
            </a:r>
            <a:r>
              <a:rPr lang="en-GB" altLang="zh-CN" sz="1400" dirty="0" err="1">
                <a:solidFill>
                  <a:schemeClr val="dk1"/>
                </a:solidFill>
                <a:latin typeface="Courier" pitchFamily="2" charset="0"/>
              </a:rPr>
              <a:t>xiaowang</a:t>
            </a: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', 25)</a:t>
            </a:r>
            <a:b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访问类的属性</a:t>
            </a:r>
            <a:b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print(</a:t>
            </a:r>
            <a:r>
              <a:rPr lang="en-GB" altLang="zh-CN" sz="1400" dirty="0" err="1">
                <a:solidFill>
                  <a:schemeClr val="dk1"/>
                </a:solidFill>
                <a:latin typeface="Courier" pitchFamily="2" charset="0"/>
              </a:rPr>
              <a:t>Student.total_cnt</a:t>
            </a: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)</a:t>
            </a:r>
            <a:b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访问实例的属性</a:t>
            </a:r>
            <a:b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print(s1.name, s1.age)</a:t>
            </a:r>
            <a:b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调用实例的方法</a:t>
            </a:r>
            <a:b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</a:rPr>
              <a:t>s1.set_grade(100)</a:t>
            </a:r>
            <a:endParaRPr lang="zh-CN" altLang="en-US" sz="1400" dirty="0">
              <a:solidFill>
                <a:schemeClr val="dk1"/>
              </a:solidFill>
              <a:latin typeface="Courier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9523" y="15016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怎样定义类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66447" y="15016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怎样使用类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实例演示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0904" y="136687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需求：用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的方式解决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学生成绩表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，支持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导入，支持计算各科平均分最高分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7390" y="2924567"/>
            <a:ext cx="2600587" cy="29411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类</a:t>
            </a:r>
            <a:r>
              <a:rPr lang="en-US" altLang="zh-CN" sz="1400" b="1" dirty="0">
                <a:solidFill>
                  <a:schemeClr val="dk1"/>
                </a:solidFill>
                <a:latin typeface="Courier" pitchFamily="2" charset="0"/>
              </a:rPr>
              <a:t>2</a:t>
            </a: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：学生成绩 </a:t>
            </a:r>
            <a:r>
              <a:rPr lang="en-US" altLang="zh-CN" sz="1400" b="1" dirty="0" err="1">
                <a:solidFill>
                  <a:schemeClr val="dk1"/>
                </a:solidFill>
                <a:latin typeface="Courier" pitchFamily="2" charset="0"/>
              </a:rPr>
              <a:t>Sgrade</a:t>
            </a:r>
            <a:endParaRPr lang="en-US" altLang="zh-CN" sz="1400" b="1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属性：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学号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语文成绩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数学成绩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英语成绩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1402" y="2924567"/>
            <a:ext cx="3370977" cy="29411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类</a:t>
            </a:r>
            <a:r>
              <a:rPr lang="en-US" altLang="zh-CN" sz="1400" b="1" dirty="0">
                <a:solidFill>
                  <a:schemeClr val="dk1"/>
                </a:solidFill>
                <a:latin typeface="Courier" pitchFamily="2" charset="0"/>
              </a:rPr>
              <a:t>1</a:t>
            </a: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：学生成绩表 </a:t>
            </a:r>
            <a:r>
              <a:rPr lang="en-US" altLang="zh-CN" sz="1400" b="1" dirty="0" err="1">
                <a:solidFill>
                  <a:schemeClr val="dk1"/>
                </a:solidFill>
                <a:latin typeface="Courier" pitchFamily="2" charset="0"/>
              </a:rPr>
              <a:t>SgradeTable</a:t>
            </a:r>
            <a:endParaRPr lang="en-US" altLang="zh-CN" sz="1400" b="1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属性：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  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学生成绩表：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</a:rPr>
              <a:t>list(</a:t>
            </a:r>
            <a:r>
              <a:rPr lang="en-US" altLang="zh-CN" sz="1400" b="1" dirty="0" err="1">
                <a:solidFill>
                  <a:schemeClr val="dk1"/>
                </a:solidFill>
                <a:latin typeface="Courier" pitchFamily="2" charset="0"/>
              </a:rPr>
              <a:t>Sgrade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</a:rPr>
              <a:t>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方法：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导入成绩表文件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计算各科的平均分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计算各科的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最高分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</p:txBody>
      </p:sp>
      <p:cxnSp>
        <p:nvCxnSpPr>
          <p:cNvPr id="9" name="直线箭头连接符 8"/>
          <p:cNvCxnSpPr>
            <a:endCxn id="7" idx="1"/>
          </p:cNvCxnSpPr>
          <p:nvPr/>
        </p:nvCxnSpPr>
        <p:spPr>
          <a:xfrm>
            <a:off x="7342708" y="4180777"/>
            <a:ext cx="1364682" cy="2143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25049" y="3996059"/>
            <a:ext cx="49244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294" y="573739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怎样用类保存成绩表数据，支持所需的方法？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29707" y="2128936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思路：找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变成类，找数据变属性，找动词变方法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4590173" y="1827997"/>
            <a:ext cx="745225" cy="3009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5558170" y="1827997"/>
            <a:ext cx="550530" cy="3009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427638" y="1827997"/>
            <a:ext cx="451334" cy="3009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7351479" y="1736202"/>
            <a:ext cx="416727" cy="3927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8165318" y="1767765"/>
            <a:ext cx="360946" cy="36117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652" y="2773565"/>
            <a:ext cx="2880678" cy="279930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的异常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8866" y="3280095"/>
            <a:ext cx="5122878" cy="3322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异常举例：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代码中出现数字除以零，抛出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ZeroDivisionError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的异常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将字符串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aa"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转换成数字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int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("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aa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抛出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ValueError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列表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List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只有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3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个元素，却出现了用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list[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4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]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访问元素，抛出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IndexError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一个字典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dict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使用不存在的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key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来访问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d[key]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就会报错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打开一个不存在的文件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open("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test.txt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抛出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FileNotFoundError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8865" y="1317950"/>
            <a:ext cx="5122879" cy="18279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异常是什么？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程序运行中会出现一些意外，这些意外</a:t>
            </a:r>
            <a:r>
              <a:rPr lang="en-GB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自身没法处理，所以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举手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抛出异常，让程序员自己处理，程序员如果不处理，程序就会停止继续执行，这些意外就叫做异常。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53985" y="1317950"/>
            <a:ext cx="4411094" cy="39838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异常的捕获和处理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try: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代码逻辑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   代码逻辑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 [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as e]: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print("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的代码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", e)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 [Exception as e]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  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#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Exception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可以捕获所有异常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print("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的代码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", e)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finally: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#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一般用于资源的清理，比如文件的关闭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  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print("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一定执行的代码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53984" y="5407628"/>
            <a:ext cx="4411094" cy="11945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自己抛出异常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#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即抛出一个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Exception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的对象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raise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Exception("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异常信息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和模块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module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788" y="4208602"/>
            <a:ext cx="4907559" cy="197887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引入模块：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module1, module2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from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pkg1.pkg2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module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from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pkg1.pkg2.module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func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/class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2788" y="1326738"/>
            <a:ext cx="4907560" cy="27483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包</a:t>
            </a: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package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和模块</a:t>
            </a: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module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包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package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是一个目录，里面包含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__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init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__.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py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和模块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模块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module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是文件，以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.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为后缀名，包含类、函数、语句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包和模块都是为了更好的对代码进行组织，实现可重用和可维护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包的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__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init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__.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用于区分普通目录，包可以多级嵌套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08699" y="1326739"/>
            <a:ext cx="5031880" cy="2759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模块的搜索路径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搜索执行脚本的当前目录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搜索</a:t>
            </a:r>
            <a:r>
              <a:rPr lang="en-US" altLang="zh-CN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PYTHONPATH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的路径列表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使用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可查看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怎样新增一个模块的搜索路径？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.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bash_profile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或者执行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shell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中，增加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export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PYTHONPATH="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代码目录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代码开始，用</a:t>
            </a:r>
            <a:r>
              <a:rPr lang="en-US" altLang="zh-CN" sz="140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sys</a:t>
            </a:r>
            <a:r>
              <a:rPr lang="en-US" altLang="zh-CN" sz="140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.append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("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代码目录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")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添加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08699" y="4208602"/>
            <a:ext cx="5031880" cy="197887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__name__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变量</a:t>
            </a:r>
            <a:endParaRPr lang="zh-CN" altLang="en-US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该变量的值是当前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module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的名称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如果直接执行这个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module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，则该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值为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__main__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当前脚本既希望被别人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，又想执行自己的特殊代码比如测试代码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2828" y="6320989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我们会编写自己的模块，也会使用大量的</a:t>
            </a:r>
            <a:r>
              <a:rPr kumimoji="1" lang="en-US" altLang="zh-CN" dirty="0">
                <a:solidFill>
                  <a:srgbClr val="0070C0"/>
                </a:solidFill>
              </a:rPr>
              <a:t>Python</a:t>
            </a:r>
            <a:r>
              <a:rPr kumimoji="1" lang="zh-CN" altLang="en-US" dirty="0">
                <a:solidFill>
                  <a:srgbClr val="0070C0"/>
                </a:solidFill>
              </a:rPr>
              <a:t>标准库模块和开源模块！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的常见模块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343" y="2333415"/>
            <a:ext cx="4932728" cy="39079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标准库常见模块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已自带不用额外安装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解释器相关：</a:t>
            </a:r>
            <a:r>
              <a:rPr lang="en-GB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sys</a:t>
            </a:r>
            <a:endParaRPr lang="en-US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操作系统：</a:t>
            </a:r>
            <a:r>
              <a:rPr lang="en-GB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os</a:t>
            </a:r>
            <a:endParaRPr lang="en-GB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加载生成：</a:t>
            </a:r>
            <a:r>
              <a:rPr lang="en-GB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endParaRPr lang="en-GB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正则表达式：</a:t>
            </a:r>
            <a:r>
              <a:rPr lang="en-GB" altLang="zh-CN" sz="1600" dirty="0">
                <a:latin typeface="Courier" pitchFamily="2" charset="0"/>
                <a:ea typeface="Microsoft YaHei" panose="020B0503020204020204" pitchFamily="34" charset="-122"/>
              </a:rPr>
              <a:t>re</a:t>
            </a:r>
            <a:endParaRPr lang="en-GB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随机数：</a:t>
            </a:r>
            <a:r>
              <a:rPr lang="en-GB" altLang="zh-CN" sz="1600" dirty="0">
                <a:latin typeface="Courier" pitchFamily="2" charset="0"/>
                <a:ea typeface="Microsoft YaHei" panose="020B0503020204020204" pitchFamily="34" charset="-122"/>
              </a:rPr>
              <a:t>random</a:t>
            </a:r>
            <a:endParaRPr lang="en-GB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多线程：</a:t>
            </a:r>
            <a:r>
              <a:rPr lang="en-GB" altLang="zh-CN" sz="1600" dirty="0">
                <a:latin typeface="Courier" pitchFamily="2" charset="0"/>
                <a:ea typeface="Microsoft YaHei" panose="020B0503020204020204" pitchFamily="34" charset="-122"/>
              </a:rPr>
              <a:t>multiprocessing</a:t>
            </a:r>
            <a:endParaRPr lang="en-US" altLang="zh-CN" sz="16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31017" y="2333415"/>
            <a:ext cx="5503177" cy="3907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常见开源模块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需要额外安装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网页爬取：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scrapy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BeautifulSoup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WEB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服务：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django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  <a:endParaRPr lang="en-US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数据库：</a:t>
            </a:r>
            <a:r>
              <a:rPr lang="en-US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PyMySQL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redis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Excel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读写：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xlrd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xlwt</a:t>
            </a:r>
            <a:endParaRPr lang="en-US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大数据：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PySpark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数据计算：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numpy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scipy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图表展示：</a:t>
            </a: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matplotlib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机器学习：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scikit</a:t>
            </a: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-learn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深度学习：百度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PaddlePaddle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、谷歌</a:t>
            </a: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TensorFlow</a:t>
            </a:r>
            <a:endParaRPr lang="en-US" altLang="zh-CN" sz="16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0866" y="1528076"/>
            <a:ext cx="7689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学完了基础知识，我们来领略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各种模块的精彩！</a:t>
            </a:r>
            <a:endParaRPr kumimoji="1" lang="zh-CN" altLang="en-U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的模块安装方法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9155" y="1544849"/>
            <a:ext cx="7399090" cy="45036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方法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：使用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Pip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pip3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install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python3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-m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pip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install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方法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：在</a:t>
            </a:r>
            <a:r>
              <a:rPr lang="en-US" altLang="zh-CN" sz="20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Pycharm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中可视化安装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方法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：使用</a:t>
            </a:r>
            <a:r>
              <a:rPr lang="en-GB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Anaconda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包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GB" dirty="0"/>
              <a:t>该</a:t>
            </a:r>
            <a:r>
              <a:rPr lang="zh-CN" altLang="en-US" dirty="0"/>
              <a:t>包已经预先包括了数据科学的几乎所有开源包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网址：</a:t>
            </a:r>
            <a:r>
              <a:rPr lang="en-GB" altLang="zh-CN" dirty="0">
                <a:hlinkClick r:id="rId1"/>
              </a:rPr>
              <a:t>https://</a:t>
            </a:r>
            <a:r>
              <a:rPr lang="en-GB" altLang="zh-CN" dirty="0" err="1">
                <a:hlinkClick r:id="rId1"/>
              </a:rPr>
              <a:t>www.anaconda.com</a:t>
            </a:r>
            <a:endParaRPr lang="en-GB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0267" y="544773"/>
            <a:ext cx="11192934" cy="8744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IEEE Spectrum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年度编程语言排行榜：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在总排行、发展趋势、就业市场需求、开源领域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均年度排名第一</a:t>
            </a:r>
            <a:endParaRPr kumimoji="1"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859" y="1837266"/>
            <a:ext cx="5609749" cy="446193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的标准库模块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341" y="1293181"/>
            <a:ext cx="5352175" cy="54012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sys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模块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负责程序与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解释器的交互，提供函数和变量用于操控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的运行时环境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sys.argv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类型为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list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命令行参数列表，第一个元素是脚本名称或路径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sys.path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类型为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list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模块的搜索路径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它使用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PYTHONPATH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环境变量初始化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第一个元素是当前目录，意思是每次会首先搜索当前目录下的模块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用户在程序中可以自己修改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sys.path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设置自己的模块搜索路径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sys.exit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(n)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退出程序，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等于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代表正常退出，不等于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代表异常退出，在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shell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可以用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$?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获得退出值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4418" y="1293181"/>
            <a:ext cx="5352175" cy="54012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r>
              <a:rPr lang="zh-CN" altLang="en-US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endParaRPr lang="en-US" altLang="zh-CN" sz="2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负责程序与操作系统交互，提供访问操作系统底层的接口</a:t>
            </a:r>
            <a:endParaRPr lang="en-GB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os.environ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字典类型，读取系统环境变量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os.remove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删除文件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os.rename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src,dst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重命名文件或目录，可实现文件移动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os.mkdir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dir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创建目录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os.rmdir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dir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删除目录，目录必须为空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os.listdir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返回列表，列出目录下的文件和目录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os.path.basename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提取路径参数中的文件名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os.path.dirname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提取路径参数中的目录名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os.path.split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拆分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zh-CN" altLang="en-GB" sz="1400" dirty="0">
                <a:latin typeface="Courier" pitchFamily="2" charset="0"/>
                <a:ea typeface="Microsoft YaHei" panose="020B0503020204020204" pitchFamily="34" charset="-122"/>
              </a:rPr>
              <a:t>为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目录名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,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文件名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os.path.splitext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拆分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文件名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,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后缀名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os.path.exists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判断指定的文件或目录是否存在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os.path.isdir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判断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参数是否是目录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os.path.isfile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判断</a:t>
            </a:r>
            <a:r>
              <a:rPr lang="en-GB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参数是否是普通文件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的标准库模块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2480" y="1525339"/>
            <a:ext cx="8170502" cy="9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dirty="0"/>
              <a:t>实例：提供目录名，实现目录下文件按后缀名整理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38524" y="3129143"/>
            <a:ext cx="133882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ourier" pitchFamily="2" charset="0"/>
              </a:rPr>
              <a:t>杂乱目录：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1.txt</a:t>
            </a:r>
            <a:endParaRPr kumimoji="1" lang="en-US" altLang="zh-CN" dirty="0">
              <a:solidFill>
                <a:srgbClr val="7030A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Courier" pitchFamily="2" charset="0"/>
              </a:rPr>
              <a:t>1.jpg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ourier" pitchFamily="2" charset="0"/>
              </a:rPr>
              <a:t>1.py</a:t>
            </a:r>
            <a:endParaRPr kumimoji="1" lang="en-US" altLang="zh-CN" dirty="0">
              <a:solidFill>
                <a:srgbClr val="FF000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B050"/>
                </a:solidFill>
                <a:latin typeface="Courier" pitchFamily="2" charset="0"/>
              </a:rPr>
              <a:t>1.json</a:t>
            </a:r>
            <a:endParaRPr kumimoji="1" lang="en-US" altLang="zh-CN" dirty="0">
              <a:solidFill>
                <a:srgbClr val="00B05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2.txt</a:t>
            </a:r>
            <a:endParaRPr kumimoji="1" lang="en-US" altLang="zh-CN" dirty="0">
              <a:solidFill>
                <a:srgbClr val="7030A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Courier" pitchFamily="2" charset="0"/>
              </a:rPr>
              <a:t>2.jpg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ourier" pitchFamily="2" charset="0"/>
              </a:rPr>
              <a:t>2.py</a:t>
            </a:r>
            <a:endParaRPr kumimoji="1" lang="en-US" altLang="zh-CN" dirty="0">
              <a:solidFill>
                <a:srgbClr val="FF000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ourier" pitchFamily="2" charset="0"/>
              </a:rPr>
              <a:t>3.py</a:t>
            </a:r>
            <a:endParaRPr kumimoji="1" lang="en-US" altLang="zh-CN" dirty="0">
              <a:solidFill>
                <a:srgbClr val="FF000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B050"/>
                </a:solidFill>
                <a:latin typeface="Courier" pitchFamily="2" charset="0"/>
              </a:rPr>
              <a:t>3.json</a:t>
            </a:r>
            <a:endParaRPr kumimoji="1" lang="zh-CN" altLang="en-US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274" y="4315210"/>
            <a:ext cx="162095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整理程序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507524" y="3444774"/>
            <a:ext cx="1090871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txt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1.txt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2.txt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07524" y="4685730"/>
            <a:ext cx="873957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jpg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1.jpg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2.jpg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58518" y="3444774"/>
            <a:ext cx="736099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urier" pitchFamily="2" charset="0"/>
              </a:rPr>
              <a:t>py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1.py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2.py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3.py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82802" y="4685730"/>
            <a:ext cx="1011815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urier" pitchFamily="2" charset="0"/>
              </a:rPr>
              <a:t>json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1.json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3.json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621653" y="4368104"/>
            <a:ext cx="520118" cy="41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357532" y="4368104"/>
            <a:ext cx="520118" cy="41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69356" y="2722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整理前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2296" y="275267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整理后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个子目录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的标准库模块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54090" y="1511296"/>
            <a:ext cx="6205057" cy="15590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是什么？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是一种非常流行的、轻量级的、数据交换格式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：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对人友好，易于读写（比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xml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protobuf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要好）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对机器友好，易于解析和生成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4090" y="3204814"/>
            <a:ext cx="6205058" cy="17446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使用场景：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生成：将对象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生成为字符串，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存入文件、数据库、在网络传输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解析：解析来自文件、数据库、网络传输的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字符串成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跨语言的数据交换：比如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C/C++/JAVA/JavaScript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的数据交换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49149" y="4392183"/>
          <a:ext cx="2978792" cy="2117673"/>
        </p:xfrm>
        <a:graphic>
          <a:graphicData uri="http://schemas.openxmlformats.org/drawingml/2006/table">
            <a:tbl>
              <a:tblPr/>
              <a:tblGrid>
                <a:gridCol w="1489396"/>
                <a:gridCol w="1489396"/>
              </a:tblGrid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JSON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Python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object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dict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array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list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string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str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number (int)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int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number (real)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float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true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True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false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False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null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None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049149" y="1703596"/>
          <a:ext cx="2978792" cy="2194560"/>
        </p:xfrm>
        <a:graphic>
          <a:graphicData uri="http://schemas.openxmlformats.org/drawingml/2006/table">
            <a:tbl>
              <a:tblPr/>
              <a:tblGrid>
                <a:gridCol w="1476463"/>
                <a:gridCol w="1502329"/>
              </a:tblGrid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Python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JSON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 err="1">
                          <a:effectLst/>
                          <a:latin typeface="Courier" pitchFamily="2" charset="0"/>
                        </a:rPr>
                        <a:t>dict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object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list, tuple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array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str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string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 err="1">
                          <a:effectLst/>
                          <a:latin typeface="Courier" pitchFamily="2" charset="0"/>
                        </a:rPr>
                        <a:t>int</a:t>
                      </a: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, float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number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True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true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False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false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>
                          <a:effectLst/>
                          <a:latin typeface="Courier" pitchFamily="2" charset="0"/>
                        </a:rPr>
                        <a:t>None</a:t>
                      </a:r>
                      <a:endParaRPr lang="en-GB" sz="120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  <a:latin typeface="Courier" pitchFamily="2" charset="0"/>
                        </a:rPr>
                        <a:t>null</a:t>
                      </a:r>
                      <a:endParaRPr lang="en-GB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762339" y="1383181"/>
            <a:ext cx="1566454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的对象映射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2339" y="4089661"/>
            <a:ext cx="1580497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的对象映射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54089" y="5082395"/>
            <a:ext cx="6205058" cy="1543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使用方式：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json_string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json.dumps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python_obj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python_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obj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json.loads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json_string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47171" y="59866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常用网站</a:t>
            </a:r>
            <a:endParaRPr kumimoji="1"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json.cn</a:t>
            </a:r>
            <a:endParaRPr kumimoji="1"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开发微框架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5642" y="1718739"/>
            <a:ext cx="4720208" cy="24925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1"/>
              </a:rPr>
              <a:t>http://</a:t>
            </a:r>
            <a:r>
              <a:rPr lang="en-US" altLang="zh-CN" sz="12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1"/>
              </a:rPr>
              <a:t>flask.pocoo.org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一个轻量级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Web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应用框架，非常适用于开发小型网站，以及开发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web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服务的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API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；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特点：核心非常简单，可以通过安装扩展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extension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增加功能；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标语：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web development, one drop at a time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（网站开发，一次取用一滴）；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4325" y="1718738"/>
            <a:ext cx="4720208" cy="24925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django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的对比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400" dirty="0" err="1">
                <a:latin typeface="Courier" pitchFamily="2" charset="0"/>
                <a:ea typeface="Microsoft YaHei" panose="020B0503020204020204" pitchFamily="34" charset="-122"/>
              </a:rPr>
              <a:t>django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属于重量级，打包了一站式的解决方案，适合大团队项目使用；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类比：</a:t>
            </a:r>
            <a:r>
              <a:rPr lang="en-US" altLang="zh-CN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d</a:t>
            </a:r>
            <a:r>
              <a:rPr lang="en-GB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jango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就是精装修的房子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带家具家电领包入住，</a:t>
            </a:r>
            <a:r>
              <a:rPr lang="en-GB" altLang="zh-CN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就是毛坯房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，自己想把房子装成什么样自己找材料买家具自己装；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-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来自知乎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4649" y="121657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做数据的同学一定要把自己的成果秀出来！</a:t>
            </a:r>
            <a:endParaRPr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0228" y="4884027"/>
            <a:ext cx="2311167" cy="1249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应用程序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(flask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django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2141582" y="4479721"/>
            <a:ext cx="1677798" cy="536895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本地文件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罐形 7"/>
          <p:cNvSpPr/>
          <p:nvPr/>
        </p:nvSpPr>
        <p:spPr>
          <a:xfrm>
            <a:off x="2141582" y="5268286"/>
            <a:ext cx="1677798" cy="469784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2141582" y="5998128"/>
            <a:ext cx="1677798" cy="436228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网络接口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线箭头连接符 11"/>
          <p:cNvCxnSpPr>
            <a:stCxn id="7" idx="3"/>
            <a:endCxn id="5" idx="1"/>
          </p:cNvCxnSpPr>
          <p:nvPr/>
        </p:nvCxnSpPr>
        <p:spPr>
          <a:xfrm>
            <a:off x="3819380" y="4748169"/>
            <a:ext cx="1200848" cy="7608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4"/>
            <a:endCxn id="5" idx="1"/>
          </p:cNvCxnSpPr>
          <p:nvPr/>
        </p:nvCxnSpPr>
        <p:spPr>
          <a:xfrm>
            <a:off x="3819380" y="5503178"/>
            <a:ext cx="1200848" cy="58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9" idx="0"/>
            <a:endCxn id="5" idx="1"/>
          </p:cNvCxnSpPr>
          <p:nvPr/>
        </p:nvCxnSpPr>
        <p:spPr>
          <a:xfrm flipV="1">
            <a:off x="3819380" y="5509007"/>
            <a:ext cx="1200848" cy="7072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折角形 27"/>
          <p:cNvSpPr/>
          <p:nvPr/>
        </p:nvSpPr>
        <p:spPr>
          <a:xfrm>
            <a:off x="8532243" y="4577830"/>
            <a:ext cx="1677798" cy="536895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在线网站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532243" y="5862624"/>
            <a:ext cx="1677798" cy="536895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网络接口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线箭头连接符 30"/>
          <p:cNvCxnSpPr>
            <a:stCxn id="5" idx="3"/>
            <a:endCxn id="28" idx="1"/>
          </p:cNvCxnSpPr>
          <p:nvPr/>
        </p:nvCxnSpPr>
        <p:spPr>
          <a:xfrm flipV="1">
            <a:off x="7331395" y="4846278"/>
            <a:ext cx="1200848" cy="6627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5" idx="3"/>
            <a:endCxn id="29" idx="1"/>
          </p:cNvCxnSpPr>
          <p:nvPr/>
        </p:nvCxnSpPr>
        <p:spPr>
          <a:xfrm>
            <a:off x="7331395" y="5509007"/>
            <a:ext cx="1200848" cy="6220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701094" y="538934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开发微框架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2857" y="1980738"/>
            <a:ext cx="5364915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/>
              <a:t># </a:t>
            </a:r>
            <a:r>
              <a:rPr lang="zh-CN" altLang="en-US" i="1" dirty="0"/>
              <a:t>通过</a:t>
            </a:r>
            <a:r>
              <a:rPr lang="en-GB" altLang="zh-CN" i="1" dirty="0"/>
              <a:t>pip install flask</a:t>
            </a:r>
            <a:r>
              <a:rPr lang="zh-CN" altLang="en-US" i="1" dirty="0"/>
              <a:t>安装</a:t>
            </a:r>
            <a:br>
              <a:rPr lang="zh-CN" altLang="en-US" i="1" dirty="0"/>
            </a:br>
            <a:r>
              <a:rPr lang="en-GB" altLang="zh-CN" b="1" dirty="0"/>
              <a:t>import </a:t>
            </a:r>
            <a:r>
              <a:rPr lang="en-GB" altLang="zh-CN" dirty="0"/>
              <a:t>flask</a:t>
            </a:r>
            <a:br>
              <a:rPr lang="en-GB" altLang="zh-CN" dirty="0"/>
            </a:br>
            <a:br>
              <a:rPr lang="en-GB" altLang="zh-CN" dirty="0"/>
            </a:br>
            <a:r>
              <a:rPr lang="en-GB" altLang="zh-CN" i="1" dirty="0"/>
              <a:t># </a:t>
            </a:r>
            <a:r>
              <a:rPr lang="zh-CN" altLang="en-US" i="1" dirty="0"/>
              <a:t>初始化一个</a:t>
            </a:r>
            <a:r>
              <a:rPr lang="en-GB" altLang="zh-CN" i="1" dirty="0"/>
              <a:t>flask</a:t>
            </a:r>
            <a:r>
              <a:rPr lang="zh-CN" altLang="en-US" i="1" dirty="0"/>
              <a:t>的</a:t>
            </a:r>
            <a:r>
              <a:rPr lang="en-GB" altLang="zh-CN" i="1" dirty="0"/>
              <a:t>app</a:t>
            </a:r>
            <a:r>
              <a:rPr lang="zh-CN" altLang="en-US" i="1" dirty="0"/>
              <a:t>对象</a:t>
            </a:r>
            <a:br>
              <a:rPr lang="zh-CN" altLang="en-US" i="1" dirty="0"/>
            </a:br>
            <a:r>
              <a:rPr lang="en-GB" altLang="zh-CN" dirty="0"/>
              <a:t>app = </a:t>
            </a:r>
            <a:r>
              <a:rPr lang="en-GB" altLang="zh-CN" dirty="0" err="1"/>
              <a:t>flask.Flask</a:t>
            </a:r>
            <a:r>
              <a:rPr lang="en-GB" altLang="zh-CN" dirty="0"/>
              <a:t>(__name__)</a:t>
            </a:r>
            <a:br>
              <a:rPr lang="en-GB" altLang="zh-CN" dirty="0"/>
            </a:br>
            <a:br>
              <a:rPr lang="en-GB" altLang="zh-CN" dirty="0"/>
            </a:br>
            <a:r>
              <a:rPr lang="en-GB" altLang="zh-CN" i="1" dirty="0"/>
              <a:t># </a:t>
            </a:r>
            <a:r>
              <a:rPr lang="zh-CN" altLang="en-US" i="1" dirty="0"/>
              <a:t>通过注解，指定</a:t>
            </a:r>
            <a:r>
              <a:rPr lang="en-GB" altLang="zh-CN" i="1" dirty="0"/>
              <a:t>URL</a:t>
            </a:r>
            <a:r>
              <a:rPr lang="zh-CN" altLang="en-US" i="1" dirty="0"/>
              <a:t>的访问地址</a:t>
            </a:r>
            <a:br>
              <a:rPr lang="zh-CN" altLang="en-US" i="1" dirty="0"/>
            </a:br>
            <a:r>
              <a:rPr lang="en-US" altLang="zh-CN" dirty="0"/>
              <a:t>@</a:t>
            </a:r>
            <a:r>
              <a:rPr lang="en-GB" altLang="zh-CN" dirty="0" err="1"/>
              <a:t>app.route</a:t>
            </a:r>
            <a:r>
              <a:rPr lang="en-GB" altLang="zh-CN" dirty="0"/>
              <a:t>(</a:t>
            </a:r>
            <a:r>
              <a:rPr lang="en-GB" altLang="zh-CN" b="1" dirty="0"/>
              <a:t>"/hello"</a:t>
            </a:r>
            <a:r>
              <a:rPr lang="en-GB" altLang="zh-CN" dirty="0"/>
              <a:t>)</a:t>
            </a:r>
            <a:br>
              <a:rPr lang="en-GB" altLang="zh-CN" dirty="0"/>
            </a:br>
            <a:r>
              <a:rPr lang="en-GB" altLang="zh-CN" b="1" dirty="0"/>
              <a:t>def </a:t>
            </a:r>
            <a:r>
              <a:rPr lang="en-GB" altLang="zh-CN" dirty="0"/>
              <a:t>hello():</a:t>
            </a:r>
            <a:br>
              <a:rPr lang="en-GB" altLang="zh-CN" dirty="0"/>
            </a:br>
            <a:r>
              <a:rPr lang="en-GB" altLang="zh-CN" dirty="0"/>
              <a:t>    </a:t>
            </a:r>
            <a:r>
              <a:rPr lang="en-GB" altLang="zh-CN" i="1" dirty="0"/>
              <a:t># </a:t>
            </a:r>
            <a:r>
              <a:rPr lang="zh-CN" altLang="en-US" i="1" dirty="0"/>
              <a:t>从外部获取数据，然后以字符串的方式返回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GB" altLang="zh-CN" b="1" dirty="0"/>
              <a:t>return "hello flask"</a:t>
            </a:r>
            <a:br>
              <a:rPr lang="en-GB" altLang="zh-CN" b="1" dirty="0"/>
            </a:br>
            <a:br>
              <a:rPr lang="en-GB" altLang="zh-CN" b="1" dirty="0"/>
            </a:br>
            <a:r>
              <a:rPr lang="en-GB" altLang="zh-CN" i="1" dirty="0"/>
              <a:t># </a:t>
            </a:r>
            <a:r>
              <a:rPr lang="zh-CN" altLang="en-US" i="1" dirty="0"/>
              <a:t>启动</a:t>
            </a:r>
            <a:r>
              <a:rPr lang="en-GB" altLang="zh-CN" i="1" dirty="0"/>
              <a:t>app</a:t>
            </a:r>
            <a:br>
              <a:rPr lang="en-GB" altLang="zh-CN" i="1" dirty="0"/>
            </a:br>
            <a:r>
              <a:rPr lang="en-GB" altLang="zh-CN" dirty="0" err="1"/>
              <a:t>app.run</a:t>
            </a:r>
            <a:r>
              <a:rPr lang="en-GB" altLang="zh-CN" dirty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51460" y="1531351"/>
            <a:ext cx="414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服务的极简单的代码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42857" y="6112167"/>
            <a:ext cx="763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运行脚本，然后在浏览器通过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URL[</a:t>
            </a:r>
            <a:r>
              <a:rPr kumimoji="1" lang="en-GB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http://127.0.0.1:5000/hello</a:t>
            </a:r>
            <a:r>
              <a:rPr kumimoji="1" lang="en-US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爬虫库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0474" y="2115617"/>
            <a:ext cx="4795709" cy="16284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1"/>
              </a:rPr>
              <a:t>http://</a:t>
            </a:r>
            <a:r>
              <a:rPr lang="en-US" altLang="zh-CN" sz="12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1"/>
              </a:rPr>
              <a:t>docs.python-requests.org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lang="en-GB" altLang="zh-CN" dirty="0">
                <a:latin typeface="Courier" pitchFamily="2" charset="0"/>
              </a:rPr>
              <a:t>Requests is an elegant and simple HTTP library for Python, built for human beings.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0474" y="4381685"/>
            <a:ext cx="4795708" cy="16284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网络爬虫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BeautifulSoup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库配合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线上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API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接口测试或者监控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2045" y="1494832"/>
            <a:ext cx="4576197" cy="49395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GB" altLang="zh-CN" sz="1400" i="1" dirty="0">
                <a:latin typeface="Courier" pitchFamily="2" charset="0"/>
              </a:rPr>
              <a:t># pip install requests</a:t>
            </a:r>
            <a:br>
              <a:rPr lang="en-GB" altLang="zh-CN" sz="1400" i="1" dirty="0">
                <a:latin typeface="Courier" pitchFamily="2" charset="0"/>
              </a:rPr>
            </a:br>
            <a:r>
              <a:rPr lang="en-GB" altLang="zh-CN" sz="1400" b="1" dirty="0">
                <a:latin typeface="Courier" pitchFamily="2" charset="0"/>
              </a:rPr>
              <a:t>import </a:t>
            </a:r>
            <a:r>
              <a:rPr lang="en-GB" altLang="zh-CN" sz="1400" dirty="0">
                <a:latin typeface="Courier" pitchFamily="2" charset="0"/>
              </a:rPr>
              <a:t>requests</a:t>
            </a:r>
            <a:br>
              <a:rPr lang="en-GB" altLang="zh-CN" sz="1400" dirty="0">
                <a:latin typeface="Courier" pitchFamily="2" charset="0"/>
              </a:rPr>
            </a:b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发送</a:t>
            </a:r>
            <a:r>
              <a:rPr lang="en-GB" altLang="zh-CN" sz="1400" i="1" dirty="0">
                <a:latin typeface="Courier" pitchFamily="2" charset="0"/>
              </a:rPr>
              <a:t>get</a:t>
            </a:r>
            <a:r>
              <a:rPr lang="zh-CN" altLang="en-US" sz="1400" i="1" dirty="0">
                <a:latin typeface="Courier" pitchFamily="2" charset="0"/>
              </a:rPr>
              <a:t>请求获取</a:t>
            </a:r>
            <a:r>
              <a:rPr lang="en-GB" altLang="zh-CN" sz="1400" i="1" dirty="0">
                <a:latin typeface="Courier" pitchFamily="2" charset="0"/>
              </a:rPr>
              <a:t>URL</a:t>
            </a:r>
            <a:r>
              <a:rPr lang="zh-CN" altLang="en-US" sz="1400" i="1" dirty="0">
                <a:latin typeface="Courier" pitchFamily="2" charset="0"/>
              </a:rPr>
              <a:t>返回结果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r = </a:t>
            </a:r>
            <a:r>
              <a:rPr lang="en-GB" altLang="zh-CN" sz="1400" dirty="0" err="1">
                <a:latin typeface="Courier" pitchFamily="2" charset="0"/>
              </a:rPr>
              <a:t>requests.</a:t>
            </a: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get</a:t>
            </a:r>
            <a:r>
              <a:rPr lang="en-GB" altLang="zh-CN" sz="1400" dirty="0">
                <a:latin typeface="Courier" pitchFamily="2" charset="0"/>
              </a:rPr>
              <a:t>(</a:t>
            </a:r>
            <a:r>
              <a:rPr lang="en-GB" altLang="zh-CN" sz="1400" b="1" dirty="0">
                <a:latin typeface="Courier" pitchFamily="2" charset="0"/>
              </a:rPr>
              <a:t>'http://</a:t>
            </a:r>
            <a:r>
              <a:rPr lang="en-GB" altLang="zh-CN" sz="1400" b="1" dirty="0" err="1">
                <a:latin typeface="Courier" pitchFamily="2" charset="0"/>
              </a:rPr>
              <a:t>www.baidu.com</a:t>
            </a:r>
            <a:r>
              <a:rPr lang="en-GB" altLang="zh-CN" sz="1400" b="1" dirty="0">
                <a:latin typeface="Courier" pitchFamily="2" charset="0"/>
              </a:rPr>
              <a:t>'</a:t>
            </a:r>
            <a:r>
              <a:rPr lang="en-GB" altLang="zh-CN" sz="1400" dirty="0">
                <a:latin typeface="Courier" pitchFamily="2" charset="0"/>
              </a:rPr>
              <a:t>)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发送</a:t>
            </a:r>
            <a:r>
              <a:rPr lang="en-GB" altLang="zh-CN" sz="1400" i="1" dirty="0">
                <a:latin typeface="Courier" pitchFamily="2" charset="0"/>
              </a:rPr>
              <a:t>post</a:t>
            </a:r>
            <a:r>
              <a:rPr lang="zh-CN" altLang="en-US" sz="1400" i="1" dirty="0">
                <a:latin typeface="Courier" pitchFamily="2" charset="0"/>
              </a:rPr>
              <a:t>请求获取</a:t>
            </a:r>
            <a:r>
              <a:rPr lang="en-GB" altLang="zh-CN" sz="1400" i="1" dirty="0">
                <a:latin typeface="Courier" pitchFamily="2" charset="0"/>
              </a:rPr>
              <a:t>URL</a:t>
            </a:r>
            <a:r>
              <a:rPr lang="zh-CN" altLang="en-US" sz="1400" i="1" dirty="0">
                <a:latin typeface="Courier" pitchFamily="2" charset="0"/>
              </a:rPr>
              <a:t>的返回结果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r = </a:t>
            </a:r>
            <a:r>
              <a:rPr lang="en-GB" altLang="zh-CN" sz="1400" dirty="0" err="1">
                <a:latin typeface="Courier" pitchFamily="2" charset="0"/>
              </a:rPr>
              <a:t>requests.</a:t>
            </a: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post</a:t>
            </a:r>
            <a:r>
              <a:rPr lang="en-GB" altLang="zh-CN" sz="1400" dirty="0">
                <a:latin typeface="Courier" pitchFamily="2" charset="0"/>
              </a:rPr>
              <a:t>(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</a:t>
            </a:r>
            <a:r>
              <a:rPr lang="en-GB" altLang="zh-CN" sz="1400" b="1" dirty="0">
                <a:latin typeface="Courier" pitchFamily="2" charset="0"/>
              </a:rPr>
              <a:t>'http://</a:t>
            </a:r>
            <a:r>
              <a:rPr lang="en-GB" altLang="zh-CN" sz="1400" b="1" dirty="0" err="1">
                <a:latin typeface="Courier" pitchFamily="2" charset="0"/>
              </a:rPr>
              <a:t>xxx.org</a:t>
            </a:r>
            <a:r>
              <a:rPr lang="en-GB" altLang="zh-CN" sz="1400" b="1" dirty="0">
                <a:latin typeface="Courier" pitchFamily="2" charset="0"/>
              </a:rPr>
              <a:t>/post'</a:t>
            </a:r>
            <a:r>
              <a:rPr lang="en-GB" altLang="zh-CN" sz="1400" dirty="0">
                <a:latin typeface="Courier" pitchFamily="2" charset="0"/>
              </a:rPr>
              <a:t>,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    data={</a:t>
            </a:r>
            <a:r>
              <a:rPr lang="en-GB" altLang="zh-CN" sz="1400" b="1" dirty="0">
                <a:latin typeface="Courier" pitchFamily="2" charset="0"/>
              </a:rPr>
              <a:t>'key'</a:t>
            </a:r>
            <a:r>
              <a:rPr lang="en-GB" altLang="zh-CN" sz="1400" dirty="0">
                <a:latin typeface="Courier" pitchFamily="2" charset="0"/>
              </a:rPr>
              <a:t>: </a:t>
            </a:r>
            <a:r>
              <a:rPr lang="en-GB" altLang="zh-CN" sz="1400" b="1" dirty="0">
                <a:latin typeface="Courier" pitchFamily="2" charset="0"/>
              </a:rPr>
              <a:t>'value'</a:t>
            </a:r>
            <a:r>
              <a:rPr lang="en-GB" altLang="zh-CN" sz="1400" dirty="0">
                <a:latin typeface="Courier" pitchFamily="2" charset="0"/>
              </a:rPr>
              <a:t>}</a:t>
            </a: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dirty="0">
                <a:latin typeface="Courier" pitchFamily="2" charset="0"/>
              </a:rPr>
              <a:t>)</a:t>
            </a:r>
            <a:br>
              <a:rPr lang="en-GB" altLang="zh-CN" sz="1400" dirty="0">
                <a:latin typeface="Courier" pitchFamily="2" charset="0"/>
              </a:rPr>
            </a:b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查看返回状态码，如果</a:t>
            </a:r>
            <a:r>
              <a:rPr lang="en-US" altLang="zh-CN" sz="1400" i="1" dirty="0">
                <a:latin typeface="Courier" pitchFamily="2" charset="0"/>
              </a:rPr>
              <a:t>==200</a:t>
            </a:r>
            <a:r>
              <a:rPr lang="zh-CN" altLang="en-US" sz="1400" i="1" dirty="0">
                <a:latin typeface="Courier" pitchFamily="2" charset="0"/>
              </a:rPr>
              <a:t>代表访问成功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-GB" altLang="zh-CN" sz="1400" dirty="0" err="1">
                <a:latin typeface="Courier" pitchFamily="2" charset="0"/>
              </a:rPr>
              <a:t>r.status_code</a:t>
            </a:r>
            <a:br>
              <a:rPr lang="en-GB" altLang="zh-CN" sz="1400" dirty="0">
                <a:latin typeface="Courier" pitchFamily="2" charset="0"/>
              </a:rPr>
            </a:br>
            <a:br>
              <a:rPr lang="en-GB" altLang="zh-CN" sz="1400" dirty="0">
                <a:latin typeface="Courier" pitchFamily="2" charset="0"/>
              </a:rPr>
            </a:br>
            <a:r>
              <a:rPr lang="en-GB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获取返回的网页内容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-GB" altLang="zh-CN" sz="1400" dirty="0" err="1">
                <a:latin typeface="Courier" pitchFamily="2" charset="0"/>
              </a:rPr>
              <a:t>r.text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PyMySQL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75" y="1342239"/>
            <a:ext cx="5156338" cy="2250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MySQL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lang="en-GB" altLang="zh-CN" dirty="0">
                <a:latin typeface="Courier" pitchFamily="2" charset="0"/>
              </a:rPr>
              <a:t>MySQL</a:t>
            </a:r>
            <a:r>
              <a:rPr lang="zh-CN" altLang="en-US" dirty="0">
                <a:latin typeface="Courier" pitchFamily="2" charset="0"/>
              </a:rPr>
              <a:t>是最流行的关系型数据库管理系统，各大中小企业数据存储首选；</a:t>
            </a:r>
            <a:endParaRPr lang="zh-CN" altLang="en-US" dirty="0">
              <a:latin typeface="Courier" pitchFamily="2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</a:rPr>
              <a:t>特点：</a:t>
            </a:r>
            <a:endParaRPr lang="en-US" altLang="zh-CN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" pitchFamily="2" charset="0"/>
              </a:rPr>
              <a:t>数据组成表格的形式</a:t>
            </a:r>
            <a:endParaRPr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" pitchFamily="2" charset="0"/>
              </a:rPr>
              <a:t>使用</a:t>
            </a:r>
            <a:r>
              <a:rPr lang="en-GB" altLang="zh-CN" dirty="0">
                <a:latin typeface="Courier" pitchFamily="2" charset="0"/>
              </a:rPr>
              <a:t>SQL</a:t>
            </a:r>
            <a:r>
              <a:rPr lang="zh-CN" altLang="en-US" dirty="0">
                <a:latin typeface="Courier" pitchFamily="2" charset="0"/>
              </a:rPr>
              <a:t>语言查询</a:t>
            </a:r>
            <a:endParaRPr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" pitchFamily="2" charset="0"/>
              </a:rPr>
              <a:t>支持事务一致性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810" y="1319586"/>
            <a:ext cx="5029203" cy="5381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# pip install </a:t>
            </a: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PyMySQL</a:t>
            </a:r>
            <a:endParaRPr lang="en-GB" altLang="zh-CN" sz="1400" b="1" dirty="0">
              <a:solidFill>
                <a:srgbClr val="FF0000"/>
              </a:solidFill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b="1" dirty="0">
                <a:solidFill>
                  <a:srgbClr val="FF0000"/>
                </a:solidFill>
                <a:latin typeface="Courier" pitchFamily="2" charset="0"/>
              </a:rPr>
              <a:t>import </a:t>
            </a: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pymysql</a:t>
            </a:r>
            <a:endParaRPr lang="en-GB" altLang="zh-CN" sz="1400" b="1" dirty="0">
              <a:solidFill>
                <a:srgbClr val="FF0000"/>
              </a:solidFill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创建数据库连接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b="1" dirty="0">
                <a:solidFill>
                  <a:srgbClr val="FF0000"/>
                </a:solidFill>
                <a:latin typeface="Courier" pitchFamily="2" charset="0"/>
              </a:rPr>
              <a:t>conn</a:t>
            </a:r>
            <a:r>
              <a:rPr lang="en-GB" altLang="zh-CN" sz="1400" dirty="0">
                <a:latin typeface="Courier" pitchFamily="2" charset="0"/>
              </a:rPr>
              <a:t> = </a:t>
            </a: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pymysql.connect</a:t>
            </a:r>
            <a:r>
              <a:rPr lang="en-GB" altLang="zh-CN" sz="1400" dirty="0">
                <a:latin typeface="Courier" pitchFamily="2" charset="0"/>
              </a:rPr>
              <a:t>(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    host='127.0.0.1',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    user='root',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    password='mysql123***',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    </a:t>
            </a:r>
            <a:r>
              <a:rPr lang="en-GB" altLang="zh-CN" sz="1400" dirty="0" err="1">
                <a:latin typeface="Courier" pitchFamily="2" charset="0"/>
              </a:rPr>
              <a:t>db</a:t>
            </a:r>
            <a:r>
              <a:rPr lang="en-GB" altLang="zh-CN" sz="1400" dirty="0">
                <a:latin typeface="Courier" pitchFamily="2" charset="0"/>
              </a:rPr>
              <a:t>='</a:t>
            </a:r>
            <a:r>
              <a:rPr lang="en-GB" altLang="zh-CN" sz="1400" dirty="0" err="1">
                <a:latin typeface="Courier" pitchFamily="2" charset="0"/>
              </a:rPr>
              <a:t>mydb</a:t>
            </a:r>
            <a:r>
              <a:rPr lang="en-GB" altLang="zh-CN" sz="1400" dirty="0">
                <a:latin typeface="Courier" pitchFamily="2" charset="0"/>
              </a:rPr>
              <a:t>')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创建一个游标对象</a:t>
            </a:r>
            <a:r>
              <a:rPr lang="en-GB" altLang="zh-CN" sz="1400" dirty="0">
                <a:latin typeface="Courier" pitchFamily="2" charset="0"/>
              </a:rPr>
              <a:t>cursor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b="1" dirty="0">
                <a:solidFill>
                  <a:srgbClr val="FF0000"/>
                </a:solidFill>
                <a:latin typeface="Courier" pitchFamily="2" charset="0"/>
              </a:rPr>
              <a:t>cursor</a:t>
            </a:r>
            <a:r>
              <a:rPr lang="en-GB" altLang="zh-CN" sz="1400" dirty="0">
                <a:latin typeface="Courier" pitchFamily="2" charset="0"/>
              </a:rPr>
              <a:t> = </a:t>
            </a: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conn.cursor</a:t>
            </a:r>
            <a:r>
              <a:rPr lang="en-GB" altLang="zh-CN" sz="1400" dirty="0">
                <a:latin typeface="Courier" pitchFamily="2" charset="0"/>
              </a:rPr>
              <a:t>()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执行 </a:t>
            </a:r>
            <a:r>
              <a:rPr lang="en-GB" altLang="zh-CN" sz="1400" dirty="0">
                <a:latin typeface="Courier" pitchFamily="2" charset="0"/>
              </a:rPr>
              <a:t>SQL </a:t>
            </a:r>
            <a:r>
              <a:rPr lang="zh-CN" altLang="en-US" sz="1400" dirty="0">
                <a:latin typeface="Courier" pitchFamily="2" charset="0"/>
              </a:rPr>
              <a:t>查询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cursor.execute</a:t>
            </a:r>
            <a:r>
              <a:rPr lang="en-GB" altLang="zh-CN" sz="1400" dirty="0">
                <a:latin typeface="Courier" pitchFamily="2" charset="0"/>
              </a:rPr>
              <a:t>("select * from </a:t>
            </a:r>
            <a:r>
              <a:rPr lang="en-GB" altLang="zh-CN" sz="1400" dirty="0" err="1">
                <a:latin typeface="Courier" pitchFamily="2" charset="0"/>
              </a:rPr>
              <a:t>sgrade</a:t>
            </a:r>
            <a:r>
              <a:rPr lang="en-GB" altLang="zh-CN" sz="1400" dirty="0">
                <a:latin typeface="Courier" pitchFamily="2" charset="0"/>
              </a:rPr>
              <a:t>")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获取所有返回数据</a:t>
            </a:r>
            <a:r>
              <a:rPr lang="en-US" altLang="zh-CN" sz="1400" dirty="0">
                <a:latin typeface="Courier" pitchFamily="2" charset="0"/>
              </a:rPr>
              <a:t>, </a:t>
            </a:r>
            <a:r>
              <a:rPr lang="en-US" altLang="zh-CN" sz="1400" dirty="0" err="1">
                <a:latin typeface="Courier" pitchFamily="2" charset="0"/>
              </a:rPr>
              <a:t>fetchall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-US" altLang="zh-CN" sz="1400" dirty="0" err="1">
                <a:latin typeface="Courier" pitchFamily="2" charset="0"/>
              </a:rPr>
              <a:t>fetchone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 err="1">
                <a:latin typeface="Courier" pitchFamily="2" charset="0"/>
              </a:rPr>
              <a:t>datas</a:t>
            </a:r>
            <a:r>
              <a:rPr lang="en-GB" altLang="zh-CN" sz="1400" dirty="0">
                <a:latin typeface="Courier" pitchFamily="2" charset="0"/>
              </a:rPr>
              <a:t> = </a:t>
            </a: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cursor.fetchall</a:t>
            </a:r>
            <a:r>
              <a:rPr lang="en-GB" altLang="zh-CN" sz="1400" dirty="0">
                <a:latin typeface="Courier" pitchFamily="2" charset="0"/>
              </a:rPr>
              <a:t>()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for data in </a:t>
            </a:r>
            <a:r>
              <a:rPr lang="en-GB" altLang="zh-CN" sz="1400" dirty="0" err="1">
                <a:latin typeface="Courier" pitchFamily="2" charset="0"/>
              </a:rPr>
              <a:t>datas</a:t>
            </a:r>
            <a:r>
              <a:rPr lang="en-GB" altLang="zh-CN" sz="1400" dirty="0">
                <a:latin typeface="Courier" pitchFamily="2" charset="0"/>
              </a:rPr>
              <a:t>: print(data)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如果是</a:t>
            </a:r>
            <a:r>
              <a:rPr lang="en-GB" altLang="zh-CN" sz="1400" dirty="0">
                <a:latin typeface="Courier" pitchFamily="2" charset="0"/>
              </a:rPr>
              <a:t>insert</a:t>
            </a:r>
            <a:r>
              <a:rPr lang="zh-CN" altLang="en-GB" sz="1400" dirty="0">
                <a:latin typeface="Courier" pitchFamily="2" charset="0"/>
              </a:rPr>
              <a:t>、</a:t>
            </a:r>
            <a:r>
              <a:rPr lang="en-GB" altLang="zh-CN" sz="1400" dirty="0">
                <a:latin typeface="Courier" pitchFamily="2" charset="0"/>
              </a:rPr>
              <a:t>update</a:t>
            </a:r>
            <a:r>
              <a:rPr lang="zh-CN" altLang="en-GB" sz="1400" dirty="0">
                <a:latin typeface="Courier" pitchFamily="2" charset="0"/>
              </a:rPr>
              <a:t>、</a:t>
            </a:r>
            <a:r>
              <a:rPr lang="en-GB" altLang="zh-CN" sz="1400" dirty="0">
                <a:latin typeface="Courier" pitchFamily="2" charset="0"/>
              </a:rPr>
              <a:t>delete</a:t>
            </a:r>
            <a:r>
              <a:rPr lang="zh-CN" altLang="en-US" sz="1400" dirty="0">
                <a:latin typeface="Courier" pitchFamily="2" charset="0"/>
              </a:rPr>
              <a:t>语句，需要加上这句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conn.commit</a:t>
            </a:r>
            <a:r>
              <a:rPr lang="en-GB" altLang="zh-CN" sz="1400" dirty="0">
                <a:latin typeface="Courier" pitchFamily="2" charset="0"/>
              </a:rPr>
              <a:t>()</a:t>
            </a:r>
            <a:endParaRPr lang="en-GB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关闭数据库连接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GB" altLang="zh-CN" sz="1400" b="1" dirty="0" err="1">
                <a:solidFill>
                  <a:srgbClr val="FF0000"/>
                </a:solidFill>
                <a:latin typeface="Courier" pitchFamily="2" charset="0"/>
              </a:rPr>
              <a:t>conn.close</a:t>
            </a:r>
            <a:r>
              <a:rPr lang="en-GB" altLang="zh-CN" sz="1400" dirty="0">
                <a:latin typeface="Courier" pitchFamily="2" charset="0"/>
              </a:rPr>
              <a:t>()</a:t>
            </a:r>
            <a:endParaRPr lang="en-GB" altLang="zh-CN" sz="1400" dirty="0">
              <a:latin typeface="Courier" pitchFamily="2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804975" y="5588740"/>
            <a:ext cx="1200653" cy="574700"/>
          </a:xfrm>
          <a:prstGeom prst="ellipse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1400" b="1" dirty="0">
                <a:solidFill>
                  <a:srgbClr val="474747"/>
                </a:solidFill>
                <a:latin typeface="Courier" pitchFamily="2" charset="0"/>
              </a:rPr>
              <a:t>Python</a:t>
            </a:r>
            <a:endParaRPr lang="en-US" altLang="zh-CN" sz="1400" b="1" dirty="0">
              <a:solidFill>
                <a:srgbClr val="474747"/>
              </a:solidFill>
              <a:latin typeface="Courier" pitchFamily="2" charset="0"/>
            </a:endParaRPr>
          </a:p>
          <a:p>
            <a:pPr algn="ctr">
              <a:buFont typeface="Arial" panose="020B0604020202090204" pitchFamily="34" charset="0"/>
              <a:buNone/>
            </a:pPr>
            <a:r>
              <a:rPr lang="zh-CN" altLang="en-US" sz="1400" b="1" dirty="0">
                <a:solidFill>
                  <a:srgbClr val="474747"/>
                </a:solidFill>
                <a:latin typeface="Courier" pitchFamily="2" charset="0"/>
              </a:rPr>
              <a:t>程序</a:t>
            </a:r>
            <a:endParaRPr lang="zh-CN" altLang="en-US" sz="1400" b="1" dirty="0">
              <a:solidFill>
                <a:srgbClr val="474747"/>
              </a:solidFill>
              <a:latin typeface="Courier" pitchFamily="2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923943" y="5602923"/>
            <a:ext cx="1037370" cy="563788"/>
          </a:xfrm>
          <a:prstGeom prst="ellipse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1400" b="1" dirty="0">
                <a:solidFill>
                  <a:srgbClr val="474747"/>
                </a:solidFill>
                <a:latin typeface="Courier" pitchFamily="2" charset="0"/>
              </a:rPr>
              <a:t>MySQL</a:t>
            </a:r>
            <a:endParaRPr lang="en-US" altLang="zh-CN" sz="1400" b="1" dirty="0">
              <a:solidFill>
                <a:srgbClr val="474747"/>
              </a:solidFill>
              <a:latin typeface="Courier" pitchFamily="2" charset="0"/>
            </a:endParaRPr>
          </a:p>
          <a:p>
            <a:pPr algn="ctr">
              <a:buFont typeface="Arial" panose="020B0604020202090204" pitchFamily="34" charset="0"/>
              <a:buNone/>
            </a:pPr>
            <a:r>
              <a:rPr lang="zh-CN" altLang="en-US" sz="1400" b="1" dirty="0">
                <a:solidFill>
                  <a:srgbClr val="474747"/>
                </a:solidFill>
                <a:latin typeface="Courier" pitchFamily="2" charset="0"/>
              </a:rPr>
              <a:t>服务器</a:t>
            </a:r>
            <a:endParaRPr lang="zh-CN" altLang="en-US" sz="1400" b="1" dirty="0">
              <a:solidFill>
                <a:srgbClr val="474747"/>
              </a:solidFill>
              <a:latin typeface="Courier" pitchFamily="2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994262" y="5776867"/>
            <a:ext cx="2935187" cy="215900"/>
          </a:xfrm>
          <a:prstGeom prst="rightArrow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1809170" y="5463252"/>
            <a:ext cx="1299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1400" b="1" dirty="0">
                <a:solidFill>
                  <a:srgbClr val="C9394A"/>
                </a:solidFill>
                <a:latin typeface="Courier" pitchFamily="2" charset="0"/>
              </a:rPr>
              <a:t>高速公路</a:t>
            </a:r>
            <a:endParaRPr lang="zh-CN" altLang="en-US" sz="1400" b="1" dirty="0">
              <a:solidFill>
                <a:srgbClr val="C9394A"/>
              </a:solidFill>
              <a:latin typeface="Courier" pitchFamily="2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92537" y="4010355"/>
            <a:ext cx="1601126" cy="549974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Courier" pitchFamily="2" charset="0"/>
              </a:rPr>
              <a:t>数据库连接对象</a:t>
            </a:r>
            <a:endParaRPr lang="en-US" altLang="zh-CN" sz="1400" b="1" dirty="0">
              <a:solidFill>
                <a:schemeClr val="bg1"/>
              </a:solidFill>
              <a:latin typeface="Courier" pitchFamily="2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urier" pitchFamily="2" charset="0"/>
              </a:rPr>
              <a:t>connection</a:t>
            </a:r>
            <a:endParaRPr lang="en-US" altLang="zh-CN" sz="1400" b="1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6" name="直接箭头连接符 27"/>
          <p:cNvCxnSpPr>
            <a:stCxn id="15" idx="2"/>
            <a:endCxn id="13" idx="0"/>
          </p:cNvCxnSpPr>
          <p:nvPr/>
        </p:nvCxnSpPr>
        <p:spPr>
          <a:xfrm>
            <a:off x="2293100" y="4560329"/>
            <a:ext cx="165590" cy="902923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942620" y="5200249"/>
            <a:ext cx="1889021" cy="601557"/>
            <a:chOff x="4536783" y="4207470"/>
            <a:chExt cx="1889021" cy="601557"/>
          </a:xfrm>
        </p:grpSpPr>
        <p:sp>
          <p:nvSpPr>
            <p:cNvPr id="18" name="矩形 17"/>
            <p:cNvSpPr/>
            <p:nvPr/>
          </p:nvSpPr>
          <p:spPr bwMode="auto">
            <a:xfrm>
              <a:off x="4536783" y="4365412"/>
              <a:ext cx="689956" cy="285674"/>
            </a:xfrm>
            <a:prstGeom prst="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1400" b="1" dirty="0">
                  <a:solidFill>
                    <a:srgbClr val="474747"/>
                  </a:solidFill>
                  <a:latin typeface="Courier" pitchFamily="2" charset="0"/>
                </a:rPr>
                <a:t>货车</a:t>
              </a:r>
              <a:endParaRPr lang="zh-CN" altLang="en-US" sz="1400" b="1" dirty="0">
                <a:solidFill>
                  <a:srgbClr val="474747"/>
                </a:solidFill>
                <a:latin typeface="Courier" pitchFamily="2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10114" y="4207470"/>
              <a:ext cx="182880" cy="4436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694725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131143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569593" y="4365412"/>
              <a:ext cx="689956" cy="285674"/>
            </a:xfrm>
            <a:prstGeom prst="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1400" b="1" dirty="0">
                  <a:solidFill>
                    <a:srgbClr val="474747"/>
                  </a:solidFill>
                  <a:latin typeface="Courier" pitchFamily="2" charset="0"/>
                </a:rPr>
                <a:t>货车</a:t>
              </a:r>
              <a:endParaRPr lang="zh-CN" altLang="en-US" sz="1400" b="1" dirty="0">
                <a:solidFill>
                  <a:srgbClr val="474747"/>
                </a:solidFill>
                <a:latin typeface="Courier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242924" y="4207470"/>
              <a:ext cx="182880" cy="4436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727535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6163953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3336209" y="4010355"/>
            <a:ext cx="1495432" cy="549974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Courier" pitchFamily="2" charset="0"/>
              </a:rPr>
              <a:t>数据库游标对象</a:t>
            </a:r>
            <a:endParaRPr lang="en-US" altLang="zh-CN" sz="1400" b="1" dirty="0">
              <a:solidFill>
                <a:schemeClr val="bg1"/>
              </a:solidFill>
              <a:latin typeface="Courier" pitchFamily="2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urier" pitchFamily="2" charset="0"/>
              </a:rPr>
              <a:t>cursor</a:t>
            </a:r>
            <a:endParaRPr lang="en-US" altLang="zh-CN" sz="1400" b="1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28" name="直接箭头连接符 29"/>
          <p:cNvCxnSpPr>
            <a:stCxn id="27" idx="2"/>
          </p:cNvCxnSpPr>
          <p:nvPr/>
        </p:nvCxnSpPr>
        <p:spPr>
          <a:xfrm flipH="1">
            <a:off x="3378757" y="4560329"/>
            <a:ext cx="705168" cy="639920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4"/>
          <p:cNvCxnSpPr>
            <a:stCxn id="27" idx="2"/>
          </p:cNvCxnSpPr>
          <p:nvPr/>
        </p:nvCxnSpPr>
        <p:spPr>
          <a:xfrm>
            <a:off x="4083925" y="4560329"/>
            <a:ext cx="388237" cy="606901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724944" y="1521852"/>
            <a:ext cx="37176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u="sng" dirty="0">
                <a:latin typeface="Courier" pitchFamily="2" charset="0"/>
                <a:hlinkClick r:id="rId1"/>
              </a:rPr>
              <a:t>https://dev.mysql.com/downloads/mysql/</a:t>
            </a:r>
            <a:endParaRPr lang="zh-CN" altLang="en-US" sz="1200" u="sng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xlwt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模块生成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75" y="1342239"/>
            <a:ext cx="4824038" cy="10737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读写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excel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的模块</a:t>
            </a:r>
            <a:endParaRPr lang="zh-CN" altLang="en-US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>
                <a:latin typeface="Courier" pitchFamily="2" charset="0"/>
              </a:rPr>
              <a:t>xl</a:t>
            </a:r>
            <a:r>
              <a:rPr lang="en-US" altLang="zh-CN" dirty="0" err="1">
                <a:latin typeface="Courier" pitchFamily="2" charset="0"/>
              </a:rPr>
              <a:t>rd</a:t>
            </a:r>
            <a:r>
              <a:rPr lang="zh-CN" altLang="en-US" dirty="0">
                <a:latin typeface="Courier" pitchFamily="2" charset="0"/>
              </a:rPr>
              <a:t>：读取</a:t>
            </a:r>
            <a:r>
              <a:rPr lang="en-US" altLang="zh-CN" dirty="0">
                <a:latin typeface="Courier" pitchFamily="2" charset="0"/>
              </a:rPr>
              <a:t>excel</a:t>
            </a:r>
            <a:endParaRPr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Courier" pitchFamily="2" charset="0"/>
              </a:rPr>
              <a:t>xlwt</a:t>
            </a:r>
            <a:r>
              <a:rPr lang="zh-CN" altLang="en-US" dirty="0">
                <a:latin typeface="Courier" pitchFamily="2" charset="0"/>
              </a:rPr>
              <a:t>：生成</a:t>
            </a:r>
            <a:r>
              <a:rPr lang="en-US" altLang="zh-CN" dirty="0">
                <a:latin typeface="Courier" pitchFamily="2" charset="0"/>
              </a:rPr>
              <a:t>excel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9234" y="1342239"/>
            <a:ext cx="5624105" cy="51824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GB" altLang="zh-CN" sz="1600" i="1" dirty="0">
                <a:latin typeface="Courier" pitchFamily="2" charset="0"/>
              </a:rPr>
              <a:t># pip install </a:t>
            </a:r>
            <a:r>
              <a:rPr lang="en-GB" altLang="zh-CN" sz="1600" i="1" dirty="0" err="1">
                <a:latin typeface="Courier" pitchFamily="2" charset="0"/>
              </a:rPr>
              <a:t>xlwt</a:t>
            </a:r>
            <a:br>
              <a:rPr lang="en-GB" altLang="zh-CN" sz="1600" i="1" dirty="0">
                <a:latin typeface="Courier" pitchFamily="2" charset="0"/>
              </a:rPr>
            </a:br>
            <a:r>
              <a:rPr lang="en-GB" altLang="zh-CN" sz="1600" b="1" dirty="0">
                <a:latin typeface="Courier" pitchFamily="2" charset="0"/>
              </a:rPr>
              <a:t>import </a:t>
            </a:r>
            <a:r>
              <a:rPr lang="en-GB" altLang="zh-CN" sz="1600" dirty="0" err="1">
                <a:latin typeface="Courier" pitchFamily="2" charset="0"/>
              </a:rPr>
              <a:t>xlwt</a:t>
            </a:r>
            <a:br>
              <a:rPr lang="en-GB" altLang="zh-CN" sz="1600" dirty="0">
                <a:latin typeface="Courier" pitchFamily="2" charset="0"/>
              </a:rPr>
            </a:br>
            <a:br>
              <a:rPr lang="en-GB" altLang="zh-CN" sz="1600" dirty="0">
                <a:latin typeface="Courier" pitchFamily="2" charset="0"/>
              </a:rPr>
            </a:br>
            <a:r>
              <a:rPr lang="en-GB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创建一个</a:t>
            </a:r>
            <a:r>
              <a:rPr lang="en-GB" altLang="zh-CN" sz="1600" i="1" dirty="0">
                <a:latin typeface="Courier" pitchFamily="2" charset="0"/>
              </a:rPr>
              <a:t>excel</a:t>
            </a:r>
            <a:br>
              <a:rPr lang="en-GB" altLang="zh-CN" sz="1600" i="1" dirty="0">
                <a:latin typeface="Courier" pitchFamily="2" charset="0"/>
              </a:rPr>
            </a:br>
            <a:r>
              <a:rPr lang="en-GB" altLang="zh-CN" sz="1600" dirty="0">
                <a:latin typeface="Courier" pitchFamily="2" charset="0"/>
              </a:rPr>
              <a:t>workbook = </a:t>
            </a:r>
            <a:r>
              <a:rPr lang="en-GB" altLang="zh-CN" sz="1600" dirty="0" err="1">
                <a:solidFill>
                  <a:srgbClr val="FF0000"/>
                </a:solidFill>
                <a:latin typeface="Courier" pitchFamily="2" charset="0"/>
              </a:rPr>
              <a:t>xlwt.Workbook</a:t>
            </a:r>
            <a:r>
              <a:rPr lang="en-GB" altLang="zh-CN" sz="1600" dirty="0">
                <a:latin typeface="Courier" pitchFamily="2" charset="0"/>
              </a:rPr>
              <a:t>(encoding=</a:t>
            </a:r>
            <a:r>
              <a:rPr lang="en-GB" altLang="zh-CN" sz="1600" b="1" dirty="0">
                <a:latin typeface="Courier" pitchFamily="2" charset="0"/>
              </a:rPr>
              <a:t>'utf-8'</a:t>
            </a:r>
            <a:r>
              <a:rPr lang="en-GB" altLang="zh-CN" sz="1600" dirty="0">
                <a:latin typeface="Courier" pitchFamily="2" charset="0"/>
              </a:rPr>
              <a:t>)</a:t>
            </a:r>
            <a:br>
              <a:rPr lang="en-GB" altLang="zh-CN" sz="1600" dirty="0">
                <a:latin typeface="Courier" pitchFamily="2" charset="0"/>
              </a:rPr>
            </a:br>
            <a:r>
              <a:rPr lang="en-GB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添加一个</a:t>
            </a:r>
            <a:r>
              <a:rPr lang="en-GB" altLang="zh-CN" sz="1600" i="1" dirty="0">
                <a:latin typeface="Courier" pitchFamily="2" charset="0"/>
              </a:rPr>
              <a:t>sheet</a:t>
            </a:r>
            <a:br>
              <a:rPr lang="en-GB" altLang="zh-CN" sz="1600" i="1" dirty="0">
                <a:latin typeface="Courier" pitchFamily="2" charset="0"/>
              </a:rPr>
            </a:br>
            <a:r>
              <a:rPr lang="en-GB" altLang="zh-CN" sz="1600" dirty="0">
                <a:latin typeface="Courier" pitchFamily="2" charset="0"/>
              </a:rPr>
              <a:t>worksheet = </a:t>
            </a:r>
            <a:r>
              <a:rPr lang="en-GB" altLang="zh-CN" sz="1600" dirty="0" err="1">
                <a:solidFill>
                  <a:srgbClr val="FF0000"/>
                </a:solidFill>
                <a:latin typeface="Courier" pitchFamily="2" charset="0"/>
              </a:rPr>
              <a:t>workbook.add_sheet</a:t>
            </a:r>
            <a:r>
              <a:rPr lang="en-GB" altLang="zh-CN" sz="1600" dirty="0">
                <a:latin typeface="Courier" pitchFamily="2" charset="0"/>
              </a:rPr>
              <a:t>(</a:t>
            </a:r>
            <a:r>
              <a:rPr lang="en-GB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学生成绩表</a:t>
            </a:r>
            <a:r>
              <a:rPr lang="en-US" altLang="zh-CN" sz="1600" b="1" dirty="0">
                <a:latin typeface="Courier" pitchFamily="2" charset="0"/>
              </a:rPr>
              <a:t>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-US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写入一个单元格，参数为</a:t>
            </a:r>
            <a:r>
              <a:rPr lang="en-US" altLang="zh-CN" sz="1600" i="1" dirty="0">
                <a:latin typeface="Courier" pitchFamily="2" charset="0"/>
              </a:rPr>
              <a:t>(</a:t>
            </a:r>
            <a:r>
              <a:rPr lang="en-GB" altLang="zh-CN" sz="1600" i="1" dirty="0">
                <a:latin typeface="Courier" pitchFamily="2" charset="0"/>
              </a:rPr>
              <a:t>row</a:t>
            </a:r>
            <a:r>
              <a:rPr lang="zh-CN" altLang="en-GB" sz="1600" i="1" dirty="0">
                <a:latin typeface="Courier" pitchFamily="2" charset="0"/>
              </a:rPr>
              <a:t>、</a:t>
            </a:r>
            <a:r>
              <a:rPr lang="en-GB" altLang="zh-CN" sz="1600" i="1" dirty="0">
                <a:latin typeface="Courier" pitchFamily="2" charset="0"/>
              </a:rPr>
              <a:t>col</a:t>
            </a:r>
            <a:r>
              <a:rPr lang="zh-CN" altLang="en-GB" sz="1600" i="1" dirty="0">
                <a:latin typeface="Courier" pitchFamily="2" charset="0"/>
              </a:rPr>
              <a:t>、</a:t>
            </a:r>
            <a:r>
              <a:rPr lang="en-GB" altLang="zh-CN" sz="1600" i="1" dirty="0">
                <a:latin typeface="Courier" pitchFamily="2" charset="0"/>
              </a:rPr>
              <a:t>data)</a:t>
            </a:r>
            <a:br>
              <a:rPr lang="en-GB" altLang="zh-CN" sz="1600" i="1" dirty="0">
                <a:latin typeface="Courier" pitchFamily="2" charset="0"/>
              </a:rPr>
            </a:br>
            <a:r>
              <a:rPr lang="en-GB" altLang="zh-CN" sz="1600" dirty="0" err="1">
                <a:solidFill>
                  <a:srgbClr val="FF0000"/>
                </a:solidFill>
                <a:latin typeface="Courier" pitchFamily="2" charset="0"/>
              </a:rPr>
              <a:t>worksheet.write</a:t>
            </a:r>
            <a:r>
              <a:rPr lang="en-GB" altLang="zh-CN" sz="1600" dirty="0">
                <a:latin typeface="Courier" pitchFamily="2" charset="0"/>
              </a:rPr>
              <a:t>(0, 0, </a:t>
            </a:r>
            <a:r>
              <a:rPr lang="en-GB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学号</a:t>
            </a:r>
            <a:r>
              <a:rPr lang="en-US" altLang="zh-CN" sz="1600" b="1" dirty="0">
                <a:latin typeface="Courier" pitchFamily="2" charset="0"/>
              </a:rPr>
              <a:t>01'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-GB" altLang="zh-CN" sz="1600" dirty="0" err="1">
                <a:latin typeface="Courier" pitchFamily="2" charset="0"/>
              </a:rPr>
              <a:t>worksheet.write</a:t>
            </a:r>
            <a:r>
              <a:rPr lang="en-GB" altLang="zh-CN" sz="1600" dirty="0">
                <a:latin typeface="Courier" pitchFamily="2" charset="0"/>
              </a:rPr>
              <a:t>(0, 1, </a:t>
            </a:r>
            <a:r>
              <a:rPr lang="en-GB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成绩</a:t>
            </a:r>
            <a:r>
              <a:rPr lang="en-US" altLang="zh-CN" sz="1600" b="1" dirty="0">
                <a:latin typeface="Courier" pitchFamily="2" charset="0"/>
              </a:rPr>
              <a:t>01'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-GB" altLang="zh-CN" sz="1600" dirty="0" err="1">
                <a:latin typeface="Courier" pitchFamily="2" charset="0"/>
              </a:rPr>
              <a:t>worksheet.write</a:t>
            </a:r>
            <a:r>
              <a:rPr lang="en-GB" altLang="zh-CN" sz="1600" dirty="0">
                <a:latin typeface="Courier" pitchFamily="2" charset="0"/>
              </a:rPr>
              <a:t>(1, 0, </a:t>
            </a:r>
            <a:r>
              <a:rPr lang="en-GB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学号</a:t>
            </a:r>
            <a:r>
              <a:rPr lang="en-US" altLang="zh-CN" sz="1600" b="1" dirty="0">
                <a:latin typeface="Courier" pitchFamily="2" charset="0"/>
              </a:rPr>
              <a:t>02'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-GB" altLang="zh-CN" sz="1600" dirty="0" err="1">
                <a:latin typeface="Courier" pitchFamily="2" charset="0"/>
              </a:rPr>
              <a:t>worksheet.write</a:t>
            </a:r>
            <a:r>
              <a:rPr lang="en-GB" altLang="zh-CN" sz="1600" dirty="0">
                <a:latin typeface="Courier" pitchFamily="2" charset="0"/>
              </a:rPr>
              <a:t>(1, 1, </a:t>
            </a:r>
            <a:r>
              <a:rPr lang="en-GB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成绩</a:t>
            </a:r>
            <a:r>
              <a:rPr lang="en-US" altLang="zh-CN" sz="1600" b="1" dirty="0">
                <a:latin typeface="Courier" pitchFamily="2" charset="0"/>
              </a:rPr>
              <a:t>02'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-US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保存</a:t>
            </a:r>
            <a:r>
              <a:rPr lang="en-GB" altLang="zh-CN" sz="1600" i="1" dirty="0">
                <a:latin typeface="Courier" pitchFamily="2" charset="0"/>
              </a:rPr>
              <a:t>excel</a:t>
            </a:r>
            <a:r>
              <a:rPr lang="zh-CN" altLang="en-GB" sz="1600" i="1" dirty="0">
                <a:latin typeface="Courier" pitchFamily="2" charset="0"/>
              </a:rPr>
              <a:t>，</a:t>
            </a:r>
            <a:r>
              <a:rPr lang="zh-CN" altLang="en-US" sz="1600" i="1" dirty="0">
                <a:latin typeface="Courier" pitchFamily="2" charset="0"/>
              </a:rPr>
              <a:t>参数为</a:t>
            </a:r>
            <a:r>
              <a:rPr lang="en-GB" altLang="zh-CN" sz="1600" i="1" dirty="0">
                <a:latin typeface="Courier" pitchFamily="2" charset="0"/>
              </a:rPr>
              <a:t>excel</a:t>
            </a:r>
            <a:r>
              <a:rPr lang="zh-CN" altLang="en-US" sz="1600" i="1" dirty="0">
                <a:latin typeface="Courier" pitchFamily="2" charset="0"/>
              </a:rPr>
              <a:t>名称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en-GB" altLang="zh-CN" sz="1600" dirty="0" err="1">
                <a:solidFill>
                  <a:srgbClr val="FF0000"/>
                </a:solidFill>
                <a:latin typeface="Courier" pitchFamily="2" charset="0"/>
              </a:rPr>
              <a:t>workbook.save</a:t>
            </a:r>
            <a:r>
              <a:rPr lang="en-GB" altLang="zh-CN" sz="1600" dirty="0">
                <a:latin typeface="Courier" pitchFamily="2" charset="0"/>
              </a:rPr>
              <a:t>(</a:t>
            </a:r>
            <a:r>
              <a:rPr lang="en-GB" altLang="zh-CN" sz="1600" b="1" dirty="0">
                <a:latin typeface="Courier" pitchFamily="2" charset="0"/>
              </a:rPr>
              <a:t>"</a:t>
            </a:r>
            <a:r>
              <a:rPr lang="en-GB" altLang="zh-CN" sz="1600" b="1" dirty="0" err="1">
                <a:latin typeface="Courier" pitchFamily="2" charset="0"/>
              </a:rPr>
              <a:t>result.xls</a:t>
            </a:r>
            <a:r>
              <a:rPr lang="en-GB" altLang="zh-CN" sz="1600" b="1" dirty="0">
                <a:latin typeface="Courier" pitchFamily="2" charset="0"/>
              </a:rPr>
              <a:t>"</a:t>
            </a:r>
            <a:r>
              <a:rPr lang="en-GB" altLang="zh-CN" sz="1600" dirty="0">
                <a:latin typeface="Courier" pitchFamily="2" charset="0"/>
              </a:rPr>
              <a:t>)</a:t>
            </a:r>
            <a:endParaRPr lang="en-GB" altLang="zh-CN" sz="1600" dirty="0">
              <a:latin typeface="Courier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9834" y="2651589"/>
            <a:ext cx="24785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Courier" pitchFamily="2" charset="0"/>
              </a:defRPr>
            </a:lvl1pPr>
          </a:lstStyle>
          <a:p>
            <a:r>
              <a:rPr lang="zh-CN" altLang="en-US" dirty="0"/>
              <a:t>整个表格：</a:t>
            </a:r>
            <a:r>
              <a:rPr lang="en-GB" altLang="zh-CN" dirty="0" err="1"/>
              <a:t>xlwt.Workbook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34334" y="6325629"/>
            <a:ext cx="330090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Courier" pitchFamily="2" charset="0"/>
              </a:defRPr>
            </a:lvl1pPr>
          </a:lstStyle>
          <a:p>
            <a:r>
              <a:rPr lang="zh-CN" altLang="en-US" dirty="0"/>
              <a:t>表格</a:t>
            </a:r>
            <a:r>
              <a:rPr lang="en-US" altLang="zh-CN" dirty="0"/>
              <a:t>Sheets</a:t>
            </a:r>
            <a:r>
              <a:rPr lang="zh-CN" altLang="en-US" dirty="0"/>
              <a:t>：</a:t>
            </a:r>
            <a:r>
              <a:rPr lang="en-GB" altLang="zh-CN" dirty="0" err="1"/>
              <a:t>workbook.add_sheet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721" y="3137373"/>
            <a:ext cx="4706911" cy="3028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线箭头连接符 8"/>
          <p:cNvCxnSpPr>
            <a:stCxn id="26" idx="0"/>
          </p:cNvCxnSpPr>
          <p:nvPr/>
        </p:nvCxnSpPr>
        <p:spPr>
          <a:xfrm flipH="1" flipV="1">
            <a:off x="1828800" y="6114591"/>
            <a:ext cx="855986" cy="2110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6" idx="0"/>
          </p:cNvCxnSpPr>
          <p:nvPr/>
        </p:nvCxnSpPr>
        <p:spPr>
          <a:xfrm flipH="1" flipV="1">
            <a:off x="2469984" y="6066355"/>
            <a:ext cx="214802" cy="2592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325460" y="5696125"/>
            <a:ext cx="620785" cy="29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979941" y="5696125"/>
            <a:ext cx="620785" cy="29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99252" y="4840448"/>
            <a:ext cx="981512" cy="24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273950" y="4018110"/>
            <a:ext cx="344998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Courier" pitchFamily="2" charset="0"/>
              </a:rPr>
              <a:t>单元格，使用</a:t>
            </a:r>
            <a:r>
              <a:rPr kumimoji="1" lang="en-US" altLang="zh-CN" sz="1400" dirty="0">
                <a:latin typeface="Courier" pitchFamily="2" charset="0"/>
              </a:rPr>
              <a:t>row</a:t>
            </a:r>
            <a:r>
              <a:rPr kumimoji="1" lang="zh-CN" altLang="en-US" sz="1400" dirty="0">
                <a:latin typeface="Courier" pitchFamily="2" charset="0"/>
              </a:rPr>
              <a:t>和</a:t>
            </a:r>
            <a:r>
              <a:rPr kumimoji="1" lang="en-US" altLang="zh-CN" sz="1400" dirty="0">
                <a:latin typeface="Courier" pitchFamily="2" charset="0"/>
              </a:rPr>
              <a:t>col</a:t>
            </a:r>
            <a:r>
              <a:rPr kumimoji="1" lang="zh-CN" altLang="en-US" sz="1400" dirty="0">
                <a:latin typeface="Courier" pitchFamily="2" charset="0"/>
              </a:rPr>
              <a:t>定位，均从</a:t>
            </a:r>
            <a:r>
              <a:rPr kumimoji="1" lang="en-US" altLang="zh-CN" sz="1400" dirty="0">
                <a:latin typeface="Courier" pitchFamily="2" charset="0"/>
              </a:rPr>
              <a:t>0</a:t>
            </a:r>
            <a:r>
              <a:rPr kumimoji="1" lang="zh-CN" altLang="en-US" sz="1400" dirty="0">
                <a:latin typeface="Courier" pitchFamily="2" charset="0"/>
              </a:rPr>
              <a:t>开始</a:t>
            </a:r>
            <a:endParaRPr kumimoji="1" lang="zh-CN" altLang="en-US" sz="1400" dirty="0">
              <a:latin typeface="Courier" pitchFamily="2" charset="0"/>
            </a:endParaRPr>
          </a:p>
        </p:txBody>
      </p:sp>
      <p:cxnSp>
        <p:nvCxnSpPr>
          <p:cNvPr id="39" name="直线箭头连接符 38"/>
          <p:cNvCxnSpPr>
            <a:stCxn id="37" idx="2"/>
          </p:cNvCxnSpPr>
          <p:nvPr/>
        </p:nvCxnSpPr>
        <p:spPr>
          <a:xfrm flipH="1">
            <a:off x="3380764" y="4325887"/>
            <a:ext cx="618178" cy="5145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" idx="2"/>
            <a:endCxn id="5" idx="0"/>
          </p:cNvCxnSpPr>
          <p:nvPr/>
        </p:nvCxnSpPr>
        <p:spPr>
          <a:xfrm>
            <a:off x="3139116" y="2959366"/>
            <a:ext cx="106061" cy="1780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开发多进程程序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696" y="1446146"/>
            <a:ext cx="4941484" cy="49746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多进程</a:t>
            </a:r>
            <a:endParaRPr lang="zh-CN" altLang="en-US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如果不加改造，程序会串行执行任务，比较慢；使用多核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并行处理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，充分挖掘单机的计算潜能；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Multiprocessing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的多进程模块，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可以使用多核并行计算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的多线程模块，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只能使用单核执行计算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单机总处理能力有限，如果需要处理大于几十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的数据，可以考虑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大数据框架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9234" y="1446146"/>
            <a:ext cx="5624105" cy="49746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标准库模块无需安装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en-GB" altLang="zh-CN" sz="1600" dirty="0">
                <a:solidFill>
                  <a:srgbClr val="FF0000"/>
                </a:solidFill>
                <a:latin typeface="Courier" pitchFamily="2" charset="0"/>
              </a:rPr>
              <a:t>import multiprocessing</a:t>
            </a:r>
            <a:br>
              <a:rPr lang="en-GB" altLang="zh-CN" sz="1600" dirty="0">
                <a:latin typeface="Courier" pitchFamily="2" charset="0"/>
              </a:rPr>
            </a:br>
            <a:br>
              <a:rPr lang="en-GB" altLang="zh-CN" sz="1600" dirty="0">
                <a:latin typeface="Courier" pitchFamily="2" charset="0"/>
              </a:rPr>
            </a:br>
            <a:r>
              <a:rPr lang="en-GB" altLang="zh-CN" sz="1600" b="1" dirty="0">
                <a:latin typeface="Courier" pitchFamily="2" charset="0"/>
              </a:rPr>
              <a:t>def </a:t>
            </a:r>
            <a:r>
              <a:rPr lang="en-GB" altLang="zh-CN" sz="1600" dirty="0">
                <a:latin typeface="Courier" pitchFamily="2" charset="0"/>
              </a:rPr>
              <a:t>process(d):</a:t>
            </a:r>
            <a:br>
              <a:rPr lang="en-GB" altLang="zh-CN" sz="1600" dirty="0">
                <a:latin typeface="Courier" pitchFamily="2" charset="0"/>
              </a:rPr>
            </a:br>
            <a:r>
              <a:rPr lang="en-GB" altLang="zh-CN" sz="1600" dirty="0">
                <a:latin typeface="Courier" pitchFamily="2" charset="0"/>
              </a:rPr>
              <a:t>    </a:t>
            </a:r>
            <a:r>
              <a:rPr lang="en-GB" altLang="zh-CN" sz="1600" i="1" dirty="0">
                <a:latin typeface="Courier" pitchFamily="2" charset="0"/>
              </a:rPr>
              <a:t>"""</a:t>
            </a:r>
            <a:r>
              <a:rPr lang="zh-CN" altLang="en-US" sz="1600" i="1" dirty="0">
                <a:latin typeface="Courier" pitchFamily="2" charset="0"/>
              </a:rPr>
              <a:t>这里只需要处理单个元素</a:t>
            </a:r>
            <a:r>
              <a:rPr lang="en-US" altLang="zh-CN" sz="1600" i="1" dirty="0">
                <a:latin typeface="Courier" pitchFamily="2" charset="0"/>
              </a:rPr>
              <a:t>"""</a:t>
            </a:r>
            <a:br>
              <a:rPr lang="en-US" altLang="zh-CN" sz="1600" i="1" dirty="0">
                <a:latin typeface="Courier" pitchFamily="2" charset="0"/>
              </a:rPr>
            </a:br>
            <a:r>
              <a:rPr lang="en-US" altLang="zh-CN" sz="1600" i="1" dirty="0">
                <a:latin typeface="Courier" pitchFamily="2" charset="0"/>
              </a:rPr>
              <a:t>    </a:t>
            </a:r>
            <a:r>
              <a:rPr lang="en-GB" altLang="zh-CN" sz="1600" b="1" dirty="0">
                <a:latin typeface="Courier" pitchFamily="2" charset="0"/>
              </a:rPr>
              <a:t>return </a:t>
            </a:r>
            <a:r>
              <a:rPr lang="en-GB" altLang="zh-CN" sz="1600" dirty="0">
                <a:latin typeface="Courier" pitchFamily="2" charset="0"/>
              </a:rPr>
              <a:t>d * d</a:t>
            </a:r>
            <a:br>
              <a:rPr lang="en-GB" altLang="zh-CN" sz="1600" dirty="0">
                <a:latin typeface="Courier" pitchFamily="2" charset="0"/>
              </a:rPr>
            </a:br>
            <a:br>
              <a:rPr lang="en-GB" altLang="zh-CN" sz="1600" dirty="0">
                <a:latin typeface="Courier" pitchFamily="2" charset="0"/>
              </a:rPr>
            </a:br>
            <a:r>
              <a:rPr lang="en-GB" altLang="zh-CN" sz="1600" i="1" dirty="0">
                <a:latin typeface="Courier" pitchFamily="2" charset="0"/>
              </a:rPr>
              <a:t># Pool</a:t>
            </a:r>
            <a:r>
              <a:rPr lang="zh-CN" altLang="en-US" sz="1600" i="1" dirty="0">
                <a:latin typeface="Courier" pitchFamily="2" charset="0"/>
              </a:rPr>
              <a:t>的参数为需要使用的</a:t>
            </a:r>
            <a:r>
              <a:rPr lang="en-GB" altLang="zh-CN" sz="1600" i="1" dirty="0">
                <a:latin typeface="Courier" pitchFamily="2" charset="0"/>
              </a:rPr>
              <a:t>CPU</a:t>
            </a:r>
            <a:r>
              <a:rPr lang="zh-CN" altLang="en-US" sz="1600" i="1" dirty="0">
                <a:latin typeface="Courier" pitchFamily="2" charset="0"/>
              </a:rPr>
              <a:t>核数</a:t>
            </a:r>
            <a:endParaRPr lang="en-US" altLang="zh-CN" sz="1600" i="1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i="1" dirty="0">
                <a:latin typeface="Courier" pitchFamily="2" charset="0"/>
              </a:rPr>
              <a:t>#</a:t>
            </a:r>
            <a:r>
              <a:rPr lang="zh-CN" altLang="en-US" sz="1600" i="1" dirty="0">
                <a:latin typeface="Courier" pitchFamily="2" charset="0"/>
              </a:rPr>
              <a:t> 如果不指定则使用全部核数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en-GB" altLang="zh-CN" sz="1600" b="1" dirty="0">
                <a:latin typeface="Courier" pitchFamily="2" charset="0"/>
              </a:rPr>
              <a:t>with </a:t>
            </a:r>
            <a:r>
              <a:rPr lang="en-GB" altLang="zh-CN" sz="1600" b="1" dirty="0" err="1">
                <a:solidFill>
                  <a:srgbClr val="FF0000"/>
                </a:solidFill>
                <a:latin typeface="Courier" pitchFamily="2" charset="0"/>
              </a:rPr>
              <a:t>multiprocessing.Pool</a:t>
            </a:r>
            <a:r>
              <a:rPr lang="en-GB" altLang="zh-CN" sz="1600" dirty="0">
                <a:latin typeface="Courier" pitchFamily="2" charset="0"/>
              </a:rPr>
              <a:t>(3) </a:t>
            </a:r>
            <a:r>
              <a:rPr lang="en-GB" altLang="zh-CN" sz="1600" b="1" dirty="0">
                <a:latin typeface="Courier" pitchFamily="2" charset="0"/>
              </a:rPr>
              <a:t>as </a:t>
            </a:r>
            <a:r>
              <a:rPr lang="en-GB" altLang="zh-CN" sz="1600" dirty="0">
                <a:latin typeface="Courier" pitchFamily="2" charset="0"/>
              </a:rPr>
              <a:t>pool:</a:t>
            </a:r>
            <a:br>
              <a:rPr lang="en-GB" altLang="zh-CN" sz="1600" dirty="0">
                <a:latin typeface="Courier" pitchFamily="2" charset="0"/>
              </a:rPr>
            </a:br>
            <a:r>
              <a:rPr lang="en-GB" altLang="zh-CN" sz="1600" dirty="0">
                <a:latin typeface="Courier" pitchFamily="2" charset="0"/>
              </a:rPr>
              <a:t>    </a:t>
            </a:r>
            <a:r>
              <a:rPr lang="en-GB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第二个参数代表待处理的池子</a:t>
            </a:r>
            <a:endParaRPr lang="en-US" altLang="zh-CN" sz="1600" i="1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i="1" dirty="0">
                <a:latin typeface="Courier" pitchFamily="2" charset="0"/>
              </a:rPr>
              <a:t>    </a:t>
            </a:r>
            <a:r>
              <a:rPr lang="en-US" altLang="zh-CN" sz="1600" i="1" dirty="0">
                <a:latin typeface="Courier" pitchFamily="2" charset="0"/>
              </a:rPr>
              <a:t>#</a:t>
            </a:r>
            <a:r>
              <a:rPr lang="zh-CN" altLang="en-US" sz="1600" i="1" dirty="0">
                <a:latin typeface="Courier" pitchFamily="2" charset="0"/>
              </a:rPr>
              <a:t> 比如待爬取的</a:t>
            </a:r>
            <a:r>
              <a:rPr lang="en-GB" altLang="zh-CN" sz="1600" i="1" dirty="0">
                <a:latin typeface="Courier" pitchFamily="2" charset="0"/>
              </a:rPr>
              <a:t>URL</a:t>
            </a:r>
            <a:r>
              <a:rPr lang="zh-CN" altLang="en-US" sz="1600" i="1" dirty="0">
                <a:latin typeface="Courier" pitchFamily="2" charset="0"/>
              </a:rPr>
              <a:t>列表、待处理的文件输入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zh-CN" altLang="en-US" sz="1600" i="1" dirty="0">
                <a:latin typeface="Courier" pitchFamily="2" charset="0"/>
              </a:rPr>
              <a:t>    </a:t>
            </a:r>
            <a:r>
              <a:rPr lang="en-GB" altLang="zh-CN" sz="1600" dirty="0">
                <a:latin typeface="Courier" pitchFamily="2" charset="0"/>
              </a:rPr>
              <a:t>results = </a:t>
            </a:r>
            <a:r>
              <a:rPr lang="en-GB" altLang="zh-CN" sz="1600" b="1" dirty="0" err="1">
                <a:solidFill>
                  <a:srgbClr val="FF0000"/>
                </a:solidFill>
                <a:latin typeface="Courier" pitchFamily="2" charset="0"/>
              </a:rPr>
              <a:t>pool.map</a:t>
            </a:r>
            <a:r>
              <a:rPr lang="en-GB" altLang="zh-CN" sz="1600" b="1" dirty="0">
                <a:solidFill>
                  <a:srgbClr val="FF0000"/>
                </a:solidFill>
                <a:latin typeface="Courier" pitchFamily="2" charset="0"/>
              </a:rPr>
              <a:t>(process, [1, 2, 3, 4])</a:t>
            </a:r>
            <a:br>
              <a:rPr lang="en-GB" altLang="zh-CN" sz="1600" dirty="0">
                <a:latin typeface="Courier" pitchFamily="2" charset="0"/>
              </a:rPr>
            </a:br>
            <a:r>
              <a:rPr lang="en-GB" altLang="zh-CN" sz="1600" dirty="0">
                <a:latin typeface="Courier" pitchFamily="2" charset="0"/>
              </a:rPr>
              <a:t>    print(results)</a:t>
            </a:r>
            <a:endParaRPr lang="en-GB" altLang="zh-CN" sz="16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课程总结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5976" y="1275791"/>
            <a:ext cx="5444823" cy="53153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课程回顾</a:t>
            </a:r>
            <a:endParaRPr lang="zh-CN" altLang="en-US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代码风格和注释、数据类型、变量、运算符、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判断、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for/while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循环、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break/continue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高级数据结构：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代码组织结构：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module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常见模块：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序列化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爬虫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PyMySQL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xlwt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多进程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multiprocessing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45110" y="1275791"/>
            <a:ext cx="4638083" cy="53153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是一门全能语言</a:t>
            </a:r>
            <a:endParaRPr lang="en-US" altLang="zh-CN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爬虫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自动化测试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自动化运维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大数据处理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建议将来深挖一个领域</a:t>
            </a:r>
            <a:endParaRPr lang="en-US" altLang="zh-CN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全能语言什么都能干，入门容易但精通难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建议最好选定某个领域做深入学习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934" y="2013705"/>
            <a:ext cx="7933267" cy="1833820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4" y="4268006"/>
            <a:ext cx="7933267" cy="2093686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</p:pic>
      <p:sp>
        <p:nvSpPr>
          <p:cNvPr id="8" name="文本框 7"/>
          <p:cNvSpPr txBox="1"/>
          <p:nvPr/>
        </p:nvSpPr>
        <p:spPr>
          <a:xfrm>
            <a:off x="440267" y="231507"/>
            <a:ext cx="11192934" cy="12899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Tiobe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编程语言月度热门排行榜：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09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首次打败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进入第三热门语言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已经成为各个大学的首选语言，它的卖点是容易学习、容易安装、容易部署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60651" y="571114"/>
            <a:ext cx="9077257" cy="559898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恭喜</a:t>
            </a:r>
            <a:endParaRPr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恭喜你学完了本门课程，你已经具备了一个初级</a:t>
            </a:r>
            <a:r>
              <a:rPr lang="en-GB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程序员所需要的能力；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期望</a:t>
            </a:r>
            <a:endParaRPr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不论你是平时需要一个计算器，还是真正的要在工作中解决数据处理问题，我非常期望你能想到</a:t>
            </a:r>
            <a:r>
              <a:rPr lang="en-GB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逐渐的开始使用它，直到发现它真的很好用，离不开它；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</a:t>
            </a:r>
            <a:endParaRPr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你能听我的课程是我万分的荣幸，谢谢你，我们一起努力提升自己，创造一个自己的美好的未来。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0267" y="477040"/>
            <a:ext cx="11192934" cy="12899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为什么这么火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受到大数据、人工智能领域的猛烈兴起，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在这两个领域是最常用的语言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自己简单易学、使用方便，能够快速的解决问题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267" y="2229642"/>
            <a:ext cx="11192934" cy="41983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六年，利用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解决了无数的问题！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相比于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等语言，在很多领域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开发简单快速，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让你犹如一名极客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传统领域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文件处理、数据统计、爬虫、在线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服务、访问数据库、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下载等等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大数据领域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Hadoop/Hive/Spark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大数据处理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人工智能领域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数据计算：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MlLIB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包、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scikit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-learn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surprise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推荐算法包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paddlepaddle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602" y="1591732"/>
            <a:ext cx="9550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不论你是想要新进入</a:t>
            </a:r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领域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或是想寻求新的职场突破点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或者想要追求当前最热的</a:t>
            </a:r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趋势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3602" y="4522424"/>
            <a:ext cx="8563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都是你应该学习的第一编程语言！</a:t>
            </a:r>
            <a:endParaRPr kumimoji="1"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201" y="1787335"/>
            <a:ext cx="9098468" cy="14469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的简介：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是一门解释型的、面向对象的程序设计语言</a:t>
            </a:r>
            <a:endParaRPr lang="en-US" altLang="zh-CN" dirty="0"/>
          </a:p>
          <a:p>
            <a:r>
              <a:rPr lang="zh-CN" altLang="en-US" dirty="0"/>
              <a:t>特点：易学习、易阅读、易维护、跨平台、</a:t>
            </a:r>
            <a:r>
              <a:rPr lang="zh-CN" altLang="en-US" dirty="0">
                <a:solidFill>
                  <a:srgbClr val="FF0000"/>
                </a:solidFill>
              </a:rPr>
              <a:t>开源库极其丰富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67" y="465667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简介、版本选择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、安装、开发环境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6201" y="4458529"/>
            <a:ext cx="9098468" cy="14918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版本</a:t>
            </a:r>
            <a:r>
              <a:rPr lang="zh-CN" altLang="en-US"/>
              <a:t>选择：</a:t>
            </a:r>
            <a:endParaRPr lang="en-US" altLang="zh-CN" dirty="0"/>
          </a:p>
          <a:p>
            <a:r>
              <a:rPr lang="en-US" altLang="zh-CN"/>
              <a:t>Python2</a:t>
            </a:r>
            <a:r>
              <a:rPr lang="zh-CN" altLang="en-US"/>
              <a:t>和</a:t>
            </a:r>
            <a:r>
              <a:rPr lang="en-US" altLang="zh-CN" dirty="0"/>
              <a:t>Python3</a:t>
            </a:r>
            <a:r>
              <a:rPr lang="zh-CN" altLang="en-US" dirty="0"/>
              <a:t>差异</a:t>
            </a:r>
            <a:r>
              <a:rPr lang="zh-CN" altLang="en-US"/>
              <a:t>非常大</a:t>
            </a:r>
            <a:endParaRPr lang="en-US" altLang="zh-CN" dirty="0"/>
          </a:p>
          <a:p>
            <a:r>
              <a:rPr lang="en-US" altLang="zh-CN" dirty="0"/>
              <a:t>Python3</a:t>
            </a:r>
            <a:r>
              <a:rPr lang="zh-CN" altLang="en-US" dirty="0"/>
              <a:t>是趋势和</a:t>
            </a:r>
            <a:r>
              <a:rPr lang="zh-CN" altLang="en-US"/>
              <a:t>未来，</a:t>
            </a:r>
            <a:r>
              <a:rPr lang="en-US" altLang="zh-CN" dirty="0"/>
              <a:t>Python2</a:t>
            </a:r>
            <a:r>
              <a:rPr lang="zh-CN" altLang="en-US" dirty="0"/>
              <a:t>官方</a:t>
            </a:r>
            <a:r>
              <a:rPr lang="zh-CN" altLang="en-US"/>
              <a:t>将在</a:t>
            </a:r>
            <a:r>
              <a:rPr lang="en-US" altLang="zh-CN" dirty="0"/>
              <a:t>2020</a:t>
            </a:r>
            <a:r>
              <a:rPr lang="zh-CN" altLang="en-US" dirty="0"/>
              <a:t>年停止</a:t>
            </a:r>
            <a:r>
              <a:rPr lang="zh-CN" altLang="en-US"/>
              <a:t>升级维护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346201" y="3357620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Python</a:t>
            </a:r>
            <a:r>
              <a:rPr lang="zh-CN" altLang="en-US" dirty="0">
                <a:latin typeface="Courier" pitchFamily="2" charset="0"/>
              </a:rPr>
              <a:t>库列表：</a:t>
            </a:r>
            <a:r>
              <a:rPr lang="zh-CN" altLang="en-US" dirty="0">
                <a:latin typeface="Courier" pitchFamily="2" charset="0"/>
                <a:hlinkClick r:id="rId1"/>
              </a:rPr>
              <a:t>https://pypi.org/simple/</a:t>
            </a:r>
            <a:endParaRPr lang="en-US" altLang="zh-CN" dirty="0">
              <a:latin typeface="Courier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6201" y="6085505"/>
            <a:ext cx="790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Python</a:t>
            </a:r>
            <a:r>
              <a:rPr lang="zh-CN" altLang="en-US" dirty="0">
                <a:latin typeface="Courier" pitchFamily="2" charset="0"/>
              </a:rPr>
              <a:t>官方：</a:t>
            </a:r>
            <a:r>
              <a:rPr lang="zh-CN" altLang="en-US" dirty="0">
                <a:latin typeface="Courier" pitchFamily="2" charset="0"/>
                <a:hlinkClick r:id="rId2"/>
              </a:rPr>
              <a:t>https://wiki.python.org/moin/Python2orPython3</a:t>
            </a:r>
            <a:endParaRPr lang="en-US" altLang="zh-CN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19465</Words>
  <Application>WPS 演示</Application>
  <PresentationFormat>宽屏</PresentationFormat>
  <Paragraphs>1571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0" baseType="lpstr">
      <vt:lpstr>Arial</vt:lpstr>
      <vt:lpstr>方正书宋_GBK</vt:lpstr>
      <vt:lpstr>Wingdings</vt:lpstr>
      <vt:lpstr>Microsoft YaHei</vt:lpstr>
      <vt:lpstr>汉仪旗黑</vt:lpstr>
      <vt:lpstr>Courier</vt:lpstr>
      <vt:lpstr>Consolas</vt:lpstr>
      <vt:lpstr>Courier New</vt:lpstr>
      <vt:lpstr>苹方-简</vt:lpstr>
      <vt:lpstr>宋体</vt:lpstr>
      <vt:lpstr>微软雅黑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 shuaishuai</dc:creator>
  <cp:lastModifiedBy>peishuaishuai</cp:lastModifiedBy>
  <cp:revision>1753</cp:revision>
  <cp:lastPrinted>2020-08-26T15:13:30Z</cp:lastPrinted>
  <dcterms:created xsi:type="dcterms:W3CDTF">2020-08-26T15:13:30Z</dcterms:created>
  <dcterms:modified xsi:type="dcterms:W3CDTF">2020-08-26T15:13:30Z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