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65" r:id="rId4"/>
    <p:sldId id="258" r:id="rId5"/>
    <p:sldId id="259" r:id="rId6"/>
    <p:sldId id="260" r:id="rId7"/>
    <p:sldId id="261" r:id="rId8"/>
    <p:sldId id="262" r:id="rId9"/>
    <p:sldId id="286" r:id="rId10"/>
    <p:sldId id="263" r:id="rId11"/>
    <p:sldId id="279" r:id="rId12"/>
    <p:sldId id="264" r:id="rId13"/>
    <p:sldId id="281" r:id="rId14"/>
    <p:sldId id="271" r:id="rId15"/>
    <p:sldId id="269" r:id="rId16"/>
    <p:sldId id="272" r:id="rId17"/>
    <p:sldId id="287" r:id="rId18"/>
    <p:sldId id="282" r:id="rId19"/>
    <p:sldId id="285" r:id="rId20"/>
    <p:sldId id="270" r:id="rId21"/>
    <p:sldId id="288" r:id="rId22"/>
    <p:sldId id="290" r:id="rId23"/>
    <p:sldId id="289" r:id="rId24"/>
    <p:sldId id="283" r:id="rId25"/>
    <p:sldId id="291" r:id="rId26"/>
    <p:sldId id="292" r:id="rId27"/>
    <p:sldId id="293" r:id="rId28"/>
    <p:sldId id="294" r:id="rId29"/>
    <p:sldId id="274" r:id="rId30"/>
    <p:sldId id="295" r:id="rId31"/>
    <p:sldId id="297" r:id="rId32"/>
    <p:sldId id="296" r:id="rId33"/>
    <p:sldId id="298" r:id="rId34"/>
    <p:sldId id="299" r:id="rId35"/>
    <p:sldId id="300" r:id="rId36"/>
    <p:sldId id="301" r:id="rId37"/>
    <p:sldId id="30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/>
    <p:restoredTop sz="96857"/>
  </p:normalViewPr>
  <p:slideViewPr>
    <p:cSldViewPr snapToGrid="0" snapToObjects="1">
      <p:cViewPr varScale="1">
        <p:scale>
          <a:sx n="152" d="100"/>
          <a:sy n="152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5818-96F6-6A4E-BEE7-16AFE6CEB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5AD22-B4B2-2B42-A090-B70068F0F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84300-73F6-E64A-9E7C-74E616E6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658B9-12EB-6243-BC4B-6A2A89D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1FFBF-6B69-634C-A173-953D849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7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D3AB-4CBD-4246-A3C6-87CD67B6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6272D-D0FE-E145-9379-B645FE6B8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59B11-6B60-614F-936D-D11A828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5BDA0-771E-0E4F-BCEF-C5ADB098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59B66-F00E-F947-B651-BB0B8342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8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C1E11E-7D72-D441-9973-0629A401E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B19BE-8FEB-1343-9D5B-86552C28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DC1B0-5C75-AD46-8B0D-4079794C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61AD5-E4B7-B64F-8EC1-23E48884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E228A-FDC5-264E-B072-0B73CA4A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78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E304-6E78-E24D-AEE0-1C382770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89B50-0EC7-3F4E-AE93-C366BB27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C15B5-2013-C14A-B099-8D92CC5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C4026-C834-1543-B038-E0A0FA2F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C3A5F-332D-C542-B44D-BA7EDC09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4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B80B-B64E-5149-B3D4-AF4E6306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696A2-5CC1-3D43-9411-7C7153C7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3076E-03DC-5541-B07A-DA25A6A1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F1344-3EBD-9E49-9EDC-FB6B435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0EC0D-B776-7349-BBF4-A5E95D4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7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B7CF5-E894-2644-A008-F850725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717EE-2611-C74C-A517-2C40A80E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082A7-2F92-4248-8EEE-14F69186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AC93F-CF83-4F49-9D51-ECEF97B9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A0E8D-CB34-5F4D-9EAC-B5D56C5E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3A0-6DE9-2344-9CF0-942C9A32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1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FDDC-DF88-934A-8FC5-40AC926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9B5B6-ACB0-3A4C-B774-0B823ACC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5C4E7-7590-7A4E-8E0C-C838DAC4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EAE42-4EAB-6A4D-9B04-70B9F1E5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34EDC-9D55-954F-A01D-2A956FABB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5551F-DED0-F54E-B206-27450BB8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5D0AA6-C0C6-B948-BA04-F9071C35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88B88F-926F-5B4A-BDEE-04D17992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7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2026B-B89E-C148-A0A6-5805E76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C4215-DA55-FA4C-8D89-041354C9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4B17EF-1018-AE4B-8D3B-20F5B0F4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372130-F339-DC47-905F-AC51333B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7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34AE8-1E98-2B4E-9EB1-214B0DF4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06F309-BE08-C94D-AFC0-B9FB5282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4CA61-5CF7-E648-B96D-1928CFD8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9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A61A6-7A0F-A647-9442-9560CD23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A727B-499E-B044-98EB-FC5C5E60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8FFE1-E590-7E46-8CEC-C06E64B3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DF92D-62CF-1E43-8836-AFF72D35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9EADD-5E59-B242-BBCA-40F304E7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F4185-4937-9941-BA97-70238B0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EB27-998F-7D44-8AFF-C64C5A6D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F19B9-DEC3-244E-A6A1-5CB2F1D91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9189E-7554-534E-A71F-45FA37DD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A9426-C9C8-3E4A-8D5B-9A111380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85A03-C7FC-9345-8AF2-5D808C1A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9F3A-5265-4041-86BD-3B262EAD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1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CAF90-0239-4540-952A-E81EB2D7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8B340-AADC-0942-A822-648EB6F3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A3A83-DB20-B947-9A35-600AAB6E1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3210-2BAA-0743-95FA-E91151E8B0DC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9CD4E-0F0A-DE44-8164-616BB25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39EA0-B1A7-8B45-AEF8-B9E59A785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3FC-3276-6140-A192-D6964675F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Python2orPython3" TargetMode="External"/><Relationship Id="rId2" Type="http://schemas.openxmlformats.org/officeDocument/2006/relationships/hyperlink" Target="https://pypi.org/simp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81704-486A-A442-AD3E-FE9C82628B28}"/>
              </a:ext>
            </a:extLst>
          </p:cNvPr>
          <p:cNvSpPr txBox="1"/>
          <p:nvPr/>
        </p:nvSpPr>
        <p:spPr>
          <a:xfrm>
            <a:off x="2988734" y="2743200"/>
            <a:ext cx="6383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零基础入门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视频教程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89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1334224" y="1067008"/>
            <a:ext cx="6362639" cy="17054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的安装：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：直接安装下载的</a:t>
            </a:r>
            <a:r>
              <a:rPr lang="en-US" altLang="zh-CN" dirty="0" err="1"/>
              <a:t>pkg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：安装</a:t>
            </a:r>
            <a:r>
              <a:rPr lang="en-US" altLang="zh-CN" dirty="0"/>
              <a:t>exe</a:t>
            </a:r>
            <a:r>
              <a:rPr lang="zh-CN" altLang="en-US" dirty="0"/>
              <a:t>文件，然后需要配置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：下载</a:t>
            </a:r>
            <a:r>
              <a:rPr lang="en-US" altLang="zh-CN" dirty="0" err="1"/>
              <a:t>tar.xz</a:t>
            </a:r>
            <a:r>
              <a:rPr lang="zh-CN" altLang="en-US" dirty="0"/>
              <a:t>的源码包，然后解压、编译和安装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6" y="374039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的简介、版本选择、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、开发环境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949BBA-8F81-4445-B4FE-76ACFE0F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92" y="2948221"/>
            <a:ext cx="9267466" cy="385079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E9D3D-E913-834E-9DC7-BEE4C321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130" y="1136924"/>
            <a:ext cx="3586038" cy="15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6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465667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的简介、版本选择、安装、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6E1CF0-1984-324C-BBB2-1A39A4B93254}"/>
              </a:ext>
            </a:extLst>
          </p:cNvPr>
          <p:cNvSpPr txBox="1"/>
          <p:nvPr/>
        </p:nvSpPr>
        <p:spPr>
          <a:xfrm>
            <a:off x="1222190" y="1481348"/>
            <a:ext cx="9629088" cy="444076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可以使用三种环境开发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适用于快速语法学习和测试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插件可以极大提升使用体验（代码提示）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文本编辑器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(vim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编写和运行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适用于小型需求代码编写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集成开发环境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PyCharm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大型项目代码编写、调试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74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6768267" y="3879653"/>
            <a:ext cx="4312461" cy="1441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注释的方法：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号进行行注释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使用三个双引号或者三个单引号，在文件开头、类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函数开头注释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的代码风格、缩进、注释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55CF00-B0F6-2D42-A333-F7C991E24045}"/>
              </a:ext>
            </a:extLst>
          </p:cNvPr>
          <p:cNvSpPr txBox="1"/>
          <p:nvPr/>
        </p:nvSpPr>
        <p:spPr>
          <a:xfrm>
            <a:off x="6768266" y="2612122"/>
            <a:ext cx="4312461" cy="7956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的代码缩进：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下一层级的代码，使用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TAB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或者四个空格来缩进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E472D3-0C49-0040-8F33-FE17A1C1E74B}"/>
              </a:ext>
            </a:extLst>
          </p:cNvPr>
          <p:cNvSpPr txBox="1"/>
          <p:nvPr/>
        </p:nvSpPr>
        <p:spPr>
          <a:xfrm>
            <a:off x="1204247" y="1948219"/>
            <a:ext cx="5293960" cy="36834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的设计目的：一种优美而强大，提供给非专业程序设计师使用的语言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在命令行输入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import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this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即可查看（前几条）：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优美胜于丑陋（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以编写优美的代码为目标）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明了胜于晦涩（优美的代码应当是明了的，命名规范，风格相似）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简洁胜于复杂（优美的代码应当是简洁的，不要有复杂的内部实现）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复杂胜于凌乱（如果复杂不可避免，要保持接口简洁）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扁平胜于嵌套（优美的代码应当是扁平的，不能有太多的嵌套）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间隔胜于紧凑（优美的代码有适当的间隔，不要奢望一行代码解决问题）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可读性很重要（优美的代码是可读的）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1165314" y="1143840"/>
            <a:ext cx="9394498" cy="40227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基本数据类型（相对于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String/List/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/Tuple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等高级数据结构）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整数：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举例：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234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-123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类型：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浮点型（小数）：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举例：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1.3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2.14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-2.34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类型：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float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布尔值：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举例：真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、假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False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类型：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bool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空值：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None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384003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的基本数据类型和变量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14BFE4-99CE-3945-B535-4968EE9926B5}"/>
              </a:ext>
            </a:extLst>
          </p:cNvPr>
          <p:cNvSpPr txBox="1"/>
          <p:nvPr/>
        </p:nvSpPr>
        <p:spPr>
          <a:xfrm>
            <a:off x="1165314" y="5368871"/>
            <a:ext cx="9394498" cy="11437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变量：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存储信息、信息可变的一个名字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变量名必须是大小写英文、数字和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的组合，且不能用数字开头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3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779994" y="1972001"/>
            <a:ext cx="3352949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i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算数运算符：</a:t>
            </a:r>
            <a:r>
              <a:rPr lang="en-US" altLang="zh-CN" i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+-*/%</a:t>
            </a:r>
            <a:br>
              <a:rPr lang="en-US" altLang="zh-CN" i="1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a, b = 3, 2</a:t>
            </a:r>
            <a:b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c = a + b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加法</a:t>
            </a:r>
            <a:b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c = a – b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减法</a:t>
            </a:r>
            <a:b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c = a * b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乘法</a:t>
            </a:r>
            <a:b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c = a / b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除法</a:t>
            </a:r>
            <a:b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c = a % b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取余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70896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的运算符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9FE0C7-C95A-7444-81B0-CCED6866EB39}"/>
              </a:ext>
            </a:extLst>
          </p:cNvPr>
          <p:cNvSpPr txBox="1"/>
          <p:nvPr/>
        </p:nvSpPr>
        <p:spPr>
          <a:xfrm>
            <a:off x="4575877" y="2417701"/>
            <a:ext cx="3600628" cy="2031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比较运算符</a:t>
            </a:r>
            <a:b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== b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等于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!= b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不等于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&gt; b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大于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&gt;= b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大于等于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b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小于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&lt;= b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小于等于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77C3CC-806B-644E-817D-F26C30768DCC}"/>
              </a:ext>
            </a:extLst>
          </p:cNvPr>
          <p:cNvSpPr txBox="1"/>
          <p:nvPr/>
        </p:nvSpPr>
        <p:spPr>
          <a:xfrm>
            <a:off x="779994" y="4240134"/>
            <a:ext cx="3352949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i="1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# </a:t>
            </a:r>
            <a:r>
              <a:rPr lang="zh-CN" altLang="en-US" dirty="0"/>
              <a:t>赋值运算符</a:t>
            </a:r>
            <a:br>
              <a:rPr lang="zh-CN" altLang="en-US" dirty="0"/>
            </a:br>
            <a:r>
              <a:rPr lang="en" altLang="zh-CN" i="0" dirty="0"/>
              <a:t>a = 3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赋值</a:t>
            </a:r>
            <a:br>
              <a:rPr lang="en" altLang="zh-CN" i="0" dirty="0"/>
            </a:br>
            <a:r>
              <a:rPr lang="en" altLang="zh-CN" i="0" dirty="0"/>
              <a:t>a +=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加等</a:t>
            </a:r>
            <a:br>
              <a:rPr lang="en" altLang="zh-CN" i="0" dirty="0"/>
            </a:br>
            <a:r>
              <a:rPr lang="en" altLang="zh-CN" i="0" dirty="0"/>
              <a:t>a -=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减等</a:t>
            </a:r>
            <a:br>
              <a:rPr lang="en" altLang="zh-CN" i="0" dirty="0"/>
            </a:br>
            <a:r>
              <a:rPr lang="en" altLang="zh-CN" i="0" dirty="0"/>
              <a:t>a *=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乘等</a:t>
            </a:r>
            <a:br>
              <a:rPr lang="en" altLang="zh-CN" i="0" dirty="0"/>
            </a:br>
            <a:r>
              <a:rPr lang="en" altLang="zh-CN" i="0" dirty="0"/>
              <a:t>a /= 2	</a:t>
            </a:r>
            <a:r>
              <a:rPr lang="zh-CN" altLang="en-US" i="0" dirty="0"/>
              <a:t>     </a:t>
            </a:r>
            <a:r>
              <a:rPr lang="en-US" altLang="zh-CN" i="0" dirty="0"/>
              <a:t>#</a:t>
            </a:r>
            <a:r>
              <a:rPr lang="zh-CN" altLang="en-US" i="0" dirty="0"/>
              <a:t> 除等</a:t>
            </a:r>
            <a:endParaRPr lang="en-US" altLang="zh-CN" i="0" dirty="0"/>
          </a:p>
          <a:p>
            <a:r>
              <a:rPr lang="en-US" altLang="zh-CN" i="0" dirty="0"/>
              <a:t>a</a:t>
            </a:r>
            <a:r>
              <a:rPr lang="zh-CN" altLang="en-US" i="0" dirty="0"/>
              <a:t> </a:t>
            </a:r>
            <a:r>
              <a:rPr lang="en-US" altLang="zh-CN" i="0" dirty="0"/>
              <a:t>%=</a:t>
            </a:r>
            <a:r>
              <a:rPr lang="zh-CN" altLang="en-US" i="0" dirty="0"/>
              <a:t> </a:t>
            </a:r>
            <a:r>
              <a:rPr lang="en-US" altLang="zh-CN" i="0" dirty="0"/>
              <a:t>2</a:t>
            </a:r>
            <a:r>
              <a:rPr lang="zh-CN" altLang="en-US" i="0" dirty="0"/>
              <a:t>      </a:t>
            </a:r>
            <a:r>
              <a:rPr lang="en-US" altLang="zh-CN" i="0" dirty="0"/>
              <a:t>#</a:t>
            </a:r>
            <a:r>
              <a:rPr lang="zh-CN" altLang="en-US" i="0" dirty="0"/>
              <a:t> 取余等</a:t>
            </a:r>
            <a:endParaRPr lang="en-US" altLang="zh-CN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410F74-8F26-864A-826C-8CF0EDE2686E}"/>
              </a:ext>
            </a:extLst>
          </p:cNvPr>
          <p:cNvSpPr txBox="1"/>
          <p:nvPr/>
        </p:nvSpPr>
        <p:spPr>
          <a:xfrm>
            <a:off x="8627936" y="3626068"/>
            <a:ext cx="3110926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逻辑运算符</a:t>
            </a:r>
            <a:b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a==b 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c==d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并且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a==b 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c==d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或者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== b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非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94B57-602B-324E-96A5-F388781052EF}"/>
              </a:ext>
            </a:extLst>
          </p:cNvPr>
          <p:cNvSpPr txBox="1"/>
          <p:nvPr/>
        </p:nvSpPr>
        <p:spPr>
          <a:xfrm>
            <a:off x="4575877" y="4720946"/>
            <a:ext cx="358003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成员运算符</a:t>
            </a:r>
            <a:b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 = [1, 2, 3, 4]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包含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不包含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6AE38A-D79C-C84E-B589-FDF0C09E7FDD}"/>
              </a:ext>
            </a:extLst>
          </p:cNvPr>
          <p:cNvSpPr/>
          <p:nvPr/>
        </p:nvSpPr>
        <p:spPr>
          <a:xfrm>
            <a:off x="5081013" y="1939736"/>
            <a:ext cx="668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结果是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True/False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可以作为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" b="1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en" b="1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的判断表达式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A37E3D-3FB3-D54D-ABEB-3A04BA227E7A}"/>
              </a:ext>
            </a:extLst>
          </p:cNvPr>
          <p:cNvSpPr/>
          <p:nvPr/>
        </p:nvSpPr>
        <p:spPr>
          <a:xfrm>
            <a:off x="1627863" y="1550527"/>
            <a:ext cx="172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结果是数字</a:t>
            </a:r>
            <a:endParaRPr lang="zh-CN" altLang="en-US" b="1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1061A04-311A-3E45-905E-A7B677971E2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176505" y="3433363"/>
            <a:ext cx="451431" cy="79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5FE936F-DB97-D74D-92AD-61842CA4112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8155909" y="4226233"/>
            <a:ext cx="472027" cy="109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0FDF584-2A96-F74E-AEBC-83382B479B61}"/>
              </a:ext>
            </a:extLst>
          </p:cNvPr>
          <p:cNvSpPr txBox="1"/>
          <p:nvPr/>
        </p:nvSpPr>
        <p:spPr>
          <a:xfrm>
            <a:off x="8260289" y="4332556"/>
            <a:ext cx="3385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组</a:t>
            </a:r>
            <a:endParaRPr kumimoji="1" lang="en-US" altLang="zh-CN" sz="1200" dirty="0"/>
          </a:p>
          <a:p>
            <a:r>
              <a:rPr kumimoji="1" lang="zh-CN" altLang="en-US" sz="1200" dirty="0"/>
              <a:t>合</a:t>
            </a:r>
          </a:p>
        </p:txBody>
      </p:sp>
    </p:spTree>
    <p:extLst>
      <p:ext uri="{BB962C8B-B14F-4D97-AF65-F5344CB8AC3E}">
        <p14:creationId xmlns:p14="http://schemas.microsoft.com/office/powerpoint/2010/main" val="234540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1016381" y="1591100"/>
            <a:ext cx="5374146" cy="50356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/>
              <a:t>age = 25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i="1" dirty="0"/>
              <a:t># </a:t>
            </a:r>
            <a:r>
              <a:rPr lang="zh-CN" altLang="en-US" i="1" dirty="0"/>
              <a:t>采用</a:t>
            </a:r>
            <a:r>
              <a:rPr lang="en" altLang="zh-CN" i="1" dirty="0"/>
              <a:t>if</a:t>
            </a:r>
            <a:r>
              <a:rPr lang="zh-CN" altLang="en" i="1" dirty="0"/>
              <a:t>、</a:t>
            </a:r>
            <a:r>
              <a:rPr lang="en" altLang="zh-CN" i="1" dirty="0" err="1"/>
              <a:t>elif</a:t>
            </a:r>
            <a:r>
              <a:rPr lang="zh-CN" altLang="en" i="1" dirty="0"/>
              <a:t>、</a:t>
            </a:r>
            <a:r>
              <a:rPr lang="en" altLang="zh-CN" i="1" dirty="0"/>
              <a:t>else</a:t>
            </a:r>
            <a:r>
              <a:rPr lang="zh-CN" altLang="en-US" i="1" dirty="0"/>
              <a:t>的方式进行，可以有多个</a:t>
            </a:r>
            <a:r>
              <a:rPr lang="en" altLang="zh-CN" i="1" dirty="0" err="1"/>
              <a:t>elif</a:t>
            </a:r>
            <a:br>
              <a:rPr lang="en" altLang="zh-CN" i="1" dirty="0"/>
            </a:br>
            <a:r>
              <a:rPr lang="en" altLang="zh-CN" b="1" dirty="0"/>
              <a:t>if </a:t>
            </a:r>
            <a:r>
              <a:rPr lang="en" altLang="zh-CN" dirty="0"/>
              <a:t>age &lt; </a:t>
            </a:r>
            <a:r>
              <a:rPr lang="en-US" altLang="zh-CN" dirty="0"/>
              <a:t>10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print(</a:t>
            </a:r>
            <a:r>
              <a:rPr lang="en" altLang="zh-CN" b="1" dirty="0"/>
              <a:t>"</a:t>
            </a:r>
            <a:r>
              <a:rPr lang="en-US" altLang="zh-CN" b="1" dirty="0"/>
              <a:t>child</a:t>
            </a:r>
            <a:r>
              <a:rPr lang="en" altLang="zh-CN" b="1" dirty="0"/>
              <a:t>"</a:t>
            </a:r>
            <a:r>
              <a:rPr lang="en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en" altLang="zh-CN" dirty="0" err="1"/>
              <a:t>prin</a:t>
            </a:r>
            <a:r>
              <a:rPr lang="en-US" altLang="zh-CN" dirty="0"/>
              <a:t>t(</a:t>
            </a:r>
            <a:r>
              <a:rPr lang="en-US" altLang="zh-CN" b="1" dirty="0"/>
              <a:t>"hello"</a:t>
            </a:r>
            <a:r>
              <a:rPr lang="en-US" altLang="zh-CN" dirty="0"/>
              <a:t>)</a:t>
            </a:r>
            <a:br>
              <a:rPr lang="en" altLang="zh-CN" dirty="0"/>
            </a:br>
            <a:r>
              <a:rPr lang="en" altLang="zh-CN" b="1" dirty="0" err="1"/>
              <a:t>elif</a:t>
            </a:r>
            <a:r>
              <a:rPr lang="en" altLang="zh-CN" b="1" dirty="0"/>
              <a:t> </a:t>
            </a:r>
            <a:r>
              <a:rPr lang="en" altLang="zh-CN" dirty="0"/>
              <a:t>age &lt; </a:t>
            </a:r>
            <a:r>
              <a:rPr lang="en-US" altLang="zh-CN" dirty="0"/>
              <a:t>20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print(</a:t>
            </a:r>
            <a:r>
              <a:rPr lang="en" altLang="zh-CN" b="1" dirty="0"/>
              <a:t>"</a:t>
            </a:r>
            <a:r>
              <a:rPr lang="en-US" altLang="zh-CN" b="1" dirty="0"/>
              <a:t>young</a:t>
            </a:r>
            <a:r>
              <a:rPr lang="en" altLang="zh-CN" b="1" dirty="0"/>
              <a:t>"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b="1" dirty="0" err="1"/>
              <a:t>elif</a:t>
            </a:r>
            <a:r>
              <a:rPr lang="en" altLang="zh-CN" b="1" dirty="0"/>
              <a:t> </a:t>
            </a:r>
            <a:r>
              <a:rPr lang="en" altLang="zh-CN" dirty="0"/>
              <a:t>age &lt; </a:t>
            </a:r>
            <a:r>
              <a:rPr lang="en-US" altLang="zh-CN" dirty="0"/>
              <a:t>60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print(</a:t>
            </a:r>
            <a:r>
              <a:rPr lang="en" altLang="zh-CN" b="1" dirty="0"/>
              <a:t>"</a:t>
            </a:r>
            <a:r>
              <a:rPr lang="en-US" altLang="zh-CN" b="1" dirty="0"/>
              <a:t>middle</a:t>
            </a:r>
            <a:r>
              <a:rPr lang="en" altLang="zh-CN" b="1" dirty="0"/>
              <a:t>"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b="1" dirty="0"/>
              <a:t>else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print(</a:t>
            </a:r>
            <a:r>
              <a:rPr lang="en" altLang="zh-CN" b="1" dirty="0"/>
              <a:t>"</a:t>
            </a:r>
            <a:r>
              <a:rPr lang="en-US" altLang="zh-CN" b="1" dirty="0"/>
              <a:t>old</a:t>
            </a:r>
            <a:r>
              <a:rPr lang="en" altLang="zh-CN" b="1" dirty="0"/>
              <a:t>"</a:t>
            </a:r>
            <a:r>
              <a:rPr lang="en" altLang="zh-CN" dirty="0"/>
              <a:t>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70152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018D31-4434-3E46-8E43-FE206E85CB1F}"/>
              </a:ext>
            </a:extLst>
          </p:cNvPr>
          <p:cNvSpPr txBox="1"/>
          <p:nvPr/>
        </p:nvSpPr>
        <p:spPr>
          <a:xfrm>
            <a:off x="7055873" y="3253125"/>
            <a:ext cx="4178184" cy="17115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i="1" dirty="0"/>
              <a:t># if</a:t>
            </a:r>
            <a:r>
              <a:rPr lang="zh-CN" altLang="en-US" i="1" dirty="0"/>
              <a:t>的</a:t>
            </a:r>
            <a:r>
              <a:rPr lang="zh-CN" altLang="en-US" i="1"/>
              <a:t>简写形式</a:t>
            </a:r>
            <a:br>
              <a:rPr lang="zh-CN" altLang="en-US" i="1" dirty="0"/>
            </a:br>
            <a:r>
              <a:rPr lang="en" altLang="zh-CN" dirty="0"/>
              <a:t>a = 3</a:t>
            </a:r>
            <a:br>
              <a:rPr lang="en" altLang="zh-CN" dirty="0"/>
            </a:br>
            <a:r>
              <a:rPr lang="en" altLang="zh-CN" dirty="0"/>
              <a:t>b = </a:t>
            </a:r>
            <a:r>
              <a:rPr lang="en" altLang="zh-CN" b="1" dirty="0"/>
              <a:t>'big' if </a:t>
            </a:r>
            <a:r>
              <a:rPr lang="en" altLang="zh-CN" dirty="0"/>
              <a:t>a &gt; 2 </a:t>
            </a:r>
            <a:r>
              <a:rPr lang="en" altLang="zh-CN" b="1" dirty="0"/>
              <a:t>else 'small'</a:t>
            </a:r>
            <a:br>
              <a:rPr lang="en" altLang="zh-CN" b="1" dirty="0"/>
            </a:br>
            <a:r>
              <a:rPr lang="en" altLang="zh-CN" dirty="0"/>
              <a:t>print(b)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56FA5D-2EA8-2945-8475-3850F8A5D6EC}"/>
              </a:ext>
            </a:extLst>
          </p:cNvPr>
          <p:cNvSpPr/>
          <p:nvPr/>
        </p:nvSpPr>
        <p:spPr>
          <a:xfrm>
            <a:off x="3287486" y="4485712"/>
            <a:ext cx="2438400" cy="523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没有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，只有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elif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873162" y="1599386"/>
            <a:ext cx="10118492" cy="17543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循环用于遍历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的容器，包括：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遍历字符串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遍历列表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[1,2,3]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遍历元组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tuple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遍历字典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{"name":"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xiaoming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",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"age":20}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遍历集合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：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set([1,2,3])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97842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A261A-D13A-BE4F-91BE-AC9D167429B9}"/>
              </a:ext>
            </a:extLst>
          </p:cNvPr>
          <p:cNvSpPr txBox="1"/>
          <p:nvPr/>
        </p:nvSpPr>
        <p:spPr>
          <a:xfrm>
            <a:off x="873162" y="4680622"/>
            <a:ext cx="10118492" cy="14773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的使用：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是一个函数，可以挨个产出数字，可以用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list(range(10))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打印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的元素列表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用法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range(5)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[0,1,2,3,4]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注意，不包括最后一个数字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用法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range(2,5)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[2,3,4]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注意，包括第一个数字，不包括最后一个数字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用法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range(3,10,2)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[3,5,7,9]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第三个参数是步子大小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08605F-5E77-2E4F-9851-C4714D63E5F4}"/>
              </a:ext>
            </a:extLst>
          </p:cNvPr>
          <p:cNvSpPr txBox="1"/>
          <p:nvPr/>
        </p:nvSpPr>
        <p:spPr>
          <a:xfrm>
            <a:off x="873162" y="3763251"/>
            <a:ext cx="10118492" cy="64633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循环，不能写成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JAVA/C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for(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=0;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&lt;100;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++)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的形式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可以用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range(100):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代替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3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97842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循环以及和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EE428-73D3-F64E-BF45-9D326CFF20AC}"/>
              </a:ext>
            </a:extLst>
          </p:cNvPr>
          <p:cNvSpPr txBox="1"/>
          <p:nvPr/>
        </p:nvSpPr>
        <p:spPr>
          <a:xfrm>
            <a:off x="1232840" y="1328057"/>
            <a:ext cx="9477380" cy="20691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循环重复判断条件，如果为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就执行，如果为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Fasle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就退出循环；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idx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FD968D-1415-D648-B5BE-2AD382B8F59D}"/>
              </a:ext>
            </a:extLst>
          </p:cNvPr>
          <p:cNvSpPr txBox="1"/>
          <p:nvPr/>
        </p:nvSpPr>
        <p:spPr>
          <a:xfrm>
            <a:off x="1232840" y="3594030"/>
            <a:ext cx="9477380" cy="28294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都是循环，有什么区别？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取决于要遍历的数据结构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如果有一个现成的数据可以挨个遍历，用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for+in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搭配最简洁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range/string/list/tuple/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/set/file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如果没有，就写成条件是否满足的形式，用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实现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1FB91-5D5A-094C-8BB0-448053A94F51}"/>
              </a:ext>
            </a:extLst>
          </p:cNvPr>
          <p:cNvSpPr/>
          <p:nvPr/>
        </p:nvSpPr>
        <p:spPr>
          <a:xfrm>
            <a:off x="3875314" y="2242456"/>
            <a:ext cx="3537857" cy="1023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range(100):</a:t>
            </a: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1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999763" y="1476233"/>
            <a:ext cx="9861942" cy="8778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break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：跳出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for/while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整体循环，继续往下执行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continue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：结束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for/while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当次循环，继续下一个循环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43769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D78B10-551B-6B4A-8C5B-6B7ADEDEE4F6}"/>
              </a:ext>
            </a:extLst>
          </p:cNvPr>
          <p:cNvSpPr txBox="1"/>
          <p:nvPr/>
        </p:nvSpPr>
        <p:spPr>
          <a:xfrm>
            <a:off x="1709063" y="3289763"/>
            <a:ext cx="3016760" cy="17088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while/for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...: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35C39E-AC62-7940-B3D0-364AB8051CDF}"/>
              </a:ext>
            </a:extLst>
          </p:cNvPr>
          <p:cNvSpPr txBox="1"/>
          <p:nvPr/>
        </p:nvSpPr>
        <p:spPr>
          <a:xfrm>
            <a:off x="5801075" y="3289763"/>
            <a:ext cx="3527981" cy="17088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while/for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...: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语句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，本次不会执行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6CFEA158-8492-9D4B-B03D-C29E1B8550C1}"/>
              </a:ext>
            </a:extLst>
          </p:cNvPr>
          <p:cNvCxnSpPr>
            <a:cxnSpLocks/>
          </p:cNvCxnSpPr>
          <p:nvPr/>
        </p:nvCxnSpPr>
        <p:spPr>
          <a:xfrm flipH="1">
            <a:off x="2588689" y="4401084"/>
            <a:ext cx="420168" cy="1777525"/>
          </a:xfrm>
          <a:prstGeom prst="bentConnector4">
            <a:avLst>
              <a:gd name="adj1" fmla="val -139831"/>
              <a:gd name="adj2" fmla="val 53365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24AE420-D674-3844-BBA8-7F995A00DFC9}"/>
              </a:ext>
            </a:extLst>
          </p:cNvPr>
          <p:cNvSpPr txBox="1"/>
          <p:nvPr/>
        </p:nvSpPr>
        <p:spPr>
          <a:xfrm>
            <a:off x="2798773" y="5623132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跳出整个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while/for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A9B58B30-333B-6746-95A9-4CD020CE9BDF}"/>
              </a:ext>
            </a:extLst>
          </p:cNvPr>
          <p:cNvCxnSpPr>
            <a:cxnSpLocks/>
          </p:cNvCxnSpPr>
          <p:nvPr/>
        </p:nvCxnSpPr>
        <p:spPr>
          <a:xfrm flipH="1" flipV="1">
            <a:off x="7309456" y="3418317"/>
            <a:ext cx="111095" cy="982767"/>
          </a:xfrm>
          <a:prstGeom prst="bentConnector4">
            <a:avLst>
              <a:gd name="adj1" fmla="val -805772"/>
              <a:gd name="adj2" fmla="val 142391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FF51AED-C584-524D-81E9-00777E03BA4E}"/>
              </a:ext>
            </a:extLst>
          </p:cNvPr>
          <p:cNvSpPr txBox="1"/>
          <p:nvPr/>
        </p:nvSpPr>
        <p:spPr>
          <a:xfrm>
            <a:off x="6976242" y="26514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继续下一个循环</a:t>
            </a:r>
          </a:p>
        </p:txBody>
      </p:sp>
    </p:spTree>
    <p:extLst>
      <p:ext uri="{BB962C8B-B14F-4D97-AF65-F5344CB8AC3E}">
        <p14:creationId xmlns:p14="http://schemas.microsoft.com/office/powerpoint/2010/main" val="124510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32030" y="58351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读写文件的方法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872CE2-822E-7549-8F25-B73C338CD310}"/>
              </a:ext>
            </a:extLst>
          </p:cNvPr>
          <p:cNvSpPr txBox="1"/>
          <p:nvPr/>
        </p:nvSpPr>
        <p:spPr>
          <a:xfrm>
            <a:off x="1076850" y="1432034"/>
            <a:ext cx="9193216" cy="497731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读取文件的对象：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open("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data.txt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写出文件的对象：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open("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data.txt","w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读取文件的全部内容：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whole_data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fin.read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按行读取文件的内容：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line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fin: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print(line)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写出一行数据到文件：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fout.write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xyz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\n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文件的关闭：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fin.close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fout.close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写出大文件时刷新内存到文件：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fout.flush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43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A1D6D0-527D-1F4C-90CB-C082669EDB28}"/>
              </a:ext>
            </a:extLst>
          </p:cNvPr>
          <p:cNvSpPr/>
          <p:nvPr/>
        </p:nvSpPr>
        <p:spPr>
          <a:xfrm>
            <a:off x="440267" y="232911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课程大纲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3FA776-6336-7249-8FD1-9C5877CF688D}"/>
              </a:ext>
            </a:extLst>
          </p:cNvPr>
          <p:cNvSpPr/>
          <p:nvPr/>
        </p:nvSpPr>
        <p:spPr>
          <a:xfrm>
            <a:off x="712410" y="894692"/>
            <a:ext cx="11192934" cy="50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课程定位：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入门课程，讲述基本语法知识和实践案例。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8B7E4-C330-7440-9D75-BF67C3E7EB6C}"/>
              </a:ext>
            </a:extLst>
          </p:cNvPr>
          <p:cNvSpPr/>
          <p:nvPr/>
        </p:nvSpPr>
        <p:spPr>
          <a:xfrm>
            <a:off x="1382288" y="1524006"/>
            <a:ext cx="4104000" cy="5104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为什么要学习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的简介、版本选择、安装、开发环境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的简介和版本选择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的开发环境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打印、缩进、注释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基本数据类型和变量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运算符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条件语句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循环语句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endParaRPr lang="en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A71778-084F-8345-9008-65D9AD1D6056}"/>
              </a:ext>
            </a:extLst>
          </p:cNvPr>
          <p:cNvSpPr/>
          <p:nvPr/>
        </p:nvSpPr>
        <p:spPr>
          <a:xfrm>
            <a:off x="5741352" y="1524006"/>
            <a:ext cx="4104000" cy="5104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字符串 </a:t>
            </a:r>
            <a:r>
              <a:rPr lang="en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endParaRPr lang="en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列表 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元组 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字典 </a:t>
            </a:r>
            <a:r>
              <a:rPr lang="en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endParaRPr lang="en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集合 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的函数、类、模块</a:t>
            </a: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函数定义和调用</a:t>
            </a:r>
            <a:endParaRPr lang="en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类的定义和使用</a:t>
            </a: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自定义模块和引入模块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常用开源库介绍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读写文件的方法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00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97656-D919-8746-9AF5-A4B8A2119501}"/>
              </a:ext>
            </a:extLst>
          </p:cNvPr>
          <p:cNvSpPr txBox="1"/>
          <p:nvPr/>
        </p:nvSpPr>
        <p:spPr>
          <a:xfrm>
            <a:off x="667497" y="1426129"/>
            <a:ext cx="10882405" cy="8472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" altLang="zh-CN" dirty="0" err="1"/>
              <a:t>ython</a:t>
            </a:r>
            <a:r>
              <a:rPr lang="zh-CN" altLang="en-US" dirty="0"/>
              <a:t>本身作为一个擅长数据处理、文本处理的语言，开发中需要大量的处理字符串</a:t>
            </a:r>
            <a:br>
              <a:rPr lang="zh-CN" altLang="en-US" dirty="0"/>
            </a:br>
            <a:r>
              <a:rPr lang="zh-CN" altLang="en-US" dirty="0"/>
              <a:t>字符串可以从前端用户输入、日志文件读取、数据库查询、网络爬取，然后进行各种处理变换和利用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E5E39D-3EDC-AE45-B78E-26F272CDBA4D}"/>
              </a:ext>
            </a:extLst>
          </p:cNvPr>
          <p:cNvSpPr txBox="1"/>
          <p:nvPr/>
        </p:nvSpPr>
        <p:spPr>
          <a:xfrm>
            <a:off x="2202682" y="3855986"/>
            <a:ext cx="1856191" cy="8472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algn="ctr"/>
            <a:r>
              <a:rPr lang="zh-CN" altLang="en-US" dirty="0"/>
              <a:t>类型：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EB93EE-DF0A-C345-AB51-8BA47AF52790}"/>
              </a:ext>
            </a:extLst>
          </p:cNvPr>
          <p:cNvSpPr txBox="1"/>
          <p:nvPr/>
        </p:nvSpPr>
        <p:spPr>
          <a:xfrm>
            <a:off x="5685512" y="2615812"/>
            <a:ext cx="4028939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：单引号、双引号、三引号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1B79F6-C450-0241-AA36-BB4D99DD823A}"/>
              </a:ext>
            </a:extLst>
          </p:cNvPr>
          <p:cNvSpPr txBox="1"/>
          <p:nvPr/>
        </p:nvSpPr>
        <p:spPr>
          <a:xfrm>
            <a:off x="5685512" y="3447721"/>
            <a:ext cx="4028939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：获取子串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E344F6-02C3-2A4F-82C0-6132CB1D4684}"/>
              </a:ext>
            </a:extLst>
          </p:cNvPr>
          <p:cNvSpPr txBox="1"/>
          <p:nvPr/>
        </p:nvSpPr>
        <p:spPr>
          <a:xfrm>
            <a:off x="5685511" y="4279630"/>
            <a:ext cx="4028940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：字符串的格式化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DF651A-5CA9-B146-9EC9-F8BC0C8B6699}"/>
              </a:ext>
            </a:extLst>
          </p:cNvPr>
          <p:cNvSpPr txBox="1"/>
          <p:nvPr/>
        </p:nvSpPr>
        <p:spPr>
          <a:xfrm>
            <a:off x="5685511" y="5227585"/>
            <a:ext cx="4028940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：字符串的常用方法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4C0281B-ACD5-1F4C-8364-48D97AC888D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058873" y="2918592"/>
            <a:ext cx="1626639" cy="13610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2D68526-6EB8-F348-9282-9EE83907A75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058873" y="3750501"/>
            <a:ext cx="1626639" cy="52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CCBB4FD-BC13-F845-8040-DF3DC6AA7AF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58873" y="4279630"/>
            <a:ext cx="1626638" cy="3027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97C7B5A-1DED-294B-A341-6FDE6534978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058873" y="4279630"/>
            <a:ext cx="1626638" cy="12507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6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单引号、双引号、三引号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CFE2AB-8C99-454D-9CCE-7CC139449511}"/>
              </a:ext>
            </a:extLst>
          </p:cNvPr>
          <p:cNvSpPr txBox="1"/>
          <p:nvPr/>
        </p:nvSpPr>
        <p:spPr>
          <a:xfrm>
            <a:off x="1040236" y="2025262"/>
            <a:ext cx="4890781" cy="44900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单引号和双引号都可以包含字符串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hello"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'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hello'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是一样的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单引号中可以直接放双引号，不用转义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'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hello 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python" world'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双引号中可以直接放单引号，不用转义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hello 'python' world"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单引号中放单引号，需要用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\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转义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'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hello \'python\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'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world'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双引号中放双引号，需要用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\</a:t>
            </a:r>
            <a:r>
              <a:rPr lang="zh-CN" altLang="en-US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转义</a:t>
            </a:r>
            <a:endParaRPr lang="en-US" altLang="zh-CN" dirty="0"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"h</a:t>
            </a:r>
            <a:r>
              <a:rPr lang="en" altLang="zh-CN" dirty="0" err="1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ello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 \"</a:t>
            </a:r>
            <a:r>
              <a:rPr lang="en-US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python</a:t>
            </a:r>
            <a:r>
              <a:rPr lang="en" altLang="zh-CN" dirty="0">
                <a:latin typeface="Courier New" panose="02070309020205020404" pitchFamily="49" charset="0"/>
                <a:ea typeface="Microsoft YaHei" panose="020B0503020204020204" pitchFamily="34" charset="-122"/>
                <a:cs typeface="Courier New" panose="02070309020205020404" pitchFamily="49" charset="0"/>
              </a:rPr>
              <a:t>" world"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4486C9-B8C0-9644-80B2-29A445D1DFC5}"/>
              </a:ext>
            </a:extLst>
          </p:cNvPr>
          <p:cNvSpPr txBox="1"/>
          <p:nvPr/>
        </p:nvSpPr>
        <p:spPr>
          <a:xfrm>
            <a:off x="635679" y="1325044"/>
            <a:ext cx="10921998" cy="4589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字符串可以使用单引号、双引号、三引号包括起来的内容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B1B29F-9B23-0E4E-9B79-122D0A2E75A2}"/>
              </a:ext>
            </a:extLst>
          </p:cNvPr>
          <p:cNvSpPr/>
          <p:nvPr/>
        </p:nvSpPr>
        <p:spPr>
          <a:xfrm>
            <a:off x="6215676" y="2025262"/>
            <a:ext cx="4413175" cy="44900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三个双引号，或者三个单引号，可以包含多行数据，并且里面可以随便包含双引号和单引号</a:t>
            </a:r>
          </a:p>
          <a:p>
            <a:endParaRPr lang="en-US" altLang="zh-CN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sql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 = """</a:t>
            </a: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select * </a:t>
            </a: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from table</a:t>
            </a: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where name like '%li%'</a:t>
            </a: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order by id </a:t>
            </a:r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desc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"""</a:t>
            </a:r>
          </a:p>
          <a:p>
            <a:r>
              <a:rPr lang="en-US" altLang="zh-CN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sql</a:t>
            </a:r>
            <a:r>
              <a:rPr lang="en-US" altLang="zh-CN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endParaRPr lang="en" altLang="zh-CN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3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获取子串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BD73A-8E48-F344-B76A-63F06385AFB9}"/>
              </a:ext>
            </a:extLst>
          </p:cNvPr>
          <p:cNvSpPr txBox="1"/>
          <p:nvPr/>
        </p:nvSpPr>
        <p:spPr>
          <a:xfrm>
            <a:off x="1424243" y="2049165"/>
            <a:ext cx="8860659" cy="33952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使用数字下标，可以直接访问某个字符，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"[0]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"a"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数字下标可以从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开始，代表从字符串最后开始数，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"[-1]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"c"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可以使用切片，获取子字符串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[2:4]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，获取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2~4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的子字符串，包括第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个元素，不包括第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[:4]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，获取从开头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到第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不包括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的子串，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"2018-09-24"[:4]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[4:]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，获取从第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个元素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包括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开始，到最后的子字符串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8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字符串的格式化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CFE2AB-8C99-454D-9CCE-7CC139449511}"/>
              </a:ext>
            </a:extLst>
          </p:cNvPr>
          <p:cNvSpPr txBox="1"/>
          <p:nvPr/>
        </p:nvSpPr>
        <p:spPr>
          <a:xfrm>
            <a:off x="928498" y="2743200"/>
            <a:ext cx="10343626" cy="3036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：用加号拼接字符串和字符串，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"hello" + s</a:t>
            </a:r>
          </a:p>
          <a:p>
            <a:pPr>
              <a:lnSpc>
                <a:spcPct val="200000"/>
              </a:lnSpc>
            </a:pP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：使用百分号格式化符号，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"buy %s, count %d, price %f."%("apple", 10, 99.9)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"{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vara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and {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varb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}".format(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vara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="liming",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varb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xiaomei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</a:t>
            </a:r>
          </a:p>
          <a:p>
            <a:pPr>
              <a:lnSpc>
                <a:spcPct val="200000"/>
              </a:lnSpc>
            </a:pP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py3.6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</a:t>
            </a:r>
            <a:r>
              <a:rPr lang="en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"buy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{name}, count is {count}"</a:t>
            </a:r>
          </a:p>
          <a:p>
            <a:pPr>
              <a:lnSpc>
                <a:spcPct val="200000"/>
              </a:lnSpc>
            </a:pP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"\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t".join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(['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a','b','c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'])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4486C9-B8C0-9644-80B2-29A445D1DFC5}"/>
              </a:ext>
            </a:extLst>
          </p:cNvPr>
          <p:cNvSpPr txBox="1"/>
          <p:nvPr/>
        </p:nvSpPr>
        <p:spPr>
          <a:xfrm>
            <a:off x="639312" y="1487685"/>
            <a:ext cx="10921998" cy="8744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当将数据返回给客户端、写出到文件、存入到数据库的时候</a:t>
            </a:r>
            <a:endParaRPr lang="en-US" altLang="zh-CN" dirty="0"/>
          </a:p>
          <a:p>
            <a:r>
              <a:rPr lang="zh-CN" altLang="en-US" dirty="0"/>
              <a:t>经常需要对外输出一个字符串，这个字符串是很多个变量和字符串的拼接格式化</a:t>
            </a:r>
          </a:p>
        </p:txBody>
      </p:sp>
    </p:spTree>
    <p:extLst>
      <p:ext uri="{BB962C8B-B14F-4D97-AF65-F5344CB8AC3E}">
        <p14:creationId xmlns:p14="http://schemas.microsoft.com/office/powerpoint/2010/main" val="319817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字符串的常用方法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4486C9-B8C0-9644-80B2-29A445D1DFC5}"/>
              </a:ext>
            </a:extLst>
          </p:cNvPr>
          <p:cNvSpPr txBox="1"/>
          <p:nvPr/>
        </p:nvSpPr>
        <p:spPr>
          <a:xfrm>
            <a:off x="635679" y="1325044"/>
            <a:ext cx="10921998" cy="4589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字符串支持的常用方法列表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6FA307-A3B3-A245-830E-E8E718A5C624}"/>
              </a:ext>
            </a:extLst>
          </p:cNvPr>
          <p:cNvSpPr/>
          <p:nvPr/>
        </p:nvSpPr>
        <p:spPr>
          <a:xfrm>
            <a:off x="1732111" y="2020388"/>
            <a:ext cx="8729133" cy="44474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") 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字符串的长度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(12), 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(1.2), </a:t>
            </a: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([1,2,3]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把对象变成字符串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str.endswith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(".txt")</a:t>
            </a:r>
            <a:r>
              <a:rPr lang="zh-CN" altLang="e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判断是否已某个字符串结尾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str.startswith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("test_")</a:t>
            </a:r>
            <a:r>
              <a:rPr lang="zh-CN" altLang="e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判断是否以某个字符串开头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str.replace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(old, new)</a:t>
            </a:r>
            <a:r>
              <a:rPr lang="zh-CN" altLang="e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将旧字符串替换为新字符串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str.split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(",")</a:t>
            </a:r>
            <a:r>
              <a:rPr lang="zh-CN" altLang="e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使用字符串分割字符串得到一个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str.strip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去除字符串两边的空格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str.isnumeric</a:t>
            </a:r>
            <a:r>
              <a:rPr lang="en" altLang="zh-C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判断字符串是不是数字</a:t>
            </a:r>
          </a:p>
        </p:txBody>
      </p:sp>
    </p:spTree>
    <p:extLst>
      <p:ext uri="{BB962C8B-B14F-4D97-AF65-F5344CB8AC3E}">
        <p14:creationId xmlns:p14="http://schemas.microsoft.com/office/powerpoint/2010/main" val="410500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97656-D919-8746-9AF5-A4B8A2119501}"/>
              </a:ext>
            </a:extLst>
          </p:cNvPr>
          <p:cNvSpPr txBox="1"/>
          <p:nvPr/>
        </p:nvSpPr>
        <p:spPr>
          <a:xfrm>
            <a:off x="667497" y="1426129"/>
            <a:ext cx="10882405" cy="12899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的列表</a:t>
            </a:r>
            <a:r>
              <a:rPr lang="en" altLang="zh-CN" dirty="0"/>
              <a:t>list</a:t>
            </a:r>
            <a:r>
              <a:rPr lang="zh-CN" altLang="en-US" dirty="0"/>
              <a:t>是一种保存</a:t>
            </a:r>
            <a:r>
              <a:rPr lang="zh-CN" altLang="en-US" dirty="0">
                <a:solidFill>
                  <a:srgbClr val="FF0000"/>
                </a:solidFill>
              </a:rPr>
              <a:t>有序项</a:t>
            </a:r>
            <a:r>
              <a:rPr lang="zh-CN" altLang="en-US" dirty="0"/>
              <a:t>集合、</a:t>
            </a:r>
            <a:r>
              <a:rPr lang="zh-CN" altLang="en-US" dirty="0">
                <a:solidFill>
                  <a:srgbClr val="FF0000"/>
                </a:solidFill>
              </a:rPr>
              <a:t>可变</a:t>
            </a:r>
            <a:r>
              <a:rPr lang="zh-CN" altLang="en-US" dirty="0"/>
              <a:t>的数据结构（可以增加和删除项）</a:t>
            </a:r>
            <a:endParaRPr lang="en-US" altLang="zh-CN" dirty="0"/>
          </a:p>
          <a:p>
            <a:r>
              <a:rPr lang="zh-CN" altLang="en-US" dirty="0"/>
              <a:t>创建一个空列表：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[]</a:t>
            </a:r>
          </a:p>
          <a:p>
            <a:r>
              <a:rPr lang="zh-CN" altLang="en-US" dirty="0"/>
              <a:t>创建一个有值列表：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[1,2,3,4]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E5E39D-3EDC-AE45-B78E-26F272CDBA4D}"/>
              </a:ext>
            </a:extLst>
          </p:cNvPr>
          <p:cNvSpPr txBox="1"/>
          <p:nvPr/>
        </p:nvSpPr>
        <p:spPr>
          <a:xfrm>
            <a:off x="2202682" y="4207198"/>
            <a:ext cx="1856191" cy="8472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的列表</a:t>
            </a:r>
            <a:endParaRPr lang="en-US" altLang="zh-CN" dirty="0"/>
          </a:p>
          <a:p>
            <a:pPr algn="ctr"/>
            <a:r>
              <a:rPr lang="zh-CN" altLang="en-US" dirty="0"/>
              <a:t>类型：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EB93EE-DF0A-C345-AB51-8BA47AF52790}"/>
              </a:ext>
            </a:extLst>
          </p:cNvPr>
          <p:cNvSpPr txBox="1"/>
          <p:nvPr/>
        </p:nvSpPr>
        <p:spPr>
          <a:xfrm>
            <a:off x="5685512" y="3200636"/>
            <a:ext cx="3416543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：列表的索引和切片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1B79F6-C450-0241-AA36-BB4D99DD823A}"/>
              </a:ext>
            </a:extLst>
          </p:cNvPr>
          <p:cNvSpPr txBox="1"/>
          <p:nvPr/>
        </p:nvSpPr>
        <p:spPr>
          <a:xfrm>
            <a:off x="5685512" y="4328062"/>
            <a:ext cx="3416543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：列表的常用方法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E344F6-02C3-2A4F-82C0-6132CB1D4684}"/>
              </a:ext>
            </a:extLst>
          </p:cNvPr>
          <p:cNvSpPr txBox="1"/>
          <p:nvPr/>
        </p:nvSpPr>
        <p:spPr>
          <a:xfrm>
            <a:off x="5685511" y="5455487"/>
            <a:ext cx="3416544" cy="6055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：方便的列表推导式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4C0281B-ACD5-1F4C-8364-48D97AC888D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058873" y="3503416"/>
            <a:ext cx="1626639" cy="11274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2D68526-6EB8-F348-9282-9EE83907A75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058873" y="4630842"/>
            <a:ext cx="162663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CCBB4FD-BC13-F845-8040-DF3DC6AA7AF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58873" y="4630842"/>
            <a:ext cx="1626638" cy="11274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83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/>
              <a:t>列表的索引和切片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97656-D919-8746-9AF5-A4B8A2119501}"/>
              </a:ext>
            </a:extLst>
          </p:cNvPr>
          <p:cNvSpPr txBox="1"/>
          <p:nvPr/>
        </p:nvSpPr>
        <p:spPr>
          <a:xfrm>
            <a:off x="1757197" y="1937856"/>
            <a:ext cx="8703006" cy="32968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list[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访问某个元素，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&gt;=0 and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&lt;=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(list)-1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索引：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可以是负数，从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往前数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list[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begin:end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获取切片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开始，到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不包括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索引和切片对应的值都是可以修改的（字符串不可以）</a:t>
            </a:r>
          </a:p>
        </p:txBody>
      </p:sp>
    </p:spTree>
    <p:extLst>
      <p:ext uri="{BB962C8B-B14F-4D97-AF65-F5344CB8AC3E}">
        <p14:creationId xmlns:p14="http://schemas.microsoft.com/office/powerpoint/2010/main" val="390513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/>
              <a:t>列表的常用方法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97656-D919-8746-9AF5-A4B8A2119501}"/>
              </a:ext>
            </a:extLst>
          </p:cNvPr>
          <p:cNvSpPr txBox="1"/>
          <p:nvPr/>
        </p:nvSpPr>
        <p:spPr>
          <a:xfrm>
            <a:off x="1757197" y="1325459"/>
            <a:ext cx="8703006" cy="52515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zh-CN" dirty="0" err="1"/>
              <a:t>list.append</a:t>
            </a:r>
            <a:r>
              <a:rPr lang="en" altLang="zh-CN" dirty="0"/>
              <a:t>(item)</a:t>
            </a:r>
            <a:r>
              <a:rPr lang="zh-CN" altLang="en" dirty="0"/>
              <a:t>，</a:t>
            </a:r>
            <a:r>
              <a:rPr lang="zh-CN" altLang="en-US" dirty="0"/>
              <a:t>在列表末尾新增一个元素</a:t>
            </a:r>
          </a:p>
          <a:p>
            <a:pPr>
              <a:lnSpc>
                <a:spcPct val="150000"/>
              </a:lnSpc>
            </a:pPr>
            <a:r>
              <a:rPr lang="en" altLang="zh-CN" dirty="0" err="1"/>
              <a:t>list.extend</a:t>
            </a:r>
            <a:r>
              <a:rPr lang="en" altLang="zh-CN" dirty="0"/>
              <a:t>(list)</a:t>
            </a:r>
            <a:r>
              <a:rPr lang="zh-CN" altLang="en" dirty="0"/>
              <a:t>，</a:t>
            </a:r>
            <a:r>
              <a:rPr lang="zh-CN" altLang="en-US" dirty="0"/>
              <a:t>在列表末尾新增一个列表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" altLang="zh-CN" dirty="0"/>
              <a:t>list + list</a:t>
            </a:r>
            <a:r>
              <a:rPr lang="zh-CN" altLang="en" dirty="0"/>
              <a:t>，</a:t>
            </a:r>
            <a:r>
              <a:rPr lang="zh-CN" altLang="en-US" dirty="0"/>
              <a:t>返回一个新的</a:t>
            </a:r>
            <a:r>
              <a:rPr lang="en" altLang="zh-CN" dirty="0"/>
              <a:t>List</a:t>
            </a:r>
            <a:r>
              <a:rPr lang="zh-CN" altLang="en-US" dirty="0"/>
              <a:t>合并的</a:t>
            </a:r>
            <a:r>
              <a:rPr lang="en" altLang="zh-CN" dirty="0"/>
              <a:t>list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" altLang="zh-CN" dirty="0" err="1"/>
              <a:t>list.clear</a:t>
            </a:r>
            <a:r>
              <a:rPr lang="en" altLang="zh-CN" dirty="0"/>
              <a:t>()</a:t>
            </a:r>
            <a:r>
              <a:rPr lang="zh-CN" altLang="en" dirty="0"/>
              <a:t>，</a:t>
            </a:r>
            <a:r>
              <a:rPr lang="zh-CN" altLang="en-US" dirty="0"/>
              <a:t>清空列表中的所有元素</a:t>
            </a:r>
          </a:p>
          <a:p>
            <a:pPr>
              <a:lnSpc>
                <a:spcPct val="150000"/>
              </a:lnSpc>
            </a:pPr>
            <a:r>
              <a:rPr lang="en" altLang="zh-CN" dirty="0" err="1"/>
              <a:t>len</a:t>
            </a:r>
            <a:r>
              <a:rPr lang="en" altLang="zh-CN" dirty="0"/>
              <a:t>(list)</a:t>
            </a:r>
            <a:r>
              <a:rPr lang="zh-CN" altLang="en" dirty="0"/>
              <a:t>，</a:t>
            </a:r>
            <a:r>
              <a:rPr lang="zh-CN" altLang="en-US" dirty="0"/>
              <a:t>返回列表的元素个数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" altLang="zh-CN" dirty="0"/>
              <a:t>for </a:t>
            </a:r>
            <a:r>
              <a:rPr lang="en" altLang="zh-CN" dirty="0" err="1"/>
              <a:t>i</a:t>
            </a:r>
            <a:r>
              <a:rPr lang="en" altLang="zh-CN" dirty="0"/>
              <a:t> in list: print(</a:t>
            </a:r>
            <a:r>
              <a:rPr lang="en" altLang="zh-CN" dirty="0" err="1"/>
              <a:t>i</a:t>
            </a:r>
            <a:r>
              <a:rPr lang="en" altLang="zh-CN" dirty="0"/>
              <a:t>)</a:t>
            </a:r>
            <a:r>
              <a:rPr lang="zh-CN" altLang="en" dirty="0"/>
              <a:t>，</a:t>
            </a:r>
            <a:r>
              <a:rPr lang="zh-CN" altLang="en-US" dirty="0"/>
              <a:t>按顺序遍历列表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for </a:t>
            </a:r>
            <a:r>
              <a:rPr lang="en" altLang="zh-CN" dirty="0" err="1"/>
              <a:t>idx,value</a:t>
            </a:r>
            <a:r>
              <a:rPr lang="en" altLang="zh-CN" dirty="0"/>
              <a:t> in enumerate(list): print(</a:t>
            </a:r>
            <a:r>
              <a:rPr lang="en" altLang="zh-CN" dirty="0" err="1"/>
              <a:t>idx</a:t>
            </a:r>
            <a:r>
              <a:rPr lang="en" altLang="zh-CN" dirty="0"/>
              <a:t>, value)</a:t>
            </a:r>
            <a:r>
              <a:rPr lang="zh-CN" altLang="en" dirty="0"/>
              <a:t>，</a:t>
            </a:r>
            <a:r>
              <a:rPr lang="zh-CN" altLang="en-US" dirty="0"/>
              <a:t>用下标和数值遍历列表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for </a:t>
            </a:r>
            <a:r>
              <a:rPr lang="en" altLang="zh-CN" dirty="0" err="1"/>
              <a:t>idx</a:t>
            </a:r>
            <a:r>
              <a:rPr lang="en" altLang="zh-CN" dirty="0"/>
              <a:t> in range(</a:t>
            </a:r>
            <a:r>
              <a:rPr lang="en" altLang="zh-CN" dirty="0" err="1"/>
              <a:t>len</a:t>
            </a:r>
            <a:r>
              <a:rPr lang="en" altLang="zh-CN" dirty="0"/>
              <a:t>(list)): print(</a:t>
            </a:r>
            <a:r>
              <a:rPr lang="en" altLang="zh-CN" dirty="0" err="1"/>
              <a:t>idx</a:t>
            </a:r>
            <a:r>
              <a:rPr lang="en" altLang="zh-CN" dirty="0"/>
              <a:t>, list[</a:t>
            </a:r>
            <a:r>
              <a:rPr lang="en" altLang="zh-CN" dirty="0" err="1"/>
              <a:t>idx</a:t>
            </a:r>
            <a:r>
              <a:rPr lang="en" altLang="zh-CN" dirty="0"/>
              <a:t>])</a:t>
            </a:r>
            <a:r>
              <a:rPr lang="zh-CN" altLang="en" dirty="0"/>
              <a:t> ，</a:t>
            </a:r>
            <a:r>
              <a:rPr lang="zh-CN" altLang="en-US" dirty="0"/>
              <a:t>用下标和数值遍历列表</a:t>
            </a:r>
            <a:endParaRPr lang="en" altLang="zh-CN" dirty="0"/>
          </a:p>
          <a:p>
            <a:pPr>
              <a:lnSpc>
                <a:spcPct val="150000"/>
              </a:lnSpc>
            </a:pPr>
            <a:endParaRPr lang="en" altLang="zh-CN" dirty="0"/>
          </a:p>
          <a:p>
            <a:pPr>
              <a:lnSpc>
                <a:spcPct val="150000"/>
              </a:lnSpc>
            </a:pPr>
            <a:r>
              <a:rPr lang="en" altLang="zh-CN" dirty="0" err="1"/>
              <a:t>list.sort</a:t>
            </a:r>
            <a:r>
              <a:rPr lang="en" altLang="zh-CN" dirty="0"/>
              <a:t>(key=None, reverse=False)</a:t>
            </a:r>
            <a:r>
              <a:rPr lang="zh-CN" altLang="en" dirty="0"/>
              <a:t>，</a:t>
            </a:r>
            <a:r>
              <a:rPr lang="zh-CN" altLang="en-US" dirty="0"/>
              <a:t>对</a:t>
            </a:r>
            <a:r>
              <a:rPr lang="en" altLang="zh-CN" dirty="0"/>
              <a:t>list</a:t>
            </a:r>
            <a:r>
              <a:rPr lang="zh-CN" altLang="en-US" dirty="0"/>
              <a:t>进行排序</a:t>
            </a:r>
          </a:p>
          <a:p>
            <a:pPr>
              <a:lnSpc>
                <a:spcPct val="150000"/>
              </a:lnSpc>
            </a:pPr>
            <a:r>
              <a:rPr lang="en" altLang="zh-CN" dirty="0" err="1"/>
              <a:t>list.reverse</a:t>
            </a:r>
            <a:r>
              <a:rPr lang="en" altLang="zh-CN" dirty="0"/>
              <a:t>()</a:t>
            </a:r>
            <a:r>
              <a:rPr lang="zh-CN" altLang="en" dirty="0"/>
              <a:t>，</a:t>
            </a:r>
            <a:r>
              <a:rPr lang="zh-CN" altLang="en-US" dirty="0"/>
              <a:t>翻转</a:t>
            </a:r>
            <a:r>
              <a:rPr lang="en" altLang="zh-CN" dirty="0"/>
              <a:t>list</a:t>
            </a:r>
            <a:r>
              <a:rPr lang="zh-CN" altLang="en-US" dirty="0"/>
              <a:t>自身</a:t>
            </a:r>
          </a:p>
        </p:txBody>
      </p:sp>
    </p:spTree>
    <p:extLst>
      <p:ext uri="{BB962C8B-B14F-4D97-AF65-F5344CB8AC3E}">
        <p14:creationId xmlns:p14="http://schemas.microsoft.com/office/powerpoint/2010/main" val="392435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/>
              <a:t>方便的列表推导式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97656-D919-8746-9AF5-A4B8A2119501}"/>
              </a:ext>
            </a:extLst>
          </p:cNvPr>
          <p:cNvSpPr txBox="1"/>
          <p:nvPr/>
        </p:nvSpPr>
        <p:spPr>
          <a:xfrm>
            <a:off x="919167" y="3322039"/>
            <a:ext cx="4600789" cy="2994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/>
              <a:t>问题：计算</a:t>
            </a:r>
            <a:r>
              <a:rPr lang="en-US" altLang="zh-CN" sz="1400" dirty="0"/>
              <a:t>10</a:t>
            </a:r>
            <a:r>
              <a:rPr lang="zh-CN" altLang="en-US" sz="1400" dirty="0"/>
              <a:t>以内的所有偶数的平方，存入一个列表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如果不用列表推导式：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400" dirty="0"/>
              <a:t>squares = 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400" dirty="0"/>
              <a:t>for x in range(10):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if x%2 == 0:</a:t>
            </a:r>
            <a:endParaRPr lang="en" altLang="zh-CN" sz="1400" dirty="0">
              <a:latin typeface="+mn-lt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400" dirty="0">
                <a:latin typeface="+mn-lt"/>
                <a:ea typeface="+mn-ea"/>
              </a:rPr>
              <a:t>        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squares.append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(x*x)</a:t>
            </a:r>
          </a:p>
          <a:p>
            <a:pPr lvl="1"/>
            <a:endParaRPr lang="en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" sz="1400" dirty="0"/>
              <a:t>如果</a:t>
            </a:r>
            <a:r>
              <a:rPr lang="zh-CN" altLang="en-US" sz="1400" dirty="0"/>
              <a:t>使用列表推导式：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" altLang="zh-CN" sz="1400" dirty="0"/>
              <a:t>squares = [x*x for x in range(10) if x %2 == 0]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F61E0-DC9E-2B44-A6F2-F9DD2AD43EED}"/>
              </a:ext>
            </a:extLst>
          </p:cNvPr>
          <p:cNvSpPr txBox="1"/>
          <p:nvPr/>
        </p:nvSpPr>
        <p:spPr>
          <a:xfrm>
            <a:off x="667497" y="1477455"/>
            <a:ext cx="1088240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列表推导式（又称列表解析式）提供了一种简明扼要的方法来创建列表。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E39092-ED79-B644-91C4-DA061A44FD4C}"/>
              </a:ext>
            </a:extLst>
          </p:cNvPr>
          <p:cNvSpPr/>
          <p:nvPr/>
        </p:nvSpPr>
        <p:spPr>
          <a:xfrm>
            <a:off x="5757644" y="3322039"/>
            <a:ext cx="5651384" cy="2994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实际例子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：将文件每一行的第一列放到一个列表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ids = [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line.strip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().split("\t")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[0]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for line in fin if 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line.strip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())&gt;0]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实际例子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：怎样使用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str.join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函数处理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[1,2,3,4,5]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print("\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t".join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([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(x) for x in </a:t>
            </a:r>
            <a:r>
              <a:rPr lang="en" altLang="zh-CN" sz="1400" dirty="0" err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F161C2-4E03-0448-B1FC-6F6E36654C04}"/>
              </a:ext>
            </a:extLst>
          </p:cNvPr>
          <p:cNvSpPr/>
          <p:nvPr/>
        </p:nvSpPr>
        <p:spPr>
          <a:xfrm>
            <a:off x="2356713" y="2189654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squares</a:t>
            </a:r>
            <a:r>
              <a:rPr lang="en" altLang="zh-CN" dirty="0">
                <a:latin typeface="Courier" pitchFamily="2" charset="0"/>
              </a:rPr>
              <a:t> = [</a:t>
            </a:r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x*x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" altLang="zh-CN" dirty="0">
                <a:latin typeface="Courier" pitchFamily="2" charset="0"/>
              </a:rPr>
              <a:t>for </a:t>
            </a:r>
            <a:r>
              <a:rPr lang="en-US" altLang="zh-CN" dirty="0">
                <a:latin typeface="Courier" pitchFamily="2" charset="0"/>
              </a:rPr>
              <a:t>x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in </a:t>
            </a:r>
            <a:r>
              <a:rPr lang="en-US" altLang="zh-CN" dirty="0">
                <a:latin typeface="Courier" pitchFamily="2" charset="0"/>
              </a:rPr>
              <a:t>list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" altLang="zh-CN" dirty="0">
                <a:latin typeface="Courier" pitchFamily="2" charset="0"/>
              </a:rPr>
              <a:t>if </a:t>
            </a:r>
            <a:r>
              <a:rPr lang="en-US" altLang="zh-CN" dirty="0">
                <a:latin typeface="Courier" pitchFamily="2" charset="0"/>
              </a:rPr>
              <a:t>x%2==0</a:t>
            </a:r>
            <a:r>
              <a:rPr lang="zh-CN" altLang="en-US" dirty="0">
                <a:latin typeface="Courier" pitchFamily="2" charset="0"/>
              </a:rPr>
              <a:t>   </a:t>
            </a:r>
            <a:r>
              <a:rPr lang="en" altLang="zh-CN" dirty="0">
                <a:latin typeface="Courier" pitchFamily="2" charset="0"/>
              </a:rPr>
              <a:t>]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152C68-4A7B-AC4C-A200-53F30FC07FB1}"/>
              </a:ext>
            </a:extLst>
          </p:cNvPr>
          <p:cNvSpPr/>
          <p:nvPr/>
        </p:nvSpPr>
        <p:spPr>
          <a:xfrm>
            <a:off x="4075694" y="2189654"/>
            <a:ext cx="72145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160603-0B6B-5145-A1A1-041B0B797E14}"/>
              </a:ext>
            </a:extLst>
          </p:cNvPr>
          <p:cNvSpPr txBox="1"/>
          <p:nvPr/>
        </p:nvSpPr>
        <p:spPr>
          <a:xfrm>
            <a:off x="3805478" y="260984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结果元素表达式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EFF342-8DA2-8049-A85E-31EC3B00493C}"/>
              </a:ext>
            </a:extLst>
          </p:cNvPr>
          <p:cNvSpPr/>
          <p:nvPr/>
        </p:nvSpPr>
        <p:spPr>
          <a:xfrm>
            <a:off x="4907718" y="2182129"/>
            <a:ext cx="200345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99BDE-4A2E-5D4F-834A-078A2B53D5DE}"/>
              </a:ext>
            </a:extLst>
          </p:cNvPr>
          <p:cNvSpPr txBox="1"/>
          <p:nvPr/>
        </p:nvSpPr>
        <p:spPr>
          <a:xfrm>
            <a:off x="5342062" y="26173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遍历输入序列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847FB-EF99-8C49-9AF0-235851C67037}"/>
              </a:ext>
            </a:extLst>
          </p:cNvPr>
          <p:cNvSpPr txBox="1"/>
          <p:nvPr/>
        </p:nvSpPr>
        <p:spPr>
          <a:xfrm>
            <a:off x="7172170" y="260948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设定需要满足的条件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B321B0-A848-7041-8D44-BC35517D1C40}"/>
              </a:ext>
            </a:extLst>
          </p:cNvPr>
          <p:cNvSpPr/>
          <p:nvPr/>
        </p:nvSpPr>
        <p:spPr>
          <a:xfrm>
            <a:off x="7097244" y="2189654"/>
            <a:ext cx="146655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24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元组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BD73A-8E48-F344-B76A-63F06385AFB9}"/>
              </a:ext>
            </a:extLst>
          </p:cNvPr>
          <p:cNvSpPr txBox="1"/>
          <p:nvPr/>
        </p:nvSpPr>
        <p:spPr>
          <a:xfrm>
            <a:off x="6318351" y="1271123"/>
            <a:ext cx="4806850" cy="23267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" sz="1400" b="1" dirty="0">
                <a:solidFill>
                  <a:srgbClr val="0070C0"/>
                </a:solidFill>
                <a:latin typeface="Courier" pitchFamily="2" charset="0"/>
              </a:rPr>
              <a:t>创建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方式：</a:t>
            </a:r>
            <a:endParaRPr lang="en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student = (1001, '</a:t>
            </a:r>
            <a:r>
              <a:rPr lang="en" altLang="zh-CN" sz="1400" dirty="0" err="1">
                <a:latin typeface="Courier" pitchFamily="2" charset="0"/>
              </a:rPr>
              <a:t>xiaoming</a:t>
            </a:r>
            <a:r>
              <a:rPr lang="en" altLang="zh-CN" sz="1400" dirty="0">
                <a:latin typeface="Courier" pitchFamily="2" charset="0"/>
              </a:rPr>
              <a:t>', 20)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元组的括号可以省略：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 = "a", "b", "c", "d"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创建空元组和单个元素元组的方式：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 = ()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 = (50,)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4E4B77-C04D-A64C-90F4-062C7DDF6C7D}"/>
              </a:ext>
            </a:extLst>
          </p:cNvPr>
          <p:cNvSpPr txBox="1"/>
          <p:nvPr/>
        </p:nvSpPr>
        <p:spPr>
          <a:xfrm>
            <a:off x="1039988" y="1271123"/>
            <a:ext cx="5099555" cy="23267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一种类似列表的</a:t>
            </a:r>
            <a:r>
              <a:rPr lang="zh-CN" altLang="en-US" b="1" dirty="0">
                <a:solidFill>
                  <a:srgbClr val="FF0000"/>
                </a:solidFill>
              </a:rPr>
              <a:t>数据序列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不可变，不可以添加、删除、更新元素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用两个小括号包括，元素之间用逗号分隔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47B34-F7D9-6045-81A1-FA7482A89D4D}"/>
              </a:ext>
            </a:extLst>
          </p:cNvPr>
          <p:cNvSpPr txBox="1"/>
          <p:nvPr/>
        </p:nvSpPr>
        <p:spPr>
          <a:xfrm>
            <a:off x="1039988" y="3847564"/>
            <a:ext cx="5099555" cy="26486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索引和切片：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元组和列表一样支持索引和切片，但是不能更改元素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得到单个元素</a:t>
            </a:r>
            <a:endParaRPr lang="en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[</a:t>
            </a:r>
            <a:r>
              <a:rPr lang="en" altLang="zh-CN" sz="1400" dirty="0" err="1">
                <a:latin typeface="Courier" pitchFamily="2" charset="0"/>
              </a:rPr>
              <a:t>idx</a:t>
            </a:r>
            <a:r>
              <a:rPr lang="en" altLang="zh-CN" sz="1400" dirty="0">
                <a:latin typeface="Courier" pitchFamily="2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得到切片，类型也是元组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[</a:t>
            </a:r>
            <a:r>
              <a:rPr lang="en" altLang="zh-CN" sz="1400" dirty="0" err="1">
                <a:latin typeface="Courier" pitchFamily="2" charset="0"/>
              </a:rPr>
              <a:t>begin:end</a:t>
            </a:r>
            <a:r>
              <a:rPr lang="en" altLang="zh-CN" sz="1400" dirty="0">
                <a:latin typeface="Courier" pitchFamily="2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zh-CN" altLang="en" sz="1400" dirty="0">
                <a:latin typeface="Courier" pitchFamily="2" charset="0"/>
              </a:rPr>
              <a:t>给</a:t>
            </a:r>
            <a:r>
              <a:rPr lang="zh-CN" altLang="en-US" sz="1400" dirty="0">
                <a:latin typeface="Courier" pitchFamily="2" charset="0"/>
              </a:rPr>
              <a:t>元素赋值将会报错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student[0] = 1002 </a:t>
            </a:r>
            <a:r>
              <a:rPr lang="zh-CN" altLang="en-US" sz="1400" dirty="0">
                <a:latin typeface="Courier" pitchFamily="2" charset="0"/>
              </a:rPr>
              <a:t>会报错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D3C95-004E-104D-98A0-4BA68AE9EA3E}"/>
              </a:ext>
            </a:extLst>
          </p:cNvPr>
          <p:cNvSpPr txBox="1"/>
          <p:nvPr/>
        </p:nvSpPr>
        <p:spPr>
          <a:xfrm>
            <a:off x="6318351" y="3847564"/>
            <a:ext cx="4806850" cy="26486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元组支持的方法：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len</a:t>
            </a:r>
            <a:r>
              <a:rPr lang="en" altLang="zh-CN" sz="1400" dirty="0">
                <a:latin typeface="Courier" pitchFamily="2" charset="0"/>
              </a:rPr>
              <a:t>(</a:t>
            </a: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)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得到元素个数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tup1+tup2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合并两个元组，得到一个新的元组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e in </a:t>
            </a: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判断元素是否在元组中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for x in </a:t>
            </a:r>
            <a:r>
              <a:rPr lang="en" altLang="zh-CN" sz="1400" dirty="0" err="1">
                <a:latin typeface="Courier" pitchFamily="2" charset="0"/>
              </a:rPr>
              <a:t>tup</a:t>
            </a:r>
            <a:r>
              <a:rPr lang="en" altLang="zh-CN" sz="1400" dirty="0">
                <a:latin typeface="Courier" pitchFamily="2" charset="0"/>
              </a:rPr>
              <a:t>: print(x)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用</a:t>
            </a:r>
            <a:r>
              <a:rPr lang="en" altLang="zh-CN" sz="1400" dirty="0">
                <a:latin typeface="Courier" pitchFamily="2" charset="0"/>
              </a:rPr>
              <a:t>for</a:t>
            </a:r>
            <a:r>
              <a:rPr lang="zh-CN" altLang="en-US" sz="1400" dirty="0">
                <a:latin typeface="Courier" pitchFamily="2" charset="0"/>
              </a:rPr>
              <a:t>循环遍历元组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tuple(list)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把一个列表变成元组</a:t>
            </a:r>
          </a:p>
          <a:p>
            <a:pPr>
              <a:lnSpc>
                <a:spcPct val="150000"/>
              </a:lnSpc>
            </a:pPr>
            <a:r>
              <a:rPr lang="en" altLang="zh-CN" sz="1400" dirty="0" err="1">
                <a:latin typeface="Courier" pitchFamily="2" charset="0"/>
              </a:rPr>
              <a:t>x,y,z</a:t>
            </a:r>
            <a:r>
              <a:rPr lang="en" altLang="zh-CN" sz="1400" dirty="0">
                <a:latin typeface="Courier" pitchFamily="2" charset="0"/>
              </a:rPr>
              <a:t>=tuple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将</a:t>
            </a:r>
            <a:r>
              <a:rPr lang="en" altLang="zh-CN" sz="1400" dirty="0">
                <a:latin typeface="Courier" pitchFamily="2" charset="0"/>
              </a:rPr>
              <a:t>tuple</a:t>
            </a:r>
            <a:r>
              <a:rPr lang="zh-CN" altLang="en-US" sz="1400" dirty="0">
                <a:latin typeface="Courier" pitchFamily="2" charset="0"/>
              </a:rPr>
              <a:t>的元素挨个拆包赋值给</a:t>
            </a:r>
            <a:r>
              <a:rPr lang="en" altLang="zh-CN" sz="1400" dirty="0" err="1">
                <a:latin typeface="Courier" pitchFamily="2" charset="0"/>
              </a:rPr>
              <a:t>x,y,z</a:t>
            </a:r>
            <a:endParaRPr lang="en" altLang="zh-CN" sz="1400" dirty="0">
              <a:latin typeface="Courier" pitchFamily="2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4277905-680D-7248-B5AD-D40A698CD230}"/>
              </a:ext>
            </a:extLst>
          </p:cNvPr>
          <p:cNvSpPr/>
          <p:nvPr/>
        </p:nvSpPr>
        <p:spPr>
          <a:xfrm>
            <a:off x="3167743" y="982686"/>
            <a:ext cx="2710543" cy="701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字符串、列表、元组都是序列类型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支持索引、切片、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in/not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、遍历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0463B94-4FEA-7644-8AAC-41009DF97FB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89767" y="1684209"/>
            <a:ext cx="933248" cy="4306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81704-486A-A442-AD3E-FE9C82628B28}"/>
              </a:ext>
            </a:extLst>
          </p:cNvPr>
          <p:cNvSpPr txBox="1"/>
          <p:nvPr/>
        </p:nvSpPr>
        <p:spPr>
          <a:xfrm>
            <a:off x="2400337" y="2743200"/>
            <a:ext cx="7236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为什么要学习</a:t>
            </a:r>
            <a:r>
              <a:rPr kumimoji="1" lang="en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509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元组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和列表的区别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02A74E-2383-E343-8D4F-2628BE17A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89083"/>
              </p:ext>
            </p:extLst>
          </p:nvPr>
        </p:nvGraphicFramePr>
        <p:xfrm>
          <a:off x="722993" y="1938867"/>
          <a:ext cx="10771414" cy="42592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1101">
                  <a:extLst>
                    <a:ext uri="{9D8B030D-6E8A-4147-A177-3AD203B41FA5}">
                      <a16:colId xmlns:a16="http://schemas.microsoft.com/office/drawing/2014/main" val="4052643559"/>
                    </a:ext>
                  </a:extLst>
                </a:gridCol>
                <a:gridCol w="1719943">
                  <a:extLst>
                    <a:ext uri="{9D8B030D-6E8A-4147-A177-3AD203B41FA5}">
                      <a16:colId xmlns:a16="http://schemas.microsoft.com/office/drawing/2014/main" val="92430804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2564075200"/>
                    </a:ext>
                  </a:extLst>
                </a:gridCol>
                <a:gridCol w="6161313">
                  <a:extLst>
                    <a:ext uri="{9D8B030D-6E8A-4147-A177-3AD203B41FA5}">
                      <a16:colId xmlns:a16="http://schemas.microsoft.com/office/drawing/2014/main" val="342686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区别项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元组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tuple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列表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list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说明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内容区别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异质、不同类型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同质，相同类型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用一个元组表示一个人的信息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people(</a:t>
                      </a:r>
                      <a:r>
                        <a:rPr lang="en" altLang="zh-CN" sz="1600" dirty="0">
                          <a:latin typeface="Courier" pitchFamily="2" charset="0"/>
                        </a:rPr>
                        <a:t>id</a:t>
                      </a:r>
                      <a:r>
                        <a:rPr lang="zh-CN" altLang="en" sz="1600" dirty="0">
                          <a:latin typeface="Courier" pitchFamily="2" charset="0"/>
                        </a:rPr>
                        <a:t>、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name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、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age)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用一个列表表示很多人的信息列表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[p1,p2,p3]</a:t>
                      </a:r>
                      <a:endParaRPr lang="zh-CN" alt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8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使用区别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Courier" pitchFamily="2" charset="0"/>
                        </a:rPr>
                        <a:t>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和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unpack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循环遍历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元组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和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unpack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：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编写函数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：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get_info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():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return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id,name,age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调用函数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unpack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：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id,name,age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=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 err="1">
                          <a:latin typeface="Courier" pitchFamily="2" charset="0"/>
                        </a:rPr>
                        <a:t>get_info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列表循环遍历：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urier" pitchFamily="2" charset="0"/>
                        </a:rPr>
                        <a:t>for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s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in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students: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sz="1600" dirty="0">
                          <a:latin typeface="Courier" pitchFamily="2" charset="0"/>
                        </a:rPr>
                        <a:t>print(s)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16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是否可变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不可变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可变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元组的不可变性质：</a:t>
                      </a:r>
                      <a:endParaRPr lang="en-US" altLang="zh-CN" sz="1600" dirty="0">
                        <a:latin typeface="Courier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代码更安全，如果是一个元组就放心的使用，不怕被更改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Courier" pitchFamily="2" charset="0"/>
                        </a:rPr>
                        <a:t>有些场景需要不可变的列表，比如字典的</a:t>
                      </a:r>
                      <a:r>
                        <a:rPr lang="en" altLang="zh-CN" sz="1600" dirty="0">
                          <a:latin typeface="Courier" pitchFamily="2" charset="0"/>
                        </a:rPr>
                        <a:t>KEY</a:t>
                      </a:r>
                      <a:r>
                        <a:rPr lang="zh-CN" altLang="en-US" sz="1600" dirty="0">
                          <a:latin typeface="Courier" pitchFamily="2" charset="0"/>
                        </a:rPr>
                        <a:t>要求不可变对象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516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3A45D66-6EA0-CB4C-B241-7C08974D20FC}"/>
              </a:ext>
            </a:extLst>
          </p:cNvPr>
          <p:cNvSpPr txBox="1"/>
          <p:nvPr/>
        </p:nvSpPr>
        <p:spPr>
          <a:xfrm>
            <a:off x="637566" y="1326634"/>
            <a:ext cx="102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Courier" pitchFamily="2" charset="0"/>
              </a:rPr>
              <a:t>问题：既然元组和列表这么像，为什么要有这个数据结构，需要元组的地方都用列表不就行了吗？</a:t>
            </a:r>
          </a:p>
        </p:txBody>
      </p:sp>
    </p:spTree>
    <p:extLst>
      <p:ext uri="{BB962C8B-B14F-4D97-AF65-F5344CB8AC3E}">
        <p14:creationId xmlns:p14="http://schemas.microsoft.com/office/powerpoint/2010/main" val="334859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的字典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基础语法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BD73A-8E48-F344-B76A-63F06385AFB9}"/>
              </a:ext>
            </a:extLst>
          </p:cNvPr>
          <p:cNvSpPr txBox="1"/>
          <p:nvPr/>
        </p:nvSpPr>
        <p:spPr>
          <a:xfrm>
            <a:off x="6318351" y="1271123"/>
            <a:ext cx="4806850" cy="10328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" sz="1400" b="1" dirty="0">
                <a:solidFill>
                  <a:srgbClr val="0070C0"/>
                </a:solidFill>
                <a:latin typeface="Courier" pitchFamily="2" charset="0"/>
              </a:rPr>
              <a:t>创建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方式：</a:t>
            </a:r>
            <a:endParaRPr lang="en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d = {"id":123, "</a:t>
            </a:r>
            <a:r>
              <a:rPr lang="en" altLang="zh-CN" sz="1400" dirty="0" err="1">
                <a:latin typeface="Courier" pitchFamily="2" charset="0"/>
              </a:rPr>
              <a:t>name":"liming</a:t>
            </a:r>
            <a:r>
              <a:rPr lang="en" altLang="zh-CN" sz="1400" dirty="0">
                <a:latin typeface="Courier" pitchFamily="2" charset="0"/>
              </a:rPr>
              <a:t>", "age":20}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创建空列表：</a:t>
            </a:r>
            <a:r>
              <a:rPr lang="en" altLang="zh-CN" sz="1400" dirty="0">
                <a:latin typeface="Courier" pitchFamily="2" charset="0"/>
              </a:rPr>
              <a:t>d = {}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4E4B77-C04D-A64C-90F4-062C7DDF6C7D}"/>
              </a:ext>
            </a:extLst>
          </p:cNvPr>
          <p:cNvSpPr txBox="1"/>
          <p:nvPr/>
        </p:nvSpPr>
        <p:spPr>
          <a:xfrm>
            <a:off x="604008" y="1271123"/>
            <a:ext cx="5327009" cy="5225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字典</a:t>
            </a:r>
            <a:r>
              <a:rPr lang="en-US" altLang="zh-CN" sz="1600" b="1" dirty="0" err="1">
                <a:solidFill>
                  <a:srgbClr val="0070C0"/>
                </a:solidFill>
                <a:latin typeface="Courier" pitchFamily="2" charset="0"/>
              </a:rPr>
              <a:t>dict</a:t>
            </a:r>
            <a:endParaRPr lang="en-US" altLang="zh-CN" sz="16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字典</a:t>
            </a:r>
            <a:r>
              <a:rPr lang="en-US" altLang="zh-CN" sz="1600" dirty="0" err="1">
                <a:latin typeface="Courier" pitchFamily="2" charset="0"/>
              </a:rPr>
              <a:t>dict</a:t>
            </a:r>
            <a:r>
              <a:rPr lang="zh-CN" altLang="en-US" sz="1600" dirty="0">
                <a:latin typeface="Courier" pitchFamily="2" charset="0"/>
              </a:rPr>
              <a:t>是一种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：</a:t>
            </a:r>
            <a:r>
              <a:rPr lang="en" altLang="zh-CN" sz="1600" dirty="0">
                <a:latin typeface="Courier" pitchFamily="2" charset="0"/>
              </a:rPr>
              <a:t>VALUE</a:t>
            </a:r>
            <a:r>
              <a:rPr lang="zh-CN" altLang="en-US" sz="1600" dirty="0">
                <a:latin typeface="Courier" pitchFamily="2" charset="0"/>
              </a:rPr>
              <a:t>的数据结构，可以根据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设置和获取对应的</a:t>
            </a:r>
            <a:r>
              <a:rPr lang="en" altLang="zh-CN" sz="1600" dirty="0">
                <a:latin typeface="Courier" pitchFamily="2" charset="0"/>
              </a:rPr>
              <a:t>VALUE</a:t>
            </a:r>
            <a:endParaRPr lang="en-US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语法：</a:t>
            </a:r>
            <a:r>
              <a:rPr lang="en" altLang="zh-CN" sz="1600" dirty="0">
                <a:latin typeface="Courier" pitchFamily="2" charset="0"/>
              </a:rPr>
              <a:t> 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r>
              <a:rPr lang="en" altLang="zh-CN" sz="1600" dirty="0">
                <a:latin typeface="Courier" pitchFamily="2" charset="0"/>
              </a:rPr>
              <a:t> = {key1:value1, key2:value2}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" sz="1600" dirty="0">
                <a:latin typeface="Courier" pitchFamily="2" charset="0"/>
              </a:rPr>
              <a:t>举例</a:t>
            </a:r>
            <a:r>
              <a:rPr lang="zh-CN" altLang="en-US" sz="1600" dirty="0">
                <a:latin typeface="Courier" pitchFamily="2" charset="0"/>
              </a:rPr>
              <a:t>： </a:t>
            </a:r>
            <a:r>
              <a:rPr lang="en" altLang="zh-CN" sz="1600" dirty="0">
                <a:latin typeface="Courier" pitchFamily="2" charset="0"/>
              </a:rPr>
              <a:t>d = {"id":123, "</a:t>
            </a:r>
            <a:r>
              <a:rPr lang="en" altLang="zh-CN" sz="1600" dirty="0" err="1">
                <a:latin typeface="Courier" pitchFamily="2" charset="0"/>
              </a:rPr>
              <a:t>name":"liming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en" altLang="zh-CN" sz="1600" dirty="0">
                <a:latin typeface="Courier" pitchFamily="2" charset="0"/>
              </a:rPr>
              <a:t>}</a:t>
            </a:r>
            <a:endParaRPr lang="en-US" altLang="zh-CN" sz="16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字典</a:t>
            </a:r>
            <a:r>
              <a:rPr lang="en-US" altLang="zh-CN" sz="1600" b="1" dirty="0" err="1">
                <a:solidFill>
                  <a:srgbClr val="0070C0"/>
                </a:solidFill>
                <a:latin typeface="Courier" pitchFamily="2" charset="0"/>
              </a:rPr>
              <a:t>dict</a:t>
            </a: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和列表</a:t>
            </a:r>
            <a:r>
              <a:rPr lang="en-US" altLang="zh-CN" sz="1600" b="1" dirty="0">
                <a:solidFill>
                  <a:srgbClr val="0070C0"/>
                </a:solidFill>
                <a:latin typeface="Courier" pitchFamily="2" charset="0"/>
              </a:rPr>
              <a:t>list</a:t>
            </a: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的对比</a:t>
            </a:r>
            <a:endParaRPr lang="en-US" altLang="zh-CN" sz="16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列表用顺序数字做索引，字典用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做索引，相当于给每个元素进行了命名（</a:t>
            </a:r>
            <a:r>
              <a:rPr lang="en-US" altLang="zh-CN" sz="1600" dirty="0">
                <a:latin typeface="Courier" pitchFamily="2" charset="0"/>
              </a:rPr>
              <a:t>"3</a:t>
            </a:r>
            <a:r>
              <a:rPr lang="zh-CN" altLang="en-US" sz="1600" dirty="0">
                <a:latin typeface="Courier" pitchFamily="2" charset="0"/>
              </a:rPr>
              <a:t>号学生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zh-CN" altLang="en-US" sz="1600" dirty="0">
                <a:latin typeface="Courier" pitchFamily="2" charset="0"/>
              </a:rPr>
              <a:t>和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en-US" altLang="zh-CN" sz="1600" dirty="0" err="1">
                <a:latin typeface="Courier" pitchFamily="2" charset="0"/>
              </a:rPr>
              <a:t>xm</a:t>
            </a:r>
            <a:r>
              <a:rPr lang="zh-CN" altLang="en-US" sz="1600" dirty="0">
                <a:latin typeface="Courier" pitchFamily="2" charset="0"/>
              </a:rPr>
              <a:t>同学</a:t>
            </a:r>
            <a:r>
              <a:rPr lang="en-US" altLang="zh-CN" sz="1600" dirty="0">
                <a:latin typeface="Courier" pitchFamily="2" charset="0"/>
              </a:rPr>
              <a:t>"</a:t>
            </a:r>
            <a:r>
              <a:rPr lang="zh-CN" altLang="en-US" sz="1600" dirty="0">
                <a:latin typeface="Courier" pitchFamily="2" charset="0"/>
              </a:rPr>
              <a:t>的区别）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如果有一个数据列表：</a:t>
            </a:r>
            <a:r>
              <a:rPr lang="en-US" altLang="zh-CN" sz="1600" dirty="0">
                <a:latin typeface="Courier" pitchFamily="2" charset="0"/>
              </a:rPr>
              <a:t>[(11,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A),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(12,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B),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(13,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C)]</a:t>
            </a:r>
            <a:r>
              <a:rPr lang="zh-CN" altLang="en-US" sz="1600" dirty="0">
                <a:latin typeface="Courier" pitchFamily="2" charset="0"/>
              </a:rPr>
              <a:t>，要在其中查找</a:t>
            </a:r>
            <a:r>
              <a:rPr lang="en-US" altLang="zh-CN" sz="1600" dirty="0">
                <a:latin typeface="Courier" pitchFamily="2" charset="0"/>
              </a:rPr>
              <a:t>B</a:t>
            </a:r>
            <a:r>
              <a:rPr lang="zh-CN" altLang="en-US" sz="1600" dirty="0">
                <a:latin typeface="Courier" pitchFamily="2" charset="0"/>
              </a:rPr>
              <a:t>这个条目，需要遍历列表查找；</a:t>
            </a:r>
            <a:endParaRPr lang="en-US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urier" pitchFamily="2" charset="0"/>
              </a:rPr>
              <a:t>如果使用字典</a:t>
            </a:r>
            <a:r>
              <a:rPr lang="en-US" altLang="zh-CN" sz="1600" dirty="0">
                <a:latin typeface="Courier" pitchFamily="2" charset="0"/>
              </a:rPr>
              <a:t>{A:11,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B:12,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C:13}</a:t>
            </a:r>
            <a:r>
              <a:rPr lang="zh-CN" altLang="en-US" sz="1600" dirty="0">
                <a:latin typeface="Courier" pitchFamily="2" charset="0"/>
              </a:rPr>
              <a:t>，直接使用</a:t>
            </a:r>
            <a:r>
              <a:rPr lang="en-US" altLang="zh-CN" sz="1600" dirty="0">
                <a:latin typeface="Courier" pitchFamily="2" charset="0"/>
              </a:rPr>
              <a:t>get(B)</a:t>
            </a:r>
            <a:r>
              <a:rPr lang="zh-CN" altLang="en-US" sz="1600" dirty="0">
                <a:latin typeface="Courier" pitchFamily="2" charset="0"/>
              </a:rPr>
              <a:t>取出，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</a:rPr>
              <a:t>字典具有超级快的按</a:t>
            </a:r>
            <a:r>
              <a:rPr lang="en" altLang="zh-CN" sz="1600" dirty="0">
                <a:solidFill>
                  <a:srgbClr val="FF0000"/>
                </a:solidFill>
                <a:latin typeface="Courier" pitchFamily="2" charset="0"/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</a:rPr>
              <a:t>查找速度</a:t>
            </a:r>
            <a:r>
              <a:rPr lang="zh-CN" altLang="en-US" sz="1600" dirty="0">
                <a:latin typeface="Courier" pitchFamily="2" charset="0"/>
              </a:rPr>
              <a:t>；</a:t>
            </a:r>
            <a:endParaRPr lang="zh-CN" altLang="en" sz="1600" dirty="0"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3541D4-3240-8F4F-845C-63743D1396C8}"/>
              </a:ext>
            </a:extLst>
          </p:cNvPr>
          <p:cNvSpPr txBox="1"/>
          <p:nvPr/>
        </p:nvSpPr>
        <p:spPr>
          <a:xfrm>
            <a:off x="6318351" y="2560657"/>
            <a:ext cx="4806850" cy="10340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获取数据：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</a:rPr>
              <a:t>print(</a:t>
            </a:r>
            <a:r>
              <a:rPr lang="en" altLang="zh-CN" sz="1400" dirty="0">
                <a:latin typeface="Courier" pitchFamily="2" charset="0"/>
              </a:rPr>
              <a:t>d</a:t>
            </a:r>
            <a:r>
              <a:rPr lang="en-US" altLang="zh-CN" sz="1400" dirty="0">
                <a:latin typeface="Courier" pitchFamily="2" charset="0"/>
              </a:rPr>
              <a:t>["id"],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d["name"])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如果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不存在就报错，比如</a:t>
            </a:r>
            <a:r>
              <a:rPr lang="en-US" altLang="zh-CN" sz="1400" dirty="0">
                <a:latin typeface="Courier" pitchFamily="2" charset="0"/>
              </a:rPr>
              <a:t>d["xx"]</a:t>
            </a:r>
            <a:r>
              <a:rPr lang="zh-CN" altLang="en-US" sz="1400" dirty="0">
                <a:latin typeface="Courier" pitchFamily="2" charset="0"/>
              </a:rPr>
              <a:t>报错</a:t>
            </a:r>
            <a:endParaRPr lang="en" altLang="zh-CN" sz="1400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E686CE-B764-D54C-A07E-23279C12DCAC}"/>
              </a:ext>
            </a:extLst>
          </p:cNvPr>
          <p:cNvSpPr txBox="1"/>
          <p:nvPr/>
        </p:nvSpPr>
        <p:spPr>
          <a:xfrm>
            <a:off x="6318351" y="3851411"/>
            <a:ext cx="4806850" cy="26448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新增修改数据：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d</a:t>
            </a:r>
            <a:r>
              <a:rPr lang="en-US" altLang="zh-CN" sz="1400" dirty="0">
                <a:latin typeface="Courier" pitchFamily="2" charset="0"/>
              </a:rPr>
              <a:t>["id"]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=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456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如果</a:t>
            </a:r>
            <a:r>
              <a:rPr lang="en-US" altLang="zh-CN" sz="1400" dirty="0">
                <a:latin typeface="Courier" pitchFamily="2" charset="0"/>
              </a:rPr>
              <a:t>"id"</a:t>
            </a:r>
            <a:r>
              <a:rPr lang="zh-CN" altLang="en-US" sz="1400" dirty="0">
                <a:latin typeface="Courier" pitchFamily="2" charset="0"/>
              </a:rPr>
              <a:t>这个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不存在，就新增一个键值对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如果</a:t>
            </a:r>
            <a:r>
              <a:rPr lang="en-US" altLang="zh-CN" sz="1400" dirty="0">
                <a:latin typeface="Courier" pitchFamily="2" charset="0"/>
              </a:rPr>
              <a:t>"id"</a:t>
            </a:r>
            <a:r>
              <a:rPr lang="zh-CN" altLang="en-US" sz="1400" dirty="0">
                <a:latin typeface="Courier" pitchFamily="2" charset="0"/>
              </a:rPr>
              <a:t>这个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已经存在，就修改</a:t>
            </a:r>
            <a:r>
              <a:rPr lang="en-US" altLang="zh-CN" sz="1400" dirty="0">
                <a:latin typeface="Courier" pitchFamily="2" charset="0"/>
              </a:rPr>
              <a:t>"id"</a:t>
            </a:r>
            <a:r>
              <a:rPr lang="zh-CN" altLang="en-US" sz="1400" dirty="0">
                <a:latin typeface="Courier" pitchFamily="2" charset="0"/>
              </a:rPr>
              <a:t>对应的值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知识：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字典的</a:t>
            </a:r>
            <a:r>
              <a:rPr lang="en-US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一定不会重复的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字典的</a:t>
            </a:r>
            <a:r>
              <a:rPr lang="en-US" altLang="zh-CN" sz="1400" dirty="0"/>
              <a:t>Key</a:t>
            </a:r>
            <a:r>
              <a:rPr lang="zh-CN" altLang="en-US" sz="1400" dirty="0"/>
              <a:t>要求不可变，可用数字、字符串、元组，不能是可变的列表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5906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的字典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BD73A-8E48-F344-B76A-63F06385AFB9}"/>
              </a:ext>
            </a:extLst>
          </p:cNvPr>
          <p:cNvSpPr txBox="1"/>
          <p:nvPr/>
        </p:nvSpPr>
        <p:spPr>
          <a:xfrm>
            <a:off x="1276565" y="1305416"/>
            <a:ext cx="9050281" cy="33831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字典的常用方法：</a:t>
            </a:r>
            <a:endParaRPr lang="en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len</a:t>
            </a:r>
            <a:r>
              <a:rPr lang="en" altLang="zh-CN" sz="1600" dirty="0">
                <a:latin typeface="Courier" pitchFamily="2" charset="0"/>
              </a:rPr>
              <a:t>(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r>
              <a:rPr lang="en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字典的</a:t>
            </a:r>
            <a:r>
              <a:rPr lang="en" altLang="zh-CN" sz="1600" dirty="0">
                <a:latin typeface="Courier" pitchFamily="2" charset="0"/>
              </a:rPr>
              <a:t>key/value</a:t>
            </a:r>
            <a:r>
              <a:rPr lang="zh-CN" altLang="en-US" sz="1600" dirty="0">
                <a:latin typeface="Courier" pitchFamily="2" charset="0"/>
              </a:rPr>
              <a:t>对个数，也等于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的个数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str</a:t>
            </a:r>
            <a:r>
              <a:rPr lang="en" altLang="zh-CN" sz="1600" dirty="0">
                <a:latin typeface="Courier" pitchFamily="2" charset="0"/>
              </a:rPr>
              <a:t>(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r>
              <a:rPr lang="en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字典的字符串形式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Courier" pitchFamily="2" charset="0"/>
              </a:rPr>
              <a:t>type(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r>
              <a:rPr lang="en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字典的类型，输出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endParaRPr lang="en" altLang="zh-CN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dict.clear</a:t>
            </a:r>
            <a:r>
              <a:rPr lang="en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清空字典的所有内容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dict.get</a:t>
            </a:r>
            <a:r>
              <a:rPr lang="en" altLang="zh-CN" sz="1600" dirty="0">
                <a:latin typeface="Courier" pitchFamily="2" charset="0"/>
              </a:rPr>
              <a:t>(key, default) </a:t>
            </a:r>
            <a:r>
              <a:rPr lang="zh-CN" altLang="en-US" sz="1600" dirty="0">
                <a:latin typeface="Courier" pitchFamily="2" charset="0"/>
              </a:rPr>
              <a:t>获取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的内容，如果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不存在，返回默认值</a:t>
            </a:r>
            <a:r>
              <a:rPr lang="en" altLang="zh-CN" sz="1600" dirty="0">
                <a:latin typeface="Courier" pitchFamily="2" charset="0"/>
              </a:rPr>
              <a:t>default</a:t>
            </a:r>
            <a:endParaRPr lang="zh-CN" altLang="en-US" sz="16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Courier" pitchFamily="2" charset="0"/>
              </a:rPr>
              <a:t>key in 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r>
              <a:rPr lang="en" altLang="zh-CN" sz="1600" dirty="0">
                <a:latin typeface="Courier" pitchFamily="2" charset="0"/>
              </a:rPr>
              <a:t> </a:t>
            </a:r>
            <a:r>
              <a:rPr lang="zh-CN" altLang="en-US" sz="1600" dirty="0">
                <a:latin typeface="Courier" pitchFamily="2" charset="0"/>
              </a:rPr>
              <a:t>判断</a:t>
            </a:r>
            <a:r>
              <a:rPr lang="en" altLang="zh-CN" sz="1600" dirty="0">
                <a:latin typeface="Courier" pitchFamily="2" charset="0"/>
              </a:rPr>
              <a:t>key</a:t>
            </a:r>
            <a:r>
              <a:rPr lang="zh-CN" altLang="en-US" sz="1600" dirty="0">
                <a:latin typeface="Courier" pitchFamily="2" charset="0"/>
              </a:rPr>
              <a:t>是否在</a:t>
            </a:r>
            <a:r>
              <a:rPr lang="en" altLang="zh-CN" sz="1600" dirty="0" err="1">
                <a:latin typeface="Courier" pitchFamily="2" charset="0"/>
              </a:rPr>
              <a:t>dict</a:t>
            </a:r>
            <a:r>
              <a:rPr lang="zh-CN" altLang="en-US" sz="1600" dirty="0">
                <a:latin typeface="Courier" pitchFamily="2" charset="0"/>
              </a:rPr>
              <a:t>的键中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Courier" pitchFamily="2" charset="0"/>
              </a:rPr>
              <a:t>dict1.update(dict2) </a:t>
            </a:r>
            <a:r>
              <a:rPr lang="zh-CN" altLang="en-US" sz="1600" dirty="0">
                <a:latin typeface="Courier" pitchFamily="2" charset="0"/>
              </a:rPr>
              <a:t>将</a:t>
            </a:r>
            <a:r>
              <a:rPr lang="en" altLang="zh-CN" sz="1600" dirty="0">
                <a:latin typeface="Courier" pitchFamily="2" charset="0"/>
              </a:rPr>
              <a:t>dict2</a:t>
            </a:r>
            <a:r>
              <a:rPr lang="zh-CN" altLang="en-US" sz="1600" dirty="0">
                <a:latin typeface="Courier" pitchFamily="2" charset="0"/>
              </a:rPr>
              <a:t>的所有键值对，更新到</a:t>
            </a:r>
            <a:r>
              <a:rPr lang="en" altLang="zh-CN" sz="1600" dirty="0">
                <a:latin typeface="Courier" pitchFamily="2" charset="0"/>
              </a:rPr>
              <a:t>dict1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Courier" pitchFamily="2" charset="0"/>
              </a:rPr>
              <a:t>{</a:t>
            </a:r>
            <a:r>
              <a:rPr lang="en" altLang="zh-CN" sz="1600" dirty="0" err="1">
                <a:latin typeface="Courier" pitchFamily="2" charset="0"/>
              </a:rPr>
              <a:t>x:x</a:t>
            </a:r>
            <a:r>
              <a:rPr lang="en" altLang="zh-CN" sz="1600" dirty="0">
                <a:latin typeface="Courier" pitchFamily="2" charset="0"/>
              </a:rPr>
              <a:t>*x for x in range(10)} </a:t>
            </a:r>
            <a:r>
              <a:rPr lang="zh-CN" altLang="en-US" sz="1600" dirty="0">
                <a:latin typeface="Courier" pitchFamily="2" charset="0"/>
              </a:rPr>
              <a:t>字典推导式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BC74D6-66D7-604E-8072-B5E40D4DC4D8}"/>
              </a:ext>
            </a:extLst>
          </p:cNvPr>
          <p:cNvSpPr txBox="1"/>
          <p:nvPr/>
        </p:nvSpPr>
        <p:spPr>
          <a:xfrm>
            <a:off x="1276566" y="4910269"/>
            <a:ext cx="9050281" cy="15365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Courier" pitchFamily="2" charset="0"/>
              </a:rPr>
              <a:t>以下三个方法常常用于字典的遍历：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dict.items</a:t>
            </a:r>
            <a:r>
              <a:rPr lang="en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以列表返回可遍历的</a:t>
            </a:r>
            <a:r>
              <a:rPr lang="en-US" altLang="zh-CN" sz="1600" dirty="0">
                <a:latin typeface="Courier" pitchFamily="2" charset="0"/>
              </a:rPr>
              <a:t>(</a:t>
            </a:r>
            <a:r>
              <a:rPr lang="zh-CN" altLang="en-US" sz="1600" dirty="0">
                <a:latin typeface="Courier" pitchFamily="2" charset="0"/>
              </a:rPr>
              <a:t>键</a:t>
            </a:r>
            <a:r>
              <a:rPr lang="en-US" altLang="zh-CN" sz="1600" dirty="0">
                <a:latin typeface="Courier" pitchFamily="2" charset="0"/>
              </a:rPr>
              <a:t>, </a:t>
            </a:r>
            <a:r>
              <a:rPr lang="zh-CN" altLang="en-US" sz="1600" dirty="0">
                <a:latin typeface="Courier" pitchFamily="2" charset="0"/>
              </a:rPr>
              <a:t>值</a:t>
            </a:r>
            <a:r>
              <a:rPr lang="en-US" altLang="zh-CN" sz="1600" dirty="0">
                <a:latin typeface="Courier" pitchFamily="2" charset="0"/>
              </a:rPr>
              <a:t>) </a:t>
            </a:r>
            <a:r>
              <a:rPr lang="zh-CN" altLang="en-US" sz="1600" dirty="0">
                <a:latin typeface="Courier" pitchFamily="2" charset="0"/>
              </a:rPr>
              <a:t>元组数组，常常用于</a:t>
            </a:r>
            <a:r>
              <a:rPr lang="en" altLang="zh-CN" sz="1600" dirty="0">
                <a:latin typeface="Courier" pitchFamily="2" charset="0"/>
              </a:rPr>
              <a:t>for</a:t>
            </a:r>
            <a:r>
              <a:rPr lang="zh-CN" altLang="en-US" sz="1600" dirty="0">
                <a:latin typeface="Courier" pitchFamily="2" charset="0"/>
              </a:rPr>
              <a:t>遍历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dict.keys</a:t>
            </a:r>
            <a:r>
              <a:rPr lang="en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以列表返回字典所有的键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Courier" pitchFamily="2" charset="0"/>
              </a:rPr>
              <a:t>dict.values</a:t>
            </a:r>
            <a:r>
              <a:rPr lang="en" altLang="zh-CN" sz="1600" dirty="0">
                <a:latin typeface="Courier" pitchFamily="2" charset="0"/>
              </a:rPr>
              <a:t>() </a:t>
            </a:r>
            <a:r>
              <a:rPr lang="zh-CN" altLang="en-US" sz="1600" dirty="0">
                <a:latin typeface="Courier" pitchFamily="2" charset="0"/>
              </a:rPr>
              <a:t>以列表返回字典的所有的值</a:t>
            </a:r>
          </a:p>
        </p:txBody>
      </p:sp>
    </p:spTree>
    <p:extLst>
      <p:ext uri="{BB962C8B-B14F-4D97-AF65-F5344CB8AC3E}">
        <p14:creationId xmlns:p14="http://schemas.microsoft.com/office/powerpoint/2010/main" val="26466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的字典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按课程统计数据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D11FB23-7291-5A4B-8CA9-A7423045E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88865"/>
              </p:ext>
            </p:extLst>
          </p:nvPr>
        </p:nvGraphicFramePr>
        <p:xfrm>
          <a:off x="1292429" y="1817382"/>
          <a:ext cx="2476500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6848665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113132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176615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姓名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课程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8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110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0212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1079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482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7369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94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285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37427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483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210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8542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4226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2668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7796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66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55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866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919700"/>
                  </a:ext>
                </a:extLst>
              </a:tr>
            </a:tbl>
          </a:graphicData>
        </a:graphic>
      </p:graphicFrame>
      <p:sp>
        <p:nvSpPr>
          <p:cNvPr id="4" name="右箭头 3">
            <a:extLst>
              <a:ext uri="{FF2B5EF4-FFF2-40B4-BE49-F238E27FC236}">
                <a16:creationId xmlns:a16="http://schemas.microsoft.com/office/drawing/2014/main" id="{163A83D9-790F-E04E-B6C2-37D60052FE86}"/>
              </a:ext>
            </a:extLst>
          </p:cNvPr>
          <p:cNvSpPr/>
          <p:nvPr/>
        </p:nvSpPr>
        <p:spPr>
          <a:xfrm>
            <a:off x="4773336" y="3913955"/>
            <a:ext cx="989901" cy="6207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F24FED-AB95-084D-B6EA-DA9E7DA5B9E3}"/>
              </a:ext>
            </a:extLst>
          </p:cNvPr>
          <p:cNvSpPr/>
          <p:nvPr/>
        </p:nvSpPr>
        <p:spPr>
          <a:xfrm>
            <a:off x="6734088" y="3377306"/>
            <a:ext cx="3780639" cy="16940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语文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最高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最低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平均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 最高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最低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平均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英语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最低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平均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E24C3-5844-7444-AC40-7B253B3C6323}"/>
              </a:ext>
            </a:extLst>
          </p:cNvPr>
          <p:cNvSpPr txBox="1"/>
          <p:nvPr/>
        </p:nvSpPr>
        <p:spPr>
          <a:xfrm>
            <a:off x="6569998" y="27767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统计每门课程的最高、最低、平均成绩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8CAEC-3964-4546-80DC-D500D6DE02ED}"/>
              </a:ext>
            </a:extLst>
          </p:cNvPr>
          <p:cNvSpPr txBox="1"/>
          <p:nvPr/>
        </p:nvSpPr>
        <p:spPr>
          <a:xfrm>
            <a:off x="1861265" y="1367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学生成绩单</a:t>
            </a:r>
          </a:p>
        </p:txBody>
      </p:sp>
    </p:spTree>
    <p:extLst>
      <p:ext uri="{BB962C8B-B14F-4D97-AF65-F5344CB8AC3E}">
        <p14:creationId xmlns:p14="http://schemas.microsoft.com/office/powerpoint/2010/main" val="226605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的集合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BD73A-8E48-F344-B76A-63F06385AFB9}"/>
              </a:ext>
            </a:extLst>
          </p:cNvPr>
          <p:cNvSpPr txBox="1"/>
          <p:nvPr/>
        </p:nvSpPr>
        <p:spPr>
          <a:xfrm>
            <a:off x="604008" y="4540894"/>
            <a:ext cx="4714612" cy="2003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" sz="1400" b="1" dirty="0">
                <a:solidFill>
                  <a:srgbClr val="0070C0"/>
                </a:solidFill>
                <a:latin typeface="Courier" pitchFamily="2" charset="0"/>
              </a:rPr>
              <a:t>创建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方式：</a:t>
            </a:r>
            <a:endParaRPr lang="en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创建一个空集合：</a:t>
            </a:r>
            <a:r>
              <a:rPr lang="en" altLang="zh-CN" sz="1400" dirty="0">
                <a:latin typeface="Courier" pitchFamily="2" charset="0"/>
              </a:rPr>
              <a:t>s = set()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创建一个初始化集合方法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" altLang="zh-CN" sz="1400" dirty="0">
                <a:latin typeface="Courier" pitchFamily="2" charset="0"/>
              </a:rPr>
              <a:t>s = {1,2,2,3}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创建一个初始化集合方法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" altLang="zh-CN" sz="1400" dirty="0">
                <a:latin typeface="Courier" pitchFamily="2" charset="0"/>
              </a:rPr>
              <a:t>s = set([1,2,2,3])</a:t>
            </a:r>
            <a:r>
              <a:rPr lang="zh-CN" altLang="en-US" sz="1400" dirty="0">
                <a:latin typeface="Courier" pitchFamily="2" charset="0"/>
              </a:rPr>
              <a:t> 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这里的参数可以是列表、元组、字符串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创建空集合不能用</a:t>
            </a:r>
            <a:r>
              <a:rPr lang="en" altLang="zh-CN" sz="1400" dirty="0">
                <a:latin typeface="Courier" pitchFamily="2" charset="0"/>
              </a:rPr>
              <a:t>s = {}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因为这创建了</a:t>
            </a:r>
            <a:r>
              <a:rPr lang="en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字典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4E4B77-C04D-A64C-90F4-062C7DDF6C7D}"/>
              </a:ext>
            </a:extLst>
          </p:cNvPr>
          <p:cNvSpPr txBox="1"/>
          <p:nvPr/>
        </p:nvSpPr>
        <p:spPr>
          <a:xfrm>
            <a:off x="604009" y="1271123"/>
            <a:ext cx="4714612" cy="3082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kumimoji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集合</a:t>
            </a: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</a:rPr>
              <a:t>set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：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集合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是一组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</a:rPr>
              <a:t>无序</a:t>
            </a:r>
            <a:r>
              <a:rPr lang="zh-CN" altLang="en-US" sz="1400" dirty="0">
                <a:latin typeface="Courier" pitchFamily="2" charset="0"/>
              </a:rPr>
              <a:t>并且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</a:rPr>
              <a:t>没有重复元素</a:t>
            </a:r>
            <a:r>
              <a:rPr lang="zh-CN" altLang="en-US" sz="1400" dirty="0">
                <a:latin typeface="Courier" pitchFamily="2" charset="0"/>
              </a:rPr>
              <a:t>的</a:t>
            </a: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集合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跟</a:t>
            </a:r>
            <a:r>
              <a:rPr lang="en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的</a:t>
            </a: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类似，区别在于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没有</a:t>
            </a:r>
            <a:r>
              <a:rPr lang="en" altLang="zh-CN" sz="1400" dirty="0">
                <a:latin typeface="Courier" pitchFamily="2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无序，所以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不支持数字索引和切片</a:t>
            </a:r>
            <a:r>
              <a:rPr lang="en-US" altLang="zh-CN" sz="1400" dirty="0">
                <a:latin typeface="Courier" pitchFamily="2" charset="0"/>
              </a:rPr>
              <a:t>(</a:t>
            </a:r>
            <a:r>
              <a:rPr lang="en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也不支持</a:t>
            </a:r>
            <a:r>
              <a:rPr lang="en-US" altLang="zh-CN" sz="14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使用场景：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使用场景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：判断某个元素是否在集合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中（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比</a:t>
            </a:r>
            <a:r>
              <a:rPr lang="en" altLang="zh-CN" sz="1400" dirty="0">
                <a:latin typeface="Courier" pitchFamily="2" charset="0"/>
              </a:rPr>
              <a:t>list</a:t>
            </a:r>
            <a:r>
              <a:rPr lang="zh-CN" altLang="en-US" sz="1400" dirty="0">
                <a:latin typeface="Courier" pitchFamily="2" charset="0"/>
              </a:rPr>
              <a:t>速度快）；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使用场景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：消除输入数据的重复元素；</a:t>
            </a:r>
            <a:endParaRPr lang="zh-CN" altLang="en" sz="1400" dirty="0"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3541D4-3240-8F4F-845C-63743D1396C8}"/>
              </a:ext>
            </a:extLst>
          </p:cNvPr>
          <p:cNvSpPr txBox="1"/>
          <p:nvPr/>
        </p:nvSpPr>
        <p:spPr>
          <a:xfrm>
            <a:off x="5664009" y="1271123"/>
            <a:ext cx="5820520" cy="10328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注意：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和</a:t>
            </a:r>
            <a:r>
              <a:rPr lang="en" altLang="zh-CN" sz="1400" dirty="0" err="1">
                <a:latin typeface="Courier" pitchFamily="2" charset="0"/>
              </a:rPr>
              <a:t>dict</a:t>
            </a:r>
            <a:r>
              <a:rPr lang="zh-CN" altLang="en-US" sz="1400" dirty="0">
                <a:latin typeface="Courier" pitchFamily="2" charset="0"/>
              </a:rPr>
              <a:t>一样，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的</a:t>
            </a: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只能是数字、字符串、元组等不可变对象，不能是列表等可变对象</a:t>
            </a:r>
            <a:endParaRPr lang="en" altLang="zh-CN" sz="1400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5D127-558A-7948-8DD1-35309D23AEB4}"/>
              </a:ext>
            </a:extLst>
          </p:cNvPr>
          <p:cNvSpPr txBox="1"/>
          <p:nvPr/>
        </p:nvSpPr>
        <p:spPr>
          <a:xfrm>
            <a:off x="5664008" y="2541523"/>
            <a:ext cx="5820520" cy="40029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</a:rPr>
              <a:t>set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支持的方法：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</a:rPr>
              <a:t>len</a:t>
            </a:r>
            <a:r>
              <a:rPr lang="en" altLang="zh-CN" sz="1400" dirty="0">
                <a:latin typeface="Courier" pitchFamily="2" charset="0"/>
              </a:rPr>
              <a:t>(set) </a:t>
            </a:r>
            <a:r>
              <a:rPr lang="zh-CN" altLang="en-US" sz="1400" dirty="0">
                <a:latin typeface="Courier" pitchFamily="2" charset="0"/>
              </a:rPr>
              <a:t>集合的元素个数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for x in set </a:t>
            </a:r>
            <a:r>
              <a:rPr lang="zh-CN" altLang="en-US" sz="1400" dirty="0">
                <a:latin typeface="Courier" pitchFamily="2" charset="0"/>
              </a:rPr>
              <a:t>集合的遍历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</a:rPr>
              <a:t>set.add</a:t>
            </a:r>
            <a:r>
              <a:rPr lang="en" altLang="zh-CN" sz="1400" dirty="0">
                <a:latin typeface="Courier" pitchFamily="2" charset="0"/>
              </a:rPr>
              <a:t>(key) </a:t>
            </a:r>
            <a:r>
              <a:rPr lang="zh-CN" altLang="en-US" sz="1400" dirty="0">
                <a:latin typeface="Courier" pitchFamily="2" charset="0"/>
              </a:rPr>
              <a:t>新增一个</a:t>
            </a: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如果有重复会自动去重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</a:rPr>
              <a:t>set.remove</a:t>
            </a:r>
            <a:r>
              <a:rPr lang="en" altLang="zh-CN" sz="1400" dirty="0">
                <a:latin typeface="Courier" pitchFamily="2" charset="0"/>
              </a:rPr>
              <a:t>(key) </a:t>
            </a:r>
            <a:r>
              <a:rPr lang="zh-CN" altLang="en-US" sz="1400" dirty="0">
                <a:latin typeface="Courier" pitchFamily="2" charset="0"/>
              </a:rPr>
              <a:t>删除一个</a:t>
            </a:r>
            <a:r>
              <a:rPr lang="en" altLang="zh-CN" sz="1400" dirty="0">
                <a:latin typeface="Courier" pitchFamily="2" charset="0"/>
              </a:rPr>
              <a:t>KEY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</a:rPr>
              <a:t>set.clear</a:t>
            </a:r>
            <a:r>
              <a:rPr lang="en" altLang="zh-CN" sz="1400" dirty="0">
                <a:latin typeface="Courier" pitchFamily="2" charset="0"/>
              </a:rPr>
              <a:t>() </a:t>
            </a:r>
            <a:r>
              <a:rPr lang="zh-CN" altLang="en-US" sz="1400" dirty="0">
                <a:latin typeface="Courier" pitchFamily="2" charset="0"/>
              </a:rPr>
              <a:t>清空</a:t>
            </a:r>
            <a:r>
              <a:rPr lang="en" altLang="zh-CN" sz="1400" dirty="0">
                <a:latin typeface="Courier" pitchFamily="2" charset="0"/>
              </a:rPr>
              <a:t>set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x in set </a:t>
            </a:r>
            <a:r>
              <a:rPr lang="zh-CN" altLang="en-US" sz="1400" dirty="0">
                <a:latin typeface="Courier" pitchFamily="2" charset="0"/>
              </a:rPr>
              <a:t>判断元素是否在</a:t>
            </a:r>
            <a:r>
              <a:rPr lang="en" altLang="zh-CN" sz="1400" dirty="0">
                <a:latin typeface="Courier" pitchFamily="2" charset="0"/>
              </a:rPr>
              <a:t>set</a:t>
            </a:r>
            <a:r>
              <a:rPr lang="zh-CN" altLang="en-US" sz="1400" dirty="0">
                <a:latin typeface="Courier" pitchFamily="2" charset="0"/>
              </a:rPr>
              <a:t>集合中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s1 &amp; s2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" altLang="zh-CN" sz="1400" dirty="0">
                <a:latin typeface="Courier" pitchFamily="2" charset="0"/>
              </a:rPr>
              <a:t>s1.intersection(s2) </a:t>
            </a:r>
            <a:r>
              <a:rPr lang="zh-CN" altLang="en-US" sz="1400" dirty="0">
                <a:latin typeface="Courier" pitchFamily="2" charset="0"/>
              </a:rPr>
              <a:t>求两个集合的交集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s1 | s2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" altLang="zh-CN" sz="1400" dirty="0">
                <a:latin typeface="Courier" pitchFamily="2" charset="0"/>
              </a:rPr>
              <a:t>s1.union(s2) </a:t>
            </a:r>
            <a:r>
              <a:rPr lang="zh-CN" altLang="en-US" sz="1400" dirty="0">
                <a:latin typeface="Courier" pitchFamily="2" charset="0"/>
              </a:rPr>
              <a:t>求两个集合的并集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s1 - s2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" altLang="zh-CN" sz="1400" dirty="0">
                <a:latin typeface="Courier" pitchFamily="2" charset="0"/>
              </a:rPr>
              <a:t>s1.difference(s2) </a:t>
            </a:r>
            <a:r>
              <a:rPr lang="zh-CN" altLang="en-US" sz="1400" dirty="0">
                <a:latin typeface="Courier" pitchFamily="2" charset="0"/>
              </a:rPr>
              <a:t>求两个集合的差集</a:t>
            </a:r>
            <a:endParaRPr lang="en" altLang="zh-CN" sz="1400" dirty="0">
              <a:latin typeface="Courier" pitchFamily="2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Courier" pitchFamily="2" charset="0"/>
              </a:rPr>
              <a:t>s1.update(s2) </a:t>
            </a:r>
            <a:r>
              <a:rPr lang="zh-CN" altLang="en-US" sz="1400" dirty="0">
                <a:latin typeface="Courier" pitchFamily="2" charset="0"/>
              </a:rPr>
              <a:t>将</a:t>
            </a:r>
            <a:r>
              <a:rPr lang="en" altLang="zh-CN" sz="1400" dirty="0">
                <a:latin typeface="Courier" pitchFamily="2" charset="0"/>
              </a:rPr>
              <a:t>s2</a:t>
            </a:r>
            <a:r>
              <a:rPr lang="zh-CN" altLang="en-US" sz="1400" dirty="0">
                <a:latin typeface="Courier" pitchFamily="2" charset="0"/>
              </a:rPr>
              <a:t>的所有</a:t>
            </a: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更新到</a:t>
            </a:r>
            <a:r>
              <a:rPr lang="en" altLang="zh-CN" sz="1400" dirty="0">
                <a:latin typeface="Courier" pitchFamily="2" charset="0"/>
              </a:rPr>
              <a:t>s1</a:t>
            </a:r>
            <a:r>
              <a:rPr lang="zh-CN" altLang="en" sz="1400" dirty="0">
                <a:latin typeface="Courier" pitchFamily="2" charset="0"/>
              </a:rPr>
              <a:t>，</a:t>
            </a:r>
            <a:r>
              <a:rPr lang="zh-CN" altLang="en-US" sz="1400" dirty="0">
                <a:latin typeface="Courier" pitchFamily="2" charset="0"/>
              </a:rPr>
              <a:t>会去除重复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集合推导式：</a:t>
            </a:r>
            <a:r>
              <a:rPr lang="en" altLang="zh-CN" sz="1400" dirty="0">
                <a:latin typeface="Courier" pitchFamily="2" charset="0"/>
              </a:rPr>
              <a:t>s = {x for x in '</a:t>
            </a:r>
            <a:r>
              <a:rPr lang="en" altLang="zh-CN" sz="1400" dirty="0" err="1">
                <a:latin typeface="Courier" pitchFamily="2" charset="0"/>
              </a:rPr>
              <a:t>abc</a:t>
            </a:r>
            <a:r>
              <a:rPr lang="en-US" altLang="zh-CN" sz="1400" dirty="0">
                <a:latin typeface="Courier" pitchFamily="2" charset="0"/>
              </a:rPr>
              <a:t>d</a:t>
            </a:r>
            <a:r>
              <a:rPr lang="en" altLang="zh-CN" sz="1400" dirty="0">
                <a:latin typeface="Courier" pitchFamily="2" charset="0"/>
              </a:rPr>
              <a:t>' if x not in </a:t>
            </a:r>
            <a:r>
              <a:rPr lang="en-US" altLang="zh-CN" sz="1400" dirty="0">
                <a:latin typeface="Courier" pitchFamily="2" charset="0"/>
              </a:rPr>
              <a:t>'</a:t>
            </a:r>
            <a:r>
              <a:rPr lang="en-US" altLang="zh-CN" sz="1400" dirty="0" err="1">
                <a:latin typeface="Courier" pitchFamily="2" charset="0"/>
              </a:rPr>
              <a:t>bc</a:t>
            </a:r>
            <a:r>
              <a:rPr lang="en" altLang="zh-CN" sz="1400" dirty="0">
                <a:latin typeface="Courier" pitchFamily="2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56687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的集合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获取去重的人名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D11FB23-7291-5A4B-8CA9-A7423045E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2429" y="1817382"/>
          <a:ext cx="2476500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6848665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113132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176615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姓名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课程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8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110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0212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1079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482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7369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94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285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37427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483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210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8542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4226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2668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7796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66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355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866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小磊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919700"/>
                  </a:ext>
                </a:extLst>
              </a:tr>
            </a:tbl>
          </a:graphicData>
        </a:graphic>
      </p:graphicFrame>
      <p:sp>
        <p:nvSpPr>
          <p:cNvPr id="4" name="右箭头 3">
            <a:extLst>
              <a:ext uri="{FF2B5EF4-FFF2-40B4-BE49-F238E27FC236}">
                <a16:creationId xmlns:a16="http://schemas.microsoft.com/office/drawing/2014/main" id="{163A83D9-790F-E04E-B6C2-37D60052FE86}"/>
              </a:ext>
            </a:extLst>
          </p:cNvPr>
          <p:cNvSpPr/>
          <p:nvPr/>
        </p:nvSpPr>
        <p:spPr>
          <a:xfrm>
            <a:off x="4773336" y="3913955"/>
            <a:ext cx="989901" cy="6207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F24FED-AB95-084D-B6EA-DA9E7DA5B9E3}"/>
              </a:ext>
            </a:extLst>
          </p:cNvPr>
          <p:cNvSpPr/>
          <p:nvPr/>
        </p:nvSpPr>
        <p:spPr>
          <a:xfrm>
            <a:off x="6734088" y="3377306"/>
            <a:ext cx="3780639" cy="16940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小明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小米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小云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小彤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E24C3-5844-7444-AC40-7B253B3C6323}"/>
              </a:ext>
            </a:extLst>
          </p:cNvPr>
          <p:cNvSpPr txBox="1"/>
          <p:nvPr/>
        </p:nvSpPr>
        <p:spPr>
          <a:xfrm>
            <a:off x="7377912" y="27985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获取去重后的姓名列表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8CAEC-3964-4546-80DC-D500D6DE02ED}"/>
              </a:ext>
            </a:extLst>
          </p:cNvPr>
          <p:cNvSpPr txBox="1"/>
          <p:nvPr/>
        </p:nvSpPr>
        <p:spPr>
          <a:xfrm>
            <a:off x="1861265" y="1367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学生成绩单</a:t>
            </a:r>
          </a:p>
        </p:txBody>
      </p:sp>
    </p:spTree>
    <p:extLst>
      <p:ext uri="{BB962C8B-B14F-4D97-AF65-F5344CB8AC3E}">
        <p14:creationId xmlns:p14="http://schemas.microsoft.com/office/powerpoint/2010/main" val="189315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高级数据结构的对比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4CF5E2-B3E3-5549-A07F-91507CE60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96787"/>
              </p:ext>
            </p:extLst>
          </p:nvPr>
        </p:nvGraphicFramePr>
        <p:xfrm>
          <a:off x="1254106" y="1593618"/>
          <a:ext cx="9861307" cy="435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21">
                  <a:extLst>
                    <a:ext uri="{9D8B030D-6E8A-4147-A177-3AD203B41FA5}">
                      <a16:colId xmlns:a16="http://schemas.microsoft.com/office/drawing/2014/main" val="393618421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982848213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3037137122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1802378661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404254782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1169768148"/>
                    </a:ext>
                  </a:extLst>
                </a:gridCol>
                <a:gridCol w="1208014">
                  <a:extLst>
                    <a:ext uri="{9D8B030D-6E8A-4147-A177-3AD203B41FA5}">
                      <a16:colId xmlns:a16="http://schemas.microsoft.com/office/drawing/2014/main" val="2361749629"/>
                    </a:ext>
                  </a:extLst>
                </a:gridCol>
                <a:gridCol w="1317072">
                  <a:extLst>
                    <a:ext uri="{9D8B030D-6E8A-4147-A177-3AD203B41FA5}">
                      <a16:colId xmlns:a16="http://schemas.microsoft.com/office/drawing/2014/main" val="1058805293"/>
                    </a:ext>
                  </a:extLst>
                </a:gridCol>
              </a:tblGrid>
              <a:tr h="37979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可变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序列有序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常量举例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基本运算符和函数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常用方法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主要特性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场景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209404"/>
                  </a:ext>
                </a:extLst>
              </a:tr>
              <a:tr h="72295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字符串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str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'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'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"""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"""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'''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abc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"""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+ [] [:]</a:t>
                      </a: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str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int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 float()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replace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split strip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format join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索引、切片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文本表示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0977"/>
                  </a:ext>
                </a:extLst>
              </a:tr>
              <a:tr h="72295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列表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list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[]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[1,2,3]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+ [] [:]</a:t>
                      </a: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append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extend sort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索引、切片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同类对象集合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06294"/>
                  </a:ext>
                </a:extLst>
              </a:tr>
              <a:tr h="67913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元组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tuple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(1,)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(1,2,3)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+ [] [:]</a:t>
                      </a: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tuple(list)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索引、切片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不同类型属性打包和拆包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26448"/>
                  </a:ext>
                </a:extLst>
              </a:tr>
              <a:tr h="72295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字典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dict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{}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{"a":1,"b":2}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[]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get update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items values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keys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无序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查找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快速按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查找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VALUE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026087"/>
                  </a:ext>
                </a:extLst>
              </a:tr>
              <a:tr h="58551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集合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set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set()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 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{1,2,3}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in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len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&amp; | -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add,remove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update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无序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不会重复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去除重复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快速查找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KEY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86898"/>
                  </a:ext>
                </a:extLst>
              </a:tr>
              <a:tr h="52659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文件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file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open(path)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open(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path,"w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")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read write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close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持久化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程序输入获取</a:t>
                      </a:r>
                      <a:endParaRPr lang="en-US" altLang="zh-CN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" pitchFamily="2" charset="0"/>
                        </a:rPr>
                        <a:t>程序输出保存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81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65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7AB04032-FBB4-4240-B62F-C2B6EF3E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14" y="2404009"/>
            <a:ext cx="4355453" cy="96508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实战：统计到访日志的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63AFD4-897D-7246-8380-1F997B69579F}"/>
              </a:ext>
            </a:extLst>
          </p:cNvPr>
          <p:cNvSpPr/>
          <p:nvPr/>
        </p:nvSpPr>
        <p:spPr>
          <a:xfrm>
            <a:off x="535174" y="1446035"/>
            <a:ext cx="6096000" cy="18118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到访日志是什么？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到访日志：在线网站服务器上的访问日志，记录用户的访问事件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格式见右侧，用于记录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某个时间，某个人在某个页面做了某个事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事件分为展现和点击，点击指的是页面上的某个链接的点击。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895EF8-CC09-5048-90C2-A6BE580FCFD4}"/>
              </a:ext>
            </a:extLst>
          </p:cNvPr>
          <p:cNvSpPr/>
          <p:nvPr/>
        </p:nvSpPr>
        <p:spPr>
          <a:xfrm>
            <a:off x="540935" y="4881092"/>
            <a:ext cx="6096000" cy="15546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案例需求：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输入文件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：到访日志，格式为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到访时间、用户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输入文件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：页面码表，格式为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输出文件：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日期、页面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页面名称、当天到访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当天到访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B8AABB-2797-D040-B63B-2C49B8FD54BA}"/>
              </a:ext>
            </a:extLst>
          </p:cNvPr>
          <p:cNvSpPr/>
          <p:nvPr/>
        </p:nvSpPr>
        <p:spPr>
          <a:xfrm>
            <a:off x="7288789" y="2876738"/>
            <a:ext cx="207332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1EAAB-81AB-4B4C-95D9-76E331CF7666}"/>
              </a:ext>
            </a:extLst>
          </p:cNvPr>
          <p:cNvSpPr txBox="1"/>
          <p:nvPr/>
        </p:nvSpPr>
        <p:spPr>
          <a:xfrm>
            <a:off x="7823711" y="356545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日志时间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40853C-3A21-EE45-AC42-14A5C7D42697}"/>
              </a:ext>
            </a:extLst>
          </p:cNvPr>
          <p:cNvSpPr/>
          <p:nvPr/>
        </p:nvSpPr>
        <p:spPr>
          <a:xfrm>
            <a:off x="9399242" y="2876738"/>
            <a:ext cx="384923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E2938-AAD8-BE4A-99C8-256AAD2E5404}"/>
              </a:ext>
            </a:extLst>
          </p:cNvPr>
          <p:cNvSpPr/>
          <p:nvPr/>
        </p:nvSpPr>
        <p:spPr>
          <a:xfrm>
            <a:off x="9905183" y="2876738"/>
            <a:ext cx="455221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BC196F-DC0C-8E4A-85F8-7B52DFAC0A66}"/>
              </a:ext>
            </a:extLst>
          </p:cNvPr>
          <p:cNvSpPr/>
          <p:nvPr/>
        </p:nvSpPr>
        <p:spPr>
          <a:xfrm>
            <a:off x="10786269" y="287673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86149C-B75A-2241-B4C5-3F03172F250A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8275117" y="3119063"/>
            <a:ext cx="50335" cy="446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30C0EE7-0FE3-0F40-9C02-96594C1A675F}"/>
              </a:ext>
            </a:extLst>
          </p:cNvPr>
          <p:cNvSpPr txBox="1"/>
          <p:nvPr/>
        </p:nvSpPr>
        <p:spPr>
          <a:xfrm>
            <a:off x="9033751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CB4A4C5-96C9-0446-90F3-C940431A724B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9400198" y="3119063"/>
            <a:ext cx="19150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651A420-F8B6-8644-86A9-C8CE46D02533}"/>
              </a:ext>
            </a:extLst>
          </p:cNvPr>
          <p:cNvSpPr txBox="1"/>
          <p:nvPr/>
        </p:nvSpPr>
        <p:spPr>
          <a:xfrm>
            <a:off x="10012309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F9948B-EEC4-3248-A904-9BD95DCFF294}"/>
              </a:ext>
            </a:extLst>
          </p:cNvPr>
          <p:cNvSpPr txBox="1"/>
          <p:nvPr/>
        </p:nvSpPr>
        <p:spPr>
          <a:xfrm>
            <a:off x="10925808" y="3565453"/>
            <a:ext cx="54373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4BDFAD1-7F4C-C54B-9343-2662AB477856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H="1" flipV="1">
            <a:off x="10132794" y="3119063"/>
            <a:ext cx="245962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E598A53-254C-6847-880F-4767FE662488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flipH="1" flipV="1">
            <a:off x="11069952" y="3119063"/>
            <a:ext cx="12772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A8CD0B4-D0BC-D64E-BA69-99AFB7A9A3C8}"/>
              </a:ext>
            </a:extLst>
          </p:cNvPr>
          <p:cNvSpPr/>
          <p:nvPr/>
        </p:nvSpPr>
        <p:spPr>
          <a:xfrm>
            <a:off x="535174" y="3481089"/>
            <a:ext cx="6096000" cy="11434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衡量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流量的两个重要指标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endParaRPr lang="en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view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即页面浏览量，用户每次访问页面都算一个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unique visitor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网站独立访客，用户多次访问页面只能算一个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265DCDF-EB4E-D046-A614-86736772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38" y="4564757"/>
            <a:ext cx="2552119" cy="1099498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595184A6-3C84-5746-9239-3B79DCE929F8}"/>
              </a:ext>
            </a:extLst>
          </p:cNvPr>
          <p:cNvSpPr/>
          <p:nvPr/>
        </p:nvSpPr>
        <p:spPr>
          <a:xfrm>
            <a:off x="8442840" y="522556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1AED93-19AF-DA45-9D8E-13B73A9AC94A}"/>
              </a:ext>
            </a:extLst>
          </p:cNvPr>
          <p:cNvSpPr/>
          <p:nvPr/>
        </p:nvSpPr>
        <p:spPr>
          <a:xfrm>
            <a:off x="9241395" y="5225568"/>
            <a:ext cx="668606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7D76BC-85E9-4146-B592-217D53B25E15}"/>
              </a:ext>
            </a:extLst>
          </p:cNvPr>
          <p:cNvSpPr txBox="1"/>
          <p:nvPr/>
        </p:nvSpPr>
        <p:spPr>
          <a:xfrm>
            <a:off x="8309676" y="5974814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5C19D9-4B77-874D-9C79-DA0F5AF10E04}"/>
              </a:ext>
            </a:extLst>
          </p:cNvPr>
          <p:cNvSpPr txBox="1"/>
          <p:nvPr/>
        </p:nvSpPr>
        <p:spPr>
          <a:xfrm>
            <a:off x="9279417" y="597481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99456F6-7314-864D-8AF0-88EB44561AE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676123" y="5467894"/>
            <a:ext cx="48839" cy="506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FD4082F-FB2E-D14E-855C-0066BCAB4AD8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H="1" flipV="1">
            <a:off x="9575698" y="5467893"/>
            <a:ext cx="155125" cy="5069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9BBAD64-BE56-4D4E-B5E7-B5FD469CFEA3}"/>
              </a:ext>
            </a:extLst>
          </p:cNvPr>
          <p:cNvSpPr txBox="1"/>
          <p:nvPr/>
        </p:nvSpPr>
        <p:spPr>
          <a:xfrm>
            <a:off x="8604054" y="2013399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部分到访日志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29FBE50-F299-5A43-8B20-0C880D0C9A09}"/>
              </a:ext>
            </a:extLst>
          </p:cNvPr>
          <p:cNvSpPr txBox="1"/>
          <p:nvPr/>
        </p:nvSpPr>
        <p:spPr>
          <a:xfrm>
            <a:off x="8610228" y="4145452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部分页面信息</a:t>
            </a:r>
          </a:p>
        </p:txBody>
      </p:sp>
    </p:spTree>
    <p:extLst>
      <p:ext uri="{BB962C8B-B14F-4D97-AF65-F5344CB8AC3E}">
        <p14:creationId xmlns:p14="http://schemas.microsoft.com/office/powerpoint/2010/main" val="286949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7AB04032-FBB4-4240-B62F-C2B6EF3E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14" y="2404009"/>
            <a:ext cx="4355453" cy="96508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实战：统计到访日志的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B8AABB-2797-D040-B63B-2C49B8FD54BA}"/>
              </a:ext>
            </a:extLst>
          </p:cNvPr>
          <p:cNvSpPr/>
          <p:nvPr/>
        </p:nvSpPr>
        <p:spPr>
          <a:xfrm>
            <a:off x="7288789" y="2876738"/>
            <a:ext cx="207332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1EAAB-81AB-4B4C-95D9-76E331CF7666}"/>
              </a:ext>
            </a:extLst>
          </p:cNvPr>
          <p:cNvSpPr txBox="1"/>
          <p:nvPr/>
        </p:nvSpPr>
        <p:spPr>
          <a:xfrm>
            <a:off x="7823711" y="356545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日志时间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40853C-3A21-EE45-AC42-14A5C7D42697}"/>
              </a:ext>
            </a:extLst>
          </p:cNvPr>
          <p:cNvSpPr/>
          <p:nvPr/>
        </p:nvSpPr>
        <p:spPr>
          <a:xfrm>
            <a:off x="9399242" y="2876738"/>
            <a:ext cx="384923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E2938-AAD8-BE4A-99C8-256AAD2E5404}"/>
              </a:ext>
            </a:extLst>
          </p:cNvPr>
          <p:cNvSpPr/>
          <p:nvPr/>
        </p:nvSpPr>
        <p:spPr>
          <a:xfrm>
            <a:off x="9905183" y="2876738"/>
            <a:ext cx="455221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BC196F-DC0C-8E4A-85F8-7B52DFAC0A66}"/>
              </a:ext>
            </a:extLst>
          </p:cNvPr>
          <p:cNvSpPr/>
          <p:nvPr/>
        </p:nvSpPr>
        <p:spPr>
          <a:xfrm>
            <a:off x="10786269" y="287673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86149C-B75A-2241-B4C5-3F03172F250A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8275117" y="3119063"/>
            <a:ext cx="50335" cy="446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30C0EE7-0FE3-0F40-9C02-96594C1A675F}"/>
              </a:ext>
            </a:extLst>
          </p:cNvPr>
          <p:cNvSpPr txBox="1"/>
          <p:nvPr/>
        </p:nvSpPr>
        <p:spPr>
          <a:xfrm>
            <a:off x="9033751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CB4A4C5-96C9-0446-90F3-C940431A724B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9400198" y="3119063"/>
            <a:ext cx="19150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651A420-F8B6-8644-86A9-C8CE46D02533}"/>
              </a:ext>
            </a:extLst>
          </p:cNvPr>
          <p:cNvSpPr txBox="1"/>
          <p:nvPr/>
        </p:nvSpPr>
        <p:spPr>
          <a:xfrm>
            <a:off x="10012309" y="3565453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F9948B-EEC4-3248-A904-9BD95DCFF294}"/>
              </a:ext>
            </a:extLst>
          </p:cNvPr>
          <p:cNvSpPr txBox="1"/>
          <p:nvPr/>
        </p:nvSpPr>
        <p:spPr>
          <a:xfrm>
            <a:off x="10925808" y="3565453"/>
            <a:ext cx="54373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4BDFAD1-7F4C-C54B-9343-2662AB477856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H="1" flipV="1">
            <a:off x="10132794" y="3119063"/>
            <a:ext cx="245962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E598A53-254C-6847-880F-4767FE662488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flipH="1" flipV="1">
            <a:off x="11069952" y="3119063"/>
            <a:ext cx="127726" cy="446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A8CD0B4-D0BC-D64E-BA69-99AFB7A9A3C8}"/>
              </a:ext>
            </a:extLst>
          </p:cNvPr>
          <p:cNvSpPr/>
          <p:nvPr/>
        </p:nvSpPr>
        <p:spPr>
          <a:xfrm>
            <a:off x="741384" y="1699132"/>
            <a:ext cx="6096000" cy="47428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计算设计：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步骤一：读取页面码表，得到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page_id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= 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page_name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步骤二：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PV/UV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累积计算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过滤数据：过滤掉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event==click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的行，因为这里算的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PV/UV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就可以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获取日期：从时间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2019-01-03 00:13:17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，拆出日期部分，用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().split(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)[0]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聚合计算：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设计为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pdate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page_id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的元组，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是个字典，包括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为数字每次加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需要用户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去重，所以用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set()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存储用户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列表，然后计算元素个数；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步骤三：按行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输出结果文件：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user_ids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page_id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page_name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out_fileds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fout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输出到文件；</a:t>
            </a:r>
            <a:endParaRPr lang="en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265DCDF-EB4E-D046-A614-86736772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38" y="4564757"/>
            <a:ext cx="2552119" cy="1099498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595184A6-3C84-5746-9239-3B79DCE929F8}"/>
              </a:ext>
            </a:extLst>
          </p:cNvPr>
          <p:cNvSpPr/>
          <p:nvPr/>
        </p:nvSpPr>
        <p:spPr>
          <a:xfrm>
            <a:off x="8442840" y="5225568"/>
            <a:ext cx="567365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1AED93-19AF-DA45-9D8E-13B73A9AC94A}"/>
              </a:ext>
            </a:extLst>
          </p:cNvPr>
          <p:cNvSpPr/>
          <p:nvPr/>
        </p:nvSpPr>
        <p:spPr>
          <a:xfrm>
            <a:off x="9241395" y="5225568"/>
            <a:ext cx="668606" cy="2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7D76BC-85E9-4146-B592-217D53B25E15}"/>
              </a:ext>
            </a:extLst>
          </p:cNvPr>
          <p:cNvSpPr txBox="1"/>
          <p:nvPr/>
        </p:nvSpPr>
        <p:spPr>
          <a:xfrm>
            <a:off x="8309676" y="5974814"/>
            <a:ext cx="7328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5C19D9-4B77-874D-9C79-DA0F5AF10E04}"/>
              </a:ext>
            </a:extLst>
          </p:cNvPr>
          <p:cNvSpPr txBox="1"/>
          <p:nvPr/>
        </p:nvSpPr>
        <p:spPr>
          <a:xfrm>
            <a:off x="9279417" y="5974814"/>
            <a:ext cx="9028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99456F6-7314-864D-8AF0-88EB44561AE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676123" y="5467894"/>
            <a:ext cx="48839" cy="506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FD4082F-FB2E-D14E-855C-0066BCAB4AD8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H="1" flipV="1">
            <a:off x="9575698" y="5467893"/>
            <a:ext cx="155125" cy="5069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9BBAD64-BE56-4D4E-B5E7-B5FD469CFEA3}"/>
              </a:ext>
            </a:extLst>
          </p:cNvPr>
          <p:cNvSpPr txBox="1"/>
          <p:nvPr/>
        </p:nvSpPr>
        <p:spPr>
          <a:xfrm>
            <a:off x="8604054" y="2013399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部分到访日志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29FBE50-F299-5A43-8B20-0C880D0C9A09}"/>
              </a:ext>
            </a:extLst>
          </p:cNvPr>
          <p:cNvSpPr txBox="1"/>
          <p:nvPr/>
        </p:nvSpPr>
        <p:spPr>
          <a:xfrm>
            <a:off x="8610228" y="4145452"/>
            <a:ext cx="141577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部分页面信息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18C385-C7C9-F544-8C0F-844903A29C7E}"/>
              </a:ext>
            </a:extLst>
          </p:cNvPr>
          <p:cNvSpPr/>
          <p:nvPr/>
        </p:nvSpPr>
        <p:spPr>
          <a:xfrm>
            <a:off x="741384" y="1321721"/>
            <a:ext cx="6096000" cy="377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输出文件：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日期、页面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页面名称、当天到访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</a:t>
            </a:r>
            <a:r>
              <a:rPr lang="zh-CN" altLang="e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当天到访</a:t>
            </a:r>
            <a:r>
              <a:rPr lang="en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UV]</a:t>
            </a:r>
          </a:p>
        </p:txBody>
      </p:sp>
    </p:spTree>
    <p:extLst>
      <p:ext uri="{BB962C8B-B14F-4D97-AF65-F5344CB8AC3E}">
        <p14:creationId xmlns:p14="http://schemas.microsoft.com/office/powerpoint/2010/main" val="1079214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代码的组织结构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49A40F-BBBF-1843-A6FB-9BA516897D06}"/>
              </a:ext>
            </a:extLst>
          </p:cNvPr>
          <p:cNvSpPr/>
          <p:nvPr/>
        </p:nvSpPr>
        <p:spPr>
          <a:xfrm>
            <a:off x="1409351" y="3445087"/>
            <a:ext cx="1174459" cy="7130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3096F6-90FA-3641-9106-BA45FACBBD6E}"/>
              </a:ext>
            </a:extLst>
          </p:cNvPr>
          <p:cNvSpPr/>
          <p:nvPr/>
        </p:nvSpPr>
        <p:spPr>
          <a:xfrm>
            <a:off x="3088547" y="3445087"/>
            <a:ext cx="1174459" cy="7130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B0368B-3E3B-704E-8D29-447E39A3BAF0}"/>
              </a:ext>
            </a:extLst>
          </p:cNvPr>
          <p:cNvSpPr/>
          <p:nvPr/>
        </p:nvSpPr>
        <p:spPr>
          <a:xfrm>
            <a:off x="4683853" y="3445087"/>
            <a:ext cx="1331053" cy="7130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2EDC69-D390-9945-A170-0AC4D2435C25}"/>
              </a:ext>
            </a:extLst>
          </p:cNvPr>
          <p:cNvSpPr/>
          <p:nvPr/>
        </p:nvSpPr>
        <p:spPr>
          <a:xfrm>
            <a:off x="6346272" y="3445086"/>
            <a:ext cx="1174459" cy="7130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4A5C9-9AC5-F049-AA5D-9FF229B59629}"/>
              </a:ext>
            </a:extLst>
          </p:cNvPr>
          <p:cNvSpPr/>
          <p:nvPr/>
        </p:nvSpPr>
        <p:spPr>
          <a:xfrm>
            <a:off x="7857688" y="3445085"/>
            <a:ext cx="1174459" cy="7130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7C8BD6E-4EDA-3F43-8BF7-B8BBD1059B54}"/>
              </a:ext>
            </a:extLst>
          </p:cNvPr>
          <p:cNvSpPr/>
          <p:nvPr/>
        </p:nvSpPr>
        <p:spPr>
          <a:xfrm>
            <a:off x="9436217" y="3445084"/>
            <a:ext cx="1174459" cy="7130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en-US" altLang="zh-CN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EFAC764-3085-F144-9825-A4CA0EF37847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2583810" y="3801620"/>
            <a:ext cx="504737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1522F2C-2E3A-1F41-94F0-9A95F1819352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263006" y="3801620"/>
            <a:ext cx="420847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721EBDE-F371-1D46-8E09-20EA1979D65C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6014906" y="3801619"/>
            <a:ext cx="331366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974BC90-DA09-D34C-A39F-F7796716D6C2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7520731" y="3801618"/>
            <a:ext cx="336957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433CB76-0290-804A-9ADC-0A881462038E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9032147" y="3801617"/>
            <a:ext cx="404070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CAFF40-42CF-814D-827E-D6A014FE3A2F}"/>
              </a:ext>
            </a:extLst>
          </p:cNvPr>
          <p:cNvSpPr/>
          <p:nvPr/>
        </p:nvSpPr>
        <p:spPr>
          <a:xfrm>
            <a:off x="1267553" y="1440266"/>
            <a:ext cx="9682293" cy="15617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如果是小型需求，只写代码即可，实现功能是第一要诀，不用管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如果是复杂代码或者团队合作，需要进行按不同的层次封装代码，方便重用和协作</a:t>
            </a:r>
            <a:endParaRPr lang="en-US" altLang="zh-CN" sz="20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55374-D441-8741-84C7-A96D8433D7CE}"/>
              </a:ext>
            </a:extLst>
          </p:cNvPr>
          <p:cNvSpPr/>
          <p:nvPr/>
        </p:nvSpPr>
        <p:spPr>
          <a:xfrm>
            <a:off x="1267553" y="4948112"/>
            <a:ext cx="9682293" cy="83950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接下来会依次介绍函数、类、模块的知识和使用</a:t>
            </a:r>
            <a:endParaRPr lang="en-US" altLang="zh-CN" sz="20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3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059E0C-E296-7242-BC25-FA38F1BC7863}"/>
              </a:ext>
            </a:extLst>
          </p:cNvPr>
          <p:cNvSpPr txBox="1"/>
          <p:nvPr/>
        </p:nvSpPr>
        <p:spPr>
          <a:xfrm>
            <a:off x="440267" y="544773"/>
            <a:ext cx="11192934" cy="8744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IEEE Spectrum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年度编程语言排行榜：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在总排行、发展趋势、就业市场需求、开源领域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均年度排名第一</a:t>
            </a:r>
            <a:endParaRPr kumimoji="1"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787657-0AB4-4444-AA0B-DB6BA2A1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59" y="1837266"/>
            <a:ext cx="5609749" cy="44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9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CE9905-3904-5C4A-A3D3-B1BE25C350D6}"/>
              </a:ext>
            </a:extLst>
          </p:cNvPr>
          <p:cNvSpPr/>
          <p:nvPr/>
        </p:nvSpPr>
        <p:spPr>
          <a:xfrm>
            <a:off x="535174" y="1412478"/>
            <a:ext cx="6096000" cy="14146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函数：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我们已经使用了许多内建的函数，比如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range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等都是函数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是能重用的程序段，给一块代码起一个名字，然后在其它地方使用函数名字重复调用这块代码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B7C9D7-637E-954B-A92A-6B18A93F35A8}"/>
              </a:ext>
            </a:extLst>
          </p:cNvPr>
          <p:cNvSpPr/>
          <p:nvPr/>
        </p:nvSpPr>
        <p:spPr>
          <a:xfrm>
            <a:off x="535174" y="3150578"/>
            <a:ext cx="6096000" cy="14077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函数有什么用？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重复使用：主要目的，一次封装可以任意的使用，如果变更函数则所有的使用方都会更新；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封装复杂代码逻辑：用一个简单的函数名，表达背后复杂的实现逻辑；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CC8-AFE0-7C44-AB23-18BA1293D690}"/>
              </a:ext>
            </a:extLst>
          </p:cNvPr>
          <p:cNvSpPr/>
          <p:nvPr/>
        </p:nvSpPr>
        <p:spPr>
          <a:xfrm>
            <a:off x="535174" y="4881843"/>
            <a:ext cx="6096000" cy="15907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函数的定义形式？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FC36C6-CE39-A04F-8431-08C2D1EDC081}"/>
              </a:ext>
            </a:extLst>
          </p:cNvPr>
          <p:cNvSpPr/>
          <p:nvPr/>
        </p:nvSpPr>
        <p:spPr>
          <a:xfrm>
            <a:off x="4037902" y="5259996"/>
            <a:ext cx="2400974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latin typeface="Courier" pitchFamily="2" charset="0"/>
              </a:rPr>
              <a:t>def q</a:t>
            </a:r>
            <a:r>
              <a:rPr lang="en-US" altLang="zh-CN" sz="1400" dirty="0" err="1">
                <a:latin typeface="Courier" pitchFamily="2" charset="0"/>
              </a:rPr>
              <a:t>uery_info</a:t>
            </a:r>
            <a:r>
              <a:rPr lang="en" altLang="zh-CN" sz="1400" dirty="0">
                <a:latin typeface="Courier" pitchFamily="2" charset="0"/>
              </a:rPr>
              <a:t>(</a:t>
            </a:r>
            <a:r>
              <a:rPr lang="en-US" altLang="zh-CN" sz="1400" dirty="0" err="1">
                <a:latin typeface="Courier" pitchFamily="2" charset="0"/>
              </a:rPr>
              <a:t>sid</a:t>
            </a:r>
            <a:r>
              <a:rPr lang="en" altLang="zh-CN" sz="1400" dirty="0">
                <a:latin typeface="Courier" pitchFamily="2" charset="0"/>
              </a:rPr>
              <a:t>):</a:t>
            </a:r>
          </a:p>
          <a:p>
            <a:pPr lvl="1"/>
            <a:r>
              <a:rPr lang="en" altLang="zh-CN" sz="1400" dirty="0">
                <a:latin typeface="Courier" pitchFamily="2" charset="0"/>
              </a:rPr>
              <a:t>"""</a:t>
            </a:r>
            <a:r>
              <a:rPr lang="zh-CN" altLang="en-US" sz="1400" dirty="0">
                <a:latin typeface="Courier" pitchFamily="2" charset="0"/>
              </a:rPr>
              <a:t>查询学生信息</a:t>
            </a:r>
          </a:p>
          <a:p>
            <a:pPr lvl="1"/>
            <a:r>
              <a:rPr lang="en-US" altLang="zh-CN" sz="1400" dirty="0">
                <a:latin typeface="Courier" pitchFamily="2" charset="0"/>
              </a:rPr>
              <a:t>"""</a:t>
            </a:r>
          </a:p>
          <a:p>
            <a:pPr lvl="1"/>
            <a:r>
              <a:rPr lang="en-US" altLang="zh-CN" sz="1400" dirty="0">
                <a:latin typeface="Courier" pitchFamily="2" charset="0"/>
              </a:rPr>
              <a:t>s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=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-US" altLang="zh-CN" sz="1400" dirty="0">
                <a:latin typeface="Courier" pitchFamily="2" charset="0"/>
              </a:rPr>
              <a:t>select(</a:t>
            </a:r>
            <a:r>
              <a:rPr lang="en-US" altLang="zh-CN" sz="1400" dirty="0" err="1">
                <a:latin typeface="Courier" pitchFamily="2" charset="0"/>
              </a:rPr>
              <a:t>sid</a:t>
            </a:r>
            <a:r>
              <a:rPr lang="en-US" altLang="zh-CN" sz="1400" dirty="0">
                <a:latin typeface="Courier" pitchFamily="2" charset="0"/>
              </a:rPr>
              <a:t>)</a:t>
            </a:r>
          </a:p>
          <a:p>
            <a:pPr lvl="1"/>
            <a:r>
              <a:rPr lang="en" altLang="zh-CN" sz="1400" dirty="0">
                <a:latin typeface="Courier" pitchFamily="2" charset="0"/>
              </a:rPr>
              <a:t>return </a:t>
            </a:r>
            <a:r>
              <a:rPr lang="en-US" altLang="zh-CN" sz="1400" dirty="0">
                <a:latin typeface="Courier" pitchFamily="2" charset="0"/>
              </a:rPr>
              <a:t>s</a:t>
            </a:r>
            <a:endParaRPr lang="en" altLang="zh-CN" sz="1400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A8A4D0-E379-3646-8B20-9FA0924EE621}"/>
              </a:ext>
            </a:extLst>
          </p:cNvPr>
          <p:cNvSpPr/>
          <p:nvPr/>
        </p:nvSpPr>
        <p:spPr>
          <a:xfrm>
            <a:off x="623583" y="5259996"/>
            <a:ext cx="332591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latin typeface="Courier" pitchFamily="2" charset="0"/>
              </a:rPr>
              <a:t>def </a:t>
            </a:r>
            <a:r>
              <a:rPr lang="en" altLang="zh-CN" sz="1400" dirty="0" err="1">
                <a:latin typeface="Courier" pitchFamily="2" charset="0"/>
              </a:rPr>
              <a:t>functionname</a:t>
            </a:r>
            <a:r>
              <a:rPr lang="en" altLang="zh-CN" sz="1400" dirty="0">
                <a:latin typeface="Courier" pitchFamily="2" charset="0"/>
              </a:rPr>
              <a:t>(parameters):</a:t>
            </a:r>
          </a:p>
          <a:p>
            <a:pPr lvl="1"/>
            <a:r>
              <a:rPr lang="en" altLang="zh-CN" sz="1400" dirty="0">
                <a:latin typeface="Courier" pitchFamily="2" charset="0"/>
              </a:rPr>
              <a:t>""" </a:t>
            </a:r>
            <a:r>
              <a:rPr lang="zh-CN" altLang="en-US" sz="1400" dirty="0">
                <a:latin typeface="Courier" pitchFamily="2" charset="0"/>
              </a:rPr>
              <a:t>函数注释</a:t>
            </a:r>
          </a:p>
          <a:p>
            <a:pPr lvl="1"/>
            <a:r>
              <a:rPr lang="en-US" altLang="zh-CN" sz="1400" dirty="0">
                <a:latin typeface="Courier" pitchFamily="2" charset="0"/>
              </a:rPr>
              <a:t>"""</a:t>
            </a:r>
          </a:p>
          <a:p>
            <a:pPr lvl="1"/>
            <a:r>
              <a:rPr lang="en" altLang="zh-CN" sz="1400" dirty="0" err="1">
                <a:latin typeface="Courier" pitchFamily="2" charset="0"/>
              </a:rPr>
              <a:t>function_suite</a:t>
            </a:r>
            <a:endParaRPr lang="en" altLang="zh-CN" sz="1400" dirty="0">
              <a:latin typeface="Courier" pitchFamily="2" charset="0"/>
            </a:endParaRPr>
          </a:p>
          <a:p>
            <a:pPr lvl="1"/>
            <a:r>
              <a:rPr lang="en" altLang="zh-CN" sz="1400" dirty="0">
                <a:latin typeface="Courier" pitchFamily="2" charset="0"/>
              </a:rPr>
              <a:t>return [expression]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7436A9-F854-B945-85A8-7D61BB24FBEC}"/>
              </a:ext>
            </a:extLst>
          </p:cNvPr>
          <p:cNvSpPr/>
          <p:nvPr/>
        </p:nvSpPr>
        <p:spPr>
          <a:xfrm>
            <a:off x="6970928" y="1412478"/>
            <a:ext cx="4555545" cy="22702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函数参数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正常情况下定义的参数需要按顺序传对应的参数；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参数可以设置默认值，调用时不用传这些参数的值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关键字参数，可以用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name=value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的形式调用函数，并且顺序可以换；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传不可变对象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数据不能被改变；传可变对象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数据可以被改变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97BAED-C656-C540-AAFF-9FF76E92F468}"/>
              </a:ext>
            </a:extLst>
          </p:cNvPr>
          <p:cNvSpPr/>
          <p:nvPr/>
        </p:nvSpPr>
        <p:spPr>
          <a:xfrm>
            <a:off x="6970927" y="3843269"/>
            <a:ext cx="4555545" cy="10385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函数返回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返回函数的计算结果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可以用逗号分隔返回多个值，调用时拆包获取各值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F8DABBB-508E-5243-9551-864C777CC571}"/>
              </a:ext>
            </a:extLst>
          </p:cNvPr>
          <p:cNvSpPr/>
          <p:nvPr/>
        </p:nvSpPr>
        <p:spPr>
          <a:xfrm>
            <a:off x="6970927" y="5042344"/>
            <a:ext cx="4555545" cy="13974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函数内变量的作用域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函数中定义的变量在函数外是不能使用的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函数外面的变量是全局变量，可以读取，但是如果要更改，需要先用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</a:t>
            </a:r>
          </a:p>
        </p:txBody>
      </p:sp>
    </p:spTree>
    <p:extLst>
      <p:ext uri="{BB962C8B-B14F-4D97-AF65-F5344CB8AC3E}">
        <p14:creationId xmlns:p14="http://schemas.microsoft.com/office/powerpoint/2010/main" val="3273280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函数和列表的排序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CE9905-3904-5C4A-A3D3-B1BE25C350D6}"/>
              </a:ext>
            </a:extLst>
          </p:cNvPr>
          <p:cNvSpPr/>
          <p:nvPr/>
        </p:nvSpPr>
        <p:spPr>
          <a:xfrm>
            <a:off x="535174" y="1412478"/>
            <a:ext cx="6096000" cy="14146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函数：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称为匿名函数，函数的定义直接使用，不用起名字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又称为一句话函数、逻辑简单到一行代码就能表达逻辑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用于一些简单的、不会重复多次调用的情景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B7C9D7-637E-954B-A92A-6B18A93F35A8}"/>
              </a:ext>
            </a:extLst>
          </p:cNvPr>
          <p:cNvSpPr/>
          <p:nvPr/>
        </p:nvSpPr>
        <p:spPr>
          <a:xfrm>
            <a:off x="535174" y="3150578"/>
            <a:ext cx="6096000" cy="14077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定义形式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latin typeface="Courier" pitchFamily="2" charset="0"/>
              </a:rPr>
              <a:t>lambda </a:t>
            </a:r>
            <a:r>
              <a:rPr lang="zh-CN" altLang="en-US" sz="1400" dirty="0">
                <a:latin typeface="Courier" pitchFamily="2" charset="0"/>
              </a:rPr>
              <a:t>参数</a:t>
            </a:r>
            <a:r>
              <a:rPr lang="en-US" altLang="zh-CN" sz="1400" dirty="0">
                <a:latin typeface="Courier" pitchFamily="2" charset="0"/>
              </a:rPr>
              <a:t>:</a:t>
            </a:r>
            <a:r>
              <a:rPr lang="zh-CN" altLang="en-US" sz="1400" dirty="0">
                <a:latin typeface="Courier" pitchFamily="2" charset="0"/>
              </a:rPr>
              <a:t>操作</a:t>
            </a:r>
            <a:r>
              <a:rPr lang="en-US" altLang="zh-CN" sz="1400" dirty="0">
                <a:latin typeface="Courier" pitchFamily="2" charset="0"/>
              </a:rPr>
              <a:t>(</a:t>
            </a:r>
            <a:r>
              <a:rPr lang="zh-CN" altLang="en-US" sz="1400" dirty="0">
                <a:latin typeface="Courier" pitchFamily="2" charset="0"/>
              </a:rPr>
              <a:t>参数</a:t>
            </a:r>
            <a:r>
              <a:rPr lang="en-US" altLang="zh-CN" sz="14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定义举例：</a:t>
            </a:r>
            <a:r>
              <a:rPr lang="en" altLang="zh-CN" sz="1400" dirty="0">
                <a:latin typeface="Courier" pitchFamily="2" charset="0"/>
              </a:rPr>
              <a:t>sum = lambda </a:t>
            </a:r>
            <a:r>
              <a:rPr lang="en" altLang="zh-CN" sz="1400" dirty="0" err="1">
                <a:latin typeface="Courier" pitchFamily="2" charset="0"/>
              </a:rPr>
              <a:t>x,y</a:t>
            </a:r>
            <a:r>
              <a:rPr lang="en" altLang="zh-CN" sz="1400" dirty="0">
                <a:latin typeface="Courier" pitchFamily="2" charset="0"/>
              </a:rPr>
              <a:t>: </a:t>
            </a:r>
            <a:r>
              <a:rPr lang="en" altLang="zh-CN" sz="1400" dirty="0" err="1">
                <a:latin typeface="Courier" pitchFamily="2" charset="0"/>
              </a:rPr>
              <a:t>x+y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调用举例：</a:t>
            </a:r>
            <a:r>
              <a:rPr lang="en-US" altLang="zh-CN" sz="1400" dirty="0">
                <a:latin typeface="Courier" pitchFamily="2" charset="0"/>
              </a:rPr>
              <a:t>sum(1,2)</a:t>
            </a:r>
            <a:endParaRPr lang="en" altLang="zh-CN" sz="1400" dirty="0">
              <a:latin typeface="Courier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CC8-AFE0-7C44-AB23-18BA1293D690}"/>
              </a:ext>
            </a:extLst>
          </p:cNvPr>
          <p:cNvSpPr/>
          <p:nvPr/>
        </p:nvSpPr>
        <p:spPr>
          <a:xfrm>
            <a:off x="535174" y="4881843"/>
            <a:ext cx="6096000" cy="15907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既然逻辑能够在一行完成，那直接写逻辑即可，为什么要写成一个函数？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因为有些</a:t>
            </a:r>
            <a:r>
              <a:rPr lang="en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的有些高级函数，比如</a:t>
            </a:r>
            <a:r>
              <a:rPr lang="en" altLang="zh-CN" sz="1400" dirty="0" err="1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list.sort</a:t>
            </a:r>
            <a:r>
              <a:rPr lang="zh-CN" altLang="e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sorted</a:t>
            </a:r>
            <a:r>
              <a:rPr lang="zh-CN" altLang="e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等，它们的调用需要传一个函数作为参数传入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7436A9-F854-B945-85A8-7D61BB24FBEC}"/>
              </a:ext>
            </a:extLst>
          </p:cNvPr>
          <p:cNvSpPr/>
          <p:nvPr/>
        </p:nvSpPr>
        <p:spPr>
          <a:xfrm>
            <a:off x="6920918" y="1412477"/>
            <a:ext cx="4605556" cy="50601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列表的排序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列表排序方法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" altLang="zh-CN" sz="1400" dirty="0" err="1">
                <a:latin typeface="Courier" pitchFamily="2" charset="0"/>
              </a:rPr>
              <a:t>list.sort</a:t>
            </a:r>
            <a:r>
              <a:rPr lang="en" altLang="zh-CN" sz="1400" dirty="0">
                <a:latin typeface="Courier" pitchFamily="2" charset="0"/>
              </a:rPr>
              <a:t>(key=None, reverse=False)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列表排序方法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</a:t>
            </a:r>
            <a:endParaRPr lang="en-US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" altLang="zh-CN" sz="1400" dirty="0" err="1">
                <a:latin typeface="Courier" pitchFamily="2" charset="0"/>
              </a:rPr>
              <a:t>new_list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en" altLang="zh-CN" sz="1400" dirty="0">
                <a:latin typeface="Courier" pitchFamily="2" charset="0"/>
              </a:rPr>
              <a:t>= sorted(</a:t>
            </a:r>
            <a:r>
              <a:rPr lang="en" altLang="zh-CN" sz="1400" dirty="0" err="1">
                <a:latin typeface="Courier" pitchFamily="2" charset="0"/>
              </a:rPr>
              <a:t>iterable</a:t>
            </a:r>
            <a:r>
              <a:rPr lang="en" altLang="zh-CN" sz="1400" dirty="0">
                <a:latin typeface="Courier" pitchFamily="2" charset="0"/>
              </a:rPr>
              <a:t>, key=None, reverse=False)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其中的</a:t>
            </a:r>
            <a:r>
              <a:rPr lang="en" altLang="zh-CN" sz="1400" dirty="0">
                <a:latin typeface="Courier" pitchFamily="2" charset="0"/>
              </a:rPr>
              <a:t>key</a:t>
            </a:r>
            <a:r>
              <a:rPr lang="zh-CN" altLang="en-US" sz="1400" dirty="0">
                <a:latin typeface="Courier" pitchFamily="2" charset="0"/>
              </a:rPr>
              <a:t>参数，可以传入一个函数，指定排序的元素，对于这个函数，用</a:t>
            </a:r>
            <a:r>
              <a:rPr lang="en" altLang="zh-CN" sz="1400" dirty="0">
                <a:latin typeface="Courier" pitchFamily="2" charset="0"/>
              </a:rPr>
              <a:t>lambda</a:t>
            </a:r>
            <a:r>
              <a:rPr lang="zh-CN" altLang="en-US" sz="1400" dirty="0">
                <a:latin typeface="Courier" pitchFamily="2" charset="0"/>
              </a:rPr>
              <a:t>可以简化代码</a:t>
            </a:r>
          </a:p>
          <a:p>
            <a:pPr>
              <a:lnSpc>
                <a:spcPct val="130000"/>
              </a:lnSpc>
            </a:pPr>
            <a:endParaRPr lang="en" altLang="zh-CN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</a:rPr>
              <a:t>举例：对学生数据按成绩排序</a:t>
            </a:r>
          </a:p>
          <a:p>
            <a:pPr>
              <a:lnSpc>
                <a:spcPct val="130000"/>
              </a:lnSpc>
            </a:pPr>
            <a:r>
              <a:rPr lang="en" altLang="zh-CN" sz="1400" dirty="0" err="1">
                <a:latin typeface="Courier" pitchFamily="2" charset="0"/>
              </a:rPr>
              <a:t>sgrades</a:t>
            </a:r>
            <a:r>
              <a:rPr lang="en" altLang="zh-CN" sz="1400" dirty="0">
                <a:latin typeface="Courier" pitchFamily="2" charset="0"/>
              </a:rPr>
              <a:t>=[(1001,89),(1002,77),(1003,99)]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不可行的方法：</a:t>
            </a:r>
            <a:r>
              <a:rPr lang="en-US" altLang="zh-CN" sz="1400" dirty="0" err="1">
                <a:latin typeface="Courier" pitchFamily="2" charset="0"/>
              </a:rPr>
              <a:t>sgrades.sort</a:t>
            </a:r>
            <a:r>
              <a:rPr lang="en-US" altLang="zh-CN" sz="1400" dirty="0">
                <a:latin typeface="Courier" pitchFamily="2" charset="0"/>
              </a:rPr>
              <a:t>()</a:t>
            </a:r>
            <a:r>
              <a:rPr lang="zh-CN" altLang="en-US" sz="1400" dirty="0">
                <a:latin typeface="Courier" pitchFamily="2" charset="0"/>
              </a:rPr>
              <a:t>，只会按照第一项排序</a:t>
            </a:r>
            <a:endParaRPr lang="en" altLang="zh-CN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" sz="1400" dirty="0">
                <a:latin typeface="Courier" pitchFamily="2" charset="0"/>
              </a:rPr>
              <a:t>方法</a:t>
            </a:r>
            <a:r>
              <a:rPr lang="en-US" altLang="zh-CN" sz="1400" dirty="0">
                <a:latin typeface="Courier" pitchFamily="2" charset="0"/>
              </a:rPr>
              <a:t>1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" altLang="zh-CN" sz="1400" dirty="0" err="1">
                <a:latin typeface="Courier" pitchFamily="2" charset="0"/>
              </a:rPr>
              <a:t>sgrade</a:t>
            </a:r>
            <a:r>
              <a:rPr lang="en-US" altLang="zh-CN" sz="1400" dirty="0">
                <a:latin typeface="Courier" pitchFamily="2" charset="0"/>
              </a:rPr>
              <a:t>s</a:t>
            </a:r>
            <a:r>
              <a:rPr lang="en" altLang="zh-CN" sz="1400" dirty="0">
                <a:latin typeface="Courier" pitchFamily="2" charset="0"/>
              </a:rPr>
              <a:t>.sort(</a:t>
            </a:r>
            <a:r>
              <a:rPr lang="en" altLang="zh-CN" sz="1400" dirty="0" err="1">
                <a:latin typeface="Courier" pitchFamily="2" charset="0"/>
              </a:rPr>
              <a:t>ke</a:t>
            </a:r>
            <a:r>
              <a:rPr lang="en-US" altLang="zh-CN" sz="1400" dirty="0">
                <a:latin typeface="Courier" pitchFamily="2" charset="0"/>
              </a:rPr>
              <a:t>y</a:t>
            </a:r>
            <a:r>
              <a:rPr lang="en" altLang="zh-CN" sz="1400" dirty="0">
                <a:latin typeface="Courier" pitchFamily="2" charset="0"/>
              </a:rPr>
              <a:t>=lambda </a:t>
            </a:r>
            <a:r>
              <a:rPr lang="en" altLang="zh-CN" sz="1400" dirty="0" err="1">
                <a:latin typeface="Courier" pitchFamily="2" charset="0"/>
              </a:rPr>
              <a:t>x:x</a:t>
            </a:r>
            <a:r>
              <a:rPr lang="en" altLang="zh-CN" sz="1400" dirty="0">
                <a:latin typeface="Courier" pitchFamily="2" charset="0"/>
              </a:rPr>
              <a:t>[1])</a:t>
            </a:r>
            <a:endParaRPr lang="zh-CN" altLang="en-US" sz="1400" dirty="0">
              <a:latin typeface="Courier" pitchFamily="2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" sz="1400" dirty="0">
                <a:latin typeface="Courier" pitchFamily="2" charset="0"/>
              </a:rPr>
              <a:t>方法</a:t>
            </a:r>
            <a:r>
              <a:rPr lang="en-US" altLang="zh-CN" sz="1400" dirty="0">
                <a:latin typeface="Courier" pitchFamily="2" charset="0"/>
              </a:rPr>
              <a:t>2</a:t>
            </a:r>
            <a:r>
              <a:rPr lang="zh-CN" altLang="en-US" sz="1400" dirty="0">
                <a:latin typeface="Courier" pitchFamily="2" charset="0"/>
              </a:rPr>
              <a:t>：</a:t>
            </a:r>
            <a:r>
              <a:rPr lang="en" altLang="zh-CN" sz="1400" dirty="0" err="1">
                <a:latin typeface="Courier" pitchFamily="2" charset="0"/>
              </a:rPr>
              <a:t>new_list</a:t>
            </a:r>
            <a:r>
              <a:rPr lang="en" altLang="zh-CN" sz="1400" dirty="0">
                <a:latin typeface="Courier" pitchFamily="2" charset="0"/>
              </a:rPr>
              <a:t> = sorted(</a:t>
            </a:r>
            <a:r>
              <a:rPr lang="en" altLang="zh-CN" sz="1400" dirty="0" err="1">
                <a:latin typeface="Courier" pitchFamily="2" charset="0"/>
              </a:rPr>
              <a:t>sgrades</a:t>
            </a:r>
            <a:r>
              <a:rPr lang="en" altLang="zh-CN" sz="1400" dirty="0">
                <a:latin typeface="Courier" pitchFamily="2" charset="0"/>
              </a:rPr>
              <a:t>, key=lambda </a:t>
            </a:r>
            <a:r>
              <a:rPr lang="en" altLang="zh-CN" sz="1400" dirty="0" err="1">
                <a:latin typeface="Courier" pitchFamily="2" charset="0"/>
              </a:rPr>
              <a:t>x:x</a:t>
            </a:r>
            <a:r>
              <a:rPr lang="en" altLang="zh-CN" sz="1400" dirty="0">
                <a:latin typeface="Courier" pitchFamily="2" charset="0"/>
              </a:rPr>
              <a:t>[1], reverse=True)</a:t>
            </a:r>
          </a:p>
        </p:txBody>
      </p:sp>
    </p:spTree>
    <p:extLst>
      <p:ext uri="{BB962C8B-B14F-4D97-AF65-F5344CB8AC3E}">
        <p14:creationId xmlns:p14="http://schemas.microsoft.com/office/powerpoint/2010/main" val="2210054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基础知识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CE9905-3904-5C4A-A3D3-B1BE25C350D6}"/>
              </a:ext>
            </a:extLst>
          </p:cNvPr>
          <p:cNvSpPr/>
          <p:nvPr/>
        </p:nvSpPr>
        <p:spPr>
          <a:xfrm>
            <a:off x="669398" y="1379022"/>
            <a:ext cx="5043505" cy="51038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什么是类和实例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类一般是名词，代表一类事物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，比如学生、汽车、电脑；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类定义了一个模板，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一个类可以有多个实例对象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，每个实例对象有自己的具体的属性取值；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包含数据和方法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的一个打包，其中的方法可以对数据进行更新；</a:t>
            </a: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实际例子：</a:t>
            </a:r>
            <a:endParaRPr lang="en" altLang="zh-CN" sz="1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[1,2,3]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(1,2,3)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{"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name":123}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{1,2,3}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是一个实例</a:t>
            </a:r>
            <a:endParaRPr lang="zh-CN" altLang="en-US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B8E6AD-5DE7-7C4E-89AD-D1ABBA3EDBAD}"/>
              </a:ext>
            </a:extLst>
          </p:cNvPr>
          <p:cNvSpPr/>
          <p:nvPr/>
        </p:nvSpPr>
        <p:spPr>
          <a:xfrm>
            <a:off x="6276422" y="3497839"/>
            <a:ext cx="2221568" cy="127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属性：学号、姓名、性别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方法：获取信息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27021-C38F-AB41-9B1E-40EC4CEE2ECE}"/>
              </a:ext>
            </a:extLst>
          </p:cNvPr>
          <p:cNvSpPr/>
          <p:nvPr/>
        </p:nvSpPr>
        <p:spPr>
          <a:xfrm>
            <a:off x="9061509" y="2651949"/>
            <a:ext cx="2221568" cy="127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小明同学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学号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=S001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小明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男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858851-7286-4348-B417-98A45350A2F1}"/>
              </a:ext>
            </a:extLst>
          </p:cNvPr>
          <p:cNvSpPr/>
          <p:nvPr/>
        </p:nvSpPr>
        <p:spPr>
          <a:xfrm>
            <a:off x="9061509" y="4324854"/>
            <a:ext cx="2221568" cy="127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小王同学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r>
              <a:rPr lang="en-US" altLang="zh-CN" sz="1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学号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=S002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小王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女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65C4DF2C-A31C-754A-B703-A97437A4B37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497990" y="3291445"/>
            <a:ext cx="563519" cy="8458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DE48822-05C1-E648-BF07-FD6859786D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497990" y="4137335"/>
            <a:ext cx="563519" cy="8270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5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语法知识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CE9905-3904-5C4A-A3D3-B1BE25C350D6}"/>
              </a:ext>
            </a:extLst>
          </p:cNvPr>
          <p:cNvSpPr/>
          <p:nvPr/>
        </p:nvSpPr>
        <p:spPr>
          <a:xfrm>
            <a:off x="1837191" y="1972672"/>
            <a:ext cx="4043493" cy="45701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" altLang="zh-CN" sz="1400" b="1" dirty="0">
                <a:latin typeface="Courier" pitchFamily="2" charset="0"/>
              </a:rPr>
              <a:t>class </a:t>
            </a:r>
            <a:r>
              <a:rPr lang="en" altLang="zh-CN" sz="1400" dirty="0">
                <a:latin typeface="Courier" pitchFamily="2" charset="0"/>
              </a:rPr>
              <a:t>Student: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</a:t>
            </a:r>
            <a:r>
              <a:rPr lang="en" altLang="zh-CN" sz="1400" i="1" dirty="0">
                <a:latin typeface="Courier" pitchFamily="2" charset="0"/>
              </a:rPr>
              <a:t>""" </a:t>
            </a:r>
            <a:r>
              <a:rPr lang="zh-CN" altLang="en-US" sz="1400" i="1" dirty="0">
                <a:latin typeface="Courier" pitchFamily="2" charset="0"/>
              </a:rPr>
              <a:t>类注释 </a:t>
            </a:r>
            <a:r>
              <a:rPr lang="en-US" altLang="zh-CN" sz="1400" i="1" dirty="0">
                <a:latin typeface="Courier" pitchFamily="2" charset="0"/>
              </a:rPr>
              <a:t>"""</a:t>
            </a:r>
            <a:br>
              <a:rPr lang="en-US" altLang="zh-CN" sz="1400" i="1" dirty="0">
                <a:latin typeface="Courier" pitchFamily="2" charset="0"/>
              </a:rPr>
            </a:br>
            <a:r>
              <a:rPr lang="en-US" altLang="zh-CN" sz="1400" i="1" dirty="0">
                <a:latin typeface="Courier" pitchFamily="2" charset="0"/>
              </a:rPr>
              <a:t>    # </a:t>
            </a:r>
            <a:r>
              <a:rPr lang="zh-CN" altLang="en-US" sz="1400" i="1" dirty="0">
                <a:latin typeface="Courier" pitchFamily="2" charset="0"/>
              </a:rPr>
              <a:t>类变量，所有实例共享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zh-CN" altLang="en-US" sz="1400" i="1" dirty="0">
                <a:latin typeface="Courier" pitchFamily="2" charset="0"/>
              </a:rPr>
              <a:t>    </a:t>
            </a:r>
            <a:r>
              <a:rPr lang="en" altLang="zh-CN" sz="1400" dirty="0" err="1">
                <a:latin typeface="Courier" pitchFamily="2" charset="0"/>
              </a:rPr>
              <a:t>total_cnt</a:t>
            </a:r>
            <a:r>
              <a:rPr lang="en" altLang="zh-CN" sz="1400" dirty="0">
                <a:latin typeface="Courier" pitchFamily="2" charset="0"/>
              </a:rPr>
              <a:t> = 0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</a:t>
            </a:r>
            <a:r>
              <a:rPr lang="en" altLang="zh-CN" sz="1400" b="1" dirty="0">
                <a:latin typeface="Courier" pitchFamily="2" charset="0"/>
              </a:rPr>
              <a:t>def </a:t>
            </a:r>
            <a:r>
              <a:rPr lang="en" altLang="zh-CN" sz="1400" dirty="0">
                <a:latin typeface="Courier" pitchFamily="2" charset="0"/>
              </a:rPr>
              <a:t>__</a:t>
            </a:r>
            <a:r>
              <a:rPr lang="en" altLang="zh-CN" sz="1400" dirty="0" err="1">
                <a:latin typeface="Courier" pitchFamily="2" charset="0"/>
              </a:rPr>
              <a:t>init</a:t>
            </a:r>
            <a:r>
              <a:rPr lang="en" altLang="zh-CN" sz="1400" dirty="0">
                <a:latin typeface="Courier" pitchFamily="2" charset="0"/>
              </a:rPr>
              <a:t>__(self, name, age):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    </a:t>
            </a:r>
            <a:r>
              <a:rPr lang="en" altLang="zh-CN" sz="1400" i="1" dirty="0">
                <a:latin typeface="Courier" pitchFamily="2" charset="0"/>
              </a:rPr>
              <a:t>""" </a:t>
            </a:r>
            <a:r>
              <a:rPr lang="zh-CN" altLang="en-US" sz="1400" i="1" dirty="0">
                <a:latin typeface="Courier" pitchFamily="2" charset="0"/>
              </a:rPr>
              <a:t>初始化方法 </a:t>
            </a:r>
            <a:r>
              <a:rPr lang="en-US" altLang="zh-CN" sz="1400" i="1" dirty="0">
                <a:latin typeface="Courier" pitchFamily="2" charset="0"/>
              </a:rPr>
              <a:t>"""</a:t>
            </a:r>
          </a:p>
          <a:p>
            <a:pPr>
              <a:lnSpc>
                <a:spcPct val="150000"/>
              </a:lnSpc>
            </a:pPr>
            <a:r>
              <a:rPr lang="zh-CN" altLang="en-US" sz="1400" i="1" dirty="0">
                <a:latin typeface="Courier" pitchFamily="2" charset="0"/>
              </a:rPr>
              <a:t>        </a:t>
            </a:r>
            <a:r>
              <a:rPr lang="en-US" altLang="zh-CN" sz="1400" i="1" dirty="0">
                <a:latin typeface="Courier" pitchFamily="2" charset="0"/>
              </a:rPr>
              <a:t>#</a:t>
            </a:r>
            <a:r>
              <a:rPr lang="zh-CN" altLang="en-US" sz="1400" i="1" dirty="0">
                <a:latin typeface="Courier" pitchFamily="2" charset="0"/>
              </a:rPr>
              <a:t> 普通实例变量，每个实例独有</a:t>
            </a:r>
            <a:br>
              <a:rPr lang="en-US" altLang="zh-CN" sz="1400" i="1" dirty="0">
                <a:latin typeface="Courier" pitchFamily="2" charset="0"/>
              </a:rPr>
            </a:br>
            <a:r>
              <a:rPr lang="en-US" altLang="zh-CN" sz="1400" i="1" dirty="0">
                <a:latin typeface="Courier" pitchFamily="2" charset="0"/>
              </a:rPr>
              <a:t>        </a:t>
            </a:r>
            <a:r>
              <a:rPr lang="en" altLang="zh-CN" sz="1400" dirty="0" err="1">
                <a:latin typeface="Courier" pitchFamily="2" charset="0"/>
              </a:rPr>
              <a:t>self.name</a:t>
            </a:r>
            <a:r>
              <a:rPr lang="en" altLang="zh-CN" sz="1400" dirty="0">
                <a:latin typeface="Courier" pitchFamily="2" charset="0"/>
              </a:rPr>
              <a:t> = name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    </a:t>
            </a:r>
            <a:r>
              <a:rPr lang="en" altLang="zh-CN" sz="1400" dirty="0" err="1">
                <a:latin typeface="Courier" pitchFamily="2" charset="0"/>
              </a:rPr>
              <a:t>self.age</a:t>
            </a:r>
            <a:r>
              <a:rPr lang="en" altLang="zh-CN" sz="1400" dirty="0">
                <a:latin typeface="Courier" pitchFamily="2" charset="0"/>
              </a:rPr>
              <a:t> = age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    </a:t>
            </a:r>
            <a:r>
              <a:rPr lang="en" altLang="zh-CN" sz="1400" dirty="0" err="1">
                <a:latin typeface="Courier" pitchFamily="2" charset="0"/>
              </a:rPr>
              <a:t>Student.total_cnt</a:t>
            </a:r>
            <a:r>
              <a:rPr lang="en" altLang="zh-CN" sz="1400" dirty="0">
                <a:latin typeface="Courier" pitchFamily="2" charset="0"/>
              </a:rPr>
              <a:t> += 1</a:t>
            </a:r>
            <a:br>
              <a:rPr lang="en" altLang="zh-CN" sz="1400" dirty="0">
                <a:latin typeface="Courier" pitchFamily="2" charset="0"/>
              </a:rPr>
            </a:b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</a:t>
            </a:r>
            <a:r>
              <a:rPr lang="en" altLang="zh-CN" sz="1400" b="1" dirty="0">
                <a:latin typeface="Courier" pitchFamily="2" charset="0"/>
              </a:rPr>
              <a:t>def </a:t>
            </a:r>
            <a:r>
              <a:rPr lang="en" altLang="zh-CN" sz="1400" dirty="0" err="1">
                <a:latin typeface="Courier" pitchFamily="2" charset="0"/>
              </a:rPr>
              <a:t>set_grade</a:t>
            </a:r>
            <a:r>
              <a:rPr lang="en" altLang="zh-CN" sz="1400" dirty="0">
                <a:latin typeface="Courier" pitchFamily="2" charset="0"/>
              </a:rPr>
              <a:t>(self, grade):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    </a:t>
            </a:r>
            <a:r>
              <a:rPr lang="en" altLang="zh-CN" sz="1400" i="1" dirty="0">
                <a:latin typeface="Courier" pitchFamily="2" charset="0"/>
              </a:rPr>
              <a:t>""" </a:t>
            </a:r>
            <a:r>
              <a:rPr lang="zh-CN" altLang="en-US" sz="1400" i="1" dirty="0">
                <a:latin typeface="Courier" pitchFamily="2" charset="0"/>
              </a:rPr>
              <a:t>普通方法 </a:t>
            </a:r>
            <a:r>
              <a:rPr lang="en-US" altLang="zh-CN" sz="1400" i="1" dirty="0">
                <a:latin typeface="Courier" pitchFamily="2" charset="0"/>
              </a:rPr>
              <a:t>"""</a:t>
            </a:r>
            <a:br>
              <a:rPr lang="en-US" altLang="zh-CN" sz="1400" i="1" dirty="0">
                <a:latin typeface="Courier" pitchFamily="2" charset="0"/>
              </a:rPr>
            </a:br>
            <a:r>
              <a:rPr lang="en-US" altLang="zh-CN" sz="1400" i="1" dirty="0">
                <a:latin typeface="Courier" pitchFamily="2" charset="0"/>
              </a:rPr>
              <a:t>        </a:t>
            </a:r>
            <a:r>
              <a:rPr lang="en" altLang="zh-CN" sz="1400" dirty="0" err="1">
                <a:latin typeface="Courier" pitchFamily="2" charset="0"/>
              </a:rPr>
              <a:t>self.grade</a:t>
            </a:r>
            <a:r>
              <a:rPr lang="en" altLang="zh-CN" sz="1400" dirty="0">
                <a:latin typeface="Courier" pitchFamily="2" charset="0"/>
              </a:rPr>
              <a:t> = grade</a:t>
            </a:r>
            <a:endParaRPr lang="zh-CN" altLang="en-US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1CAAE6-9C1D-B84E-A3A4-E3C22D19EEEB}"/>
              </a:ext>
            </a:extLst>
          </p:cNvPr>
          <p:cNvSpPr/>
          <p:nvPr/>
        </p:nvSpPr>
        <p:spPr>
          <a:xfrm>
            <a:off x="6210650" y="1972672"/>
            <a:ext cx="4250422" cy="45701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创建类的实例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urier" pitchFamily="2" charset="0"/>
              </a:rPr>
              <a:t>#</a:t>
            </a:r>
            <a:r>
              <a:rPr lang="zh-CN" altLang="en-US" sz="1400" dirty="0">
                <a:latin typeface="Courier" pitchFamily="2" charset="0"/>
              </a:rPr>
              <a:t>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会调用类的初始化函数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</a:rPr>
              <a:t>__</a:t>
            </a:r>
            <a:r>
              <a:rPr lang="en" altLang="zh-CN" sz="1400" dirty="0" err="1">
                <a:solidFill>
                  <a:schemeClr val="dk1"/>
                </a:solidFill>
                <a:latin typeface="Courier" pitchFamily="2" charset="0"/>
              </a:rPr>
              <a:t>init</a:t>
            </a: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__</a:t>
            </a:r>
            <a:r>
              <a:rPr lang="zh-CN" altLang="en" sz="1400" dirty="0">
                <a:solidFill>
                  <a:schemeClr val="dk1"/>
                </a:solidFill>
                <a:latin typeface="Courier" pitchFamily="2" charset="0"/>
              </a:rPr>
              <a:t>，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不用传</a:t>
            </a: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self</a:t>
            </a:r>
            <a:b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s1 = Student('</a:t>
            </a:r>
            <a:r>
              <a:rPr lang="en" altLang="zh-CN" sz="1400" dirty="0" err="1">
                <a:solidFill>
                  <a:schemeClr val="dk1"/>
                </a:solidFill>
                <a:latin typeface="Courier" pitchFamily="2" charset="0"/>
              </a:rPr>
              <a:t>xiaoming</a:t>
            </a: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', 20)</a:t>
            </a:r>
            <a:b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s2 = Student('</a:t>
            </a:r>
            <a:r>
              <a:rPr lang="en" altLang="zh-CN" sz="1400" dirty="0" err="1">
                <a:solidFill>
                  <a:schemeClr val="dk1"/>
                </a:solidFill>
                <a:latin typeface="Courier" pitchFamily="2" charset="0"/>
              </a:rPr>
              <a:t>xiaowang</a:t>
            </a: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', 25)</a:t>
            </a:r>
            <a:b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访问类的属性</a:t>
            </a:r>
            <a:b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print(</a:t>
            </a:r>
            <a:r>
              <a:rPr lang="en" altLang="zh-CN" sz="1400" dirty="0" err="1">
                <a:solidFill>
                  <a:schemeClr val="dk1"/>
                </a:solidFill>
                <a:latin typeface="Courier" pitchFamily="2" charset="0"/>
              </a:rPr>
              <a:t>Student.total_cnt</a:t>
            </a: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)</a:t>
            </a:r>
            <a:b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访问实例的属性</a:t>
            </a:r>
            <a:b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print(s1.name, s1.age)</a:t>
            </a:r>
            <a:b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#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调用实例的方法</a:t>
            </a:r>
            <a:b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</a:rPr>
              <a:t>s1.set_grade(100)</a:t>
            </a:r>
            <a:endParaRPr lang="zh-CN" altLang="en-US" sz="1400" dirty="0">
              <a:solidFill>
                <a:schemeClr val="dk1"/>
              </a:solidFill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CF86E2-6E4C-AB43-B00B-E44938F73819}"/>
              </a:ext>
            </a:extLst>
          </p:cNvPr>
          <p:cNvSpPr txBox="1"/>
          <p:nvPr/>
        </p:nvSpPr>
        <p:spPr>
          <a:xfrm>
            <a:off x="3189523" y="1501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怎样定义类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4A87B0-95FC-8E45-98F6-B05F9F6BB522}"/>
              </a:ext>
            </a:extLst>
          </p:cNvPr>
          <p:cNvSpPr txBox="1"/>
          <p:nvPr/>
        </p:nvSpPr>
        <p:spPr>
          <a:xfrm>
            <a:off x="7666447" y="1501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怎样使用类</a:t>
            </a:r>
          </a:p>
        </p:txBody>
      </p:sp>
    </p:spTree>
    <p:extLst>
      <p:ext uri="{BB962C8B-B14F-4D97-AF65-F5344CB8AC3E}">
        <p14:creationId xmlns:p14="http://schemas.microsoft.com/office/powerpoint/2010/main" val="1323140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实例演示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B6ED14-982E-8C4F-847F-1E3EDE91B89D}"/>
              </a:ext>
            </a:extLst>
          </p:cNvPr>
          <p:cNvSpPr txBox="1"/>
          <p:nvPr/>
        </p:nvSpPr>
        <p:spPr>
          <a:xfrm>
            <a:off x="910904" y="136687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需求：用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的方式解决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学生成绩表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，支持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学生成绩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导入，支持计算各科平均分最高分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9D935-041E-8C40-8AC1-39D3805693A8}"/>
              </a:ext>
            </a:extLst>
          </p:cNvPr>
          <p:cNvSpPr/>
          <p:nvPr/>
        </p:nvSpPr>
        <p:spPr>
          <a:xfrm>
            <a:off x="8707390" y="2924567"/>
            <a:ext cx="2600587" cy="29411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类</a:t>
            </a:r>
            <a:r>
              <a:rPr lang="en-US" altLang="zh-CN" sz="1400" b="1" dirty="0">
                <a:solidFill>
                  <a:schemeClr val="dk1"/>
                </a:solidFill>
                <a:latin typeface="Courier" pitchFamily="2" charset="0"/>
              </a:rPr>
              <a:t>2</a:t>
            </a: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：学生成绩 </a:t>
            </a:r>
            <a:r>
              <a:rPr lang="en-US" altLang="zh-CN" sz="1400" b="1" dirty="0" err="1">
                <a:solidFill>
                  <a:schemeClr val="dk1"/>
                </a:solidFill>
                <a:latin typeface="Courier" pitchFamily="2" charset="0"/>
              </a:rPr>
              <a:t>Sgrade</a:t>
            </a:r>
            <a:endParaRPr lang="en-US" altLang="zh-CN" sz="1400" b="1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属性：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学号</a:t>
            </a:r>
            <a:endParaRPr lang="en-US" altLang="zh-CN" sz="1400" dirty="0"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语文成绩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数学成绩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英语成绩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3E28BC-4848-D643-9C5E-B969E8695A5E}"/>
              </a:ext>
            </a:extLst>
          </p:cNvPr>
          <p:cNvSpPr/>
          <p:nvPr/>
        </p:nvSpPr>
        <p:spPr>
          <a:xfrm>
            <a:off x="4581402" y="2924567"/>
            <a:ext cx="3370977" cy="29411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类</a:t>
            </a:r>
            <a:r>
              <a:rPr lang="en-US" altLang="zh-CN" sz="1400" b="1" dirty="0">
                <a:solidFill>
                  <a:schemeClr val="dk1"/>
                </a:solidFill>
                <a:latin typeface="Courier" pitchFamily="2" charset="0"/>
              </a:rPr>
              <a:t>1</a:t>
            </a:r>
            <a:r>
              <a:rPr lang="zh-CN" altLang="en-US" sz="1400" b="1" dirty="0">
                <a:solidFill>
                  <a:schemeClr val="dk1"/>
                </a:solidFill>
                <a:latin typeface="Courier" pitchFamily="2" charset="0"/>
              </a:rPr>
              <a:t>：学生成绩表 </a:t>
            </a:r>
            <a:r>
              <a:rPr lang="en-US" altLang="zh-CN" sz="1400" b="1" dirty="0" err="1">
                <a:solidFill>
                  <a:schemeClr val="dk1"/>
                </a:solidFill>
                <a:latin typeface="Courier" pitchFamily="2" charset="0"/>
              </a:rPr>
              <a:t>SgradeTable</a:t>
            </a:r>
            <a:endParaRPr lang="en-US" altLang="zh-CN" sz="1400" b="1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属性：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</a:rPr>
              <a:t>   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学生成绩表：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</a:rPr>
              <a:t>list(</a:t>
            </a:r>
            <a:r>
              <a:rPr lang="en-US" altLang="zh-CN" sz="1400" b="1" dirty="0" err="1">
                <a:solidFill>
                  <a:schemeClr val="dk1"/>
                </a:solidFill>
                <a:latin typeface="Courier" pitchFamily="2" charset="0"/>
              </a:rPr>
              <a:t>Sgrade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方法：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导入成绩表文件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计算各科的平均分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</a:rPr>
              <a:t>计算各科的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</a:rPr>
              <a:t>最高分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04CE054-6C81-4D4E-8F36-4148935FAA0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42708" y="4180777"/>
            <a:ext cx="1364682" cy="2143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2261B15-9CFA-8A44-8436-47BC10D67720}"/>
              </a:ext>
            </a:extLst>
          </p:cNvPr>
          <p:cNvSpPr txBox="1"/>
          <p:nvPr/>
        </p:nvSpPr>
        <p:spPr>
          <a:xfrm>
            <a:off x="8025049" y="3996059"/>
            <a:ext cx="49244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7C95C1-380C-0F45-A6C0-D6E32F16B719}"/>
              </a:ext>
            </a:extLst>
          </p:cNvPr>
          <p:cNvSpPr txBox="1"/>
          <p:nvPr/>
        </p:nvSpPr>
        <p:spPr>
          <a:xfrm>
            <a:off x="683294" y="573739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怎样用类保存成绩表数据，支持所需的方法？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890F11-4E94-5F43-ACAA-5574E58073F3}"/>
              </a:ext>
            </a:extLst>
          </p:cNvPr>
          <p:cNvSpPr txBox="1"/>
          <p:nvPr/>
        </p:nvSpPr>
        <p:spPr>
          <a:xfrm>
            <a:off x="4529707" y="2128936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思路：找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变成类，找数据变属性，找动词变方法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94108B0-28B1-8F4F-AD6C-CD7BCA2D5FAA}"/>
              </a:ext>
            </a:extLst>
          </p:cNvPr>
          <p:cNvCxnSpPr/>
          <p:nvPr/>
        </p:nvCxnSpPr>
        <p:spPr>
          <a:xfrm>
            <a:off x="4590173" y="1827997"/>
            <a:ext cx="745225" cy="3009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E234010-C9E0-CA47-9F68-2FDB6AA07957}"/>
              </a:ext>
            </a:extLst>
          </p:cNvPr>
          <p:cNvCxnSpPr>
            <a:cxnSpLocks/>
          </p:cNvCxnSpPr>
          <p:nvPr/>
        </p:nvCxnSpPr>
        <p:spPr>
          <a:xfrm flipH="1">
            <a:off x="5558170" y="1827997"/>
            <a:ext cx="550530" cy="3009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C64DE95-3948-E74A-AA20-D1BD4D0E1A69}"/>
              </a:ext>
            </a:extLst>
          </p:cNvPr>
          <p:cNvCxnSpPr>
            <a:cxnSpLocks/>
          </p:cNvCxnSpPr>
          <p:nvPr/>
        </p:nvCxnSpPr>
        <p:spPr>
          <a:xfrm>
            <a:off x="6427638" y="1827997"/>
            <a:ext cx="451334" cy="3009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E375EF6-7F96-1A48-AE1B-C2C113CB300C}"/>
              </a:ext>
            </a:extLst>
          </p:cNvPr>
          <p:cNvCxnSpPr>
            <a:cxnSpLocks/>
          </p:cNvCxnSpPr>
          <p:nvPr/>
        </p:nvCxnSpPr>
        <p:spPr>
          <a:xfrm>
            <a:off x="7351479" y="1736202"/>
            <a:ext cx="416727" cy="39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C835223-538B-C642-B05B-F5D7062FA291}"/>
              </a:ext>
            </a:extLst>
          </p:cNvPr>
          <p:cNvCxnSpPr>
            <a:cxnSpLocks/>
          </p:cNvCxnSpPr>
          <p:nvPr/>
        </p:nvCxnSpPr>
        <p:spPr>
          <a:xfrm flipH="1">
            <a:off x="8165318" y="1767765"/>
            <a:ext cx="360946" cy="36117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DBFAC54A-EE13-6D49-B360-B435B539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52" y="2773565"/>
            <a:ext cx="2880678" cy="27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的异常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B58093-7F42-B543-91B8-6835B85FB1C6}"/>
              </a:ext>
            </a:extLst>
          </p:cNvPr>
          <p:cNvSpPr/>
          <p:nvPr/>
        </p:nvSpPr>
        <p:spPr>
          <a:xfrm>
            <a:off x="1168866" y="3280095"/>
            <a:ext cx="5122878" cy="3322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异常举例：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代码中出现数字除以零，抛出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ZeroDivisionError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的异常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将字符串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aa"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转换成数字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int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aa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抛出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ValueError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列表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List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只有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3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个元素，却出现了用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list[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4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访问元素，抛出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IndexError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一个字典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dict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使用不存在的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key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来访问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d[key]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就会报错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打开一个不存在的文件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open("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test.txt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抛出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FileNotFoundError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FC5937-E48F-8D44-A8B6-098E7C662684}"/>
              </a:ext>
            </a:extLst>
          </p:cNvPr>
          <p:cNvSpPr/>
          <p:nvPr/>
        </p:nvSpPr>
        <p:spPr>
          <a:xfrm>
            <a:off x="1168865" y="1317950"/>
            <a:ext cx="5122879" cy="18279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异常是什么？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程序运行中会出现一些意外，这些意外</a:t>
            </a:r>
            <a:r>
              <a:rPr lang="en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自身没法处理，所以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举手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"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抛出异常，让程序员自己处理，程序员如果不处理，程序就会停止继续执行，这些意外就叫做异常。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E8AA12-4A6E-DF41-B9EF-61E2C083A980}"/>
              </a:ext>
            </a:extLst>
          </p:cNvPr>
          <p:cNvSpPr/>
          <p:nvPr/>
        </p:nvSpPr>
        <p:spPr>
          <a:xfrm>
            <a:off x="6653985" y="1317950"/>
            <a:ext cx="4411094" cy="39838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异常的捕获和处理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try: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代码逻辑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   代码逻辑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 [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as e]: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print("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的代码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", e)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 [Exception as e]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  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#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Exception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可以捕获所有异常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print("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keyError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的代码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", e)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finally: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    #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一般用于资源的清理，比如文件的关闭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  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print("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一定执行的代码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52148-00ED-D546-97C1-FBF3BE7CBAF4}"/>
              </a:ext>
            </a:extLst>
          </p:cNvPr>
          <p:cNvSpPr/>
          <p:nvPr/>
        </p:nvSpPr>
        <p:spPr>
          <a:xfrm>
            <a:off x="6653984" y="5407628"/>
            <a:ext cx="4411094" cy="11945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自己抛出异常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#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即抛出一个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Exception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的对象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raise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Exception("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异常信息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935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和模块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module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B58093-7F42-B543-91B8-6835B85FB1C6}"/>
              </a:ext>
            </a:extLst>
          </p:cNvPr>
          <p:cNvSpPr/>
          <p:nvPr/>
        </p:nvSpPr>
        <p:spPr>
          <a:xfrm>
            <a:off x="922788" y="4208602"/>
            <a:ext cx="4907559" cy="197887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引入模块：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module1, module2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from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pkg1.pkg2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from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pkg1.pkg2.module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func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/class</a:t>
            </a:r>
            <a:endParaRPr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FC5937-E48F-8D44-A8B6-098E7C662684}"/>
              </a:ext>
            </a:extLst>
          </p:cNvPr>
          <p:cNvSpPr/>
          <p:nvPr/>
        </p:nvSpPr>
        <p:spPr>
          <a:xfrm>
            <a:off x="922788" y="1326738"/>
            <a:ext cx="4907560" cy="27483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包</a:t>
            </a: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package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和模块</a:t>
            </a: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包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package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是一个目录，里面包含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__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init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__.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py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和模块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模块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module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是文件，以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.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为后缀名，包含类、函数、语句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包和模块都是为了更好的对代码进行组织，实现可重用和可维护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包的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init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__.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用于区分普通目录，包可以多级嵌套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E8AA12-4A6E-DF41-B9EF-61E2C083A980}"/>
              </a:ext>
            </a:extLst>
          </p:cNvPr>
          <p:cNvSpPr/>
          <p:nvPr/>
        </p:nvSpPr>
        <p:spPr>
          <a:xfrm>
            <a:off x="6108699" y="1326739"/>
            <a:ext cx="5031880" cy="2759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模块的搜索路径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搜索执行脚本的当前目录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搜索</a:t>
            </a:r>
            <a:r>
              <a:rPr lang="en-US" altLang="zh-CN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PYTHONPATH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的路径列表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使用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可查看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怎样新增一个模块的搜索路径？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.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bash_profile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或者执行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shell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中，增加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export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PYTHONPATH="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代码目录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"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代码开始，用</a:t>
            </a:r>
            <a:r>
              <a:rPr lang="en-US" altLang="zh-CN" sz="140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sys</a:t>
            </a:r>
            <a:r>
              <a:rPr lang="en-US" altLang="zh-CN" sz="140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.append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代码目录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")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添加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52148-00ED-D546-97C1-FBF3BE7CBAF4}"/>
              </a:ext>
            </a:extLst>
          </p:cNvPr>
          <p:cNvSpPr/>
          <p:nvPr/>
        </p:nvSpPr>
        <p:spPr>
          <a:xfrm>
            <a:off x="6108699" y="4208602"/>
            <a:ext cx="5031880" cy="197887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__name__</a:t>
            </a: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变量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该变量的值是当前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module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的名称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如果直接执行这个</a:t>
            </a: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module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，则该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值为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__main__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当前脚本既希望被别人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，又想执行自己的特殊代码比如测试代码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B5D84C-005D-8A43-B6D7-2C65F1A80489}"/>
              </a:ext>
            </a:extLst>
          </p:cNvPr>
          <p:cNvSpPr txBox="1"/>
          <p:nvPr/>
        </p:nvSpPr>
        <p:spPr>
          <a:xfrm>
            <a:off x="2492828" y="6320989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我们会编写自己的模块，也会使用大量的</a:t>
            </a:r>
            <a:r>
              <a:rPr kumimoji="1" lang="en-US" altLang="zh-CN" dirty="0">
                <a:solidFill>
                  <a:srgbClr val="0070C0"/>
                </a:solidFill>
              </a:rPr>
              <a:t>Python</a:t>
            </a:r>
            <a:r>
              <a:rPr kumimoji="1" lang="zh-CN" altLang="en-US" dirty="0">
                <a:solidFill>
                  <a:srgbClr val="0070C0"/>
                </a:solidFill>
              </a:rPr>
              <a:t>标准库模块和开源模块！</a:t>
            </a:r>
          </a:p>
        </p:txBody>
      </p:sp>
    </p:spTree>
    <p:extLst>
      <p:ext uri="{BB962C8B-B14F-4D97-AF65-F5344CB8AC3E}">
        <p14:creationId xmlns:p14="http://schemas.microsoft.com/office/powerpoint/2010/main" val="3992793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的常见模块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FC5937-E48F-8D44-A8B6-098E7C662684}"/>
              </a:ext>
            </a:extLst>
          </p:cNvPr>
          <p:cNvSpPr/>
          <p:nvPr/>
        </p:nvSpPr>
        <p:spPr>
          <a:xfrm>
            <a:off x="805343" y="2333415"/>
            <a:ext cx="4932728" cy="39079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标准库常见模块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已自带不用额外安装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解释器相关：</a:t>
            </a:r>
            <a:r>
              <a:rPr lang="en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sys</a:t>
            </a:r>
            <a:endParaRPr lang="en-US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操作系统：</a:t>
            </a: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os</a:t>
            </a:r>
            <a:endParaRPr lang="en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加载生成：</a:t>
            </a: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endParaRPr lang="en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正则表达式：</a:t>
            </a:r>
            <a:r>
              <a:rPr lang="en" altLang="zh-CN" sz="1600" dirty="0">
                <a:latin typeface="Courier" pitchFamily="2" charset="0"/>
                <a:ea typeface="Microsoft YaHei" panose="020B0503020204020204" pitchFamily="34" charset="-122"/>
              </a:rPr>
              <a:t>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随机数：</a:t>
            </a:r>
            <a:r>
              <a:rPr lang="en" altLang="zh-CN" sz="1600" dirty="0">
                <a:latin typeface="Courier" pitchFamily="2" charset="0"/>
                <a:ea typeface="Microsoft YaHei" panose="020B0503020204020204" pitchFamily="34" charset="-122"/>
              </a:rPr>
              <a:t>random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多线程：</a:t>
            </a:r>
            <a:r>
              <a:rPr lang="en" altLang="zh-CN" sz="1600" dirty="0">
                <a:latin typeface="Courier" pitchFamily="2" charset="0"/>
                <a:ea typeface="Microsoft YaHei" panose="020B0503020204020204" pitchFamily="34" charset="-122"/>
              </a:rPr>
              <a:t>multiprocessing</a:t>
            </a:r>
            <a:endParaRPr lang="en-US" altLang="zh-CN" sz="16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E8AA12-4A6E-DF41-B9EF-61E2C083A980}"/>
              </a:ext>
            </a:extLst>
          </p:cNvPr>
          <p:cNvSpPr/>
          <p:nvPr/>
        </p:nvSpPr>
        <p:spPr>
          <a:xfrm>
            <a:off x="5931017" y="2333415"/>
            <a:ext cx="5503177" cy="3907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常见开源模块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需要额外安装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网页爬取：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scrapy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BeautifulSoup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WEB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服务：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django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数据库：</a:t>
            </a:r>
            <a:r>
              <a:rPr lang="en-US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PyMySQL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redis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Excel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读写：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xlrd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xlwt</a:t>
            </a:r>
            <a:endParaRPr lang="en-US" altLang="zh-CN" sz="1600" dirty="0">
              <a:solidFill>
                <a:srgbClr val="FF000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大数据：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PySpark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数据计算：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numpy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scipy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图表展示：</a:t>
            </a: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机器学习：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scikit</a:t>
            </a: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-learn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深度学习：百度</a:t>
            </a:r>
            <a:r>
              <a:rPr lang="en-US" altLang="zh-CN" sz="1600" dirty="0" err="1">
                <a:latin typeface="Courier" pitchFamily="2" charset="0"/>
                <a:ea typeface="Microsoft YaHei" panose="020B0503020204020204" pitchFamily="34" charset="-122"/>
              </a:rPr>
              <a:t>PaddlePaddle</a:t>
            </a:r>
            <a:r>
              <a:rPr lang="zh-CN" altLang="en-US" sz="1600" dirty="0">
                <a:latin typeface="Courier" pitchFamily="2" charset="0"/>
                <a:ea typeface="Microsoft YaHei" panose="020B0503020204020204" pitchFamily="34" charset="-122"/>
              </a:rPr>
              <a:t>、谷歌</a:t>
            </a:r>
            <a:r>
              <a:rPr lang="en-US" altLang="zh-CN" sz="1600" dirty="0">
                <a:latin typeface="Courier" pitchFamily="2" charset="0"/>
                <a:ea typeface="Microsoft YaHei" panose="020B0503020204020204" pitchFamily="34" charset="-122"/>
              </a:rPr>
              <a:t>TensorFlow</a:t>
            </a:r>
            <a:endParaRPr lang="en-US" altLang="zh-CN" sz="16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B5D84C-005D-8A43-B6D7-2C65F1A80489}"/>
              </a:ext>
            </a:extLst>
          </p:cNvPr>
          <p:cNvSpPr txBox="1"/>
          <p:nvPr/>
        </p:nvSpPr>
        <p:spPr>
          <a:xfrm>
            <a:off x="2280866" y="1528076"/>
            <a:ext cx="7689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学完了基础知识，我们来领略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各种模块的精彩！</a:t>
            </a:r>
          </a:p>
        </p:txBody>
      </p:sp>
    </p:spTree>
    <p:extLst>
      <p:ext uri="{BB962C8B-B14F-4D97-AF65-F5344CB8AC3E}">
        <p14:creationId xmlns:p14="http://schemas.microsoft.com/office/powerpoint/2010/main" val="1482623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的模块安装方法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FC5937-E48F-8D44-A8B6-098E7C662684}"/>
              </a:ext>
            </a:extLst>
          </p:cNvPr>
          <p:cNvSpPr/>
          <p:nvPr/>
        </p:nvSpPr>
        <p:spPr>
          <a:xfrm>
            <a:off x="2409155" y="1544849"/>
            <a:ext cx="7399090" cy="45036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：使用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Pip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pip3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install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python3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-m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pip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install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：在</a:t>
            </a:r>
            <a:r>
              <a:rPr lang="en-US" altLang="zh-CN" sz="20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Pycharm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中可视化安装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方法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：使用</a:t>
            </a:r>
            <a:r>
              <a:rPr lang="en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Anaconda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包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" dirty="0"/>
              <a:t>该</a:t>
            </a:r>
            <a:r>
              <a:rPr lang="zh-CN" altLang="en-US" dirty="0"/>
              <a:t>包已经预先包括了数据科学的几乎所有开源包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网址：</a:t>
            </a:r>
            <a:r>
              <a:rPr lang="en" altLang="zh-CN" dirty="0">
                <a:hlinkClick r:id="rId2"/>
              </a:rPr>
              <a:t>https://</a:t>
            </a:r>
            <a:r>
              <a:rPr lang="en" altLang="zh-CN" dirty="0" err="1">
                <a:hlinkClick r:id="rId2"/>
              </a:rPr>
              <a:t>www.anaconda.com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389681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的标准库模块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329068-98F2-AF4C-B80F-FC16CC63AA96}"/>
              </a:ext>
            </a:extLst>
          </p:cNvPr>
          <p:cNvSpPr/>
          <p:nvPr/>
        </p:nvSpPr>
        <p:spPr>
          <a:xfrm>
            <a:off x="654341" y="1293181"/>
            <a:ext cx="5352175" cy="5401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sys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模块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负责程序与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解释器的交互，提供函数和变量用于操控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的运行时环境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sys.argv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类型为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list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命令行参数列表，第一个元素是脚本名称或路径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sys.path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类型为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list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模块的搜索路径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它使用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PYTHONPATH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环境变量初始化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第一个元素是当前目录，意思是每次会首先搜索当前目录下的模块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用户在程序中可以自己修改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sys.path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设置自己的模块搜索路径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sys.exit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(n)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退出程序，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等于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代表正常退出，不等于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代表异常退出，在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shell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可以用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$?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获得退出值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CB4C39-F6A5-914B-B4E3-9019E456361E}"/>
              </a:ext>
            </a:extLst>
          </p:cNvPr>
          <p:cNvSpPr/>
          <p:nvPr/>
        </p:nvSpPr>
        <p:spPr>
          <a:xfrm>
            <a:off x="6234418" y="1293181"/>
            <a:ext cx="5352175" cy="5401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-US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endParaRPr lang="en-US" altLang="zh-CN" sz="2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负责程序与操作系统交互，提供访问操作系统底层的接口</a:t>
            </a:r>
            <a:endParaRPr lang="en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os.environ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字典类型，读取系统环境变量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os.remove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删除文件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os.rename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src,dst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重命名文件或目录，可实现文件移动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os.mkdir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创建目录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os.rmdir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删除目录，目录必须为空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os.listdir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返回列表，列出目录下的文件和目录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os.path.basename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提取路径参数中的文件名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os.path.dirname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提取路径参数中的目录名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os.path.split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拆分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zh-CN" altLang="en" sz="1400" dirty="0">
                <a:latin typeface="Courier" pitchFamily="2" charset="0"/>
                <a:ea typeface="Microsoft YaHei" panose="020B0503020204020204" pitchFamily="34" charset="-122"/>
              </a:rPr>
              <a:t>为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目录名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,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文件名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os.path.splitext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拆分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文件名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,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后缀名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os.path.exists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判断指定的文件或目录是否存在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os.path.isdir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判断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参数是否是目录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os.path.isfile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(path) 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判断</a:t>
            </a:r>
            <a:r>
              <a:rPr lang="en" altLang="zh-CN" sz="1400" dirty="0">
                <a:latin typeface="Courier" pitchFamily="2" charset="0"/>
                <a:ea typeface="Microsoft YaHei" panose="020B0503020204020204" pitchFamily="34" charset="-122"/>
              </a:rPr>
              <a:t>path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参数是否是普通文件</a:t>
            </a:r>
          </a:p>
        </p:txBody>
      </p:sp>
    </p:spTree>
    <p:extLst>
      <p:ext uri="{BB962C8B-B14F-4D97-AF65-F5344CB8AC3E}">
        <p14:creationId xmlns:p14="http://schemas.microsoft.com/office/powerpoint/2010/main" val="289688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C2D95C-8A51-ED4D-8ECE-428142E4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4" y="2013705"/>
            <a:ext cx="7933267" cy="1833820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1DDC55-B2D0-6345-A133-1C8C4134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4" y="4268006"/>
            <a:ext cx="7933267" cy="2093686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059E0C-E296-7242-BC25-FA38F1BC7863}"/>
              </a:ext>
            </a:extLst>
          </p:cNvPr>
          <p:cNvSpPr txBox="1"/>
          <p:nvPr/>
        </p:nvSpPr>
        <p:spPr>
          <a:xfrm>
            <a:off x="440267" y="231507"/>
            <a:ext cx="11192934" cy="12899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Tiobe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编程语言月度热门排行榜：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09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首次打败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进入第三热门语言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已经成为各个大学的首选语言，它的卖点是容易学习、容易安装、容易部署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963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的标准库模块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18C57E-2C30-CB45-B89E-0D7C072208C9}"/>
              </a:ext>
            </a:extLst>
          </p:cNvPr>
          <p:cNvSpPr txBox="1"/>
          <p:nvPr/>
        </p:nvSpPr>
        <p:spPr>
          <a:xfrm>
            <a:off x="1952480" y="1525339"/>
            <a:ext cx="8170502" cy="9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dirty="0"/>
              <a:t>实例：提供目录名，实现目录下文件按后缀名整理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84D73-AE1E-0048-832B-D948F0B4A9D0}"/>
              </a:ext>
            </a:extLst>
          </p:cNvPr>
          <p:cNvSpPr txBox="1"/>
          <p:nvPr/>
        </p:nvSpPr>
        <p:spPr>
          <a:xfrm>
            <a:off x="2038524" y="3129143"/>
            <a:ext cx="133882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ourier" pitchFamily="2" charset="0"/>
              </a:rPr>
              <a:t>杂乱目录：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1.txt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" pitchFamily="2" charset="0"/>
              </a:rPr>
              <a:t>1.jpg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ourier" pitchFamily="2" charset="0"/>
              </a:rPr>
              <a:t>1.py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B050"/>
                </a:solidFill>
                <a:latin typeface="Courier" pitchFamily="2" charset="0"/>
              </a:rPr>
              <a:t>1.json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" pitchFamily="2" charset="0"/>
              </a:rPr>
              <a:t>2.jpg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ourier" pitchFamily="2" charset="0"/>
              </a:rPr>
              <a:t>2.py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ourier" pitchFamily="2" charset="0"/>
              </a:rPr>
              <a:t>3.py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B050"/>
                </a:solidFill>
                <a:latin typeface="Courier" pitchFamily="2" charset="0"/>
              </a:rPr>
              <a:t>3.json</a:t>
            </a:r>
            <a:endParaRPr kumimoji="1" lang="zh-CN" alt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5B447D-C7B6-DC4B-8EEB-3E0F4BC2CCBC}"/>
              </a:ext>
            </a:extLst>
          </p:cNvPr>
          <p:cNvSpPr txBox="1"/>
          <p:nvPr/>
        </p:nvSpPr>
        <p:spPr>
          <a:xfrm>
            <a:off x="4492274" y="4315210"/>
            <a:ext cx="162095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整理程序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26DAD6-81E4-3C40-A0C4-DC0CD4B3782D}"/>
              </a:ext>
            </a:extLst>
          </p:cNvPr>
          <p:cNvSpPr txBox="1"/>
          <p:nvPr/>
        </p:nvSpPr>
        <p:spPr>
          <a:xfrm>
            <a:off x="7507524" y="3444774"/>
            <a:ext cx="1090871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txt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1.txt</a:t>
            </a:r>
          </a:p>
          <a:p>
            <a:r>
              <a:rPr kumimoji="1" lang="en-US" altLang="zh-CN" dirty="0">
                <a:latin typeface="Courier" pitchFamily="2" charset="0"/>
              </a:rPr>
              <a:t>2.txt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CD4E44-F2FD-1943-AEC9-61D8A1815599}"/>
              </a:ext>
            </a:extLst>
          </p:cNvPr>
          <p:cNvSpPr txBox="1"/>
          <p:nvPr/>
        </p:nvSpPr>
        <p:spPr>
          <a:xfrm>
            <a:off x="7507524" y="4685730"/>
            <a:ext cx="873957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urier" pitchFamily="2" charset="0"/>
              </a:rPr>
              <a:t>jpg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1.jpg</a:t>
            </a:r>
          </a:p>
          <a:p>
            <a:r>
              <a:rPr kumimoji="1" lang="en-US" altLang="zh-CN" dirty="0">
                <a:latin typeface="Courier" pitchFamily="2" charset="0"/>
              </a:rPr>
              <a:t>2.jpg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DE7729-6632-DC41-B37E-18B1CF13251C}"/>
              </a:ext>
            </a:extLst>
          </p:cNvPr>
          <p:cNvSpPr txBox="1"/>
          <p:nvPr/>
        </p:nvSpPr>
        <p:spPr>
          <a:xfrm>
            <a:off x="8758518" y="3444774"/>
            <a:ext cx="736099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urier" pitchFamily="2" charset="0"/>
              </a:rPr>
              <a:t>py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1.py</a:t>
            </a:r>
          </a:p>
          <a:p>
            <a:r>
              <a:rPr kumimoji="1" lang="en-US" altLang="zh-CN" dirty="0">
                <a:latin typeface="Courier" pitchFamily="2" charset="0"/>
              </a:rPr>
              <a:t>2.py</a:t>
            </a:r>
          </a:p>
          <a:p>
            <a:r>
              <a:rPr kumimoji="1" lang="en-US" altLang="zh-CN" dirty="0">
                <a:latin typeface="Courier" pitchFamily="2" charset="0"/>
              </a:rPr>
              <a:t>3.py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C7596D-6858-0745-B2DC-2CEDF30E6277}"/>
              </a:ext>
            </a:extLst>
          </p:cNvPr>
          <p:cNvSpPr txBox="1"/>
          <p:nvPr/>
        </p:nvSpPr>
        <p:spPr>
          <a:xfrm>
            <a:off x="8482802" y="4685730"/>
            <a:ext cx="1011815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urier" pitchFamily="2" charset="0"/>
              </a:rPr>
              <a:t>json</a:t>
            </a:r>
            <a:r>
              <a:rPr kumimoji="1" lang="zh-CN" altLang="en-US" dirty="0">
                <a:latin typeface="Courier" pitchFamily="2" charset="0"/>
              </a:rPr>
              <a:t>：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1.json</a:t>
            </a:r>
          </a:p>
          <a:p>
            <a:r>
              <a:rPr kumimoji="1" lang="en-US" altLang="zh-CN" dirty="0">
                <a:latin typeface="Courier" pitchFamily="2" charset="0"/>
              </a:rPr>
              <a:t>3.json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BC9E697-74DF-314E-95BE-4DEEEFC83F27}"/>
              </a:ext>
            </a:extLst>
          </p:cNvPr>
          <p:cNvSpPr/>
          <p:nvPr/>
        </p:nvSpPr>
        <p:spPr>
          <a:xfrm>
            <a:off x="3621653" y="4368104"/>
            <a:ext cx="520118" cy="41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D8787147-5016-D341-8164-DD3241BC09A6}"/>
              </a:ext>
            </a:extLst>
          </p:cNvPr>
          <p:cNvSpPr/>
          <p:nvPr/>
        </p:nvSpPr>
        <p:spPr>
          <a:xfrm>
            <a:off x="6357532" y="4368104"/>
            <a:ext cx="520118" cy="41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5A24D3-E3D2-9441-98B9-4771D8302058}"/>
              </a:ext>
            </a:extLst>
          </p:cNvPr>
          <p:cNvSpPr txBox="1"/>
          <p:nvPr/>
        </p:nvSpPr>
        <p:spPr>
          <a:xfrm>
            <a:off x="2269356" y="2722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整理前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53C671-C663-E749-8131-E4F3C79AF7C7}"/>
              </a:ext>
            </a:extLst>
          </p:cNvPr>
          <p:cNvSpPr txBox="1"/>
          <p:nvPr/>
        </p:nvSpPr>
        <p:spPr>
          <a:xfrm>
            <a:off x="7572296" y="275267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整理后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个子目录</a:t>
            </a:r>
          </a:p>
        </p:txBody>
      </p:sp>
    </p:spTree>
    <p:extLst>
      <p:ext uri="{BB962C8B-B14F-4D97-AF65-F5344CB8AC3E}">
        <p14:creationId xmlns:p14="http://schemas.microsoft.com/office/powerpoint/2010/main" val="1459829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的标准库模块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5D62FB-7FA1-494B-89A5-FA72E514583F}"/>
              </a:ext>
            </a:extLst>
          </p:cNvPr>
          <p:cNvSpPr/>
          <p:nvPr/>
        </p:nvSpPr>
        <p:spPr>
          <a:xfrm>
            <a:off x="1454090" y="1511296"/>
            <a:ext cx="6205057" cy="15590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是什么？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是一种非常流行的、轻量级的、数据交换格式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：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对人友好，易于读写（比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xml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protobuf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要好）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对机器友好，易于解析和生成</a:t>
            </a:r>
            <a:endParaRPr lang="en-US" altLang="zh-CN" sz="14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BDDAE-3734-B04E-B161-B770CC73940D}"/>
              </a:ext>
            </a:extLst>
          </p:cNvPr>
          <p:cNvSpPr/>
          <p:nvPr/>
        </p:nvSpPr>
        <p:spPr>
          <a:xfrm>
            <a:off x="1454090" y="3204814"/>
            <a:ext cx="6205058" cy="17446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使用场景：</a:t>
            </a:r>
            <a:endParaRPr lang="en-US" altLang="zh-CN" sz="20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生成：将对象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生成为字符串，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存入文件、数据库、在网络传输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解析：解析来自文件、数据库、网络传输的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字符串成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跨语言的数据交换：比如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C/C++/JAVA/JavaScript</a:t>
            </a:r>
            <a:r>
              <a:rPr lang="zh-CN" altLang="en-US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的数据交换</a:t>
            </a:r>
            <a:endParaRPr lang="en-US" altLang="zh-CN"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08D1BF-AA7A-EE4E-9BD6-CEF344CD7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52970"/>
              </p:ext>
            </p:extLst>
          </p:nvPr>
        </p:nvGraphicFramePr>
        <p:xfrm>
          <a:off x="8049149" y="4392183"/>
          <a:ext cx="2978792" cy="2117673"/>
        </p:xfrm>
        <a:graphic>
          <a:graphicData uri="http://schemas.openxmlformats.org/drawingml/2006/table">
            <a:tbl>
              <a:tblPr/>
              <a:tblGrid>
                <a:gridCol w="1489396">
                  <a:extLst>
                    <a:ext uri="{9D8B030D-6E8A-4147-A177-3AD203B41FA5}">
                      <a16:colId xmlns:a16="http://schemas.microsoft.com/office/drawing/2014/main" val="1256983281"/>
                    </a:ext>
                  </a:extLst>
                </a:gridCol>
                <a:gridCol w="1489396">
                  <a:extLst>
                    <a:ext uri="{9D8B030D-6E8A-4147-A177-3AD203B41FA5}">
                      <a16:colId xmlns:a16="http://schemas.microsoft.com/office/drawing/2014/main" val="620142205"/>
                    </a:ext>
                  </a:extLst>
                </a:gridCol>
              </a:tblGrid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JSON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Python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05692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object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dict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97477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array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list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37530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string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str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83603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number (int)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int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00867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number (real)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float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45846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true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True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62446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62366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null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5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None</a:t>
                      </a:r>
                    </a:p>
                  </a:txBody>
                  <a:tcPr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6412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0EFEA12-8D0B-2C49-848A-8CCD2455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23331"/>
              </p:ext>
            </p:extLst>
          </p:nvPr>
        </p:nvGraphicFramePr>
        <p:xfrm>
          <a:off x="8049149" y="1703596"/>
          <a:ext cx="2978792" cy="2194560"/>
        </p:xfrm>
        <a:graphic>
          <a:graphicData uri="http://schemas.openxmlformats.org/drawingml/2006/table">
            <a:tbl>
              <a:tblPr/>
              <a:tblGrid>
                <a:gridCol w="1476463">
                  <a:extLst>
                    <a:ext uri="{9D8B030D-6E8A-4147-A177-3AD203B41FA5}">
                      <a16:colId xmlns:a16="http://schemas.microsoft.com/office/drawing/2014/main" val="339680029"/>
                    </a:ext>
                  </a:extLst>
                </a:gridCol>
                <a:gridCol w="1502329">
                  <a:extLst>
                    <a:ext uri="{9D8B030D-6E8A-4147-A177-3AD203B41FA5}">
                      <a16:colId xmlns:a16="http://schemas.microsoft.com/office/drawing/2014/main" val="4286262680"/>
                    </a:ext>
                  </a:extLst>
                </a:gridCol>
              </a:tblGrid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Python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JSON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16556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 err="1">
                          <a:effectLst/>
                          <a:latin typeface="Courier" pitchFamily="2" charset="0"/>
                        </a:rPr>
                        <a:t>dict</a:t>
                      </a:r>
                      <a:endParaRPr lang="en" sz="1200" dirty="0"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object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50434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list, tuple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array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37832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str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49837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 err="1">
                          <a:effectLst/>
                          <a:latin typeface="Courier" pitchFamily="2" charset="0"/>
                        </a:rPr>
                        <a:t>int</a:t>
                      </a: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, 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36700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3031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40897"/>
                  </a:ext>
                </a:extLst>
              </a:tr>
              <a:tr h="2630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>
                          <a:effectLst/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1200" dirty="0">
                          <a:effectLst/>
                          <a:latin typeface="Courier" pitchFamily="2" charset="0"/>
                        </a:rPr>
                        <a:t>null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2819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3405101B-58E9-7E42-BCDE-87806EED3306}"/>
              </a:ext>
            </a:extLst>
          </p:cNvPr>
          <p:cNvSpPr txBox="1"/>
          <p:nvPr/>
        </p:nvSpPr>
        <p:spPr>
          <a:xfrm>
            <a:off x="8762339" y="1383181"/>
            <a:ext cx="1566454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的对象映射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67C231-0528-7242-8F12-E8B382DDE10E}"/>
              </a:ext>
            </a:extLst>
          </p:cNvPr>
          <p:cNvSpPr txBox="1"/>
          <p:nvPr/>
        </p:nvSpPr>
        <p:spPr>
          <a:xfrm>
            <a:off x="8762339" y="4089661"/>
            <a:ext cx="1580497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的对象映射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944A59-E96C-1840-B93B-CB71DCB20928}"/>
              </a:ext>
            </a:extLst>
          </p:cNvPr>
          <p:cNvSpPr/>
          <p:nvPr/>
        </p:nvSpPr>
        <p:spPr>
          <a:xfrm>
            <a:off x="1454089" y="5082395"/>
            <a:ext cx="6205058" cy="1543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使用方式：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import</a:t>
            </a:r>
            <a:r>
              <a:rPr lang="zh-CN" altLang="en-US" sz="1400" dirty="0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json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json_string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json.dumps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python_obj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dk1"/>
                </a:solidFill>
                <a:latin typeface="Courier" pitchFamily="2" charset="0"/>
                <a:ea typeface="Microsoft YaHei" panose="020B0503020204020204" pitchFamily="34" charset="-122"/>
              </a:rPr>
              <a:t>python_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obj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=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json.loads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json_string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  <a:endParaRPr lang="en-US" altLang="zh-CN" sz="1400" dirty="0">
              <a:solidFill>
                <a:schemeClr val="dk1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78CBC1-67F2-9340-AD28-5D7F4185A80B}"/>
              </a:ext>
            </a:extLst>
          </p:cNvPr>
          <p:cNvSpPr txBox="1"/>
          <p:nvPr/>
        </p:nvSpPr>
        <p:spPr>
          <a:xfrm>
            <a:off x="6647171" y="59866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常用网站</a:t>
            </a:r>
            <a:endParaRPr kumimoji="1"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json.cn</a:t>
            </a:r>
            <a:endParaRPr kumimoji="1" lang="zh-CN" altLang="en-US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64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开发微框架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5D62FB-7FA1-494B-89A5-FA72E514583F}"/>
              </a:ext>
            </a:extLst>
          </p:cNvPr>
          <p:cNvSpPr/>
          <p:nvPr/>
        </p:nvSpPr>
        <p:spPr>
          <a:xfrm>
            <a:off x="1185642" y="1718739"/>
            <a:ext cx="4720208" cy="24925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2"/>
              </a:rPr>
              <a:t>http://</a:t>
            </a:r>
            <a:r>
              <a:rPr lang="en-US" altLang="zh-CN" sz="12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2"/>
              </a:rPr>
              <a:t>flask.pocoo.org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一个轻量级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Web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应用框架，非常适用于开发小型网站，以及开发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web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服务的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API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；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特点：核心非常简单，可以通过安装扩展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extension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增加功能；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标语：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web development, one drop at a time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（网站开发，一次取用一滴）；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621F33-8014-6242-ACE8-84EA38DBF915}"/>
              </a:ext>
            </a:extLst>
          </p:cNvPr>
          <p:cNvSpPr/>
          <p:nvPr/>
        </p:nvSpPr>
        <p:spPr>
          <a:xfrm>
            <a:off x="6304325" y="1718738"/>
            <a:ext cx="4720208" cy="24925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django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的对比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dirty="0" err="1">
                <a:latin typeface="Courier" pitchFamily="2" charset="0"/>
                <a:ea typeface="Microsoft YaHei" panose="020B0503020204020204" pitchFamily="34" charset="-122"/>
              </a:rPr>
              <a:t>django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属于重量级，打包了一站式的解决方案，适合大团队项目使用；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类比：</a:t>
            </a:r>
            <a:r>
              <a:rPr lang="en-US" altLang="zh-CN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d</a:t>
            </a:r>
            <a:r>
              <a:rPr lang="en" altLang="zh-CN" sz="1400" dirty="0" err="1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jango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就是精装修的房子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带家具家电领包入住，</a:t>
            </a:r>
            <a:r>
              <a:rPr lang="en" altLang="zh-CN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flask</a:t>
            </a:r>
            <a:r>
              <a:rPr lang="zh-CN" altLang="en-US" sz="1400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就是毛坯房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，自己想把房子装成什么样自己找材料买家具自己装； 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-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 来自知乎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A98405-ACA5-A440-9E1C-8091BFFB6F70}"/>
              </a:ext>
            </a:extLst>
          </p:cNvPr>
          <p:cNvSpPr/>
          <p:nvPr/>
        </p:nvSpPr>
        <p:spPr>
          <a:xfrm>
            <a:off x="3894649" y="121657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做数据的同学一定要把自己的成果秀出来！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C5E516-D48D-244A-96EA-C2C88DC4E97A}"/>
              </a:ext>
            </a:extLst>
          </p:cNvPr>
          <p:cNvSpPr/>
          <p:nvPr/>
        </p:nvSpPr>
        <p:spPr>
          <a:xfrm>
            <a:off x="5020228" y="4884027"/>
            <a:ext cx="2311167" cy="1249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应用程序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(flask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django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" name="折角形 6">
            <a:extLst>
              <a:ext uri="{FF2B5EF4-FFF2-40B4-BE49-F238E27FC236}">
                <a16:creationId xmlns:a16="http://schemas.microsoft.com/office/drawing/2014/main" id="{648ACCB7-B0DC-B948-8FD9-9C95E5BBFD44}"/>
              </a:ext>
            </a:extLst>
          </p:cNvPr>
          <p:cNvSpPr/>
          <p:nvPr/>
        </p:nvSpPr>
        <p:spPr>
          <a:xfrm>
            <a:off x="2141582" y="4479721"/>
            <a:ext cx="1677798" cy="536895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本地文件</a:t>
            </a:r>
          </a:p>
        </p:txBody>
      </p:sp>
      <p:sp>
        <p:nvSpPr>
          <p:cNvPr id="8" name="罐形 7">
            <a:extLst>
              <a:ext uri="{FF2B5EF4-FFF2-40B4-BE49-F238E27FC236}">
                <a16:creationId xmlns:a16="http://schemas.microsoft.com/office/drawing/2014/main" id="{A08FAAC5-BDDD-6849-A6AC-058E41C94129}"/>
              </a:ext>
            </a:extLst>
          </p:cNvPr>
          <p:cNvSpPr/>
          <p:nvPr/>
        </p:nvSpPr>
        <p:spPr>
          <a:xfrm>
            <a:off x="2141582" y="5268286"/>
            <a:ext cx="1677798" cy="469784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</a:t>
            </a:r>
          </a:p>
        </p:txBody>
      </p:sp>
      <p:sp>
        <p:nvSpPr>
          <p:cNvPr id="9" name="剪去单角的矩形 8">
            <a:extLst>
              <a:ext uri="{FF2B5EF4-FFF2-40B4-BE49-F238E27FC236}">
                <a16:creationId xmlns:a16="http://schemas.microsoft.com/office/drawing/2014/main" id="{D0AA9547-12B5-3148-B130-E25AE091C7DF}"/>
              </a:ext>
            </a:extLst>
          </p:cNvPr>
          <p:cNvSpPr/>
          <p:nvPr/>
        </p:nvSpPr>
        <p:spPr>
          <a:xfrm>
            <a:off x="2141582" y="5998128"/>
            <a:ext cx="1677798" cy="436228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网络接口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99E8685-9845-F04F-A53D-BD5797D7C7EE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819380" y="4748169"/>
            <a:ext cx="1200848" cy="7608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E15F2E-5F5C-0948-B567-DCD37DFE3130}"/>
              </a:ext>
            </a:extLst>
          </p:cNvPr>
          <p:cNvCxnSpPr>
            <a:stCxn id="8" idx="4"/>
            <a:endCxn id="5" idx="1"/>
          </p:cNvCxnSpPr>
          <p:nvPr/>
        </p:nvCxnSpPr>
        <p:spPr>
          <a:xfrm>
            <a:off x="3819380" y="5503178"/>
            <a:ext cx="1200848" cy="58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F3AFF50-3619-2740-A3EB-8D0ECA704F47}"/>
              </a:ext>
            </a:extLst>
          </p:cNvPr>
          <p:cNvCxnSpPr>
            <a:stCxn id="9" idx="0"/>
            <a:endCxn id="5" idx="1"/>
          </p:cNvCxnSpPr>
          <p:nvPr/>
        </p:nvCxnSpPr>
        <p:spPr>
          <a:xfrm flipV="1">
            <a:off x="3819380" y="5509007"/>
            <a:ext cx="1200848" cy="7072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折角形 27">
            <a:extLst>
              <a:ext uri="{FF2B5EF4-FFF2-40B4-BE49-F238E27FC236}">
                <a16:creationId xmlns:a16="http://schemas.microsoft.com/office/drawing/2014/main" id="{FEA64AF2-6768-EA45-991D-315C3F697946}"/>
              </a:ext>
            </a:extLst>
          </p:cNvPr>
          <p:cNvSpPr/>
          <p:nvPr/>
        </p:nvSpPr>
        <p:spPr>
          <a:xfrm>
            <a:off x="8532243" y="4577830"/>
            <a:ext cx="1677798" cy="536895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在线网站</a:t>
            </a:r>
          </a:p>
        </p:txBody>
      </p:sp>
      <p:sp>
        <p:nvSpPr>
          <p:cNvPr id="29" name="折角形 28">
            <a:extLst>
              <a:ext uri="{FF2B5EF4-FFF2-40B4-BE49-F238E27FC236}">
                <a16:creationId xmlns:a16="http://schemas.microsoft.com/office/drawing/2014/main" id="{E3E65598-2F00-D342-9C02-6C65F8AFA9A1}"/>
              </a:ext>
            </a:extLst>
          </p:cNvPr>
          <p:cNvSpPr/>
          <p:nvPr/>
        </p:nvSpPr>
        <p:spPr>
          <a:xfrm>
            <a:off x="8532243" y="5862624"/>
            <a:ext cx="1677798" cy="536895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网络接口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91A54B8-EC7F-FC4E-A218-1A04A93CB1AE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7331395" y="4846278"/>
            <a:ext cx="1200848" cy="6627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D7C217F-C56F-3443-B6D7-342D3904AADC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7331395" y="5509007"/>
            <a:ext cx="1200848" cy="6220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0F05137-AABA-3D48-93A7-B716E76D4F9C}"/>
              </a:ext>
            </a:extLst>
          </p:cNvPr>
          <p:cNvSpPr txBox="1"/>
          <p:nvPr/>
        </p:nvSpPr>
        <p:spPr>
          <a:xfrm>
            <a:off x="7701094" y="53893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</a:p>
        </p:txBody>
      </p:sp>
    </p:spTree>
    <p:extLst>
      <p:ext uri="{BB962C8B-B14F-4D97-AF65-F5344CB8AC3E}">
        <p14:creationId xmlns:p14="http://schemas.microsoft.com/office/powerpoint/2010/main" val="104254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开发微框架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D04189-9521-7B49-9B58-EA0DE19F89B7}"/>
              </a:ext>
            </a:extLst>
          </p:cNvPr>
          <p:cNvSpPr/>
          <p:nvPr/>
        </p:nvSpPr>
        <p:spPr>
          <a:xfrm>
            <a:off x="3342857" y="1980738"/>
            <a:ext cx="5364915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/>
              <a:t># </a:t>
            </a:r>
            <a:r>
              <a:rPr lang="zh-CN" altLang="en-US" i="1" dirty="0"/>
              <a:t>通过</a:t>
            </a:r>
            <a:r>
              <a:rPr lang="en" altLang="zh-CN" i="1" dirty="0"/>
              <a:t>pip install flask</a:t>
            </a:r>
            <a:r>
              <a:rPr lang="zh-CN" altLang="en-US" i="1" dirty="0"/>
              <a:t>安装</a:t>
            </a:r>
            <a:br>
              <a:rPr lang="zh-CN" altLang="en-US" i="1" dirty="0"/>
            </a:br>
            <a:r>
              <a:rPr lang="en" altLang="zh-CN" b="1" dirty="0"/>
              <a:t>import </a:t>
            </a:r>
            <a:r>
              <a:rPr lang="en" altLang="zh-CN" dirty="0"/>
              <a:t>flask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i="1" dirty="0"/>
              <a:t># </a:t>
            </a:r>
            <a:r>
              <a:rPr lang="zh-CN" altLang="en-US" i="1" dirty="0"/>
              <a:t>初始化一个</a:t>
            </a:r>
            <a:r>
              <a:rPr lang="en" altLang="zh-CN" i="1" dirty="0"/>
              <a:t>flask</a:t>
            </a:r>
            <a:r>
              <a:rPr lang="zh-CN" altLang="en-US" i="1" dirty="0"/>
              <a:t>的</a:t>
            </a:r>
            <a:r>
              <a:rPr lang="en" altLang="zh-CN" i="1" dirty="0"/>
              <a:t>app</a:t>
            </a:r>
            <a:r>
              <a:rPr lang="zh-CN" altLang="en-US" i="1" dirty="0"/>
              <a:t>对象</a:t>
            </a:r>
            <a:br>
              <a:rPr lang="zh-CN" altLang="en-US" i="1" dirty="0"/>
            </a:br>
            <a:r>
              <a:rPr lang="en" altLang="zh-CN" dirty="0"/>
              <a:t>app = </a:t>
            </a:r>
            <a:r>
              <a:rPr lang="en" altLang="zh-CN" dirty="0" err="1"/>
              <a:t>flask.Flask</a:t>
            </a:r>
            <a:r>
              <a:rPr lang="en" altLang="zh-CN" dirty="0"/>
              <a:t>(__name__)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i="1" dirty="0"/>
              <a:t># </a:t>
            </a:r>
            <a:r>
              <a:rPr lang="zh-CN" altLang="en-US" i="1" dirty="0"/>
              <a:t>通过注解，指定</a:t>
            </a:r>
            <a:r>
              <a:rPr lang="en" altLang="zh-CN" i="1" dirty="0"/>
              <a:t>URL</a:t>
            </a:r>
            <a:r>
              <a:rPr lang="zh-CN" altLang="en-US" i="1" dirty="0"/>
              <a:t>的访问地址</a:t>
            </a:r>
            <a:br>
              <a:rPr lang="zh-CN" altLang="en-US" i="1" dirty="0"/>
            </a:br>
            <a:r>
              <a:rPr lang="en-US" altLang="zh-CN" dirty="0"/>
              <a:t>@</a:t>
            </a:r>
            <a:r>
              <a:rPr lang="en" altLang="zh-CN" dirty="0" err="1"/>
              <a:t>app.route</a:t>
            </a:r>
            <a:r>
              <a:rPr lang="en" altLang="zh-CN" dirty="0"/>
              <a:t>(</a:t>
            </a:r>
            <a:r>
              <a:rPr lang="en" altLang="zh-CN" b="1" dirty="0"/>
              <a:t>"/hello"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b="1" dirty="0"/>
              <a:t>def </a:t>
            </a:r>
            <a:r>
              <a:rPr lang="en" altLang="zh-CN" dirty="0"/>
              <a:t>hello():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i="1" dirty="0"/>
              <a:t># </a:t>
            </a:r>
            <a:r>
              <a:rPr lang="zh-CN" altLang="en-US" i="1" dirty="0"/>
              <a:t>从外部获取数据，然后以字符串的方式返回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" altLang="zh-CN" b="1" dirty="0"/>
              <a:t>return "hello flask"</a:t>
            </a:r>
            <a:br>
              <a:rPr lang="en" altLang="zh-CN" b="1" dirty="0"/>
            </a:br>
            <a:br>
              <a:rPr lang="en" altLang="zh-CN" b="1" dirty="0"/>
            </a:br>
            <a:r>
              <a:rPr lang="en" altLang="zh-CN" i="1" dirty="0"/>
              <a:t># </a:t>
            </a:r>
            <a:r>
              <a:rPr lang="zh-CN" altLang="en-US" i="1" dirty="0"/>
              <a:t>启动</a:t>
            </a:r>
            <a:r>
              <a:rPr lang="en" altLang="zh-CN" i="1" dirty="0"/>
              <a:t>app</a:t>
            </a:r>
            <a:br>
              <a:rPr lang="en" altLang="zh-CN" i="1" dirty="0"/>
            </a:br>
            <a:r>
              <a:rPr lang="en" altLang="zh-CN" dirty="0" err="1"/>
              <a:t>app.run</a:t>
            </a:r>
            <a:r>
              <a:rPr lang="en" altLang="zh-CN" dirty="0"/>
              <a:t>()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3BCA4A-E07D-1741-A738-5C62B576FE2E}"/>
              </a:ext>
            </a:extLst>
          </p:cNvPr>
          <p:cNvSpPr txBox="1"/>
          <p:nvPr/>
        </p:nvSpPr>
        <p:spPr>
          <a:xfrm>
            <a:off x="3251460" y="1531351"/>
            <a:ext cx="414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服务的极简单的代码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63ECD3-347A-2F48-91EA-A1663832F235}"/>
              </a:ext>
            </a:extLst>
          </p:cNvPr>
          <p:cNvSpPr txBox="1"/>
          <p:nvPr/>
        </p:nvSpPr>
        <p:spPr>
          <a:xfrm>
            <a:off x="3342857" y="6112167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运行脚本，然后在浏览器通过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URL[</a:t>
            </a:r>
            <a:r>
              <a:rPr kumimoji="1" lang="en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http://127.0.0.1:5000/hello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</a:p>
        </p:txBody>
      </p:sp>
    </p:spTree>
    <p:extLst>
      <p:ext uri="{BB962C8B-B14F-4D97-AF65-F5344CB8AC3E}">
        <p14:creationId xmlns:p14="http://schemas.microsoft.com/office/powerpoint/2010/main" val="3784915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爬虫库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BB697-EE66-8C47-95F9-79D7AC99CD75}"/>
              </a:ext>
            </a:extLst>
          </p:cNvPr>
          <p:cNvSpPr/>
          <p:nvPr/>
        </p:nvSpPr>
        <p:spPr>
          <a:xfrm>
            <a:off x="1160474" y="2115617"/>
            <a:ext cx="4795709" cy="16284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requests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2"/>
              </a:rPr>
              <a:t>http://</a:t>
            </a:r>
            <a:r>
              <a:rPr lang="en-US" altLang="zh-CN" sz="1200" b="1" dirty="0" err="1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  <a:hlinkClick r:id="rId2"/>
              </a:rPr>
              <a:t>docs.python-requests.org</a:t>
            </a:r>
            <a:r>
              <a:rPr lang="en-US" altLang="zh-CN" sz="12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r>
              <a:rPr lang="en" altLang="zh-CN" dirty="0">
                <a:latin typeface="Courier" pitchFamily="2" charset="0"/>
              </a:rPr>
              <a:t>Requests is an elegant and simple HTTP library for Python, built for human beings.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B79992-8F05-7342-A6C0-DAE9B882AC76}"/>
              </a:ext>
            </a:extLst>
          </p:cNvPr>
          <p:cNvSpPr/>
          <p:nvPr/>
        </p:nvSpPr>
        <p:spPr>
          <a:xfrm>
            <a:off x="1160474" y="4381685"/>
            <a:ext cx="4795708" cy="16284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使用场景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网络爬虫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>
                <a:latin typeface="Courier" pitchFamily="2" charset="0"/>
                <a:ea typeface="Microsoft YaHei" panose="020B0503020204020204" pitchFamily="34" charset="-122"/>
              </a:rPr>
              <a:t>BeautifulSoup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库配合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线上</a:t>
            </a:r>
            <a:r>
              <a:rPr lang="en-US" altLang="zh-CN" sz="1400" dirty="0">
                <a:latin typeface="Courier" pitchFamily="2" charset="0"/>
                <a:ea typeface="Microsoft YaHei" panose="020B0503020204020204" pitchFamily="34" charset="-122"/>
              </a:rPr>
              <a:t>API</a:t>
            </a:r>
            <a:r>
              <a:rPr lang="zh-CN" altLang="en-US" sz="1400" dirty="0">
                <a:latin typeface="Courier" pitchFamily="2" charset="0"/>
                <a:ea typeface="Microsoft YaHei" panose="020B0503020204020204" pitchFamily="34" charset="-122"/>
              </a:rPr>
              <a:t>接口测试或者监控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7E05AF-6354-7F43-8EB3-448941E12EB4}"/>
              </a:ext>
            </a:extLst>
          </p:cNvPr>
          <p:cNvSpPr/>
          <p:nvPr/>
        </p:nvSpPr>
        <p:spPr>
          <a:xfrm>
            <a:off x="6212045" y="1494832"/>
            <a:ext cx="4576197" cy="49395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" altLang="zh-CN" sz="1400" i="1" dirty="0">
                <a:latin typeface="Courier" pitchFamily="2" charset="0"/>
              </a:rPr>
              <a:t># pip install requests</a:t>
            </a:r>
            <a:br>
              <a:rPr lang="en" altLang="zh-CN" sz="1400" i="1" dirty="0">
                <a:latin typeface="Courier" pitchFamily="2" charset="0"/>
              </a:rPr>
            </a:br>
            <a:r>
              <a:rPr lang="en" altLang="zh-CN" sz="1400" b="1" dirty="0">
                <a:latin typeface="Courier" pitchFamily="2" charset="0"/>
              </a:rPr>
              <a:t>import </a:t>
            </a:r>
            <a:r>
              <a:rPr lang="en" altLang="zh-CN" sz="1400" dirty="0">
                <a:latin typeface="Courier" pitchFamily="2" charset="0"/>
              </a:rPr>
              <a:t>requests</a:t>
            </a:r>
            <a:br>
              <a:rPr lang="en" altLang="zh-CN" sz="1400" dirty="0">
                <a:latin typeface="Courier" pitchFamily="2" charset="0"/>
              </a:rPr>
            </a:b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发送</a:t>
            </a:r>
            <a:r>
              <a:rPr lang="en" altLang="zh-CN" sz="1400" i="1" dirty="0">
                <a:latin typeface="Courier" pitchFamily="2" charset="0"/>
              </a:rPr>
              <a:t>get</a:t>
            </a:r>
            <a:r>
              <a:rPr lang="zh-CN" altLang="en-US" sz="1400" i="1" dirty="0">
                <a:latin typeface="Courier" pitchFamily="2" charset="0"/>
              </a:rPr>
              <a:t>请求获取</a:t>
            </a:r>
            <a:r>
              <a:rPr lang="en" altLang="zh-CN" sz="1400" i="1" dirty="0">
                <a:latin typeface="Courier" pitchFamily="2" charset="0"/>
              </a:rPr>
              <a:t>URL</a:t>
            </a:r>
            <a:r>
              <a:rPr lang="zh-CN" altLang="en-US" sz="1400" i="1" dirty="0">
                <a:latin typeface="Courier" pitchFamily="2" charset="0"/>
              </a:rPr>
              <a:t>返回结果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r = </a:t>
            </a:r>
            <a:r>
              <a:rPr lang="en" altLang="zh-CN" sz="1400" dirty="0" err="1">
                <a:latin typeface="Courier" pitchFamily="2" charset="0"/>
              </a:rPr>
              <a:t>requests.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get</a:t>
            </a:r>
            <a:r>
              <a:rPr lang="en" altLang="zh-CN" sz="1400" dirty="0">
                <a:latin typeface="Courier" pitchFamily="2" charset="0"/>
              </a:rPr>
              <a:t>(</a:t>
            </a:r>
            <a:r>
              <a:rPr lang="en" altLang="zh-CN" sz="1400" b="1" dirty="0">
                <a:latin typeface="Courier" pitchFamily="2" charset="0"/>
              </a:rPr>
              <a:t>'http://</a:t>
            </a:r>
            <a:r>
              <a:rPr lang="en" altLang="zh-CN" sz="1400" b="1" dirty="0" err="1">
                <a:latin typeface="Courier" pitchFamily="2" charset="0"/>
              </a:rPr>
              <a:t>www.baidu.com</a:t>
            </a:r>
            <a:r>
              <a:rPr lang="en" altLang="zh-CN" sz="1400" b="1" dirty="0">
                <a:latin typeface="Courier" pitchFamily="2" charset="0"/>
              </a:rPr>
              <a:t>'</a:t>
            </a:r>
            <a:r>
              <a:rPr lang="en" altLang="zh-CN" sz="1400" dirty="0">
                <a:latin typeface="Courier" pitchFamily="2" charset="0"/>
              </a:rPr>
              <a:t>)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发送</a:t>
            </a:r>
            <a:r>
              <a:rPr lang="en" altLang="zh-CN" sz="1400" i="1" dirty="0">
                <a:latin typeface="Courier" pitchFamily="2" charset="0"/>
              </a:rPr>
              <a:t>post</a:t>
            </a:r>
            <a:r>
              <a:rPr lang="zh-CN" altLang="en-US" sz="1400" i="1" dirty="0">
                <a:latin typeface="Courier" pitchFamily="2" charset="0"/>
              </a:rPr>
              <a:t>请求获取</a:t>
            </a:r>
            <a:r>
              <a:rPr lang="en" altLang="zh-CN" sz="1400" i="1" dirty="0">
                <a:latin typeface="Courier" pitchFamily="2" charset="0"/>
              </a:rPr>
              <a:t>URL</a:t>
            </a:r>
            <a:r>
              <a:rPr lang="zh-CN" altLang="en-US" sz="1400" i="1" dirty="0">
                <a:latin typeface="Courier" pitchFamily="2" charset="0"/>
              </a:rPr>
              <a:t>的返回结果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r = </a:t>
            </a:r>
            <a:r>
              <a:rPr lang="en" altLang="zh-CN" sz="1400" dirty="0" err="1">
                <a:latin typeface="Courier" pitchFamily="2" charset="0"/>
              </a:rPr>
              <a:t>requests.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post</a:t>
            </a:r>
            <a:r>
              <a:rPr lang="en" altLang="zh-CN" sz="1400" dirty="0">
                <a:latin typeface="Courier" pitchFamily="2" charset="0"/>
              </a:rPr>
              <a:t>(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</a:t>
            </a:r>
            <a:r>
              <a:rPr lang="en" altLang="zh-CN" sz="1400" b="1" dirty="0">
                <a:latin typeface="Courier" pitchFamily="2" charset="0"/>
              </a:rPr>
              <a:t>'http://</a:t>
            </a:r>
            <a:r>
              <a:rPr lang="en" altLang="zh-CN" sz="1400" b="1" dirty="0" err="1">
                <a:latin typeface="Courier" pitchFamily="2" charset="0"/>
              </a:rPr>
              <a:t>xxx.org</a:t>
            </a:r>
            <a:r>
              <a:rPr lang="en" altLang="zh-CN" sz="1400" b="1" dirty="0">
                <a:latin typeface="Courier" pitchFamily="2" charset="0"/>
              </a:rPr>
              <a:t>/post'</a:t>
            </a:r>
            <a:r>
              <a:rPr lang="en" altLang="zh-CN" sz="1400" dirty="0">
                <a:latin typeface="Courier" pitchFamily="2" charset="0"/>
              </a:rPr>
              <a:t>,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    data={</a:t>
            </a:r>
            <a:r>
              <a:rPr lang="en" altLang="zh-CN" sz="1400" b="1" dirty="0">
                <a:latin typeface="Courier" pitchFamily="2" charset="0"/>
              </a:rPr>
              <a:t>'key'</a:t>
            </a:r>
            <a:r>
              <a:rPr lang="en" altLang="zh-CN" sz="1400" dirty="0">
                <a:latin typeface="Courier" pitchFamily="2" charset="0"/>
              </a:rPr>
              <a:t>: </a:t>
            </a:r>
            <a:r>
              <a:rPr lang="en" altLang="zh-CN" sz="1400" b="1" dirty="0">
                <a:latin typeface="Courier" pitchFamily="2" charset="0"/>
              </a:rPr>
              <a:t>'value'</a:t>
            </a:r>
            <a:r>
              <a:rPr lang="en" altLang="zh-CN" sz="1400" dirty="0">
                <a:latin typeface="Courier" pitchFamily="2" charset="0"/>
              </a:rPr>
              <a:t>}</a:t>
            </a: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dirty="0">
                <a:latin typeface="Courier" pitchFamily="2" charset="0"/>
              </a:rPr>
              <a:t>)</a:t>
            </a:r>
            <a:br>
              <a:rPr lang="en" altLang="zh-CN" sz="1400" dirty="0">
                <a:latin typeface="Courier" pitchFamily="2" charset="0"/>
              </a:rPr>
            </a:b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查看返回状态码，如果</a:t>
            </a:r>
            <a:r>
              <a:rPr lang="en-US" altLang="zh-CN" sz="1400" i="1" dirty="0">
                <a:latin typeface="Courier" pitchFamily="2" charset="0"/>
              </a:rPr>
              <a:t>==200</a:t>
            </a:r>
            <a:r>
              <a:rPr lang="zh-CN" altLang="en-US" sz="1400" i="1" dirty="0">
                <a:latin typeface="Courier" pitchFamily="2" charset="0"/>
              </a:rPr>
              <a:t>代表访问成功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" altLang="zh-CN" sz="1400" dirty="0" err="1">
                <a:latin typeface="Courier" pitchFamily="2" charset="0"/>
              </a:rPr>
              <a:t>r.status_code</a:t>
            </a:r>
            <a:br>
              <a:rPr lang="en" altLang="zh-CN" sz="1400" dirty="0">
                <a:latin typeface="Courier" pitchFamily="2" charset="0"/>
              </a:rPr>
            </a:br>
            <a:br>
              <a:rPr lang="en" altLang="zh-CN" sz="1400" dirty="0">
                <a:latin typeface="Courier" pitchFamily="2" charset="0"/>
              </a:rPr>
            </a:br>
            <a:r>
              <a:rPr lang="en" altLang="zh-CN" sz="1400" i="1" dirty="0">
                <a:latin typeface="Courier" pitchFamily="2" charset="0"/>
              </a:rPr>
              <a:t># </a:t>
            </a:r>
            <a:r>
              <a:rPr lang="zh-CN" altLang="en-US" sz="1400" i="1" dirty="0">
                <a:latin typeface="Courier" pitchFamily="2" charset="0"/>
              </a:rPr>
              <a:t>获取返回的网页内容</a:t>
            </a:r>
            <a:br>
              <a:rPr lang="zh-CN" altLang="en-US" sz="1400" i="1" dirty="0">
                <a:latin typeface="Courier" pitchFamily="2" charset="0"/>
              </a:rPr>
            </a:br>
            <a:r>
              <a:rPr lang="en" altLang="zh-CN" sz="1400" dirty="0" err="1">
                <a:latin typeface="Courier" pitchFamily="2" charset="0"/>
              </a:rPr>
              <a:t>r.text</a:t>
            </a:r>
            <a:endParaRPr lang="en-US" altLang="zh-CN" sz="1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27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PyMySQL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BB697-EE66-8C47-95F9-79D7AC99CD75}"/>
              </a:ext>
            </a:extLst>
          </p:cNvPr>
          <p:cNvSpPr/>
          <p:nvPr/>
        </p:nvSpPr>
        <p:spPr>
          <a:xfrm>
            <a:off x="804975" y="1342239"/>
            <a:ext cx="5156338" cy="22508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MySQL</a:t>
            </a:r>
            <a:endParaRPr lang="en-US" altLang="zh-CN" sz="1200" b="1" dirty="0">
              <a:solidFill>
                <a:srgbClr val="0070C0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Courier" pitchFamily="2" charset="0"/>
              </a:rPr>
              <a:t>MySQL</a:t>
            </a:r>
            <a:r>
              <a:rPr lang="zh-CN" altLang="en-US" dirty="0">
                <a:latin typeface="Courier" pitchFamily="2" charset="0"/>
              </a:rPr>
              <a:t>是最流行的关系型数据库管理系统，各大中小企业数据存储首选；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</a:rPr>
              <a:t>特点：</a:t>
            </a:r>
            <a:endParaRPr lang="en-US" altLang="zh-CN" b="1" dirty="0">
              <a:solidFill>
                <a:srgbClr val="0070C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" pitchFamily="2" charset="0"/>
              </a:rPr>
              <a:t>数据组成表格的形式</a:t>
            </a:r>
            <a:endParaRPr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" pitchFamily="2" charset="0"/>
              </a:rPr>
              <a:t>使用</a:t>
            </a:r>
            <a:r>
              <a:rPr lang="en" altLang="zh-CN" dirty="0">
                <a:latin typeface="Courier" pitchFamily="2" charset="0"/>
              </a:rPr>
              <a:t>SQL</a:t>
            </a:r>
            <a:r>
              <a:rPr lang="zh-CN" altLang="en-US" dirty="0">
                <a:latin typeface="Courier" pitchFamily="2" charset="0"/>
              </a:rPr>
              <a:t>语言查询</a:t>
            </a:r>
            <a:endParaRPr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urier" pitchFamily="2" charset="0"/>
              </a:rPr>
              <a:t>支持事务一致性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ACE03D-0AC2-104C-8F9E-A307E3876608}"/>
              </a:ext>
            </a:extLst>
          </p:cNvPr>
          <p:cNvSpPr/>
          <p:nvPr/>
        </p:nvSpPr>
        <p:spPr>
          <a:xfrm>
            <a:off x="6286810" y="1319586"/>
            <a:ext cx="5029203" cy="5381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pip install 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PyMySQL</a:t>
            </a:r>
            <a:endParaRPr lang="en" altLang="zh-CN" sz="1400" b="1" dirty="0">
              <a:solidFill>
                <a:srgbClr val="FF0000"/>
              </a:solidFill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" altLang="zh-CN" sz="1400" b="1" dirty="0">
                <a:solidFill>
                  <a:srgbClr val="FF0000"/>
                </a:solidFill>
                <a:latin typeface="Courier" pitchFamily="2" charset="0"/>
              </a:rPr>
              <a:t>import 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pymysql</a:t>
            </a:r>
            <a:endParaRPr lang="en" altLang="zh-CN" sz="1400" b="1" dirty="0">
              <a:solidFill>
                <a:srgbClr val="FF0000"/>
              </a:solidFill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创建数据库连接</a:t>
            </a:r>
          </a:p>
          <a:p>
            <a:pPr>
              <a:lnSpc>
                <a:spcPct val="130000"/>
              </a:lnSpc>
            </a:pPr>
            <a:r>
              <a:rPr lang="en" altLang="zh-CN" sz="1400" b="1" dirty="0">
                <a:solidFill>
                  <a:srgbClr val="FF0000"/>
                </a:solidFill>
                <a:latin typeface="Courier" pitchFamily="2" charset="0"/>
              </a:rPr>
              <a:t>conn</a:t>
            </a:r>
            <a:r>
              <a:rPr lang="en" altLang="zh-CN" sz="1400" dirty="0">
                <a:latin typeface="Courier" pitchFamily="2" charset="0"/>
              </a:rPr>
              <a:t> = 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pymysql.connect</a:t>
            </a:r>
            <a:r>
              <a:rPr lang="en" altLang="zh-CN" sz="1400" dirty="0">
                <a:latin typeface="Courier" pitchFamily="2" charset="0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    host='127.0.0.1',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    user='root',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    password='mysql123***',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    </a:t>
            </a:r>
            <a:r>
              <a:rPr lang="en" altLang="zh-CN" sz="1400" dirty="0" err="1">
                <a:latin typeface="Courier" pitchFamily="2" charset="0"/>
              </a:rPr>
              <a:t>db</a:t>
            </a:r>
            <a:r>
              <a:rPr lang="en" altLang="zh-CN" sz="1400" dirty="0">
                <a:latin typeface="Courier" pitchFamily="2" charset="0"/>
              </a:rPr>
              <a:t>='</a:t>
            </a:r>
            <a:r>
              <a:rPr lang="en" altLang="zh-CN" sz="1400" dirty="0" err="1">
                <a:latin typeface="Courier" pitchFamily="2" charset="0"/>
              </a:rPr>
              <a:t>mydb</a:t>
            </a:r>
            <a:r>
              <a:rPr lang="en" altLang="zh-CN" sz="1400" dirty="0">
                <a:latin typeface="Courier" pitchFamily="2" charset="0"/>
              </a:rPr>
              <a:t>')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创建一个游标对象</a:t>
            </a:r>
            <a:r>
              <a:rPr lang="en" altLang="zh-CN" sz="1400" dirty="0">
                <a:latin typeface="Courier" pitchFamily="2" charset="0"/>
              </a:rPr>
              <a:t>cursor</a:t>
            </a:r>
          </a:p>
          <a:p>
            <a:pPr>
              <a:lnSpc>
                <a:spcPct val="130000"/>
              </a:lnSpc>
            </a:pPr>
            <a:r>
              <a:rPr lang="en" altLang="zh-CN" sz="1400" b="1" dirty="0">
                <a:solidFill>
                  <a:srgbClr val="FF0000"/>
                </a:solidFill>
                <a:latin typeface="Courier" pitchFamily="2" charset="0"/>
              </a:rPr>
              <a:t>cursor</a:t>
            </a:r>
            <a:r>
              <a:rPr lang="en" altLang="zh-CN" sz="1400" dirty="0">
                <a:latin typeface="Courier" pitchFamily="2" charset="0"/>
              </a:rPr>
              <a:t> = 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conn.cursor</a:t>
            </a:r>
            <a:r>
              <a:rPr lang="en" altLang="zh-CN" sz="1400" dirty="0">
                <a:latin typeface="Courier" pitchFamily="2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执行 </a:t>
            </a:r>
            <a:r>
              <a:rPr lang="en" altLang="zh-CN" sz="1400" dirty="0">
                <a:latin typeface="Courier" pitchFamily="2" charset="0"/>
              </a:rPr>
              <a:t>SQL </a:t>
            </a:r>
            <a:r>
              <a:rPr lang="zh-CN" altLang="en-US" sz="1400" dirty="0">
                <a:latin typeface="Courier" pitchFamily="2" charset="0"/>
              </a:rPr>
              <a:t>查询</a:t>
            </a:r>
          </a:p>
          <a:p>
            <a:pPr>
              <a:lnSpc>
                <a:spcPct val="130000"/>
              </a:lnSpc>
            </a:pP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cursor.execute</a:t>
            </a:r>
            <a:r>
              <a:rPr lang="en" altLang="zh-CN" sz="1400" dirty="0">
                <a:latin typeface="Courier" pitchFamily="2" charset="0"/>
              </a:rPr>
              <a:t>("select * from </a:t>
            </a:r>
            <a:r>
              <a:rPr lang="en" altLang="zh-CN" sz="1400" dirty="0" err="1">
                <a:latin typeface="Courier" pitchFamily="2" charset="0"/>
              </a:rPr>
              <a:t>sgrade</a:t>
            </a:r>
            <a:r>
              <a:rPr lang="en" altLang="zh-CN" sz="1400" dirty="0">
                <a:latin typeface="Courier" pitchFamily="2" charset="0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获取所有返回数据</a:t>
            </a:r>
            <a:r>
              <a:rPr lang="en-US" altLang="zh-CN" sz="1400" dirty="0">
                <a:latin typeface="Courier" pitchFamily="2" charset="0"/>
              </a:rPr>
              <a:t>, </a:t>
            </a:r>
            <a:r>
              <a:rPr lang="en-US" altLang="zh-CN" sz="1400" dirty="0" err="1">
                <a:latin typeface="Courier" pitchFamily="2" charset="0"/>
              </a:rPr>
              <a:t>fetchall</a:t>
            </a:r>
            <a:r>
              <a:rPr lang="zh-CN" altLang="en-US" sz="1400" dirty="0">
                <a:latin typeface="Courier" pitchFamily="2" charset="0"/>
              </a:rPr>
              <a:t>或者</a:t>
            </a:r>
            <a:r>
              <a:rPr lang="en-US" altLang="zh-CN" sz="1400" dirty="0" err="1">
                <a:latin typeface="Courier" pitchFamily="2" charset="0"/>
              </a:rPr>
              <a:t>fetchone</a:t>
            </a:r>
            <a:endParaRPr lang="zh-CN" altLang="en-US" sz="1400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" altLang="zh-CN" sz="1400" dirty="0" err="1">
                <a:latin typeface="Courier" pitchFamily="2" charset="0"/>
              </a:rPr>
              <a:t>datas</a:t>
            </a:r>
            <a:r>
              <a:rPr lang="en" altLang="zh-CN" sz="1400" dirty="0">
                <a:latin typeface="Courier" pitchFamily="2" charset="0"/>
              </a:rPr>
              <a:t> = </a:t>
            </a: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cursor.fetchall</a:t>
            </a:r>
            <a:r>
              <a:rPr lang="en" altLang="zh-CN" sz="1400" dirty="0">
                <a:latin typeface="Courier" pitchFamily="2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for data in </a:t>
            </a:r>
            <a:r>
              <a:rPr lang="en" altLang="zh-CN" sz="1400" dirty="0" err="1">
                <a:latin typeface="Courier" pitchFamily="2" charset="0"/>
              </a:rPr>
              <a:t>datas</a:t>
            </a:r>
            <a:r>
              <a:rPr lang="en" altLang="zh-CN" sz="1400" dirty="0">
                <a:latin typeface="Courier" pitchFamily="2" charset="0"/>
              </a:rPr>
              <a:t>: print(data)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如果是</a:t>
            </a:r>
            <a:r>
              <a:rPr lang="en" altLang="zh-CN" sz="1400" dirty="0">
                <a:latin typeface="Courier" pitchFamily="2" charset="0"/>
              </a:rPr>
              <a:t>insert</a:t>
            </a:r>
            <a:r>
              <a:rPr lang="zh-CN" altLang="en" sz="1400" dirty="0">
                <a:latin typeface="Courier" pitchFamily="2" charset="0"/>
              </a:rPr>
              <a:t>、</a:t>
            </a:r>
            <a:r>
              <a:rPr lang="en" altLang="zh-CN" sz="1400" dirty="0">
                <a:latin typeface="Courier" pitchFamily="2" charset="0"/>
              </a:rPr>
              <a:t>update</a:t>
            </a:r>
            <a:r>
              <a:rPr lang="zh-CN" altLang="en" sz="1400" dirty="0">
                <a:latin typeface="Courier" pitchFamily="2" charset="0"/>
              </a:rPr>
              <a:t>、</a:t>
            </a:r>
            <a:r>
              <a:rPr lang="en" altLang="zh-CN" sz="1400" dirty="0">
                <a:latin typeface="Courier" pitchFamily="2" charset="0"/>
              </a:rPr>
              <a:t>delete</a:t>
            </a:r>
            <a:r>
              <a:rPr lang="zh-CN" altLang="en-US" sz="1400" dirty="0">
                <a:latin typeface="Courier" pitchFamily="2" charset="0"/>
              </a:rPr>
              <a:t>语句，需要加上这句</a:t>
            </a:r>
          </a:p>
          <a:p>
            <a:pPr>
              <a:lnSpc>
                <a:spcPct val="130000"/>
              </a:lnSpc>
            </a:pP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conn.commit</a:t>
            </a:r>
            <a:r>
              <a:rPr lang="en" altLang="zh-CN" sz="1400" dirty="0">
                <a:latin typeface="Courier" pitchFamily="2" charset="0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" altLang="zh-CN" sz="1400" dirty="0">
                <a:latin typeface="Courier" pitchFamily="2" charset="0"/>
              </a:rPr>
              <a:t># </a:t>
            </a:r>
            <a:r>
              <a:rPr lang="zh-CN" altLang="en-US" sz="1400" dirty="0">
                <a:latin typeface="Courier" pitchFamily="2" charset="0"/>
              </a:rPr>
              <a:t>关闭数据库连接</a:t>
            </a:r>
          </a:p>
          <a:p>
            <a:pPr>
              <a:lnSpc>
                <a:spcPct val="130000"/>
              </a:lnSpc>
            </a:pPr>
            <a:r>
              <a:rPr lang="en" altLang="zh-CN" sz="1400" b="1" dirty="0" err="1">
                <a:solidFill>
                  <a:srgbClr val="FF0000"/>
                </a:solidFill>
                <a:latin typeface="Courier" pitchFamily="2" charset="0"/>
              </a:rPr>
              <a:t>conn.close</a:t>
            </a:r>
            <a:r>
              <a:rPr lang="en" altLang="zh-CN" sz="1400" dirty="0">
                <a:latin typeface="Courier" pitchFamily="2" charset="0"/>
              </a:rPr>
              <a:t>()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AF03E2-4989-5C4F-817E-6A21009A533B}"/>
              </a:ext>
            </a:extLst>
          </p:cNvPr>
          <p:cNvSpPr/>
          <p:nvPr/>
        </p:nvSpPr>
        <p:spPr bwMode="auto">
          <a:xfrm>
            <a:off x="804975" y="5588740"/>
            <a:ext cx="1200653" cy="574700"/>
          </a:xfrm>
          <a:prstGeom prst="ellipse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altLang="zh-CN" sz="1400" b="1" dirty="0">
                <a:solidFill>
                  <a:srgbClr val="474747"/>
                </a:solidFill>
                <a:latin typeface="Courier" pitchFamily="2" charset="0"/>
              </a:rPr>
              <a:t>Python</a:t>
            </a:r>
          </a:p>
          <a:p>
            <a:pPr algn="ctr">
              <a:buFont typeface="Arial" charset="0"/>
              <a:buNone/>
            </a:pPr>
            <a:r>
              <a:rPr lang="zh-CN" altLang="en-US" sz="1400" b="1" dirty="0">
                <a:solidFill>
                  <a:srgbClr val="474747"/>
                </a:solidFill>
                <a:latin typeface="Courier" pitchFamily="2" charset="0"/>
              </a:rPr>
              <a:t>程序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144964-BAE2-9C45-9778-413F3F1DEA4C}"/>
              </a:ext>
            </a:extLst>
          </p:cNvPr>
          <p:cNvSpPr/>
          <p:nvPr/>
        </p:nvSpPr>
        <p:spPr bwMode="auto">
          <a:xfrm>
            <a:off x="4923943" y="5602923"/>
            <a:ext cx="1037370" cy="563788"/>
          </a:xfrm>
          <a:prstGeom prst="ellipse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altLang="zh-CN" sz="1400" b="1" dirty="0">
                <a:solidFill>
                  <a:srgbClr val="474747"/>
                </a:solidFill>
                <a:latin typeface="Courier" pitchFamily="2" charset="0"/>
              </a:rPr>
              <a:t>MySQL</a:t>
            </a:r>
          </a:p>
          <a:p>
            <a:pPr algn="ctr">
              <a:buFont typeface="Arial" charset="0"/>
              <a:buNone/>
            </a:pPr>
            <a:r>
              <a:rPr lang="zh-CN" altLang="en-US" sz="1400" b="1" dirty="0">
                <a:solidFill>
                  <a:srgbClr val="474747"/>
                </a:solidFill>
                <a:latin typeface="Courier" pitchFamily="2" charset="0"/>
              </a:rPr>
              <a:t>服务器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734068B0-39B5-CC41-B889-0221C2F4B3DC}"/>
              </a:ext>
            </a:extLst>
          </p:cNvPr>
          <p:cNvSpPr/>
          <p:nvPr/>
        </p:nvSpPr>
        <p:spPr>
          <a:xfrm>
            <a:off x="1994262" y="5776867"/>
            <a:ext cx="2935187" cy="215900"/>
          </a:xfrm>
          <a:prstGeom prst="rightArrow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C5E02F73-6B34-BA4D-88EA-7DD079B2BA60}"/>
              </a:ext>
            </a:extLst>
          </p:cNvPr>
          <p:cNvSpPr txBox="1"/>
          <p:nvPr/>
        </p:nvSpPr>
        <p:spPr>
          <a:xfrm>
            <a:off x="1809170" y="5463252"/>
            <a:ext cx="1299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zh-CN" altLang="en-US" sz="1400" b="1" dirty="0">
                <a:solidFill>
                  <a:srgbClr val="C9394A"/>
                </a:solidFill>
                <a:latin typeface="Courier" pitchFamily="2" charset="0"/>
              </a:rPr>
              <a:t>高速公路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8854AB1-891E-F540-BCAD-8268BBB82A0C}"/>
              </a:ext>
            </a:extLst>
          </p:cNvPr>
          <p:cNvSpPr/>
          <p:nvPr/>
        </p:nvSpPr>
        <p:spPr>
          <a:xfrm>
            <a:off x="1492537" y="4010355"/>
            <a:ext cx="1601126" cy="54997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Courier" pitchFamily="2" charset="0"/>
              </a:rPr>
              <a:t>数据库连接对象</a:t>
            </a:r>
            <a:endParaRPr lang="en-US" altLang="zh-CN" sz="1400" b="1" dirty="0">
              <a:solidFill>
                <a:schemeClr val="bg1"/>
              </a:solidFill>
              <a:latin typeface="Courier" pitchFamily="2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urier" pitchFamily="2" charset="0"/>
              </a:rPr>
              <a:t>connection</a:t>
            </a:r>
          </a:p>
        </p:txBody>
      </p:sp>
      <p:cxnSp>
        <p:nvCxnSpPr>
          <p:cNvPr id="16" name="直接箭头连接符 27">
            <a:extLst>
              <a:ext uri="{FF2B5EF4-FFF2-40B4-BE49-F238E27FC236}">
                <a16:creationId xmlns:a16="http://schemas.microsoft.com/office/drawing/2014/main" id="{B65FD9D2-D29C-D440-85F4-ABE5707A7265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2293100" y="4560329"/>
            <a:ext cx="165590" cy="902923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6C5FFC-51FE-C441-A205-AE547F39CDCF}"/>
              </a:ext>
            </a:extLst>
          </p:cNvPr>
          <p:cNvGrpSpPr/>
          <p:nvPr/>
        </p:nvGrpSpPr>
        <p:grpSpPr>
          <a:xfrm>
            <a:off x="2942620" y="5200249"/>
            <a:ext cx="1889021" cy="601557"/>
            <a:chOff x="4536783" y="4207470"/>
            <a:chExt cx="1889021" cy="6015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408328-7BB0-3A46-83CE-D167124AEC48}"/>
                </a:ext>
              </a:extLst>
            </p:cNvPr>
            <p:cNvSpPr/>
            <p:nvPr/>
          </p:nvSpPr>
          <p:spPr bwMode="auto">
            <a:xfrm>
              <a:off x="4536783" y="4365412"/>
              <a:ext cx="689956" cy="2856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</a:pPr>
              <a:r>
                <a:rPr lang="zh-CN" altLang="en-US" sz="1400" b="1" dirty="0">
                  <a:solidFill>
                    <a:srgbClr val="474747"/>
                  </a:solidFill>
                  <a:latin typeface="Courier" pitchFamily="2" charset="0"/>
                </a:rPr>
                <a:t>货车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C7E3359-D336-A446-9608-14DC55EDCC67}"/>
                </a:ext>
              </a:extLst>
            </p:cNvPr>
            <p:cNvSpPr/>
            <p:nvPr/>
          </p:nvSpPr>
          <p:spPr bwMode="auto">
            <a:xfrm>
              <a:off x="5210114" y="4207470"/>
              <a:ext cx="182880" cy="44361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F9AAD50-6F8E-F043-9B35-18416E20A18D}"/>
                </a:ext>
              </a:extLst>
            </p:cNvPr>
            <p:cNvSpPr/>
            <p:nvPr/>
          </p:nvSpPr>
          <p:spPr bwMode="auto">
            <a:xfrm>
              <a:off x="4694725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355B2B0-DB89-094A-A23F-494811C64437}"/>
                </a:ext>
              </a:extLst>
            </p:cNvPr>
            <p:cNvSpPr/>
            <p:nvPr/>
          </p:nvSpPr>
          <p:spPr bwMode="auto">
            <a:xfrm>
              <a:off x="5131143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6A0D08-9383-3B47-A2A1-FFAA40ED0AD5}"/>
                </a:ext>
              </a:extLst>
            </p:cNvPr>
            <p:cNvSpPr/>
            <p:nvPr/>
          </p:nvSpPr>
          <p:spPr bwMode="auto">
            <a:xfrm>
              <a:off x="5569593" y="4365412"/>
              <a:ext cx="689956" cy="285674"/>
            </a:xfrm>
            <a:prstGeom prst="rect">
              <a:avLst/>
            </a:prstGeom>
            <a:ln>
              <a:solidFill>
                <a:srgbClr val="C939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</a:pPr>
              <a:r>
                <a:rPr lang="zh-CN" altLang="en-US" sz="1400" b="1" dirty="0">
                  <a:solidFill>
                    <a:srgbClr val="474747"/>
                  </a:solidFill>
                  <a:latin typeface="Courier" pitchFamily="2" charset="0"/>
                </a:rPr>
                <a:t>货车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DF98E3-B87F-D045-ABF0-1BE9CB9991D7}"/>
                </a:ext>
              </a:extLst>
            </p:cNvPr>
            <p:cNvSpPr/>
            <p:nvPr/>
          </p:nvSpPr>
          <p:spPr bwMode="auto">
            <a:xfrm>
              <a:off x="6242924" y="4207470"/>
              <a:ext cx="182880" cy="44361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04D7FB4-54AA-134C-B41F-146A270E64F6}"/>
                </a:ext>
              </a:extLst>
            </p:cNvPr>
            <p:cNvSpPr/>
            <p:nvPr/>
          </p:nvSpPr>
          <p:spPr bwMode="auto">
            <a:xfrm>
              <a:off x="5727535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102C441-0FEA-6C40-81D5-056501385A92}"/>
                </a:ext>
              </a:extLst>
            </p:cNvPr>
            <p:cNvSpPr/>
            <p:nvPr/>
          </p:nvSpPr>
          <p:spPr bwMode="auto">
            <a:xfrm>
              <a:off x="6163953" y="4651086"/>
              <a:ext cx="157941" cy="1579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pitchFamily="2" charset="-122"/>
              </a:endParaRP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429E1166-F3AB-8846-9D0E-AA4E0F21C998}"/>
              </a:ext>
            </a:extLst>
          </p:cNvPr>
          <p:cNvSpPr/>
          <p:nvPr/>
        </p:nvSpPr>
        <p:spPr>
          <a:xfrm>
            <a:off x="3336209" y="4010355"/>
            <a:ext cx="1495432" cy="54997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Courier" pitchFamily="2" charset="0"/>
              </a:rPr>
              <a:t>数据库游标对象</a:t>
            </a:r>
            <a:endParaRPr lang="en-US" altLang="zh-CN" sz="1400" b="1" dirty="0">
              <a:solidFill>
                <a:schemeClr val="bg1"/>
              </a:solidFill>
              <a:latin typeface="Courier" pitchFamily="2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urier" pitchFamily="2" charset="0"/>
              </a:rPr>
              <a:t>cursor</a:t>
            </a:r>
          </a:p>
        </p:txBody>
      </p:sp>
      <p:cxnSp>
        <p:nvCxnSpPr>
          <p:cNvPr id="28" name="直接箭头连接符 29">
            <a:extLst>
              <a:ext uri="{FF2B5EF4-FFF2-40B4-BE49-F238E27FC236}">
                <a16:creationId xmlns:a16="http://schemas.microsoft.com/office/drawing/2014/main" id="{174D117A-DFD8-874E-A0CB-AC91750B02B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378757" y="4560329"/>
            <a:ext cx="705168" cy="639920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4">
            <a:extLst>
              <a:ext uri="{FF2B5EF4-FFF2-40B4-BE49-F238E27FC236}">
                <a16:creationId xmlns:a16="http://schemas.microsoft.com/office/drawing/2014/main" id="{D6172011-17E9-E340-B9D8-991C7CF0DAF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083925" y="4560329"/>
            <a:ext cx="388237" cy="606901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3A8EAB7-A0EE-BC4B-AC59-81748DC06486}"/>
              </a:ext>
            </a:extLst>
          </p:cNvPr>
          <p:cNvSpPr/>
          <p:nvPr/>
        </p:nvSpPr>
        <p:spPr>
          <a:xfrm>
            <a:off x="1724944" y="1521852"/>
            <a:ext cx="37176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u="sng" dirty="0">
                <a:latin typeface="Courier" pitchFamily="2" charset="0"/>
                <a:hlinkClick r:id="rId2"/>
              </a:rPr>
              <a:t>https://dev.mysql.com/downloads/mysql/</a:t>
            </a:r>
            <a:endParaRPr lang="zh-CN" altLang="en-US" sz="1200" u="sng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38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xlwt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模块生成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BB697-EE66-8C47-95F9-79D7AC99CD75}"/>
              </a:ext>
            </a:extLst>
          </p:cNvPr>
          <p:cNvSpPr/>
          <p:nvPr/>
        </p:nvSpPr>
        <p:spPr>
          <a:xfrm>
            <a:off x="804975" y="1342239"/>
            <a:ext cx="4824038" cy="10737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读写</a:t>
            </a: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excel</a:t>
            </a:r>
            <a:r>
              <a:rPr lang="zh-CN" altLang="en-US" b="1" dirty="0">
                <a:solidFill>
                  <a:srgbClr val="0070C0"/>
                </a:solidFill>
                <a:latin typeface="Courier" pitchFamily="2" charset="0"/>
                <a:ea typeface="Microsoft YaHei" panose="020B0503020204020204" pitchFamily="34" charset="-122"/>
              </a:rPr>
              <a:t>的模块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latin typeface="Courier" pitchFamily="2" charset="0"/>
              </a:rPr>
              <a:t>xl</a:t>
            </a:r>
            <a:r>
              <a:rPr lang="en-US" altLang="zh-CN" dirty="0" err="1">
                <a:latin typeface="Courier" pitchFamily="2" charset="0"/>
              </a:rPr>
              <a:t>rd</a:t>
            </a:r>
            <a:r>
              <a:rPr lang="zh-CN" altLang="en-US" dirty="0">
                <a:latin typeface="Courier" pitchFamily="2" charset="0"/>
              </a:rPr>
              <a:t>：读取</a:t>
            </a:r>
            <a:r>
              <a:rPr lang="en-US" altLang="zh-CN" dirty="0">
                <a:latin typeface="Courier" pitchFamily="2" charset="0"/>
              </a:rPr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urier" pitchFamily="2" charset="0"/>
              </a:rPr>
              <a:t>xlwt</a:t>
            </a:r>
            <a:r>
              <a:rPr lang="zh-CN" altLang="en-US" dirty="0">
                <a:latin typeface="Courier" pitchFamily="2" charset="0"/>
              </a:rPr>
              <a:t>：生成</a:t>
            </a:r>
            <a:r>
              <a:rPr lang="en-US" altLang="zh-CN" dirty="0">
                <a:latin typeface="Courier" pitchFamily="2" charset="0"/>
              </a:rPr>
              <a:t>excel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ACE03D-0AC2-104C-8F9E-A307E3876608}"/>
              </a:ext>
            </a:extLst>
          </p:cNvPr>
          <p:cNvSpPr/>
          <p:nvPr/>
        </p:nvSpPr>
        <p:spPr>
          <a:xfrm>
            <a:off x="5849234" y="1342239"/>
            <a:ext cx="5624105" cy="51824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" altLang="zh-CN" sz="1600" i="1" dirty="0">
                <a:latin typeface="Courier" pitchFamily="2" charset="0"/>
              </a:rPr>
              <a:t># pip install </a:t>
            </a:r>
            <a:r>
              <a:rPr lang="en" altLang="zh-CN" sz="1600" i="1" dirty="0" err="1">
                <a:latin typeface="Courier" pitchFamily="2" charset="0"/>
              </a:rPr>
              <a:t>xlwt</a:t>
            </a:r>
            <a:br>
              <a:rPr lang="en" altLang="zh-CN" sz="1600" i="1" dirty="0">
                <a:latin typeface="Courier" pitchFamily="2" charset="0"/>
              </a:rPr>
            </a:br>
            <a:r>
              <a:rPr lang="en" altLang="zh-CN" sz="1600" b="1" dirty="0">
                <a:latin typeface="Courier" pitchFamily="2" charset="0"/>
              </a:rPr>
              <a:t>import </a:t>
            </a:r>
            <a:r>
              <a:rPr lang="en" altLang="zh-CN" sz="1600" dirty="0" err="1">
                <a:latin typeface="Courier" pitchFamily="2" charset="0"/>
              </a:rPr>
              <a:t>xlwt</a:t>
            </a:r>
            <a:br>
              <a:rPr lang="en" altLang="zh-CN" sz="1600" dirty="0">
                <a:latin typeface="Courier" pitchFamily="2" charset="0"/>
              </a:rPr>
            </a:b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创建一个</a:t>
            </a:r>
            <a:r>
              <a:rPr lang="en" altLang="zh-CN" sz="1600" i="1" dirty="0">
                <a:latin typeface="Courier" pitchFamily="2" charset="0"/>
              </a:rPr>
              <a:t>excel</a:t>
            </a:r>
            <a:br>
              <a:rPr lang="en" altLang="zh-CN" sz="1600" i="1" dirty="0">
                <a:latin typeface="Courier" pitchFamily="2" charset="0"/>
              </a:rPr>
            </a:br>
            <a:r>
              <a:rPr lang="en" altLang="zh-CN" sz="1600" dirty="0">
                <a:latin typeface="Courier" pitchFamily="2" charset="0"/>
              </a:rPr>
              <a:t>workbook = </a:t>
            </a: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</a:rPr>
              <a:t>xlwt.Workbook</a:t>
            </a:r>
            <a:r>
              <a:rPr lang="en" altLang="zh-CN" sz="1600" dirty="0">
                <a:latin typeface="Courier" pitchFamily="2" charset="0"/>
              </a:rPr>
              <a:t>(encoding=</a:t>
            </a:r>
            <a:r>
              <a:rPr lang="en" altLang="zh-CN" sz="1600" b="1" dirty="0">
                <a:latin typeface="Courier" pitchFamily="2" charset="0"/>
              </a:rPr>
              <a:t>'utf-8'</a:t>
            </a:r>
            <a:r>
              <a:rPr lang="en" altLang="zh-CN" sz="1600" dirty="0">
                <a:latin typeface="Courier" pitchFamily="2" charset="0"/>
              </a:rPr>
              <a:t>)</a:t>
            </a: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添加一个</a:t>
            </a:r>
            <a:r>
              <a:rPr lang="en" altLang="zh-CN" sz="1600" i="1" dirty="0">
                <a:latin typeface="Courier" pitchFamily="2" charset="0"/>
              </a:rPr>
              <a:t>sheet</a:t>
            </a:r>
            <a:br>
              <a:rPr lang="en" altLang="zh-CN" sz="1600" i="1" dirty="0">
                <a:latin typeface="Courier" pitchFamily="2" charset="0"/>
              </a:rPr>
            </a:br>
            <a:r>
              <a:rPr lang="en" altLang="zh-CN" sz="1600" dirty="0">
                <a:latin typeface="Courier" pitchFamily="2" charset="0"/>
              </a:rPr>
              <a:t>worksheet = </a:t>
            </a: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</a:rPr>
              <a:t>workbook.add_sheet</a:t>
            </a:r>
            <a:r>
              <a:rPr lang="en" altLang="zh-CN" sz="1600" dirty="0">
                <a:latin typeface="Courier" pitchFamily="2" charset="0"/>
              </a:rPr>
              <a:t>(</a:t>
            </a:r>
            <a:r>
              <a:rPr lang="en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学生成绩表</a:t>
            </a:r>
            <a:r>
              <a:rPr lang="en-US" altLang="zh-CN" sz="1600" b="1" dirty="0">
                <a:latin typeface="Courier" pitchFamily="2" charset="0"/>
              </a:rPr>
              <a:t>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US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写入一个单元格，参数为</a:t>
            </a:r>
            <a:r>
              <a:rPr lang="en-US" altLang="zh-CN" sz="1600" i="1" dirty="0">
                <a:latin typeface="Courier" pitchFamily="2" charset="0"/>
              </a:rPr>
              <a:t>(</a:t>
            </a:r>
            <a:r>
              <a:rPr lang="en" altLang="zh-CN" sz="1600" i="1" dirty="0">
                <a:latin typeface="Courier" pitchFamily="2" charset="0"/>
              </a:rPr>
              <a:t>row</a:t>
            </a:r>
            <a:r>
              <a:rPr lang="zh-CN" altLang="en" sz="1600" i="1" dirty="0">
                <a:latin typeface="Courier" pitchFamily="2" charset="0"/>
              </a:rPr>
              <a:t>、</a:t>
            </a:r>
            <a:r>
              <a:rPr lang="en" altLang="zh-CN" sz="1600" i="1" dirty="0">
                <a:latin typeface="Courier" pitchFamily="2" charset="0"/>
              </a:rPr>
              <a:t>col</a:t>
            </a:r>
            <a:r>
              <a:rPr lang="zh-CN" altLang="en" sz="1600" i="1" dirty="0">
                <a:latin typeface="Courier" pitchFamily="2" charset="0"/>
              </a:rPr>
              <a:t>、</a:t>
            </a:r>
            <a:r>
              <a:rPr lang="en" altLang="zh-CN" sz="1600" i="1" dirty="0">
                <a:latin typeface="Courier" pitchFamily="2" charset="0"/>
              </a:rPr>
              <a:t>data)</a:t>
            </a:r>
            <a:br>
              <a:rPr lang="en" altLang="zh-CN" sz="1600" i="1" dirty="0">
                <a:latin typeface="Courier" pitchFamily="2" charset="0"/>
              </a:rPr>
            </a:b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</a:rPr>
              <a:t>worksheet.write</a:t>
            </a:r>
            <a:r>
              <a:rPr lang="en" altLang="zh-CN" sz="1600" dirty="0">
                <a:latin typeface="Courier" pitchFamily="2" charset="0"/>
              </a:rPr>
              <a:t>(0, 0, </a:t>
            </a:r>
            <a:r>
              <a:rPr lang="en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学号</a:t>
            </a:r>
            <a:r>
              <a:rPr lang="en-US" altLang="zh-CN" sz="1600" b="1" dirty="0">
                <a:latin typeface="Courier" pitchFamily="2" charset="0"/>
              </a:rPr>
              <a:t>01'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" altLang="zh-CN" sz="1600" dirty="0" err="1">
                <a:latin typeface="Courier" pitchFamily="2" charset="0"/>
              </a:rPr>
              <a:t>worksheet.write</a:t>
            </a:r>
            <a:r>
              <a:rPr lang="en" altLang="zh-CN" sz="1600" dirty="0">
                <a:latin typeface="Courier" pitchFamily="2" charset="0"/>
              </a:rPr>
              <a:t>(0, 1, </a:t>
            </a:r>
            <a:r>
              <a:rPr lang="en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成绩</a:t>
            </a:r>
            <a:r>
              <a:rPr lang="en-US" altLang="zh-CN" sz="1600" b="1" dirty="0">
                <a:latin typeface="Courier" pitchFamily="2" charset="0"/>
              </a:rPr>
              <a:t>01'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" altLang="zh-CN" sz="1600" dirty="0" err="1">
                <a:latin typeface="Courier" pitchFamily="2" charset="0"/>
              </a:rPr>
              <a:t>worksheet.write</a:t>
            </a:r>
            <a:r>
              <a:rPr lang="en" altLang="zh-CN" sz="1600" dirty="0">
                <a:latin typeface="Courier" pitchFamily="2" charset="0"/>
              </a:rPr>
              <a:t>(1, 0, </a:t>
            </a:r>
            <a:r>
              <a:rPr lang="en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学号</a:t>
            </a:r>
            <a:r>
              <a:rPr lang="en-US" altLang="zh-CN" sz="1600" b="1" dirty="0">
                <a:latin typeface="Courier" pitchFamily="2" charset="0"/>
              </a:rPr>
              <a:t>02'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" altLang="zh-CN" sz="1600" dirty="0" err="1">
                <a:latin typeface="Courier" pitchFamily="2" charset="0"/>
              </a:rPr>
              <a:t>worksheet.write</a:t>
            </a:r>
            <a:r>
              <a:rPr lang="en" altLang="zh-CN" sz="1600" dirty="0">
                <a:latin typeface="Courier" pitchFamily="2" charset="0"/>
              </a:rPr>
              <a:t>(1, 1, </a:t>
            </a:r>
            <a:r>
              <a:rPr lang="en" altLang="zh-CN" sz="1600" b="1" dirty="0">
                <a:latin typeface="Courier" pitchFamily="2" charset="0"/>
              </a:rPr>
              <a:t>'</a:t>
            </a:r>
            <a:r>
              <a:rPr lang="zh-CN" altLang="en-US" sz="1600" b="1" dirty="0">
                <a:latin typeface="Courier" pitchFamily="2" charset="0"/>
              </a:rPr>
              <a:t>成绩</a:t>
            </a:r>
            <a:r>
              <a:rPr lang="en-US" altLang="zh-CN" sz="1600" b="1" dirty="0">
                <a:latin typeface="Courier" pitchFamily="2" charset="0"/>
              </a:rPr>
              <a:t>02'</a:t>
            </a:r>
            <a:r>
              <a:rPr lang="en-US" altLang="zh-CN" sz="1600" dirty="0">
                <a:latin typeface="Courier" pitchFamily="2" charset="0"/>
              </a:rPr>
              <a:t>)</a:t>
            </a:r>
            <a:br>
              <a:rPr lang="en-US" altLang="zh-CN" sz="1600" dirty="0">
                <a:latin typeface="Courier" pitchFamily="2" charset="0"/>
              </a:rPr>
            </a:br>
            <a:r>
              <a:rPr lang="en-US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保存</a:t>
            </a:r>
            <a:r>
              <a:rPr lang="en" altLang="zh-CN" sz="1600" i="1" dirty="0">
                <a:latin typeface="Courier" pitchFamily="2" charset="0"/>
              </a:rPr>
              <a:t>excel</a:t>
            </a:r>
            <a:r>
              <a:rPr lang="zh-CN" altLang="en" sz="1600" i="1" dirty="0">
                <a:latin typeface="Courier" pitchFamily="2" charset="0"/>
              </a:rPr>
              <a:t>，</a:t>
            </a:r>
            <a:r>
              <a:rPr lang="zh-CN" altLang="en-US" sz="1600" i="1" dirty="0">
                <a:latin typeface="Courier" pitchFamily="2" charset="0"/>
              </a:rPr>
              <a:t>参数为</a:t>
            </a:r>
            <a:r>
              <a:rPr lang="en" altLang="zh-CN" sz="1600" i="1" dirty="0">
                <a:latin typeface="Courier" pitchFamily="2" charset="0"/>
              </a:rPr>
              <a:t>excel</a:t>
            </a:r>
            <a:r>
              <a:rPr lang="zh-CN" altLang="en-US" sz="1600" i="1" dirty="0">
                <a:latin typeface="Courier" pitchFamily="2" charset="0"/>
              </a:rPr>
              <a:t>名称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en" altLang="zh-CN" sz="1600" dirty="0" err="1">
                <a:solidFill>
                  <a:srgbClr val="FF0000"/>
                </a:solidFill>
                <a:latin typeface="Courier" pitchFamily="2" charset="0"/>
              </a:rPr>
              <a:t>workbook.save</a:t>
            </a:r>
            <a:r>
              <a:rPr lang="en" altLang="zh-CN" sz="1600" dirty="0">
                <a:latin typeface="Courier" pitchFamily="2" charset="0"/>
              </a:rPr>
              <a:t>(</a:t>
            </a:r>
            <a:r>
              <a:rPr lang="en" altLang="zh-CN" sz="1600" b="1" dirty="0">
                <a:latin typeface="Courier" pitchFamily="2" charset="0"/>
              </a:rPr>
              <a:t>"</a:t>
            </a:r>
            <a:r>
              <a:rPr lang="en" altLang="zh-CN" sz="1600" b="1" dirty="0" err="1">
                <a:latin typeface="Courier" pitchFamily="2" charset="0"/>
              </a:rPr>
              <a:t>result.xls</a:t>
            </a:r>
            <a:r>
              <a:rPr lang="en" altLang="zh-CN" sz="1600" b="1" dirty="0">
                <a:latin typeface="Courier" pitchFamily="2" charset="0"/>
              </a:rPr>
              <a:t>"</a:t>
            </a:r>
            <a:r>
              <a:rPr lang="en" altLang="zh-CN" sz="1600" dirty="0">
                <a:latin typeface="Courier" pitchFamily="2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75DF83-F4C6-C344-A8F8-C15B9D338E27}"/>
              </a:ext>
            </a:extLst>
          </p:cNvPr>
          <p:cNvSpPr txBox="1"/>
          <p:nvPr/>
        </p:nvSpPr>
        <p:spPr>
          <a:xfrm>
            <a:off x="1899834" y="2651589"/>
            <a:ext cx="24785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Courier" pitchFamily="2" charset="0"/>
              </a:defRPr>
            </a:lvl1pPr>
          </a:lstStyle>
          <a:p>
            <a:r>
              <a:rPr lang="zh-CN" altLang="en-US" dirty="0"/>
              <a:t>整个表格：</a:t>
            </a:r>
            <a:r>
              <a:rPr lang="en" altLang="zh-CN" dirty="0" err="1"/>
              <a:t>xlwt.Workbook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838FC2-CC1C-064A-AA38-7727D4706A66}"/>
              </a:ext>
            </a:extLst>
          </p:cNvPr>
          <p:cNvSpPr txBox="1"/>
          <p:nvPr/>
        </p:nvSpPr>
        <p:spPr>
          <a:xfrm>
            <a:off x="1034334" y="6325629"/>
            <a:ext cx="330090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Courier" pitchFamily="2" charset="0"/>
              </a:defRPr>
            </a:lvl1pPr>
          </a:lstStyle>
          <a:p>
            <a:r>
              <a:rPr lang="zh-CN" altLang="en-US" dirty="0"/>
              <a:t>表格</a:t>
            </a:r>
            <a:r>
              <a:rPr lang="en-US" altLang="zh-CN" dirty="0"/>
              <a:t>Sheets</a:t>
            </a:r>
            <a:r>
              <a:rPr lang="zh-CN" altLang="en-US" dirty="0"/>
              <a:t>：</a:t>
            </a:r>
            <a:r>
              <a:rPr lang="en" altLang="zh-CN" dirty="0" err="1"/>
              <a:t>workbook.add_sheet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C0287-654D-CA40-B615-5170A714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1" y="3137373"/>
            <a:ext cx="4706911" cy="302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8346D2F-FB3D-8446-9469-6F218CE49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828800" y="6114591"/>
            <a:ext cx="855986" cy="2110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D1452BA-F0C2-F343-83E9-5F5E0252658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2469984" y="6066355"/>
            <a:ext cx="214802" cy="2592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7966A2C-A97A-8746-A3C0-BB5A41FCC77F}"/>
              </a:ext>
            </a:extLst>
          </p:cNvPr>
          <p:cNvSpPr/>
          <p:nvPr/>
        </p:nvSpPr>
        <p:spPr>
          <a:xfrm>
            <a:off x="1325460" y="5696125"/>
            <a:ext cx="620785" cy="29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9DBC27-BA7E-5445-84DF-FCE14BBD2459}"/>
              </a:ext>
            </a:extLst>
          </p:cNvPr>
          <p:cNvSpPr/>
          <p:nvPr/>
        </p:nvSpPr>
        <p:spPr>
          <a:xfrm>
            <a:off x="1979941" y="5696125"/>
            <a:ext cx="620785" cy="29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7834AC-F822-1B45-B245-531C57D43D22}"/>
              </a:ext>
            </a:extLst>
          </p:cNvPr>
          <p:cNvSpPr/>
          <p:nvPr/>
        </p:nvSpPr>
        <p:spPr>
          <a:xfrm>
            <a:off x="2399252" y="4840448"/>
            <a:ext cx="981512" cy="24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E4F5AA-8060-C142-ABC4-5E4867F5AFD2}"/>
              </a:ext>
            </a:extLst>
          </p:cNvPr>
          <p:cNvSpPr txBox="1"/>
          <p:nvPr/>
        </p:nvSpPr>
        <p:spPr>
          <a:xfrm>
            <a:off x="2273950" y="4018110"/>
            <a:ext cx="344998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ourier" pitchFamily="2" charset="0"/>
              </a:rPr>
              <a:t>单元格，使用</a:t>
            </a:r>
            <a:r>
              <a:rPr kumimoji="1" lang="en-US" altLang="zh-CN" sz="1400" dirty="0">
                <a:latin typeface="Courier" pitchFamily="2" charset="0"/>
              </a:rPr>
              <a:t>row</a:t>
            </a:r>
            <a:r>
              <a:rPr kumimoji="1" lang="zh-CN" altLang="en-US" sz="1400" dirty="0">
                <a:latin typeface="Courier" pitchFamily="2" charset="0"/>
              </a:rPr>
              <a:t>和</a:t>
            </a:r>
            <a:r>
              <a:rPr kumimoji="1" lang="en-US" altLang="zh-CN" sz="1400" dirty="0">
                <a:latin typeface="Courier" pitchFamily="2" charset="0"/>
              </a:rPr>
              <a:t>col</a:t>
            </a:r>
            <a:r>
              <a:rPr kumimoji="1" lang="zh-CN" altLang="en-US" sz="1400" dirty="0">
                <a:latin typeface="Courier" pitchFamily="2" charset="0"/>
              </a:rPr>
              <a:t>定位，均从</a:t>
            </a:r>
            <a:r>
              <a:rPr kumimoji="1" lang="en-US" altLang="zh-CN" sz="1400" dirty="0">
                <a:latin typeface="Courier" pitchFamily="2" charset="0"/>
              </a:rPr>
              <a:t>0</a:t>
            </a:r>
            <a:r>
              <a:rPr kumimoji="1" lang="zh-CN" altLang="en-US" sz="1400" dirty="0">
                <a:latin typeface="Courier" pitchFamily="2" charset="0"/>
              </a:rPr>
              <a:t>开始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7503EBA-D4DE-E846-9C47-1CAD39F8CA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380764" y="4325887"/>
            <a:ext cx="618178" cy="5145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26E5B2-4362-D440-9762-0056CD2B21D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139116" y="2959366"/>
            <a:ext cx="106061" cy="1780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27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开发多进程程序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BB697-EE66-8C47-95F9-79D7AC99CD75}"/>
              </a:ext>
            </a:extLst>
          </p:cNvPr>
          <p:cNvSpPr/>
          <p:nvPr/>
        </p:nvSpPr>
        <p:spPr>
          <a:xfrm>
            <a:off x="712696" y="1446146"/>
            <a:ext cx="4941484" cy="49746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如果不加改造，程序会串行执行任务，比较慢；使用多核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并行处理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，充分挖掘单机的计算潜能；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Multiprocessing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的多进程模块，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可以使用多核并行计算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的多线程模块，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只能使用单核执行计算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单机总处理能力有限，如果需要处理大于几十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的数据，可以考虑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ACE03D-0AC2-104C-8F9E-A307E3876608}"/>
              </a:ext>
            </a:extLst>
          </p:cNvPr>
          <p:cNvSpPr/>
          <p:nvPr/>
        </p:nvSpPr>
        <p:spPr>
          <a:xfrm>
            <a:off x="5849234" y="1446146"/>
            <a:ext cx="5624105" cy="49746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标准库模块无需安装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en" altLang="zh-CN" sz="1600" dirty="0">
                <a:solidFill>
                  <a:srgbClr val="FF0000"/>
                </a:solidFill>
                <a:latin typeface="Courier" pitchFamily="2" charset="0"/>
              </a:rPr>
              <a:t>import multiprocessing</a:t>
            </a:r>
            <a:br>
              <a:rPr lang="en" altLang="zh-CN" sz="1600" dirty="0">
                <a:latin typeface="Courier" pitchFamily="2" charset="0"/>
              </a:rPr>
            </a:b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b="1" dirty="0">
                <a:latin typeface="Courier" pitchFamily="2" charset="0"/>
              </a:rPr>
              <a:t>def </a:t>
            </a:r>
            <a:r>
              <a:rPr lang="en" altLang="zh-CN" sz="1600" dirty="0">
                <a:latin typeface="Courier" pitchFamily="2" charset="0"/>
              </a:rPr>
              <a:t>process(d):</a:t>
            </a: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dirty="0">
                <a:latin typeface="Courier" pitchFamily="2" charset="0"/>
              </a:rPr>
              <a:t>    </a:t>
            </a:r>
            <a:r>
              <a:rPr lang="en" altLang="zh-CN" sz="1600" i="1" dirty="0">
                <a:latin typeface="Courier" pitchFamily="2" charset="0"/>
              </a:rPr>
              <a:t>"""</a:t>
            </a:r>
            <a:r>
              <a:rPr lang="zh-CN" altLang="en-US" sz="1600" i="1" dirty="0">
                <a:latin typeface="Courier" pitchFamily="2" charset="0"/>
              </a:rPr>
              <a:t>这里只需要处理单个元素</a:t>
            </a:r>
            <a:r>
              <a:rPr lang="en-US" altLang="zh-CN" sz="1600" i="1" dirty="0">
                <a:latin typeface="Courier" pitchFamily="2" charset="0"/>
              </a:rPr>
              <a:t>"""</a:t>
            </a:r>
            <a:br>
              <a:rPr lang="en-US" altLang="zh-CN" sz="1600" i="1" dirty="0">
                <a:latin typeface="Courier" pitchFamily="2" charset="0"/>
              </a:rPr>
            </a:br>
            <a:r>
              <a:rPr lang="en-US" altLang="zh-CN" sz="1600" i="1" dirty="0">
                <a:latin typeface="Courier" pitchFamily="2" charset="0"/>
              </a:rPr>
              <a:t>    </a:t>
            </a:r>
            <a:r>
              <a:rPr lang="en" altLang="zh-CN" sz="1600" b="1" dirty="0">
                <a:latin typeface="Courier" pitchFamily="2" charset="0"/>
              </a:rPr>
              <a:t>return </a:t>
            </a:r>
            <a:r>
              <a:rPr lang="en" altLang="zh-CN" sz="1600" dirty="0">
                <a:latin typeface="Courier" pitchFamily="2" charset="0"/>
              </a:rPr>
              <a:t>d * d</a:t>
            </a:r>
            <a:br>
              <a:rPr lang="en" altLang="zh-CN" sz="1600" dirty="0">
                <a:latin typeface="Courier" pitchFamily="2" charset="0"/>
              </a:rPr>
            </a:b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i="1" dirty="0">
                <a:latin typeface="Courier" pitchFamily="2" charset="0"/>
              </a:rPr>
              <a:t># Pool</a:t>
            </a:r>
            <a:r>
              <a:rPr lang="zh-CN" altLang="en-US" sz="1600" i="1" dirty="0">
                <a:latin typeface="Courier" pitchFamily="2" charset="0"/>
              </a:rPr>
              <a:t>的参数为需要使用的</a:t>
            </a:r>
            <a:r>
              <a:rPr lang="en" altLang="zh-CN" sz="1600" i="1" dirty="0">
                <a:latin typeface="Courier" pitchFamily="2" charset="0"/>
              </a:rPr>
              <a:t>CPU</a:t>
            </a:r>
            <a:r>
              <a:rPr lang="zh-CN" altLang="en-US" sz="1600" i="1" dirty="0">
                <a:latin typeface="Courier" pitchFamily="2" charset="0"/>
              </a:rPr>
              <a:t>核数</a:t>
            </a:r>
            <a:endParaRPr lang="en-US" altLang="zh-CN" sz="1600" i="1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i="1" dirty="0">
                <a:latin typeface="Courier" pitchFamily="2" charset="0"/>
              </a:rPr>
              <a:t>#</a:t>
            </a:r>
            <a:r>
              <a:rPr lang="zh-CN" altLang="en-US" sz="1600" i="1" dirty="0">
                <a:latin typeface="Courier" pitchFamily="2" charset="0"/>
              </a:rPr>
              <a:t> 如果不指定则使用全部核数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en" altLang="zh-CN" sz="1600" b="1" dirty="0">
                <a:latin typeface="Courier" pitchFamily="2" charset="0"/>
              </a:rPr>
              <a:t>with </a:t>
            </a:r>
            <a:r>
              <a:rPr lang="en" altLang="zh-CN" sz="1600" b="1" dirty="0" err="1">
                <a:solidFill>
                  <a:srgbClr val="FF0000"/>
                </a:solidFill>
                <a:latin typeface="Courier" pitchFamily="2" charset="0"/>
              </a:rPr>
              <a:t>multiprocessing.Pool</a:t>
            </a:r>
            <a:r>
              <a:rPr lang="en" altLang="zh-CN" sz="1600" dirty="0">
                <a:latin typeface="Courier" pitchFamily="2" charset="0"/>
              </a:rPr>
              <a:t>(3) </a:t>
            </a:r>
            <a:r>
              <a:rPr lang="en" altLang="zh-CN" sz="1600" b="1" dirty="0">
                <a:latin typeface="Courier" pitchFamily="2" charset="0"/>
              </a:rPr>
              <a:t>as </a:t>
            </a:r>
            <a:r>
              <a:rPr lang="en" altLang="zh-CN" sz="1600" dirty="0">
                <a:latin typeface="Courier" pitchFamily="2" charset="0"/>
              </a:rPr>
              <a:t>pool:</a:t>
            </a: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dirty="0">
                <a:latin typeface="Courier" pitchFamily="2" charset="0"/>
              </a:rPr>
              <a:t>    </a:t>
            </a:r>
            <a:r>
              <a:rPr lang="en" altLang="zh-CN" sz="1600" i="1" dirty="0">
                <a:latin typeface="Courier" pitchFamily="2" charset="0"/>
              </a:rPr>
              <a:t># </a:t>
            </a:r>
            <a:r>
              <a:rPr lang="zh-CN" altLang="en-US" sz="1600" i="1" dirty="0">
                <a:latin typeface="Courier" pitchFamily="2" charset="0"/>
              </a:rPr>
              <a:t>第二个参数代表待处理的池子</a:t>
            </a:r>
            <a:endParaRPr lang="en-US" altLang="zh-CN" sz="1600" i="1" dirty="0">
              <a:latin typeface="Courier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i="1" dirty="0">
                <a:latin typeface="Courier" pitchFamily="2" charset="0"/>
              </a:rPr>
              <a:t>    </a:t>
            </a:r>
            <a:r>
              <a:rPr lang="en-US" altLang="zh-CN" sz="1600" i="1" dirty="0">
                <a:latin typeface="Courier" pitchFamily="2" charset="0"/>
              </a:rPr>
              <a:t>#</a:t>
            </a:r>
            <a:r>
              <a:rPr lang="zh-CN" altLang="en-US" sz="1600" i="1" dirty="0">
                <a:latin typeface="Courier" pitchFamily="2" charset="0"/>
              </a:rPr>
              <a:t> 比如待爬取的</a:t>
            </a:r>
            <a:r>
              <a:rPr lang="en" altLang="zh-CN" sz="1600" i="1" dirty="0">
                <a:latin typeface="Courier" pitchFamily="2" charset="0"/>
              </a:rPr>
              <a:t>URL</a:t>
            </a:r>
            <a:r>
              <a:rPr lang="zh-CN" altLang="en-US" sz="1600" i="1" dirty="0">
                <a:latin typeface="Courier" pitchFamily="2" charset="0"/>
              </a:rPr>
              <a:t>列表、待处理的文件输入</a:t>
            </a:r>
            <a:br>
              <a:rPr lang="zh-CN" altLang="en-US" sz="1600" i="1" dirty="0">
                <a:latin typeface="Courier" pitchFamily="2" charset="0"/>
              </a:rPr>
            </a:br>
            <a:r>
              <a:rPr lang="zh-CN" altLang="en-US" sz="1600" i="1" dirty="0">
                <a:latin typeface="Courier" pitchFamily="2" charset="0"/>
              </a:rPr>
              <a:t>    </a:t>
            </a:r>
            <a:r>
              <a:rPr lang="en" altLang="zh-CN" sz="1600" dirty="0">
                <a:latin typeface="Courier" pitchFamily="2" charset="0"/>
              </a:rPr>
              <a:t>results = </a:t>
            </a:r>
            <a:r>
              <a:rPr lang="en" altLang="zh-CN" sz="1600" b="1" dirty="0" err="1">
                <a:solidFill>
                  <a:srgbClr val="FF0000"/>
                </a:solidFill>
                <a:latin typeface="Courier" pitchFamily="2" charset="0"/>
              </a:rPr>
              <a:t>pool.map</a:t>
            </a:r>
            <a:r>
              <a:rPr lang="en" altLang="zh-CN" sz="1600" b="1" dirty="0">
                <a:solidFill>
                  <a:srgbClr val="FF0000"/>
                </a:solidFill>
                <a:latin typeface="Courier" pitchFamily="2" charset="0"/>
              </a:rPr>
              <a:t>(process, [1, 2, 3, 4])</a:t>
            </a:r>
            <a:br>
              <a:rPr lang="en" altLang="zh-CN" sz="1600" dirty="0">
                <a:latin typeface="Courier" pitchFamily="2" charset="0"/>
              </a:rPr>
            </a:br>
            <a:r>
              <a:rPr lang="en" altLang="zh-CN" sz="1600" dirty="0">
                <a:latin typeface="Courier" pitchFamily="2" charset="0"/>
              </a:rPr>
              <a:t>    print(results)</a:t>
            </a:r>
          </a:p>
        </p:txBody>
      </p:sp>
    </p:spTree>
    <p:extLst>
      <p:ext uri="{BB962C8B-B14F-4D97-AF65-F5344CB8AC3E}">
        <p14:creationId xmlns:p14="http://schemas.microsoft.com/office/powerpoint/2010/main" val="217218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18EA3-5C06-4948-8BC5-2F5071621E29}"/>
              </a:ext>
            </a:extLst>
          </p:cNvPr>
          <p:cNvSpPr/>
          <p:nvPr/>
        </p:nvSpPr>
        <p:spPr>
          <a:xfrm>
            <a:off x="440267" y="550334"/>
            <a:ext cx="113368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课程总结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BB697-EE66-8C47-95F9-79D7AC99CD75}"/>
              </a:ext>
            </a:extLst>
          </p:cNvPr>
          <p:cNvSpPr/>
          <p:nvPr/>
        </p:nvSpPr>
        <p:spPr>
          <a:xfrm>
            <a:off x="955976" y="1275791"/>
            <a:ext cx="5444823" cy="53153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课程回顾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代码风格和注释、数据类型、变量、运算符、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for/while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break/continue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高级数据结构：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代码组织结构：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module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常见模块：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爬虫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PyMySQL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xlwt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多进程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multiprocessing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98A4C1-A9C5-7340-A9E6-43A2CDEF30D4}"/>
              </a:ext>
            </a:extLst>
          </p:cNvPr>
          <p:cNvSpPr/>
          <p:nvPr/>
        </p:nvSpPr>
        <p:spPr>
          <a:xfrm>
            <a:off x="6645110" y="1275791"/>
            <a:ext cx="4638083" cy="531538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是一门全能语言</a:t>
            </a:r>
            <a:endParaRPr lang="en-US" altLang="zh-CN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爬虫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自动化测试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自动化运维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大数据处理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建议将来深挖一个领域</a:t>
            </a:r>
            <a:endParaRPr lang="en-US" altLang="zh-CN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全能语言什么都能干，入门容易但精通难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建议最好选定某个领域做深入学习</a:t>
            </a:r>
          </a:p>
        </p:txBody>
      </p:sp>
    </p:spTree>
    <p:extLst>
      <p:ext uri="{BB962C8B-B14F-4D97-AF65-F5344CB8AC3E}">
        <p14:creationId xmlns:p14="http://schemas.microsoft.com/office/powerpoint/2010/main" val="3449193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ABB697-EE66-8C47-95F9-79D7AC99CD75}"/>
              </a:ext>
            </a:extLst>
          </p:cNvPr>
          <p:cNvSpPr/>
          <p:nvPr/>
        </p:nvSpPr>
        <p:spPr>
          <a:xfrm>
            <a:off x="1660651" y="571114"/>
            <a:ext cx="9077257" cy="559898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恭喜</a:t>
            </a:r>
            <a:endParaRPr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恭喜你学完了本门课程，你已经具备了一个初级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程序员所需要的能力；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期望</a:t>
            </a:r>
            <a:endParaRPr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不论你是平时需要一个计算器，还是真正的要在工作中解决数据处理问题，我非常期望你能想到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逐渐的开始使用它，直到发现它真的很好用，离不开它；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</a:t>
            </a:r>
            <a:endParaRPr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你能听我的课程是我万分的荣幸，谢谢你，我们一起努力提升自己，创造一个自己的美好的未来。</a:t>
            </a:r>
          </a:p>
        </p:txBody>
      </p:sp>
    </p:spTree>
    <p:extLst>
      <p:ext uri="{BB962C8B-B14F-4D97-AF65-F5344CB8AC3E}">
        <p14:creationId xmlns:p14="http://schemas.microsoft.com/office/powerpoint/2010/main" val="992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059E0C-E296-7242-BC25-FA38F1BC7863}"/>
              </a:ext>
            </a:extLst>
          </p:cNvPr>
          <p:cNvSpPr txBox="1"/>
          <p:nvPr/>
        </p:nvSpPr>
        <p:spPr>
          <a:xfrm>
            <a:off x="440267" y="477040"/>
            <a:ext cx="11192934" cy="12899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为什么这么火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受到大数据、人工智能领域的猛烈兴起，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在这两个领域是最常用的语言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自己简单易学、使用方便，能够快速的解决问题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92B8EB-D142-8148-9940-CBE791C2AF89}"/>
              </a:ext>
            </a:extLst>
          </p:cNvPr>
          <p:cNvSpPr txBox="1"/>
          <p:nvPr/>
        </p:nvSpPr>
        <p:spPr>
          <a:xfrm>
            <a:off x="440267" y="2229642"/>
            <a:ext cx="11192934" cy="41983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六年，利用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解决了无数的问题！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相比于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等语言，在很多领域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开发简单快速，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让你犹如一名极客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传统领域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文件处理、数据统计、爬虫、在线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服务、访问数据库、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下载等等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大数据领域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Hadoop/Hive/Spark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大数据处理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人工智能领域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数据计算：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MlLIB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scikit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-learn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surprise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推荐算法包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paddlepaddle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91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81704-486A-A442-AD3E-FE9C82628B28}"/>
              </a:ext>
            </a:extLst>
          </p:cNvPr>
          <p:cNvSpPr txBox="1"/>
          <p:nvPr/>
        </p:nvSpPr>
        <p:spPr>
          <a:xfrm>
            <a:off x="863602" y="1591732"/>
            <a:ext cx="9550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不论你是想要新进入</a:t>
            </a:r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领域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或是想寻求新的职场突破点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或者想要追求当前最热的</a:t>
            </a:r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趋势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D3BFA1-1F48-B54F-834D-689487D31F7C}"/>
              </a:ext>
            </a:extLst>
          </p:cNvPr>
          <p:cNvSpPr/>
          <p:nvPr/>
        </p:nvSpPr>
        <p:spPr>
          <a:xfrm>
            <a:off x="863602" y="4522424"/>
            <a:ext cx="8563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都是你应该学习的第一编程语言！</a:t>
            </a:r>
          </a:p>
        </p:txBody>
      </p:sp>
    </p:spTree>
    <p:extLst>
      <p:ext uri="{BB962C8B-B14F-4D97-AF65-F5344CB8AC3E}">
        <p14:creationId xmlns:p14="http://schemas.microsoft.com/office/powerpoint/2010/main" val="266713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1346201" y="1787335"/>
            <a:ext cx="9098468" cy="1446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的简介：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是一门解释型的、面向对象的程序设计语言</a:t>
            </a:r>
            <a:endParaRPr lang="en-US" altLang="zh-CN" dirty="0"/>
          </a:p>
          <a:p>
            <a:r>
              <a:rPr lang="zh-CN" altLang="en-US" dirty="0"/>
              <a:t>特点：易学习、易阅读、易维护、跨平台、</a:t>
            </a:r>
            <a:r>
              <a:rPr lang="zh-CN" altLang="en-US" dirty="0">
                <a:solidFill>
                  <a:srgbClr val="FF0000"/>
                </a:solidFill>
              </a:rPr>
              <a:t>开源库极其丰富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465667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简介、版本选择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、安装、开发环境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3F2044-45E0-E04A-9CD3-5539B135CB9A}"/>
              </a:ext>
            </a:extLst>
          </p:cNvPr>
          <p:cNvSpPr txBox="1"/>
          <p:nvPr/>
        </p:nvSpPr>
        <p:spPr>
          <a:xfrm>
            <a:off x="1346201" y="4458529"/>
            <a:ext cx="9098468" cy="14918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版本</a:t>
            </a:r>
            <a:r>
              <a:rPr lang="zh-CN" altLang="en-US"/>
              <a:t>选择：</a:t>
            </a:r>
            <a:endParaRPr lang="en-US" altLang="zh-CN" dirty="0"/>
          </a:p>
          <a:p>
            <a:r>
              <a:rPr lang="en-US" altLang="zh-CN"/>
              <a:t>Python2</a:t>
            </a:r>
            <a:r>
              <a:rPr lang="zh-CN" altLang="en-US"/>
              <a:t>和</a:t>
            </a:r>
            <a:r>
              <a:rPr lang="en-US" altLang="zh-CN" dirty="0"/>
              <a:t>Python3</a:t>
            </a:r>
            <a:r>
              <a:rPr lang="zh-CN" altLang="en-US" dirty="0"/>
              <a:t>差异</a:t>
            </a:r>
            <a:r>
              <a:rPr lang="zh-CN" altLang="en-US"/>
              <a:t>非常大</a:t>
            </a:r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是趋势和</a:t>
            </a:r>
            <a:r>
              <a:rPr lang="zh-CN" altLang="en-US"/>
              <a:t>未来，</a:t>
            </a:r>
            <a:r>
              <a:rPr lang="en-US" altLang="zh-CN" dirty="0"/>
              <a:t>Python2</a:t>
            </a:r>
            <a:r>
              <a:rPr lang="zh-CN" altLang="en-US" dirty="0"/>
              <a:t>官方</a:t>
            </a:r>
            <a:r>
              <a:rPr lang="zh-CN" altLang="en-US"/>
              <a:t>将在</a:t>
            </a:r>
            <a:r>
              <a:rPr lang="en-US" altLang="zh-CN" dirty="0"/>
              <a:t>2020</a:t>
            </a:r>
            <a:r>
              <a:rPr lang="zh-CN" altLang="en-US" dirty="0"/>
              <a:t>年停止</a:t>
            </a:r>
            <a:r>
              <a:rPr lang="zh-CN" altLang="en-US"/>
              <a:t>升级维护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FF419E-D458-3044-B162-4D3E94388BC7}"/>
              </a:ext>
            </a:extLst>
          </p:cNvPr>
          <p:cNvSpPr/>
          <p:nvPr/>
        </p:nvSpPr>
        <p:spPr>
          <a:xfrm>
            <a:off x="1346201" y="3357620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Python</a:t>
            </a:r>
            <a:r>
              <a:rPr lang="zh-CN" altLang="en-US" dirty="0">
                <a:latin typeface="Courier" pitchFamily="2" charset="0"/>
              </a:rPr>
              <a:t>库列表：</a:t>
            </a:r>
            <a:r>
              <a:rPr lang="zh-CN" altLang="en-US" dirty="0">
                <a:latin typeface="Courier" pitchFamily="2" charset="0"/>
                <a:hlinkClick r:id="rId2"/>
              </a:rPr>
              <a:t>https://pypi.org/simple/</a:t>
            </a:r>
            <a:endParaRPr lang="en-US" altLang="zh-CN" dirty="0"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C2F24-3141-C541-B680-8CA352CC3C89}"/>
              </a:ext>
            </a:extLst>
          </p:cNvPr>
          <p:cNvSpPr/>
          <p:nvPr/>
        </p:nvSpPr>
        <p:spPr>
          <a:xfrm>
            <a:off x="1346201" y="6085505"/>
            <a:ext cx="790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Python</a:t>
            </a:r>
            <a:r>
              <a:rPr lang="zh-CN" altLang="en-US" dirty="0">
                <a:latin typeface="Courier" pitchFamily="2" charset="0"/>
              </a:rPr>
              <a:t>官方：</a:t>
            </a:r>
            <a:r>
              <a:rPr lang="zh-CN" altLang="en-US" dirty="0">
                <a:latin typeface="Courier" pitchFamily="2" charset="0"/>
                <a:hlinkClick r:id="rId3"/>
              </a:rPr>
              <a:t>https://wiki.python.org/moin/Python2orPython3</a:t>
            </a:r>
            <a:endParaRPr lang="en-US" altLang="zh-C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6CF7FB-4942-4847-A1A7-FD14692ADE65}"/>
              </a:ext>
            </a:extLst>
          </p:cNvPr>
          <p:cNvSpPr txBox="1"/>
          <p:nvPr/>
        </p:nvSpPr>
        <p:spPr>
          <a:xfrm>
            <a:off x="1346201" y="1885305"/>
            <a:ext cx="9098468" cy="34813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lIns="90000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windows: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包安装</a:t>
            </a:r>
            <a:r>
              <a:rPr lang="en-US" altLang="zh-CN" dirty="0"/>
              <a:t>+</a:t>
            </a:r>
            <a:r>
              <a:rPr lang="zh-CN" altLang="en-US" dirty="0"/>
              <a:t>配置环境变量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：</a:t>
            </a:r>
            <a:r>
              <a:rPr lang="en-US" altLang="zh-CN" dirty="0" err="1"/>
              <a:t>pkg</a:t>
            </a:r>
            <a:r>
              <a:rPr lang="zh-CN" altLang="en-US" dirty="0"/>
              <a:t>安装，或者</a:t>
            </a:r>
            <a:r>
              <a:rPr lang="en-US" altLang="zh-CN" dirty="0"/>
              <a:t>brew</a:t>
            </a:r>
            <a:r>
              <a:rPr lang="zh-CN" altLang="en-US" dirty="0"/>
              <a:t>命令行安装</a:t>
            </a:r>
            <a:endParaRPr lang="en-US" altLang="zh-CN" dirty="0"/>
          </a:p>
          <a:p>
            <a:r>
              <a:rPr lang="en-US" altLang="zh-CN" dirty="0"/>
              <a:t>ubuntu</a:t>
            </a:r>
            <a:r>
              <a:rPr lang="zh-CN" altLang="en-US" dirty="0"/>
              <a:t>：</a:t>
            </a:r>
            <a:r>
              <a:rPr lang="en-US" altLang="zh-CN" dirty="0"/>
              <a:t>apt-install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centos</a:t>
            </a:r>
            <a:r>
              <a:rPr lang="zh-CN" altLang="en-US" dirty="0"/>
              <a:t>：</a:t>
            </a:r>
            <a:r>
              <a:rPr lang="en-US" altLang="zh-CN" dirty="0"/>
              <a:t>yum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或者下载源码包自己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60AABC-C222-B043-A214-F5F7F66A6A95}"/>
              </a:ext>
            </a:extLst>
          </p:cNvPr>
          <p:cNvSpPr/>
          <p:nvPr/>
        </p:nvSpPr>
        <p:spPr>
          <a:xfrm>
            <a:off x="440267" y="465667"/>
            <a:ext cx="1119293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7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7936</Words>
  <Application>Microsoft Macintosh PowerPoint</Application>
  <PresentationFormat>宽屏</PresentationFormat>
  <Paragraphs>1063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等线</vt:lpstr>
      <vt:lpstr>等线 Light</vt:lpstr>
      <vt:lpstr>宋体</vt:lpstr>
      <vt:lpstr>Microsoft YaHei</vt:lpstr>
      <vt:lpstr>Arial</vt:lpstr>
      <vt:lpstr>Consolas</vt:lpstr>
      <vt:lpstr>Courier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 shuaishuai</dc:creator>
  <cp:lastModifiedBy>Microsoft Office User</cp:lastModifiedBy>
  <cp:revision>1732</cp:revision>
  <cp:lastPrinted>2018-10-03T06:34:33Z</cp:lastPrinted>
  <dcterms:created xsi:type="dcterms:W3CDTF">2018-09-29T08:17:35Z</dcterms:created>
  <dcterms:modified xsi:type="dcterms:W3CDTF">2018-12-18T13:14:44Z</dcterms:modified>
</cp:coreProperties>
</file>