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92" r:id="rId6"/>
    <p:sldId id="290" r:id="rId7"/>
    <p:sldId id="293" r:id="rId8"/>
    <p:sldId id="296" r:id="rId9"/>
    <p:sldId id="295" r:id="rId10"/>
    <p:sldId id="297" r:id="rId11"/>
    <p:sldId id="298" r:id="rId12"/>
    <p:sldId id="299" r:id="rId13"/>
    <p:sldId id="301" r:id="rId14"/>
    <p:sldId id="302" r:id="rId15"/>
    <p:sldId id="303" r:id="rId16"/>
    <p:sldId id="306" r:id="rId17"/>
    <p:sldId id="284" r:id="rId18"/>
    <p:sldId id="288" r:id="rId19"/>
    <p:sldId id="285" r:id="rId20"/>
    <p:sldId id="286" r:id="rId21"/>
    <p:sldId id="287" r:id="rId22"/>
    <p:sldId id="307" r:id="rId23"/>
    <p:sldId id="308" r:id="rId24"/>
    <p:sldId id="309" r:id="rId25"/>
    <p:sldId id="315" r:id="rId26"/>
    <p:sldId id="316" r:id="rId27"/>
    <p:sldId id="317" r:id="rId28"/>
    <p:sldId id="318" r:id="rId29"/>
    <p:sldId id="319" r:id="rId30"/>
    <p:sldId id="320" r:id="rId31"/>
    <p:sldId id="321" r:id="rId32"/>
  </p:sldIdLst>
  <p:sldSz cx="9144000" cy="5143500" type="screen16x9"/>
  <p:notesSz cx="6858000" cy="9144000"/>
  <p:defaultTextStyle>
    <a:defPPr>
      <a:defRPr lang="zh-CN"/>
    </a:defPPr>
    <a:lvl1pPr marL="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1pPr>
    <a:lvl2pPr marL="35687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2pPr>
    <a:lvl3pPr marL="71310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3pPr>
    <a:lvl4pPr marL="106997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4pPr>
    <a:lvl5pPr marL="142621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6pPr>
    <a:lvl7pPr marL="213995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7pPr>
    <a:lvl8pPr marL="249618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8pPr>
    <a:lvl9pPr marL="285305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63" autoAdjust="0"/>
    <p:restoredTop sz="94424" autoAdjust="0"/>
  </p:normalViewPr>
  <p:slideViewPr>
    <p:cSldViewPr snapToGrid="0">
      <p:cViewPr varScale="1">
        <p:scale>
          <a:sx n="203" d="100"/>
          <a:sy n="203" d="100"/>
        </p:scale>
        <p:origin x="1328" y="184"/>
      </p:cViewPr>
      <p:guideLst/>
    </p:cSldViewPr>
  </p:slideViewPr>
  <p:outlineViewPr>
    <p:cViewPr>
      <p:scale>
        <a:sx n="33" d="100"/>
        <a:sy n="33" d="100"/>
      </p:scale>
      <p:origin x="0" y="-375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2CD34-5663-45EB-A739-E2540E8E4A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E0B9C-BE38-488A-9F7C-96D7C43512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1pPr>
    <a:lvl2pPr marL="35687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2pPr>
    <a:lvl3pPr marL="71310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3pPr>
    <a:lvl4pPr marL="106997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4pPr>
    <a:lvl5pPr marL="142621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6pPr>
    <a:lvl7pPr marL="213995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7pPr>
    <a:lvl8pPr marL="249618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8pPr>
    <a:lvl9pPr marL="285305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E0B9C-BE38-488A-9F7C-96D7C4351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E0B9C-BE38-488A-9F7C-96D7C4351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E0B9C-BE38-488A-9F7C-96D7C4351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E0B9C-BE38-488A-9F7C-96D7C4351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E0B9C-BE38-488A-9F7C-96D7C4351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E0B9C-BE38-488A-9F7C-96D7C4351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E0B9C-BE38-488A-9F7C-96D7C4351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E0B9C-BE38-488A-9F7C-96D7C4351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E0B9C-BE38-488A-9F7C-96D7C4351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E0B9C-BE38-488A-9F7C-96D7C4351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E0B9C-BE38-488A-9F7C-96D7C4351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互联网有各种各样的网页，一般情况下，我们在地址栏输入</a:t>
            </a:r>
            <a:r>
              <a:rPr lang="en-US" altLang="zh-CN"/>
              <a:t>URL</a:t>
            </a:r>
            <a:r>
              <a:rPr lang="zh-CN" altLang="en-US"/>
              <a:t>，或者点击网页上的链接进行浏览，这是种人工的方式；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如果我们有种需要，想要自动的把互联网中的某一类数据自动的收集过来，然后用于各种用途，该怎么做呢，就是使用爬虫；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爬虫就是自动的访问互联网，将访问到的信息下载下来，它本身就是一段程序，部署在服务器上，可一直不停的运行；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因为互联网上的</a:t>
            </a:r>
            <a:r>
              <a:rPr lang="en-US" altLang="zh-CN"/>
              <a:t>URL</a:t>
            </a:r>
            <a:r>
              <a:rPr lang="zh-CN" altLang="en-US"/>
              <a:t>地址是相互关联的，是个网，而爬虫是根据</a:t>
            </a:r>
            <a:r>
              <a:rPr lang="en-US" altLang="zh-CN"/>
              <a:t>URL</a:t>
            </a:r>
            <a:r>
              <a:rPr lang="zh-CN" altLang="en-US"/>
              <a:t>的关系在不停的访问网页，所以这段程序就形象的被称作蜘蛛或者爬虫；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E0B9C-BE38-488A-9F7C-96D7C4351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E0B9C-BE38-488A-9F7C-96D7C4351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E0B9C-BE38-488A-9F7C-96D7C4351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E0B9C-BE38-488A-9F7C-96D7C4351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E0B9C-BE38-488A-9F7C-96D7C4351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互联网有各种各样的网页，一般情况下，我们在地址栏输入</a:t>
            </a:r>
            <a:r>
              <a:rPr lang="en-US" altLang="zh-CN"/>
              <a:t>URL</a:t>
            </a:r>
            <a:r>
              <a:rPr lang="zh-CN" altLang="en-US"/>
              <a:t>，或者点击网页上的链接进行浏览，这是种人工的方式；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如果我们有种需要，想要自动的把互联网中的某一类数据自动的收集过来，然后用于各种用途，该怎么做呢，就是使用爬虫；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爬虫就是自动的访问互联网，将访问到的信息下载下来，它本身就是一段程序，部署在服务器上，可一直不停的运行；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因为互联网上的</a:t>
            </a:r>
            <a:r>
              <a:rPr lang="en-US" altLang="zh-CN"/>
              <a:t>URL</a:t>
            </a:r>
            <a:r>
              <a:rPr lang="zh-CN" altLang="en-US"/>
              <a:t>地址是相互关联的，是个网，而爬虫是根据</a:t>
            </a:r>
            <a:r>
              <a:rPr lang="en-US" altLang="zh-CN"/>
              <a:t>URL</a:t>
            </a:r>
            <a:r>
              <a:rPr lang="zh-CN" altLang="en-US"/>
              <a:t>的关系在不停的访问网页，所以这段程序就形象的被称作蜘蛛或者爬虫；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E0B9C-BE38-488A-9F7C-96D7C4351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E0B9C-BE38-488A-9F7C-96D7C4351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E0B9C-BE38-488A-9F7C-96D7C4351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E0B9C-BE38-488A-9F7C-96D7C4351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E0B9C-BE38-488A-9F7C-96D7C4351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E0B9C-BE38-488A-9F7C-96D7C4351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E0B9C-BE38-488A-9F7C-96D7C4351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5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11480" indent="0" algn="ctr">
              <a:buNone/>
              <a:defRPr/>
            </a:lvl2pPr>
            <a:lvl3pPr marL="822960" indent="0" algn="ctr">
              <a:buNone/>
              <a:defRPr/>
            </a:lvl3pPr>
            <a:lvl4pPr marL="1234440" indent="0" algn="ctr">
              <a:buNone/>
              <a:defRPr/>
            </a:lvl4pPr>
            <a:lvl5pPr marL="1645920" indent="0" algn="ctr">
              <a:buNone/>
              <a:defRPr/>
            </a:lvl5pPr>
            <a:lvl6pPr marL="2057400" indent="0" algn="ctr">
              <a:buNone/>
              <a:defRPr/>
            </a:lvl6pPr>
            <a:lvl7pPr marL="2468880" indent="0" algn="ctr">
              <a:buNone/>
              <a:defRPr/>
            </a:lvl7pPr>
            <a:lvl8pPr marL="2880360" indent="0" algn="ctr">
              <a:buNone/>
              <a:defRPr/>
            </a:lvl8pPr>
            <a:lvl9pPr marL="329184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980">
                <a:solidFill>
                  <a:srgbClr val="212121"/>
                </a:solidFill>
              </a:defRPr>
            </a:lvl1pPr>
            <a:lvl2pPr>
              <a:defRPr sz="1800">
                <a:solidFill>
                  <a:srgbClr val="474747"/>
                </a:solidFill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</p:spPr>
        <p:txBody>
          <a:bodyPr anchor="b"/>
          <a:lstStyle>
            <a:lvl1pPr marL="0" indent="0">
              <a:buNone/>
              <a:defRPr sz="1800"/>
            </a:lvl1pPr>
            <a:lvl2pPr marL="411480" indent="0">
              <a:buNone/>
              <a:defRPr sz="1620"/>
            </a:lvl2pPr>
            <a:lvl3pPr marL="822960" indent="0">
              <a:buNone/>
              <a:defRPr sz="1440"/>
            </a:lvl3pPr>
            <a:lvl4pPr marL="1234440" indent="0">
              <a:buNone/>
              <a:defRPr sz="1260"/>
            </a:lvl4pPr>
            <a:lvl5pPr marL="1645920" indent="0">
              <a:buNone/>
              <a:defRPr sz="1260"/>
            </a:lvl5pPr>
            <a:lvl6pPr marL="2057400" indent="0">
              <a:buNone/>
              <a:defRPr sz="1260"/>
            </a:lvl6pPr>
            <a:lvl7pPr marL="2468880" indent="0">
              <a:buNone/>
              <a:defRPr sz="1260"/>
            </a:lvl7pPr>
            <a:lvl8pPr marL="2880360" indent="0">
              <a:buNone/>
              <a:defRPr sz="1260"/>
            </a:lvl8pPr>
            <a:lvl9pPr marL="3291840" indent="0">
              <a:buNone/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951"/>
            <a:ext cx="4041775" cy="2962275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8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pPr lvl="0"/>
            <a:r>
              <a:rPr lang="zh-CN" altLang="en-US" noProof="0">
                <a:sym typeface="Calibri" pitchFamily="34" charset="0"/>
              </a:rPr>
              <a:t>单击图标添加图片</a:t>
            </a:r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  <a:endParaRPr lang="zh-CN" altLang="zh-CN">
              <a:sym typeface="Calibri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  <a:endParaRPr lang="zh-CN" altLang="zh-CN">
              <a:sym typeface="Calibri" pitchFamily="34" charset="0"/>
            </a:endParaRP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  <a:endParaRPr lang="zh-CN" altLang="zh-CN">
              <a:sym typeface="Calibri" pitchFamily="34" charset="0"/>
            </a:endParaRP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  <a:endParaRPr lang="zh-CN" altLang="zh-CN">
              <a:sym typeface="Calibri" pitchFamily="34" charset="0"/>
            </a:endParaRP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  <a:endParaRPr lang="zh-CN" altLang="zh-CN">
              <a:sym typeface="Calibri" pitchFamily="34" charset="0"/>
            </a:endParaRP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  <a:endParaRPr lang="zh-CN" altLang="zh-CN">
              <a:sym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C9425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5pPr>
      <a:lvl6pPr marL="411480"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6pPr>
      <a:lvl7pPr marL="822960"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7pPr>
      <a:lvl8pPr marL="1234440"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8pPr>
      <a:lvl9pPr marL="1645920"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9pPr>
    </p:titleStyle>
    <p:bodyStyle>
      <a:lvl1pPr marL="308610" indent="-308610" algn="l" defTabSz="0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1800" b="1">
          <a:solidFill>
            <a:srgbClr val="474747"/>
          </a:solidFill>
          <a:latin typeface="+mn-lt"/>
          <a:ea typeface="+mn-ea"/>
          <a:cs typeface="+mn-cs"/>
          <a:sym typeface="Calibri" pitchFamily="34" charset="0"/>
        </a:defRPr>
      </a:lvl1pPr>
      <a:lvl2pPr marL="668655" indent="-257175" algn="l" defTabSz="0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1350" b="1">
          <a:solidFill>
            <a:srgbClr val="212121"/>
          </a:solidFill>
          <a:latin typeface="+mn-lt"/>
          <a:ea typeface="+mn-ea"/>
          <a:sym typeface="Calibri" pitchFamily="34" charset="0"/>
        </a:defRPr>
      </a:lvl2pPr>
      <a:lvl3pPr marL="1028700" indent="-205740" algn="l" defTabSz="0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1350" b="1">
          <a:solidFill>
            <a:srgbClr val="212121"/>
          </a:solidFill>
          <a:latin typeface="+mn-lt"/>
          <a:ea typeface="+mn-ea"/>
          <a:sym typeface="Calibri" pitchFamily="34" charset="0"/>
        </a:defRPr>
      </a:lvl3pPr>
      <a:lvl4pPr marL="1440180" indent="-205740" algn="l" defTabSz="0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1350" b="1">
          <a:solidFill>
            <a:srgbClr val="212121"/>
          </a:solidFill>
          <a:latin typeface="+mn-lt"/>
          <a:ea typeface="+mn-ea"/>
          <a:sym typeface="Calibri" pitchFamily="34" charset="0"/>
        </a:defRPr>
      </a:lvl4pPr>
      <a:lvl5pPr marL="1851660" indent="-205740" algn="l" defTabSz="0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350" b="1">
          <a:solidFill>
            <a:srgbClr val="212121"/>
          </a:solidFill>
          <a:latin typeface="+mn-lt"/>
          <a:ea typeface="+mn-ea"/>
          <a:sym typeface="Calibri" pitchFamily="34" charset="0"/>
        </a:defRPr>
      </a:lvl5pPr>
      <a:lvl6pPr marL="2263140" indent="-205740" algn="l" defTabSz="0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350" b="1">
          <a:solidFill>
            <a:srgbClr val="212121"/>
          </a:solidFill>
          <a:latin typeface="+mn-lt"/>
          <a:ea typeface="+mn-ea"/>
          <a:sym typeface="Calibri" pitchFamily="34" charset="0"/>
        </a:defRPr>
      </a:lvl6pPr>
      <a:lvl7pPr marL="2674620" indent="-205740" algn="l" defTabSz="0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350" b="1">
          <a:solidFill>
            <a:srgbClr val="212121"/>
          </a:solidFill>
          <a:latin typeface="+mn-lt"/>
          <a:ea typeface="+mn-ea"/>
          <a:sym typeface="Calibri" pitchFamily="34" charset="0"/>
        </a:defRPr>
      </a:lvl7pPr>
      <a:lvl8pPr marL="3086100" indent="-205740" algn="l" defTabSz="0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350" b="1">
          <a:solidFill>
            <a:srgbClr val="212121"/>
          </a:solidFill>
          <a:latin typeface="+mn-lt"/>
          <a:ea typeface="+mn-ea"/>
          <a:sym typeface="Calibri" pitchFamily="34" charset="0"/>
        </a:defRPr>
      </a:lvl8pPr>
      <a:lvl9pPr marL="3497580" indent="-205740" algn="l" defTabSz="0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350" b="1">
          <a:solidFill>
            <a:srgbClr val="21212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python-requests.or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crummy.com/software/BeautifulSoup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hyperlink" Target="https://github.com/peiss/chinese-name-score" TargetMode="External"/><Relationship Id="rId1" Type="http://schemas.openxmlformats.org/officeDocument/2006/relationships/hyperlink" Target="http://life.httpcn.com/xingming.asp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455" dirty="0"/>
              <a:t>Python</a:t>
            </a:r>
            <a:r>
              <a:rPr lang="zh-CN" altLang="en-US" sz="4455" dirty="0"/>
              <a:t>开发简单爬虫</a:t>
            </a:r>
            <a:endParaRPr lang="zh-CN" altLang="en-US" sz="445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10940" y="154844"/>
            <a:ext cx="4132406" cy="661316"/>
          </a:xfrm>
        </p:spPr>
        <p:txBody>
          <a:bodyPr/>
          <a:lstStyle/>
          <a:p>
            <a:r>
              <a:rPr lang="en-US" altLang="zh-CN" dirty="0"/>
              <a:t>requests</a:t>
            </a:r>
            <a:r>
              <a:rPr lang="zh-CN" altLang="en-US" dirty="0"/>
              <a:t>网页下载库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52221" y="997211"/>
            <a:ext cx="7398410" cy="1723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40" dirty="0">
                <a:latin typeface="Courier" pitchFamily="2" charset="0"/>
              </a:rPr>
              <a:t>网址：</a:t>
            </a:r>
            <a:r>
              <a:rPr lang="en-GB" altLang="zh-CN" sz="1440" dirty="0">
                <a:latin typeface="Courier" pitchFamily="2" charset="0"/>
                <a:hlinkClick r:id="rId1"/>
              </a:rPr>
              <a:t>http://python-requests.org/</a:t>
            </a:r>
            <a:endParaRPr lang="en-GB" altLang="zh-CN" sz="144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GB" sz="1440" dirty="0">
                <a:latin typeface="Courier" pitchFamily="2" charset="0"/>
              </a:rPr>
              <a:t>安装</a:t>
            </a:r>
            <a:r>
              <a:rPr lang="zh-CN" altLang="en-US" sz="1440" dirty="0">
                <a:latin typeface="Courier" pitchFamily="2" charset="0"/>
              </a:rPr>
              <a:t>：</a:t>
            </a:r>
            <a:r>
              <a:rPr lang="en-US" altLang="zh-CN" sz="1440" dirty="0">
                <a:latin typeface="Courier" pitchFamily="2" charset="0"/>
              </a:rPr>
              <a:t>pip</a:t>
            </a:r>
            <a:r>
              <a:rPr lang="zh-CN" altLang="en-US" sz="1440" dirty="0">
                <a:latin typeface="Courier" pitchFamily="2" charset="0"/>
              </a:rPr>
              <a:t> </a:t>
            </a:r>
            <a:r>
              <a:rPr lang="en-US" altLang="zh-CN" sz="1440" dirty="0">
                <a:latin typeface="Courier" pitchFamily="2" charset="0"/>
              </a:rPr>
              <a:t>install</a:t>
            </a:r>
            <a:r>
              <a:rPr lang="zh-CN" altLang="en-US" sz="1440" dirty="0">
                <a:latin typeface="Courier" pitchFamily="2" charset="0"/>
              </a:rPr>
              <a:t> </a:t>
            </a:r>
            <a:r>
              <a:rPr lang="en-US" altLang="zh-CN" sz="1440" dirty="0">
                <a:latin typeface="Courier" pitchFamily="2" charset="0"/>
              </a:rPr>
              <a:t>requests</a:t>
            </a:r>
            <a:endParaRPr lang="en-GB" altLang="zh-CN" sz="144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GB" altLang="zh-CN" sz="1440" dirty="0">
                <a:latin typeface="Courier" pitchFamily="2" charset="0"/>
              </a:rPr>
              <a:t>Requests is an elegant and simple HTTP library for Python, built for human beings.</a:t>
            </a:r>
            <a:endParaRPr lang="en-GB" altLang="zh-CN" sz="144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GB" altLang="zh-CN" sz="1440" dirty="0">
                <a:latin typeface="Courier" pitchFamily="2" charset="0"/>
              </a:rPr>
              <a:t>Requests</a:t>
            </a:r>
            <a:r>
              <a:rPr lang="zh-CN" altLang="en-US" sz="1440" dirty="0">
                <a:latin typeface="Courier" pitchFamily="2" charset="0"/>
              </a:rPr>
              <a:t>是一个优雅的、简单的</a:t>
            </a:r>
            <a:r>
              <a:rPr lang="en-GB" altLang="zh-CN" sz="1440" dirty="0">
                <a:latin typeface="Courier" pitchFamily="2" charset="0"/>
              </a:rPr>
              <a:t>Python HTTP</a:t>
            </a:r>
            <a:r>
              <a:rPr lang="zh-CN" altLang="en-US" sz="1440" dirty="0">
                <a:latin typeface="Courier" pitchFamily="2" charset="0"/>
              </a:rPr>
              <a:t>库，常常用于爬虫中对网页内容的下载；</a:t>
            </a:r>
            <a:endParaRPr lang="zh-CN" altLang="en-US" sz="1440" dirty="0">
              <a:latin typeface="Courier" pitchFamily="2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247241" y="3040174"/>
            <a:ext cx="2312518" cy="1550129"/>
          </a:xfrm>
          <a:prstGeom prst="rect">
            <a:avLst/>
          </a:prstGeom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altLang="zh-CN" sz="1980" b="1" dirty="0">
                <a:solidFill>
                  <a:srgbClr val="474747"/>
                </a:solidFill>
                <a:latin typeface="+mn-ea"/>
              </a:rPr>
              <a:t>Python</a:t>
            </a:r>
            <a:r>
              <a:rPr lang="zh-CN" altLang="en-US" sz="1980" b="1" dirty="0">
                <a:solidFill>
                  <a:srgbClr val="474747"/>
                </a:solidFill>
                <a:latin typeface="+mn-ea"/>
              </a:rPr>
              <a:t>程序</a:t>
            </a:r>
            <a:endParaRPr lang="zh-CN" altLang="en-US" sz="1980" b="1" dirty="0">
              <a:solidFill>
                <a:srgbClr val="474747"/>
              </a:solidFill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389253" y="3547447"/>
            <a:ext cx="2028495" cy="710709"/>
          </a:xfrm>
          <a:prstGeom prst="rect">
            <a:avLst/>
          </a:prstGeom>
          <a:solidFill>
            <a:srgbClr val="C9394A"/>
          </a:solidFill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40" b="1" dirty="0">
                <a:solidFill>
                  <a:schemeClr val="bg1"/>
                </a:solidFill>
                <a:latin typeface="+mn-ea"/>
              </a:rPr>
              <a:t>requests</a:t>
            </a:r>
            <a:r>
              <a:rPr lang="zh-CN" altLang="en-US" sz="1440" b="1" dirty="0">
                <a:solidFill>
                  <a:schemeClr val="bg1"/>
                </a:solidFill>
                <a:latin typeface="+mn-ea"/>
              </a:rPr>
              <a:t>库</a:t>
            </a:r>
            <a:endParaRPr lang="zh-CN" altLang="en-US" sz="144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573268" y="3040174"/>
            <a:ext cx="2312518" cy="1550129"/>
          </a:xfrm>
          <a:prstGeom prst="rect">
            <a:avLst/>
          </a:prstGeom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980" b="1" dirty="0">
                <a:solidFill>
                  <a:srgbClr val="474747"/>
                </a:solidFill>
                <a:latin typeface="+mn-ea"/>
              </a:rPr>
              <a:t>网页服务器</a:t>
            </a:r>
            <a:endParaRPr lang="zh-CN" altLang="en-US" sz="1980" b="1" dirty="0">
              <a:solidFill>
                <a:srgbClr val="474747"/>
              </a:solidFill>
              <a:latin typeface="+mn-ea"/>
            </a:endParaRPr>
          </a:p>
        </p:txBody>
      </p:sp>
      <p:cxnSp>
        <p:nvCxnSpPr>
          <p:cNvPr id="9" name="直线箭头连接符 8"/>
          <p:cNvCxnSpPr/>
          <p:nvPr/>
        </p:nvCxnSpPr>
        <p:spPr bwMode="auto">
          <a:xfrm>
            <a:off x="3559759" y="3510258"/>
            <a:ext cx="2013509" cy="0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 bwMode="auto">
          <a:xfrm flipH="1">
            <a:off x="3559759" y="4258156"/>
            <a:ext cx="2013509" cy="0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231429" y="3170960"/>
            <a:ext cx="767454" cy="286873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265" dirty="0"/>
              <a:t>request</a:t>
            </a:r>
            <a:endParaRPr kumimoji="1" lang="zh-CN" altLang="en-US" sz="1265" dirty="0"/>
          </a:p>
        </p:txBody>
      </p:sp>
      <p:sp>
        <p:nvSpPr>
          <p:cNvPr id="28" name="文本框 27"/>
          <p:cNvSpPr txBox="1"/>
          <p:nvPr/>
        </p:nvSpPr>
        <p:spPr>
          <a:xfrm>
            <a:off x="4173000" y="3965918"/>
            <a:ext cx="884473" cy="286873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265" dirty="0"/>
              <a:t>response</a:t>
            </a:r>
            <a:endParaRPr kumimoji="1" lang="zh-CN" altLang="en-US" sz="126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10940" y="154844"/>
            <a:ext cx="4132406" cy="661316"/>
          </a:xfrm>
        </p:spPr>
        <p:txBody>
          <a:bodyPr/>
          <a:lstStyle/>
          <a:p>
            <a:r>
              <a:rPr lang="en-US" altLang="zh-CN" dirty="0"/>
              <a:t>requests</a:t>
            </a:r>
            <a:r>
              <a:rPr lang="zh-CN" altLang="en-US" dirty="0"/>
              <a:t>网页下载库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 bwMode="auto">
          <a:xfrm>
            <a:off x="635164" y="987552"/>
            <a:ext cx="7883957" cy="3802075"/>
          </a:xfrm>
          <a:prstGeom prst="rect">
            <a:avLst/>
          </a:prstGeom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zh-CN" altLang="en-US" sz="1800" b="1" dirty="0">
                <a:solidFill>
                  <a:srgbClr val="474747"/>
                </a:solidFill>
                <a:latin typeface="Courier" pitchFamily="2" charset="0"/>
              </a:rPr>
              <a:t>发送</a:t>
            </a:r>
            <a:r>
              <a:rPr lang="en-US" altLang="zh-CN" sz="1800" b="1" dirty="0">
                <a:solidFill>
                  <a:srgbClr val="474747"/>
                </a:solidFill>
                <a:latin typeface="Courier" pitchFamily="2" charset="0"/>
              </a:rPr>
              <a:t>request</a:t>
            </a:r>
            <a:r>
              <a:rPr lang="zh-CN" altLang="en-US" sz="1800" b="1" dirty="0">
                <a:solidFill>
                  <a:srgbClr val="474747"/>
                </a:solidFill>
                <a:latin typeface="Courier" pitchFamily="2" charset="0"/>
              </a:rPr>
              <a:t>请求</a:t>
            </a:r>
            <a:endParaRPr lang="en-US" altLang="zh-CN" sz="1800" b="1" dirty="0">
              <a:solidFill>
                <a:srgbClr val="474747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GB" altLang="zh-CN" sz="1260" dirty="0" err="1">
                <a:latin typeface="Courier" pitchFamily="2" charset="0"/>
              </a:rPr>
              <a:t>requests.get</a:t>
            </a:r>
            <a:r>
              <a:rPr lang="en-US" altLang="zh-CN" sz="1260" dirty="0">
                <a:latin typeface="Courier" pitchFamily="2" charset="0"/>
              </a:rPr>
              <a:t>/post</a:t>
            </a:r>
            <a:r>
              <a:rPr lang="en-GB" altLang="zh-CN" sz="1260" dirty="0">
                <a:latin typeface="Courier" pitchFamily="2" charset="0"/>
              </a:rPr>
              <a:t>(</a:t>
            </a:r>
            <a:r>
              <a:rPr lang="en-GB" altLang="zh-CN" sz="1260" dirty="0" err="1">
                <a:solidFill>
                  <a:srgbClr val="FF0000"/>
                </a:solidFill>
                <a:latin typeface="Courier" pitchFamily="2" charset="0"/>
              </a:rPr>
              <a:t>url</a:t>
            </a:r>
            <a:r>
              <a:rPr lang="en-GB" altLang="zh-CN" sz="1260" dirty="0" err="1">
                <a:latin typeface="Courier" pitchFamily="2" charset="0"/>
              </a:rPr>
              <a:t>,params</a:t>
            </a:r>
            <a:r>
              <a:rPr lang="en-GB" altLang="zh-CN" sz="1260" dirty="0">
                <a:latin typeface="Courier" pitchFamily="2" charset="0"/>
              </a:rPr>
              <a:t>,</a:t>
            </a:r>
            <a:r>
              <a:rPr lang="en-US" altLang="zh-CN" sz="1260" dirty="0">
                <a:solidFill>
                  <a:srgbClr val="FF0000"/>
                </a:solidFill>
                <a:latin typeface="Courier" pitchFamily="2" charset="0"/>
              </a:rPr>
              <a:t>data</a:t>
            </a:r>
            <a:r>
              <a:rPr lang="en-US" altLang="zh-CN" sz="1260" dirty="0">
                <a:latin typeface="Courier" pitchFamily="2" charset="0"/>
              </a:rPr>
              <a:t>,</a:t>
            </a:r>
            <a:r>
              <a:rPr lang="en-GB" altLang="zh-CN" sz="1260" dirty="0" err="1">
                <a:solidFill>
                  <a:srgbClr val="FF0000"/>
                </a:solidFill>
                <a:latin typeface="Courier" pitchFamily="2" charset="0"/>
              </a:rPr>
              <a:t>headers</a:t>
            </a:r>
            <a:r>
              <a:rPr lang="en-GB" altLang="zh-CN" sz="1260" dirty="0" err="1">
                <a:latin typeface="Courier" pitchFamily="2" charset="0"/>
              </a:rPr>
              <a:t>,</a:t>
            </a:r>
            <a:r>
              <a:rPr lang="en-GB" altLang="zh-CN" sz="1260" dirty="0" err="1">
                <a:solidFill>
                  <a:srgbClr val="FF0000"/>
                </a:solidFill>
                <a:latin typeface="Courier" pitchFamily="2" charset="0"/>
              </a:rPr>
              <a:t>timeout</a:t>
            </a:r>
            <a:r>
              <a:rPr lang="en-GB" altLang="zh-CN" sz="1260" dirty="0" err="1">
                <a:latin typeface="Courier" pitchFamily="2" charset="0"/>
              </a:rPr>
              <a:t>,verify,allow_redirects,cookies</a:t>
            </a:r>
            <a:r>
              <a:rPr lang="en-GB" altLang="zh-CN" sz="1260" dirty="0">
                <a:latin typeface="Courier" pitchFamily="2" charset="0"/>
              </a:rPr>
              <a:t>)</a:t>
            </a:r>
            <a:endParaRPr lang="en-GB" altLang="zh-CN" sz="1260" dirty="0">
              <a:latin typeface="Courier" pitchFamily="2" charset="0"/>
            </a:endParaRPr>
          </a:p>
          <a:p>
            <a:pPr marL="257175" indent="-257175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GB" altLang="zh-CN" sz="1260" dirty="0" err="1">
                <a:solidFill>
                  <a:srgbClr val="FF0000"/>
                </a:solidFill>
                <a:latin typeface="Courier" pitchFamily="2" charset="0"/>
              </a:rPr>
              <a:t>url</a:t>
            </a:r>
            <a:r>
              <a:rPr lang="zh-CN" altLang="en-US" sz="1260" dirty="0">
                <a:latin typeface="Courier" pitchFamily="2" charset="0"/>
              </a:rPr>
              <a:t>：要下载的目标网页的</a:t>
            </a:r>
            <a:r>
              <a:rPr lang="en-US" altLang="zh-CN" sz="1260" dirty="0">
                <a:latin typeface="Courier" pitchFamily="2" charset="0"/>
              </a:rPr>
              <a:t>URL</a:t>
            </a:r>
            <a:endParaRPr lang="en-US" altLang="zh-CN" sz="1260" dirty="0">
              <a:latin typeface="Courier" pitchFamily="2" charset="0"/>
            </a:endParaRPr>
          </a:p>
          <a:p>
            <a:pPr marL="257175" indent="-257175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260" dirty="0" err="1">
                <a:latin typeface="Courier" pitchFamily="2" charset="0"/>
              </a:rPr>
              <a:t>params</a:t>
            </a:r>
            <a:r>
              <a:rPr lang="zh-CN" altLang="en-US" sz="1260" dirty="0">
                <a:latin typeface="Courier" pitchFamily="2" charset="0"/>
              </a:rPr>
              <a:t>：字典形式，设置</a:t>
            </a:r>
            <a:r>
              <a:rPr lang="en-US" altLang="zh-CN" sz="1260" dirty="0">
                <a:latin typeface="Courier" pitchFamily="2" charset="0"/>
              </a:rPr>
              <a:t>URL</a:t>
            </a:r>
            <a:r>
              <a:rPr lang="zh-CN" altLang="en-US" sz="1260" dirty="0">
                <a:latin typeface="Courier" pitchFamily="2" charset="0"/>
              </a:rPr>
              <a:t>后面的参数，比如</a:t>
            </a:r>
            <a:r>
              <a:rPr lang="en-US" altLang="zh-CN" sz="1260" dirty="0">
                <a:latin typeface="Courier" pitchFamily="2" charset="0"/>
              </a:rPr>
              <a:t>?id=123&amp;name=</a:t>
            </a:r>
            <a:r>
              <a:rPr lang="en-US" altLang="zh-CN" sz="1260" dirty="0" err="1">
                <a:latin typeface="Courier" pitchFamily="2" charset="0"/>
              </a:rPr>
              <a:t>xiaoming</a:t>
            </a:r>
            <a:endParaRPr lang="en-US" altLang="zh-CN" sz="1260" dirty="0">
              <a:latin typeface="Courier" pitchFamily="2" charset="0"/>
            </a:endParaRPr>
          </a:p>
          <a:p>
            <a:pPr marL="257175" indent="-257175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260" dirty="0">
                <a:solidFill>
                  <a:srgbClr val="FF0000"/>
                </a:solidFill>
                <a:latin typeface="Courier" pitchFamily="2" charset="0"/>
              </a:rPr>
              <a:t>data</a:t>
            </a:r>
            <a:r>
              <a:rPr lang="zh-CN" altLang="en-US" sz="1260" dirty="0">
                <a:latin typeface="Courier" pitchFamily="2" charset="0"/>
              </a:rPr>
              <a:t>：字典或者字符串，一般用于</a:t>
            </a:r>
            <a:r>
              <a:rPr lang="en-US" altLang="zh-CN" sz="1260" dirty="0">
                <a:latin typeface="Courier" pitchFamily="2" charset="0"/>
              </a:rPr>
              <a:t>POST</a:t>
            </a:r>
            <a:r>
              <a:rPr lang="zh-CN" altLang="en-US" sz="1260" dirty="0">
                <a:latin typeface="Courier" pitchFamily="2" charset="0"/>
              </a:rPr>
              <a:t>方法时提交数据</a:t>
            </a:r>
            <a:endParaRPr lang="en-US" altLang="zh-CN" sz="1260" dirty="0">
              <a:latin typeface="Courier" pitchFamily="2" charset="0"/>
            </a:endParaRPr>
          </a:p>
          <a:p>
            <a:pPr marL="257175" indent="-257175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260" dirty="0">
                <a:solidFill>
                  <a:srgbClr val="FF0000"/>
                </a:solidFill>
                <a:latin typeface="Courier" pitchFamily="2" charset="0"/>
              </a:rPr>
              <a:t>headers</a:t>
            </a:r>
            <a:r>
              <a:rPr lang="zh-CN" altLang="en-US" sz="1260" dirty="0">
                <a:latin typeface="Courier" pitchFamily="2" charset="0"/>
              </a:rPr>
              <a:t>：设置</a:t>
            </a:r>
            <a:r>
              <a:rPr lang="en-US" altLang="zh-CN" sz="1260" dirty="0">
                <a:latin typeface="Courier" pitchFamily="2" charset="0"/>
              </a:rPr>
              <a:t>user-agent</a:t>
            </a:r>
            <a:r>
              <a:rPr lang="zh-CN" altLang="en-US" sz="1260" dirty="0">
                <a:latin typeface="Courier" pitchFamily="2" charset="0"/>
              </a:rPr>
              <a:t>、</a:t>
            </a:r>
            <a:r>
              <a:rPr lang="en-US" altLang="zh-CN" sz="1260" dirty="0">
                <a:latin typeface="Courier" pitchFamily="2" charset="0"/>
              </a:rPr>
              <a:t>refer</a:t>
            </a:r>
            <a:r>
              <a:rPr lang="zh-CN" altLang="en-US" sz="1260" dirty="0">
                <a:latin typeface="Courier" pitchFamily="2" charset="0"/>
              </a:rPr>
              <a:t>等请求头</a:t>
            </a:r>
            <a:endParaRPr lang="en-US" altLang="zh-CN" sz="1260" dirty="0">
              <a:latin typeface="Courier" pitchFamily="2" charset="0"/>
            </a:endParaRPr>
          </a:p>
          <a:p>
            <a:pPr marL="257175" indent="-257175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260" dirty="0">
                <a:solidFill>
                  <a:srgbClr val="FF0000"/>
                </a:solidFill>
                <a:latin typeface="Courier" pitchFamily="2" charset="0"/>
              </a:rPr>
              <a:t>timeout</a:t>
            </a:r>
            <a:r>
              <a:rPr lang="zh-CN" altLang="en-US" sz="1260" dirty="0">
                <a:latin typeface="Courier" pitchFamily="2" charset="0"/>
              </a:rPr>
              <a:t>：超时时间，单位是秒</a:t>
            </a:r>
            <a:endParaRPr lang="en-US" altLang="zh-CN" sz="1260" dirty="0">
              <a:latin typeface="Courier" pitchFamily="2" charset="0"/>
            </a:endParaRPr>
          </a:p>
          <a:p>
            <a:pPr marL="257175" indent="-257175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260" dirty="0">
                <a:latin typeface="Courier" pitchFamily="2" charset="0"/>
              </a:rPr>
              <a:t>verify</a:t>
            </a:r>
            <a:r>
              <a:rPr lang="zh-CN" altLang="en-US" sz="1260" dirty="0">
                <a:latin typeface="Courier" pitchFamily="2" charset="0"/>
              </a:rPr>
              <a:t>：</a:t>
            </a:r>
            <a:r>
              <a:rPr lang="en-US" altLang="zh-CN" sz="1260" dirty="0">
                <a:latin typeface="Courier" pitchFamily="2" charset="0"/>
              </a:rPr>
              <a:t>True/False</a:t>
            </a:r>
            <a:r>
              <a:rPr lang="zh-CN" altLang="en-US" sz="1260" dirty="0">
                <a:latin typeface="Courier" pitchFamily="2" charset="0"/>
              </a:rPr>
              <a:t>，是否进行</a:t>
            </a:r>
            <a:r>
              <a:rPr lang="en-US" altLang="zh-CN" sz="1260" dirty="0">
                <a:latin typeface="Courier" pitchFamily="2" charset="0"/>
              </a:rPr>
              <a:t>HTTPS</a:t>
            </a:r>
            <a:r>
              <a:rPr lang="zh-CN" altLang="en-US" sz="1260" dirty="0">
                <a:latin typeface="Courier" pitchFamily="2" charset="0"/>
              </a:rPr>
              <a:t>证书验证，默认是，需要自己设置证书地址</a:t>
            </a:r>
            <a:endParaRPr lang="en-US" altLang="zh-CN" sz="1260" dirty="0">
              <a:latin typeface="Courier" pitchFamily="2" charset="0"/>
            </a:endParaRPr>
          </a:p>
          <a:p>
            <a:pPr marL="257175" indent="-257175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GB" altLang="zh-CN" sz="1260" dirty="0" err="1">
                <a:latin typeface="Courier" pitchFamily="2" charset="0"/>
              </a:rPr>
              <a:t>allow_redirects</a:t>
            </a:r>
            <a:r>
              <a:rPr lang="zh-CN" altLang="en-US" sz="1260" dirty="0">
                <a:latin typeface="Courier" pitchFamily="2" charset="0"/>
              </a:rPr>
              <a:t>：</a:t>
            </a:r>
            <a:r>
              <a:rPr lang="en-US" altLang="zh-CN" sz="1260" dirty="0">
                <a:latin typeface="Courier" pitchFamily="2" charset="0"/>
              </a:rPr>
              <a:t>True/False</a:t>
            </a:r>
            <a:r>
              <a:rPr lang="zh-CN" altLang="en-US" sz="1260" dirty="0">
                <a:latin typeface="Courier" pitchFamily="2" charset="0"/>
              </a:rPr>
              <a:t>是否让</a:t>
            </a:r>
            <a:r>
              <a:rPr lang="en-US" altLang="zh-CN" sz="1260" dirty="0">
                <a:latin typeface="Courier" pitchFamily="2" charset="0"/>
              </a:rPr>
              <a:t>requests</a:t>
            </a:r>
            <a:r>
              <a:rPr lang="zh-CN" altLang="en-US" sz="1260" dirty="0">
                <a:latin typeface="Courier" pitchFamily="2" charset="0"/>
              </a:rPr>
              <a:t>做重定向处理，默认是</a:t>
            </a:r>
            <a:endParaRPr lang="en-US" altLang="zh-CN" sz="1260" dirty="0">
              <a:latin typeface="Courier" pitchFamily="2" charset="0"/>
            </a:endParaRPr>
          </a:p>
          <a:p>
            <a:pPr marL="257175" indent="-257175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260" dirty="0">
                <a:latin typeface="Courier" pitchFamily="2" charset="0"/>
              </a:rPr>
              <a:t>cookies</a:t>
            </a:r>
            <a:r>
              <a:rPr lang="zh-CN" altLang="en-US" sz="1260" dirty="0">
                <a:latin typeface="Courier" pitchFamily="2" charset="0"/>
              </a:rPr>
              <a:t>：附带本地的</a:t>
            </a:r>
            <a:r>
              <a:rPr lang="en-US" altLang="zh-CN" sz="1260" dirty="0">
                <a:latin typeface="Courier" pitchFamily="2" charset="0"/>
              </a:rPr>
              <a:t>cookies</a:t>
            </a:r>
            <a:r>
              <a:rPr lang="zh-CN" altLang="en-US" sz="1260" dirty="0">
                <a:latin typeface="Courier" pitchFamily="2" charset="0"/>
              </a:rPr>
              <a:t>数据</a:t>
            </a:r>
            <a:endParaRPr lang="en-GB" altLang="zh-CN" sz="1260" dirty="0"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10940" y="154844"/>
            <a:ext cx="4132406" cy="661316"/>
          </a:xfrm>
        </p:spPr>
        <p:txBody>
          <a:bodyPr/>
          <a:lstStyle/>
          <a:p>
            <a:r>
              <a:rPr lang="en-US" altLang="zh-CN" dirty="0"/>
              <a:t>requests</a:t>
            </a:r>
            <a:r>
              <a:rPr lang="zh-CN" altLang="en-US" dirty="0"/>
              <a:t>网页下载库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 bwMode="auto">
          <a:xfrm>
            <a:off x="1024527" y="1004011"/>
            <a:ext cx="7105232" cy="3859682"/>
          </a:xfrm>
          <a:prstGeom prst="rect">
            <a:avLst/>
          </a:prstGeom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800" b="1" dirty="0">
                <a:solidFill>
                  <a:srgbClr val="474747"/>
                </a:solidFill>
                <a:latin typeface="Courier" pitchFamily="2" charset="0"/>
              </a:rPr>
              <a:t>接收</a:t>
            </a:r>
            <a:r>
              <a:rPr lang="en-US" altLang="zh-CN" sz="1800" b="1" dirty="0">
                <a:solidFill>
                  <a:srgbClr val="474747"/>
                </a:solidFill>
                <a:latin typeface="Courier" pitchFamily="2" charset="0"/>
              </a:rPr>
              <a:t>response</a:t>
            </a:r>
            <a:r>
              <a:rPr lang="zh-CN" altLang="en-US" sz="1800" b="1" dirty="0">
                <a:solidFill>
                  <a:srgbClr val="474747"/>
                </a:solidFill>
                <a:latin typeface="Courier" pitchFamily="2" charset="0"/>
              </a:rPr>
              <a:t>响应</a:t>
            </a:r>
            <a:endParaRPr lang="en-US" altLang="zh-CN" sz="1800" b="1" dirty="0">
              <a:solidFill>
                <a:srgbClr val="474747"/>
              </a:solidFill>
              <a:latin typeface="Courier" pitchFamily="2" charset="0"/>
            </a:endParaRPr>
          </a:p>
          <a:p>
            <a:r>
              <a:rPr lang="en-US" altLang="zh-CN" sz="1260" dirty="0">
                <a:latin typeface="Courier" pitchFamily="2" charset="0"/>
              </a:rPr>
              <a:t>r</a:t>
            </a:r>
            <a:r>
              <a:rPr lang="zh-CN" altLang="en-US" sz="1260" dirty="0">
                <a:latin typeface="Courier" pitchFamily="2" charset="0"/>
              </a:rPr>
              <a:t> </a:t>
            </a:r>
            <a:r>
              <a:rPr lang="en-US" altLang="zh-CN" sz="1260" dirty="0">
                <a:latin typeface="Courier" pitchFamily="2" charset="0"/>
              </a:rPr>
              <a:t>=</a:t>
            </a:r>
            <a:r>
              <a:rPr lang="zh-CN" altLang="en-US" sz="1260" dirty="0">
                <a:latin typeface="Courier" pitchFamily="2" charset="0"/>
              </a:rPr>
              <a:t> </a:t>
            </a:r>
            <a:r>
              <a:rPr lang="en-US" altLang="zh-CN" sz="1260" dirty="0" err="1">
                <a:latin typeface="Courier" pitchFamily="2" charset="0"/>
              </a:rPr>
              <a:t>requests.get</a:t>
            </a:r>
            <a:r>
              <a:rPr lang="en-US" altLang="zh-CN" sz="1260" dirty="0">
                <a:latin typeface="Courier" pitchFamily="2" charset="0"/>
              </a:rPr>
              <a:t>/post(</a:t>
            </a:r>
            <a:r>
              <a:rPr lang="en-US" altLang="zh-CN" sz="1260" dirty="0" err="1">
                <a:latin typeface="Courier" pitchFamily="2" charset="0"/>
              </a:rPr>
              <a:t>url</a:t>
            </a:r>
            <a:r>
              <a:rPr lang="en-US" altLang="zh-CN" sz="1260" dirty="0">
                <a:latin typeface="Courier" pitchFamily="2" charset="0"/>
              </a:rPr>
              <a:t>)</a:t>
            </a:r>
            <a:endParaRPr lang="en-US" altLang="zh-CN" sz="1260" dirty="0">
              <a:latin typeface="Courier" pitchFamily="2" charset="0"/>
            </a:endParaRPr>
          </a:p>
          <a:p>
            <a:endParaRPr lang="en-US" altLang="zh-CN" sz="1260" dirty="0">
              <a:latin typeface="Courier" pitchFamily="2" charset="0"/>
            </a:endParaRPr>
          </a:p>
          <a:p>
            <a:r>
              <a:rPr lang="en-US" altLang="zh-CN" sz="1260" dirty="0">
                <a:latin typeface="Courier" pitchFamily="2" charset="0"/>
              </a:rPr>
              <a:t>// </a:t>
            </a:r>
            <a:r>
              <a:rPr lang="zh-CN" altLang="en-US" sz="1260" dirty="0">
                <a:latin typeface="Courier" pitchFamily="2" charset="0"/>
              </a:rPr>
              <a:t>查看状态码，如果等于</a:t>
            </a:r>
            <a:r>
              <a:rPr lang="en-US" altLang="zh-CN" sz="1260" dirty="0">
                <a:latin typeface="Courier" pitchFamily="2" charset="0"/>
              </a:rPr>
              <a:t>200</a:t>
            </a:r>
            <a:r>
              <a:rPr lang="zh-CN" altLang="en-US" sz="1260" dirty="0">
                <a:latin typeface="Courier" pitchFamily="2" charset="0"/>
              </a:rPr>
              <a:t>代表请求成功</a:t>
            </a:r>
            <a:endParaRPr lang="zh-CN" altLang="en-US" sz="1260" dirty="0">
              <a:latin typeface="Courier" pitchFamily="2" charset="0"/>
            </a:endParaRPr>
          </a:p>
          <a:p>
            <a:r>
              <a:rPr lang="en-GB" altLang="zh-CN" sz="1260" dirty="0" err="1">
                <a:latin typeface="Courier" pitchFamily="2" charset="0"/>
              </a:rPr>
              <a:t>r.status_code</a:t>
            </a:r>
            <a:endParaRPr lang="en-GB" altLang="zh-CN" sz="1260" dirty="0">
              <a:latin typeface="Courier" pitchFamily="2" charset="0"/>
            </a:endParaRPr>
          </a:p>
          <a:p>
            <a:r>
              <a:rPr lang="en-GB" altLang="zh-CN" sz="1260" dirty="0">
                <a:latin typeface="Courier" pitchFamily="2" charset="0"/>
              </a:rPr>
              <a:t>// </a:t>
            </a:r>
            <a:r>
              <a:rPr lang="zh-CN" altLang="en-US" sz="1260" dirty="0">
                <a:latin typeface="Courier" pitchFamily="2" charset="0"/>
              </a:rPr>
              <a:t>可以查看当前编码，以及变更编码</a:t>
            </a:r>
            <a:endParaRPr lang="en-US" altLang="zh-CN" sz="1260" dirty="0">
              <a:latin typeface="Courier" pitchFamily="2" charset="0"/>
            </a:endParaRPr>
          </a:p>
          <a:p>
            <a:r>
              <a:rPr lang="en-US" altLang="zh-CN" sz="1260" dirty="0">
                <a:latin typeface="Courier" pitchFamily="2" charset="0"/>
              </a:rPr>
              <a:t>//</a:t>
            </a:r>
            <a:r>
              <a:rPr lang="zh-CN" altLang="en-US" sz="1260" dirty="0">
                <a:latin typeface="Courier" pitchFamily="2" charset="0"/>
              </a:rPr>
              <a:t> </a:t>
            </a:r>
            <a:r>
              <a:rPr lang="en-US" altLang="zh-CN" sz="1260" dirty="0">
                <a:latin typeface="Courier" pitchFamily="2" charset="0"/>
              </a:rPr>
              <a:t>(</a:t>
            </a:r>
            <a:r>
              <a:rPr lang="zh-CN" altLang="en-US" sz="1260" dirty="0">
                <a:latin typeface="Courier" pitchFamily="2" charset="0"/>
              </a:rPr>
              <a:t>重要！</a:t>
            </a:r>
            <a:r>
              <a:rPr lang="en-GB" altLang="zh-CN" sz="1260" dirty="0">
                <a:latin typeface="Courier" pitchFamily="2" charset="0"/>
              </a:rPr>
              <a:t>request</a:t>
            </a:r>
            <a:r>
              <a:rPr lang="en-US" altLang="zh-CN" sz="1260" dirty="0">
                <a:latin typeface="Courier" pitchFamily="2" charset="0"/>
              </a:rPr>
              <a:t>s</a:t>
            </a:r>
            <a:r>
              <a:rPr lang="zh-CN" altLang="en-US" sz="1260" dirty="0">
                <a:latin typeface="Courier" pitchFamily="2" charset="0"/>
              </a:rPr>
              <a:t>会根据</a:t>
            </a:r>
            <a:r>
              <a:rPr lang="en-GB" altLang="zh-CN" sz="1260" dirty="0">
                <a:latin typeface="Courier" pitchFamily="2" charset="0"/>
              </a:rPr>
              <a:t>Headers</a:t>
            </a:r>
            <a:r>
              <a:rPr lang="zh-CN" altLang="en-US" sz="1260" dirty="0">
                <a:latin typeface="Courier" pitchFamily="2" charset="0"/>
              </a:rPr>
              <a:t>推测编码，推测不到则设置为</a:t>
            </a:r>
            <a:r>
              <a:rPr lang="en-GB" altLang="zh-CN" sz="1260" dirty="0">
                <a:latin typeface="Courier" pitchFamily="2" charset="0"/>
              </a:rPr>
              <a:t>ISO-8859-1</a:t>
            </a:r>
            <a:r>
              <a:rPr lang="zh-CN" altLang="en-US" sz="1260" dirty="0">
                <a:latin typeface="Courier" pitchFamily="2" charset="0"/>
              </a:rPr>
              <a:t>可能导致乱码</a:t>
            </a:r>
            <a:r>
              <a:rPr lang="en-US" altLang="zh-CN" sz="1260" dirty="0">
                <a:latin typeface="Courier" pitchFamily="2" charset="0"/>
              </a:rPr>
              <a:t>)</a:t>
            </a:r>
            <a:endParaRPr lang="en-US" altLang="zh-CN" sz="1260" dirty="0">
              <a:latin typeface="Courier" pitchFamily="2" charset="0"/>
            </a:endParaRPr>
          </a:p>
          <a:p>
            <a:r>
              <a:rPr lang="en-GB" altLang="zh-CN" sz="1260" dirty="0" err="1">
                <a:latin typeface="Courier" pitchFamily="2" charset="0"/>
              </a:rPr>
              <a:t>r.encoding</a:t>
            </a:r>
            <a:endParaRPr lang="en-GB" altLang="zh-CN" sz="1260" dirty="0">
              <a:latin typeface="Courier" pitchFamily="2" charset="0"/>
            </a:endParaRPr>
          </a:p>
          <a:p>
            <a:r>
              <a:rPr lang="en-GB" altLang="zh-CN" sz="1260" dirty="0">
                <a:latin typeface="Courier" pitchFamily="2" charset="0"/>
              </a:rPr>
              <a:t>// </a:t>
            </a:r>
            <a:r>
              <a:rPr lang="zh-CN" altLang="en-US" sz="1260" dirty="0">
                <a:latin typeface="Courier" pitchFamily="2" charset="0"/>
              </a:rPr>
              <a:t>查看返回的网页内容</a:t>
            </a:r>
            <a:endParaRPr lang="zh-CN" altLang="en-US" sz="1260" dirty="0">
              <a:latin typeface="Courier" pitchFamily="2" charset="0"/>
            </a:endParaRPr>
          </a:p>
          <a:p>
            <a:r>
              <a:rPr lang="en-GB" altLang="zh-CN" sz="1260" dirty="0" err="1">
                <a:latin typeface="Courier" pitchFamily="2" charset="0"/>
              </a:rPr>
              <a:t>r.text</a:t>
            </a:r>
            <a:endParaRPr lang="en-GB" altLang="zh-CN" sz="1260" dirty="0">
              <a:latin typeface="Courier" pitchFamily="2" charset="0"/>
            </a:endParaRPr>
          </a:p>
          <a:p>
            <a:r>
              <a:rPr lang="en-GB" altLang="zh-CN" sz="1260" dirty="0">
                <a:latin typeface="Courier" pitchFamily="2" charset="0"/>
              </a:rPr>
              <a:t>// </a:t>
            </a:r>
            <a:r>
              <a:rPr lang="zh-CN" altLang="en-US" sz="1260" dirty="0">
                <a:latin typeface="Courier" pitchFamily="2" charset="0"/>
              </a:rPr>
              <a:t>查看返回的</a:t>
            </a:r>
            <a:r>
              <a:rPr lang="en-GB" altLang="zh-CN" sz="1260" dirty="0">
                <a:latin typeface="Courier" pitchFamily="2" charset="0"/>
              </a:rPr>
              <a:t>HTTP</a:t>
            </a:r>
            <a:r>
              <a:rPr lang="zh-CN" altLang="en-US" sz="1260" dirty="0">
                <a:latin typeface="Courier" pitchFamily="2" charset="0"/>
              </a:rPr>
              <a:t>的</a:t>
            </a:r>
            <a:r>
              <a:rPr lang="en-GB" altLang="zh-CN" sz="1260" dirty="0">
                <a:latin typeface="Courier" pitchFamily="2" charset="0"/>
              </a:rPr>
              <a:t>headers</a:t>
            </a:r>
            <a:endParaRPr lang="en-GB" altLang="zh-CN" sz="1260" dirty="0">
              <a:latin typeface="Courier" pitchFamily="2" charset="0"/>
            </a:endParaRPr>
          </a:p>
          <a:p>
            <a:r>
              <a:rPr lang="en-GB" altLang="zh-CN" sz="1260" dirty="0" err="1">
                <a:latin typeface="Courier" pitchFamily="2" charset="0"/>
              </a:rPr>
              <a:t>r.headers</a:t>
            </a:r>
            <a:endParaRPr lang="en-GB" altLang="zh-CN" sz="1260" dirty="0">
              <a:latin typeface="Courier" pitchFamily="2" charset="0"/>
            </a:endParaRPr>
          </a:p>
          <a:p>
            <a:r>
              <a:rPr lang="en-GB" altLang="zh-CN" sz="1260" dirty="0">
                <a:latin typeface="Courier" pitchFamily="2" charset="0"/>
              </a:rPr>
              <a:t>// </a:t>
            </a:r>
            <a:r>
              <a:rPr lang="zh-CN" altLang="en-US" sz="1260" dirty="0">
                <a:latin typeface="Courier" pitchFamily="2" charset="0"/>
              </a:rPr>
              <a:t>查看实际访问的</a:t>
            </a:r>
            <a:r>
              <a:rPr lang="en-GB" altLang="zh-CN" sz="1260" dirty="0">
                <a:latin typeface="Courier" pitchFamily="2" charset="0"/>
              </a:rPr>
              <a:t>URL</a:t>
            </a:r>
            <a:endParaRPr lang="en-GB" altLang="zh-CN" sz="1260" dirty="0">
              <a:latin typeface="Courier" pitchFamily="2" charset="0"/>
            </a:endParaRPr>
          </a:p>
          <a:p>
            <a:r>
              <a:rPr lang="en-GB" altLang="zh-CN" sz="1260" dirty="0" err="1">
                <a:latin typeface="Courier" pitchFamily="2" charset="0"/>
              </a:rPr>
              <a:t>r.url</a:t>
            </a:r>
            <a:r>
              <a:rPr lang="en-GB" altLang="zh-CN" sz="1260" dirty="0">
                <a:latin typeface="Courier" pitchFamily="2" charset="0"/>
              </a:rPr>
              <a:t> </a:t>
            </a:r>
            <a:endParaRPr lang="en-GB" altLang="zh-CN" sz="1260" dirty="0">
              <a:latin typeface="Courier" pitchFamily="2" charset="0"/>
            </a:endParaRPr>
          </a:p>
          <a:p>
            <a:r>
              <a:rPr lang="en-GB" altLang="zh-CN" sz="1260" dirty="0">
                <a:latin typeface="Courier" pitchFamily="2" charset="0"/>
              </a:rPr>
              <a:t>// </a:t>
            </a:r>
            <a:r>
              <a:rPr lang="zh-CN" altLang="en-US" sz="1260" dirty="0">
                <a:latin typeface="Courier" pitchFamily="2" charset="0"/>
              </a:rPr>
              <a:t>以字节的方式返回内容，比如用于下载图片</a:t>
            </a:r>
            <a:endParaRPr lang="zh-CN" altLang="en-US" sz="1260" dirty="0">
              <a:latin typeface="Courier" pitchFamily="2" charset="0"/>
            </a:endParaRPr>
          </a:p>
          <a:p>
            <a:r>
              <a:rPr lang="en-GB" altLang="zh-CN" sz="1260" dirty="0" err="1">
                <a:latin typeface="Courier" pitchFamily="2" charset="0"/>
              </a:rPr>
              <a:t>r.content</a:t>
            </a:r>
            <a:endParaRPr lang="en-GB" altLang="zh-CN" sz="1260" dirty="0">
              <a:latin typeface="Courier" pitchFamily="2" charset="0"/>
            </a:endParaRPr>
          </a:p>
          <a:p>
            <a:r>
              <a:rPr lang="en-GB" altLang="zh-CN" sz="1260" dirty="0">
                <a:latin typeface="Courier" pitchFamily="2" charset="0"/>
              </a:rPr>
              <a:t>// </a:t>
            </a:r>
            <a:r>
              <a:rPr lang="zh-CN" altLang="en-US" sz="1260" dirty="0">
                <a:latin typeface="Courier" pitchFamily="2" charset="0"/>
              </a:rPr>
              <a:t>服务端要写入本地的</a:t>
            </a:r>
            <a:r>
              <a:rPr lang="en-US" altLang="zh-CN" sz="1260" dirty="0">
                <a:latin typeface="Courier" pitchFamily="2" charset="0"/>
              </a:rPr>
              <a:t>cookies</a:t>
            </a:r>
            <a:r>
              <a:rPr lang="zh-CN" altLang="en-US" sz="1260" dirty="0">
                <a:latin typeface="Courier" pitchFamily="2" charset="0"/>
              </a:rPr>
              <a:t>数据</a:t>
            </a:r>
            <a:endParaRPr lang="en-GB" altLang="zh-CN" sz="1260" dirty="0">
              <a:latin typeface="Courier" pitchFamily="2" charset="0"/>
            </a:endParaRPr>
          </a:p>
          <a:p>
            <a:r>
              <a:rPr lang="en-GB" altLang="zh-CN" sz="1260" dirty="0" err="1">
                <a:latin typeface="Courier" pitchFamily="2" charset="0"/>
              </a:rPr>
              <a:t>r.cookies</a:t>
            </a:r>
            <a:endParaRPr lang="en-GB" altLang="zh-CN" sz="1260" dirty="0"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10940" y="154844"/>
            <a:ext cx="4132406" cy="661316"/>
          </a:xfrm>
        </p:spPr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 bwMode="auto">
          <a:xfrm>
            <a:off x="216263" y="930532"/>
            <a:ext cx="3376024" cy="4041517"/>
          </a:xfrm>
          <a:prstGeom prst="rect">
            <a:avLst/>
          </a:prstGeom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rgbClr val="0070C0"/>
                </a:solidFill>
                <a:latin typeface="+mn-ea"/>
              </a:rPr>
              <a:t>什么是 </a:t>
            </a:r>
            <a:r>
              <a:rPr lang="en-GB" altLang="zh-CN" sz="1200" b="1" dirty="0">
                <a:solidFill>
                  <a:srgbClr val="0070C0"/>
                </a:solidFill>
                <a:latin typeface="+mn-ea"/>
              </a:rPr>
              <a:t>HTML</a:t>
            </a:r>
            <a:r>
              <a:rPr lang="zh-CN" altLang="en-GB" sz="1200" b="1" dirty="0">
                <a:solidFill>
                  <a:srgbClr val="0070C0"/>
                </a:solidFill>
                <a:latin typeface="+mn-ea"/>
              </a:rPr>
              <a:t>？</a:t>
            </a:r>
            <a:endParaRPr lang="zh-CN" altLang="en-GB" sz="1200" b="1" dirty="0">
              <a:solidFill>
                <a:srgbClr val="0070C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GB" altLang="zh-CN" sz="1200" dirty="0">
                <a:latin typeface="+mn-ea"/>
              </a:rPr>
              <a:t>HTML </a:t>
            </a:r>
            <a:r>
              <a:rPr lang="zh-CN" altLang="en-US" sz="1200" dirty="0">
                <a:latin typeface="+mn-ea"/>
              </a:rPr>
              <a:t>是用来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描述网页</a:t>
            </a:r>
            <a:r>
              <a:rPr lang="zh-CN" altLang="en-US" sz="1200" dirty="0">
                <a:latin typeface="+mn-ea"/>
              </a:rPr>
              <a:t>的一种语言。</a:t>
            </a:r>
            <a:endParaRPr lang="zh-CN" altLang="en-US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GB" altLang="zh-CN" sz="1200" dirty="0">
                <a:latin typeface="+mn-ea"/>
              </a:rPr>
              <a:t>HTML </a:t>
            </a:r>
            <a:r>
              <a:rPr lang="zh-CN" altLang="en-US" sz="1200" dirty="0">
                <a:latin typeface="+mn-ea"/>
              </a:rPr>
              <a:t>指的是超文本标记语言 </a:t>
            </a:r>
            <a:r>
              <a:rPr lang="en-US" altLang="zh-CN" sz="1200" dirty="0">
                <a:latin typeface="+mn-ea"/>
              </a:rPr>
              <a:t>(</a:t>
            </a:r>
            <a:r>
              <a:rPr lang="en-GB" altLang="zh-CN" sz="1200" dirty="0">
                <a:latin typeface="+mn-ea"/>
              </a:rPr>
              <a:t>Hyper Text Markup Language)</a:t>
            </a:r>
            <a:endParaRPr lang="en-GB" altLang="zh-CN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GB" altLang="zh-CN" sz="1200" dirty="0">
                <a:latin typeface="+mn-ea"/>
              </a:rPr>
              <a:t>HTML </a:t>
            </a:r>
            <a:r>
              <a:rPr lang="zh-CN" altLang="en-US" sz="1200" dirty="0">
                <a:latin typeface="+mn-ea"/>
              </a:rPr>
              <a:t>使用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标记标签</a:t>
            </a:r>
            <a:r>
              <a:rPr lang="zh-CN" altLang="en-US" sz="1200" dirty="0">
                <a:latin typeface="+mn-ea"/>
              </a:rPr>
              <a:t>来描述网页</a:t>
            </a:r>
            <a:endParaRPr lang="zh-CN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GB" altLang="zh-CN" sz="1200" b="1" dirty="0">
                <a:solidFill>
                  <a:srgbClr val="0070C0"/>
                </a:solidFill>
                <a:latin typeface="+mn-ea"/>
              </a:rPr>
              <a:t>HTML </a:t>
            </a:r>
            <a:r>
              <a:rPr lang="zh-CN" altLang="en-US" sz="1200" b="1" dirty="0">
                <a:solidFill>
                  <a:srgbClr val="0070C0"/>
                </a:solidFill>
                <a:latin typeface="+mn-ea"/>
              </a:rPr>
              <a:t>标签</a:t>
            </a:r>
            <a:endParaRPr lang="zh-CN" altLang="en-US" sz="1200" b="1" dirty="0">
              <a:solidFill>
                <a:srgbClr val="0070C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GB" altLang="zh-CN" sz="1200" dirty="0">
                <a:latin typeface="+mn-ea"/>
              </a:rPr>
              <a:t>HTML </a:t>
            </a:r>
            <a:r>
              <a:rPr lang="zh-CN" altLang="en-US" sz="1200" dirty="0">
                <a:latin typeface="+mn-ea"/>
              </a:rPr>
              <a:t>标记标签通常被称为 </a:t>
            </a:r>
            <a:r>
              <a:rPr lang="en-GB" altLang="zh-CN" sz="1200" dirty="0">
                <a:latin typeface="+mn-ea"/>
              </a:rPr>
              <a:t>HTML </a:t>
            </a:r>
            <a:r>
              <a:rPr lang="zh-CN" altLang="en-US" sz="1200" dirty="0">
                <a:latin typeface="+mn-ea"/>
              </a:rPr>
              <a:t>标签 </a:t>
            </a:r>
            <a:r>
              <a:rPr lang="en-US" altLang="zh-CN" sz="1200" dirty="0">
                <a:latin typeface="+mn-ea"/>
              </a:rPr>
              <a:t>(</a:t>
            </a:r>
            <a:r>
              <a:rPr lang="en-GB" altLang="zh-CN" sz="1200" dirty="0">
                <a:latin typeface="+mn-ea"/>
              </a:rPr>
              <a:t>HTML tag)</a:t>
            </a:r>
            <a:r>
              <a:rPr lang="zh-CN" altLang="en-GB" sz="1200" dirty="0">
                <a:latin typeface="+mn-ea"/>
              </a:rPr>
              <a:t>。</a:t>
            </a:r>
            <a:endParaRPr lang="zh-CN" altLang="en-GB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200" dirty="0">
                <a:latin typeface="+mn-ea"/>
              </a:rPr>
              <a:t>标签是由尖括号包围的关键词，比如 </a:t>
            </a:r>
            <a:r>
              <a:rPr lang="en-US" altLang="zh-CN" sz="1200" dirty="0">
                <a:latin typeface="+mn-ea"/>
              </a:rPr>
              <a:t>&lt;</a:t>
            </a:r>
            <a:r>
              <a:rPr lang="en-GB" altLang="zh-CN" sz="1200" dirty="0">
                <a:latin typeface="+mn-ea"/>
              </a:rPr>
              <a:t>html&gt;</a:t>
            </a:r>
            <a:endParaRPr lang="en-GB" altLang="zh-CN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GB" altLang="zh-CN" sz="1200" dirty="0">
                <a:latin typeface="+mn-ea"/>
              </a:rPr>
              <a:t>HTML </a:t>
            </a:r>
            <a:r>
              <a:rPr lang="zh-CN" altLang="en-US" sz="1200" dirty="0">
                <a:latin typeface="+mn-ea"/>
              </a:rPr>
              <a:t>标签通常是成对出现的，比如 </a:t>
            </a:r>
            <a:r>
              <a:rPr lang="en-US" altLang="zh-CN" sz="1200" dirty="0">
                <a:latin typeface="+mn-ea"/>
              </a:rPr>
              <a:t>&lt;</a:t>
            </a:r>
            <a:r>
              <a:rPr lang="en-GB" altLang="zh-CN" sz="1200" dirty="0">
                <a:latin typeface="+mn-ea"/>
              </a:rPr>
              <a:t>b&gt; </a:t>
            </a:r>
            <a:r>
              <a:rPr lang="zh-CN" altLang="en-US" sz="1200" dirty="0">
                <a:latin typeface="+mn-ea"/>
              </a:rPr>
              <a:t>和 </a:t>
            </a:r>
            <a:r>
              <a:rPr lang="en-US" altLang="zh-CN" sz="1200" dirty="0">
                <a:latin typeface="+mn-ea"/>
              </a:rPr>
              <a:t>&lt;/</a:t>
            </a:r>
            <a:r>
              <a:rPr lang="en-GB" altLang="zh-CN" sz="1200" dirty="0">
                <a:latin typeface="+mn-ea"/>
              </a:rPr>
              <a:t>b&gt;</a:t>
            </a:r>
            <a:endParaRPr lang="en-GB" altLang="zh-CN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200" dirty="0">
                <a:latin typeface="+mn-ea"/>
              </a:rPr>
              <a:t>标签对中的第一个标签是开始标签，第二个标签是结束标签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722914" y="930531"/>
            <a:ext cx="5094515" cy="4041517"/>
          </a:xfrm>
          <a:prstGeom prst="rect">
            <a:avLst/>
          </a:prstGeom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20000"/>
              </a:lnSpc>
            </a:pPr>
            <a:r>
              <a:rPr lang="en-GB" altLang="zh-CN" sz="1050" dirty="0">
                <a:latin typeface="Courier" pitchFamily="2" charset="0"/>
              </a:rPr>
              <a:t>&lt;</a:t>
            </a:r>
            <a:r>
              <a:rPr lang="en-GB" altLang="zh-CN" sz="1050" b="1" dirty="0">
                <a:latin typeface="Courier" pitchFamily="2" charset="0"/>
              </a:rPr>
              <a:t>html</a:t>
            </a:r>
            <a:r>
              <a:rPr lang="en-GB" altLang="zh-CN" sz="1050" dirty="0">
                <a:latin typeface="Courier" pitchFamily="2" charset="0"/>
              </a:rPr>
              <a:t>&gt;</a:t>
            </a:r>
            <a:br>
              <a:rPr lang="en-GB" altLang="zh-CN" sz="1050" dirty="0">
                <a:latin typeface="Courier" pitchFamily="2" charset="0"/>
              </a:rPr>
            </a:br>
            <a:r>
              <a:rPr lang="en-GB" altLang="zh-CN" sz="1050" dirty="0">
                <a:latin typeface="Courier" pitchFamily="2" charset="0"/>
              </a:rPr>
              <a:t>&lt;</a:t>
            </a:r>
            <a:r>
              <a:rPr lang="en-GB" altLang="zh-CN" sz="1050" b="1" dirty="0">
                <a:latin typeface="Courier" pitchFamily="2" charset="0"/>
              </a:rPr>
              <a:t>head</a:t>
            </a:r>
            <a:r>
              <a:rPr lang="en-GB" altLang="zh-CN" sz="1050" dirty="0">
                <a:latin typeface="Courier" pitchFamily="2" charset="0"/>
              </a:rPr>
              <a:t>&gt;</a:t>
            </a:r>
            <a:br>
              <a:rPr lang="en-GB" altLang="zh-CN" sz="1050" dirty="0">
                <a:latin typeface="Courier" pitchFamily="2" charset="0"/>
              </a:rPr>
            </a:br>
            <a:r>
              <a:rPr lang="en-GB" altLang="zh-CN" sz="1050" dirty="0">
                <a:latin typeface="Courier" pitchFamily="2" charset="0"/>
              </a:rPr>
              <a:t>  </a:t>
            </a:r>
            <a:r>
              <a:rPr lang="en-GB" altLang="zh-CN" sz="900" dirty="0">
                <a:latin typeface="Courier" pitchFamily="2" charset="0"/>
              </a:rPr>
              <a:t>&lt;</a:t>
            </a:r>
            <a:r>
              <a:rPr lang="en-GB" altLang="zh-CN" sz="900" b="1" dirty="0">
                <a:latin typeface="Courier" pitchFamily="2" charset="0"/>
              </a:rPr>
              <a:t>meta http-</a:t>
            </a:r>
            <a:r>
              <a:rPr lang="en-GB" altLang="zh-CN" sz="900" b="1" dirty="0" err="1">
                <a:latin typeface="Courier" pitchFamily="2" charset="0"/>
              </a:rPr>
              <a:t>equiv</a:t>
            </a:r>
            <a:r>
              <a:rPr lang="en-GB" altLang="zh-CN" sz="900" b="1" dirty="0">
                <a:latin typeface="Courier" pitchFamily="2" charset="0"/>
              </a:rPr>
              <a:t>=Content-Type content="text/</a:t>
            </a:r>
            <a:r>
              <a:rPr lang="en-GB" altLang="zh-CN" sz="900" b="1" dirty="0" err="1">
                <a:latin typeface="Courier" pitchFamily="2" charset="0"/>
              </a:rPr>
              <a:t>html;charset</a:t>
            </a:r>
            <a:r>
              <a:rPr lang="en-GB" altLang="zh-CN" sz="900" b="1" dirty="0">
                <a:latin typeface="Courier" pitchFamily="2" charset="0"/>
              </a:rPr>
              <a:t>=utf-8"</a:t>
            </a:r>
            <a:r>
              <a:rPr lang="en-GB" altLang="zh-CN" sz="900" dirty="0">
                <a:latin typeface="Courier" pitchFamily="2" charset="0"/>
              </a:rPr>
              <a:t>&gt;</a:t>
            </a:r>
            <a:br>
              <a:rPr lang="en-GB" altLang="zh-CN" sz="1050" dirty="0">
                <a:latin typeface="Courier" pitchFamily="2" charset="0"/>
              </a:rPr>
            </a:br>
            <a:r>
              <a:rPr lang="en-GB" altLang="zh-CN" sz="1050" dirty="0">
                <a:latin typeface="Courier" pitchFamily="2" charset="0"/>
              </a:rPr>
              <a:t>  &lt;</a:t>
            </a:r>
            <a:r>
              <a:rPr lang="en-GB" altLang="zh-CN" sz="1050" b="1" dirty="0">
                <a:latin typeface="Courier" pitchFamily="2" charset="0"/>
              </a:rPr>
              <a:t>title</a:t>
            </a:r>
            <a:r>
              <a:rPr lang="en-GB" altLang="zh-CN" sz="1050" dirty="0">
                <a:latin typeface="Courier" pitchFamily="2" charset="0"/>
              </a:rPr>
              <a:t>&gt;</a:t>
            </a:r>
            <a:r>
              <a:rPr lang="zh-CN" altLang="en-US" sz="1050" dirty="0">
                <a:latin typeface="Courier" pitchFamily="2" charset="0"/>
              </a:rPr>
              <a:t>网页标题</a:t>
            </a:r>
            <a:r>
              <a:rPr lang="en-US" altLang="zh-CN" sz="1050" dirty="0">
                <a:latin typeface="Courier" pitchFamily="2" charset="0"/>
              </a:rPr>
              <a:t>&lt;/</a:t>
            </a:r>
            <a:r>
              <a:rPr lang="en-GB" altLang="zh-CN" sz="1050" b="1" dirty="0">
                <a:latin typeface="Courier" pitchFamily="2" charset="0"/>
              </a:rPr>
              <a:t>title</a:t>
            </a:r>
            <a:r>
              <a:rPr lang="en-GB" altLang="zh-CN" sz="1050" dirty="0">
                <a:latin typeface="Courier" pitchFamily="2" charset="0"/>
              </a:rPr>
              <a:t>&gt;</a:t>
            </a:r>
            <a:br>
              <a:rPr lang="en-GB" altLang="zh-CN" sz="1050" dirty="0">
                <a:latin typeface="Courier" pitchFamily="2" charset="0"/>
              </a:rPr>
            </a:br>
            <a:r>
              <a:rPr lang="en-GB" altLang="zh-CN" sz="1050" dirty="0">
                <a:latin typeface="Courier" pitchFamily="2" charset="0"/>
              </a:rPr>
              <a:t>&lt;/</a:t>
            </a:r>
            <a:r>
              <a:rPr lang="en-GB" altLang="zh-CN" sz="1050" b="1" dirty="0">
                <a:latin typeface="Courier" pitchFamily="2" charset="0"/>
              </a:rPr>
              <a:t>head</a:t>
            </a:r>
            <a:r>
              <a:rPr lang="en-GB" altLang="zh-CN" sz="1050" dirty="0">
                <a:latin typeface="Courier" pitchFamily="2" charset="0"/>
              </a:rPr>
              <a:t>&gt;</a:t>
            </a:r>
            <a:br>
              <a:rPr lang="en-GB" altLang="zh-CN" sz="1050" dirty="0">
                <a:latin typeface="Courier" pitchFamily="2" charset="0"/>
              </a:rPr>
            </a:br>
            <a:r>
              <a:rPr lang="en-GB" altLang="zh-CN" sz="1050" dirty="0">
                <a:latin typeface="Courier" pitchFamily="2" charset="0"/>
              </a:rPr>
              <a:t>&lt;</a:t>
            </a:r>
            <a:r>
              <a:rPr lang="en-GB" altLang="zh-CN" sz="1050" b="1" dirty="0">
                <a:latin typeface="Courier" pitchFamily="2" charset="0"/>
              </a:rPr>
              <a:t>body</a:t>
            </a:r>
            <a:r>
              <a:rPr lang="en-GB" altLang="zh-CN" sz="1050" dirty="0">
                <a:latin typeface="Courier" pitchFamily="2" charset="0"/>
              </a:rPr>
              <a:t>&gt;</a:t>
            </a:r>
            <a:br>
              <a:rPr lang="en-GB" altLang="zh-CN" sz="1050" dirty="0">
                <a:latin typeface="Courier" pitchFamily="2" charset="0"/>
              </a:rPr>
            </a:br>
            <a:r>
              <a:rPr lang="en-GB" altLang="zh-CN" sz="1050" dirty="0">
                <a:latin typeface="Courier" pitchFamily="2" charset="0"/>
              </a:rPr>
              <a:t>&lt;</a:t>
            </a:r>
            <a:r>
              <a:rPr lang="en-GB" altLang="zh-CN" sz="1050" b="1" dirty="0">
                <a:latin typeface="Courier" pitchFamily="2" charset="0"/>
              </a:rPr>
              <a:t>h1</a:t>
            </a:r>
            <a:r>
              <a:rPr lang="en-GB" altLang="zh-CN" sz="1050" dirty="0">
                <a:latin typeface="Courier" pitchFamily="2" charset="0"/>
              </a:rPr>
              <a:t>&gt;</a:t>
            </a:r>
            <a:r>
              <a:rPr lang="zh-CN" altLang="en-US" sz="1050" dirty="0">
                <a:latin typeface="Courier" pitchFamily="2" charset="0"/>
              </a:rPr>
              <a:t>标题</a:t>
            </a:r>
            <a:r>
              <a:rPr lang="en-US" altLang="zh-CN" sz="1050" dirty="0">
                <a:latin typeface="Courier" pitchFamily="2" charset="0"/>
              </a:rPr>
              <a:t>1&lt;/</a:t>
            </a:r>
            <a:r>
              <a:rPr lang="en-GB" altLang="zh-CN" sz="1050" b="1" dirty="0">
                <a:latin typeface="Courier" pitchFamily="2" charset="0"/>
              </a:rPr>
              <a:t>h1</a:t>
            </a:r>
            <a:r>
              <a:rPr lang="en-GB" altLang="zh-CN" sz="1050" dirty="0">
                <a:latin typeface="Courier" pitchFamily="2" charset="0"/>
              </a:rPr>
              <a:t>&gt;</a:t>
            </a:r>
            <a:br>
              <a:rPr lang="en-GB" altLang="zh-CN" sz="1050" dirty="0">
                <a:latin typeface="Courier" pitchFamily="2" charset="0"/>
              </a:rPr>
            </a:br>
            <a:r>
              <a:rPr lang="en-GB" altLang="zh-CN" sz="1050" dirty="0">
                <a:latin typeface="Courier" pitchFamily="2" charset="0"/>
              </a:rPr>
              <a:t>&lt;</a:t>
            </a:r>
            <a:r>
              <a:rPr lang="en-GB" altLang="zh-CN" sz="1050" b="1" dirty="0">
                <a:latin typeface="Courier" pitchFamily="2" charset="0"/>
              </a:rPr>
              <a:t>h2</a:t>
            </a:r>
            <a:r>
              <a:rPr lang="en-GB" altLang="zh-CN" sz="1050" dirty="0">
                <a:latin typeface="Courier" pitchFamily="2" charset="0"/>
              </a:rPr>
              <a:t>&gt;</a:t>
            </a:r>
            <a:r>
              <a:rPr lang="zh-CN" altLang="en-US" sz="1050" dirty="0">
                <a:latin typeface="Courier" pitchFamily="2" charset="0"/>
              </a:rPr>
              <a:t>标题</a:t>
            </a:r>
            <a:r>
              <a:rPr lang="en-US" altLang="zh-CN" sz="1050" dirty="0">
                <a:latin typeface="Courier" pitchFamily="2" charset="0"/>
              </a:rPr>
              <a:t>2&lt;/</a:t>
            </a:r>
            <a:r>
              <a:rPr lang="en-GB" altLang="zh-CN" sz="1050" b="1" dirty="0">
                <a:latin typeface="Courier" pitchFamily="2" charset="0"/>
              </a:rPr>
              <a:t>h2</a:t>
            </a:r>
            <a:r>
              <a:rPr lang="en-GB" altLang="zh-CN" sz="1050" dirty="0">
                <a:latin typeface="Courier" pitchFamily="2" charset="0"/>
              </a:rPr>
              <a:t>&gt;</a:t>
            </a:r>
            <a:br>
              <a:rPr lang="en-GB" altLang="zh-CN" sz="1050" dirty="0">
                <a:latin typeface="Courier" pitchFamily="2" charset="0"/>
              </a:rPr>
            </a:br>
            <a:r>
              <a:rPr lang="en-GB" altLang="zh-CN" sz="1050" dirty="0">
                <a:latin typeface="Courier" pitchFamily="2" charset="0"/>
              </a:rPr>
              <a:t>&lt;</a:t>
            </a:r>
            <a:r>
              <a:rPr lang="en-GB" altLang="zh-CN" sz="1050" b="1" dirty="0">
                <a:latin typeface="Courier" pitchFamily="2" charset="0"/>
              </a:rPr>
              <a:t>h3</a:t>
            </a:r>
            <a:r>
              <a:rPr lang="en-GB" altLang="zh-CN" sz="1050" dirty="0">
                <a:latin typeface="Courier" pitchFamily="2" charset="0"/>
              </a:rPr>
              <a:t>&gt;</a:t>
            </a:r>
            <a:r>
              <a:rPr lang="zh-CN" altLang="en-US" sz="1050" dirty="0">
                <a:latin typeface="Courier" pitchFamily="2" charset="0"/>
              </a:rPr>
              <a:t>标题</a:t>
            </a:r>
            <a:r>
              <a:rPr lang="en-US" altLang="zh-CN" sz="1050" dirty="0">
                <a:latin typeface="Courier" pitchFamily="2" charset="0"/>
              </a:rPr>
              <a:t>3&lt;/</a:t>
            </a:r>
            <a:r>
              <a:rPr lang="en-GB" altLang="zh-CN" sz="1050" b="1" dirty="0">
                <a:latin typeface="Courier" pitchFamily="2" charset="0"/>
              </a:rPr>
              <a:t>h3</a:t>
            </a:r>
            <a:r>
              <a:rPr lang="en-GB" altLang="zh-CN" sz="1050" dirty="0">
                <a:latin typeface="Courier" pitchFamily="2" charset="0"/>
              </a:rPr>
              <a:t>&gt;</a:t>
            </a:r>
            <a:br>
              <a:rPr lang="en-GB" altLang="zh-CN" sz="1050" dirty="0">
                <a:latin typeface="Courier" pitchFamily="2" charset="0"/>
              </a:rPr>
            </a:br>
            <a:r>
              <a:rPr lang="en-GB" altLang="zh-CN" sz="1050" dirty="0">
                <a:latin typeface="Courier" pitchFamily="2" charset="0"/>
              </a:rPr>
              <a:t>&lt;</a:t>
            </a:r>
            <a:r>
              <a:rPr lang="en-GB" altLang="zh-CN" sz="1050" b="1" dirty="0">
                <a:latin typeface="Courier" pitchFamily="2" charset="0"/>
              </a:rPr>
              <a:t>h4</a:t>
            </a:r>
            <a:r>
              <a:rPr lang="en-GB" altLang="zh-CN" sz="1050" dirty="0">
                <a:latin typeface="Courier" pitchFamily="2" charset="0"/>
              </a:rPr>
              <a:t>&gt;</a:t>
            </a:r>
            <a:r>
              <a:rPr lang="zh-CN" altLang="en-US" sz="1050" dirty="0">
                <a:latin typeface="Courier" pitchFamily="2" charset="0"/>
              </a:rPr>
              <a:t>标题</a:t>
            </a:r>
            <a:r>
              <a:rPr lang="en-US" altLang="zh-CN" sz="1050" dirty="0">
                <a:latin typeface="Courier" pitchFamily="2" charset="0"/>
              </a:rPr>
              <a:t>4&lt;/</a:t>
            </a:r>
            <a:r>
              <a:rPr lang="en-GB" altLang="zh-CN" sz="1050" b="1" dirty="0">
                <a:latin typeface="Courier" pitchFamily="2" charset="0"/>
              </a:rPr>
              <a:t>h4</a:t>
            </a:r>
            <a:r>
              <a:rPr lang="en-GB" altLang="zh-CN" sz="1050" dirty="0">
                <a:latin typeface="Courier" pitchFamily="2" charset="0"/>
              </a:rPr>
              <a:t>&gt;</a:t>
            </a:r>
            <a:br>
              <a:rPr lang="en-GB" altLang="zh-CN" sz="1050" dirty="0">
                <a:latin typeface="Courier" pitchFamily="2" charset="0"/>
              </a:rPr>
            </a:br>
            <a:r>
              <a:rPr lang="en-GB" altLang="zh-CN" sz="1050" dirty="0">
                <a:latin typeface="Courier" pitchFamily="2" charset="0"/>
              </a:rPr>
              <a:t>&lt;</a:t>
            </a:r>
            <a:r>
              <a:rPr lang="en-GB" altLang="zh-CN" sz="1050" b="1" dirty="0">
                <a:latin typeface="Courier" pitchFamily="2" charset="0"/>
              </a:rPr>
              <a:t>div id="content" class="default"</a:t>
            </a:r>
            <a:r>
              <a:rPr lang="en-GB" altLang="zh-CN" sz="1050" dirty="0">
                <a:latin typeface="Courier" pitchFamily="2" charset="0"/>
              </a:rPr>
              <a:t>&gt;</a:t>
            </a:r>
            <a:br>
              <a:rPr lang="en-GB" altLang="zh-CN" sz="1050" dirty="0">
                <a:latin typeface="Courier" pitchFamily="2" charset="0"/>
              </a:rPr>
            </a:br>
            <a:r>
              <a:rPr lang="en-GB" altLang="zh-CN" sz="1050" dirty="0">
                <a:latin typeface="Courier" pitchFamily="2" charset="0"/>
              </a:rPr>
              <a:t>  &lt;</a:t>
            </a:r>
            <a:r>
              <a:rPr lang="en-GB" altLang="zh-CN" sz="1050" b="1" dirty="0">
                <a:latin typeface="Courier" pitchFamily="2" charset="0"/>
              </a:rPr>
              <a:t>p</a:t>
            </a:r>
            <a:r>
              <a:rPr lang="en-GB" altLang="zh-CN" sz="1050" dirty="0">
                <a:latin typeface="Courier" pitchFamily="2" charset="0"/>
              </a:rPr>
              <a:t>&gt;</a:t>
            </a:r>
            <a:r>
              <a:rPr lang="zh-CN" altLang="en-US" sz="1050" dirty="0">
                <a:latin typeface="Courier" pitchFamily="2" charset="0"/>
              </a:rPr>
              <a:t>段落</a:t>
            </a:r>
            <a:r>
              <a:rPr lang="en-US" altLang="zh-CN" sz="1050" dirty="0">
                <a:latin typeface="Courier" pitchFamily="2" charset="0"/>
              </a:rPr>
              <a:t>&lt;/</a:t>
            </a:r>
            <a:r>
              <a:rPr lang="en-GB" altLang="zh-CN" sz="1050" b="1" dirty="0">
                <a:latin typeface="Courier" pitchFamily="2" charset="0"/>
              </a:rPr>
              <a:t>p</a:t>
            </a:r>
            <a:r>
              <a:rPr lang="en-GB" altLang="zh-CN" sz="1050" dirty="0">
                <a:latin typeface="Courier" pitchFamily="2" charset="0"/>
              </a:rPr>
              <a:t>&gt;</a:t>
            </a:r>
            <a:br>
              <a:rPr lang="en-GB" altLang="zh-CN" sz="1050" dirty="0">
                <a:latin typeface="Courier" pitchFamily="2" charset="0"/>
              </a:rPr>
            </a:br>
            <a:r>
              <a:rPr lang="en-GB" altLang="zh-CN" sz="1050" dirty="0">
                <a:latin typeface="Courier" pitchFamily="2" charset="0"/>
              </a:rPr>
              <a:t>  &lt;</a:t>
            </a:r>
            <a:r>
              <a:rPr lang="en-GB" altLang="zh-CN" sz="1050" b="1" dirty="0">
                <a:latin typeface="Courier" pitchFamily="2" charset="0"/>
              </a:rPr>
              <a:t>a </a:t>
            </a:r>
            <a:r>
              <a:rPr lang="en-GB" altLang="zh-CN" sz="1050" b="1" dirty="0" err="1">
                <a:latin typeface="Courier" pitchFamily="2" charset="0"/>
              </a:rPr>
              <a:t>href</a:t>
            </a:r>
            <a:r>
              <a:rPr lang="en-GB" altLang="zh-CN" sz="1050" b="1" dirty="0">
                <a:latin typeface="Courier" pitchFamily="2" charset="0"/>
              </a:rPr>
              <a:t>="http://</a:t>
            </a:r>
            <a:r>
              <a:rPr lang="en-GB" altLang="zh-CN" sz="1050" b="1" dirty="0" err="1">
                <a:latin typeface="Courier" pitchFamily="2" charset="0"/>
              </a:rPr>
              <a:t>www.baidu.com</a:t>
            </a:r>
            <a:r>
              <a:rPr lang="en-GB" altLang="zh-CN" sz="1050" b="1" dirty="0">
                <a:latin typeface="Courier" pitchFamily="2" charset="0"/>
              </a:rPr>
              <a:t>"</a:t>
            </a:r>
            <a:r>
              <a:rPr lang="en-GB" altLang="zh-CN" sz="1050" dirty="0">
                <a:latin typeface="Courier" pitchFamily="2" charset="0"/>
              </a:rPr>
              <a:t>&gt;</a:t>
            </a:r>
            <a:r>
              <a:rPr lang="zh-CN" altLang="en-US" sz="1050" dirty="0">
                <a:latin typeface="Courier" pitchFamily="2" charset="0"/>
              </a:rPr>
              <a:t>百度</a:t>
            </a:r>
            <a:r>
              <a:rPr lang="en-US" altLang="zh-CN" sz="1050" dirty="0">
                <a:latin typeface="Courier" pitchFamily="2" charset="0"/>
              </a:rPr>
              <a:t>&lt;/</a:t>
            </a:r>
            <a:r>
              <a:rPr lang="en-GB" altLang="zh-CN" sz="1050" b="1" dirty="0">
                <a:latin typeface="Courier" pitchFamily="2" charset="0"/>
              </a:rPr>
              <a:t>a</a:t>
            </a:r>
            <a:r>
              <a:rPr lang="en-GB" altLang="zh-CN" sz="1050" dirty="0">
                <a:latin typeface="Courier" pitchFamily="2" charset="0"/>
              </a:rPr>
              <a:t>&gt; &lt;</a:t>
            </a:r>
            <a:r>
              <a:rPr lang="en-GB" altLang="zh-CN" sz="1050" b="1" dirty="0" err="1">
                <a:latin typeface="Courier" pitchFamily="2" charset="0"/>
              </a:rPr>
              <a:t>br</a:t>
            </a:r>
            <a:r>
              <a:rPr lang="en-GB" altLang="zh-CN" sz="1050" dirty="0">
                <a:latin typeface="Courier" pitchFamily="2" charset="0"/>
              </a:rPr>
              <a:t>/&gt;</a:t>
            </a:r>
            <a:br>
              <a:rPr lang="en-GB" altLang="zh-CN" sz="1050" dirty="0">
                <a:latin typeface="Courier" pitchFamily="2" charset="0"/>
              </a:rPr>
            </a:br>
            <a:r>
              <a:rPr lang="en-GB" altLang="zh-CN" sz="1050" dirty="0">
                <a:latin typeface="Courier" pitchFamily="2" charset="0"/>
              </a:rPr>
              <a:t>  &lt;</a:t>
            </a:r>
            <a:r>
              <a:rPr lang="en-GB" altLang="zh-CN" sz="1050" b="1" dirty="0">
                <a:latin typeface="Courier" pitchFamily="2" charset="0"/>
              </a:rPr>
              <a:t>a </a:t>
            </a:r>
            <a:r>
              <a:rPr lang="en-GB" altLang="zh-CN" sz="1050" b="1" dirty="0" err="1">
                <a:latin typeface="Courier" pitchFamily="2" charset="0"/>
              </a:rPr>
              <a:t>href</a:t>
            </a:r>
            <a:r>
              <a:rPr lang="en-GB" altLang="zh-CN" sz="1050" b="1" dirty="0">
                <a:latin typeface="Courier" pitchFamily="2" charset="0"/>
              </a:rPr>
              <a:t>="http://</a:t>
            </a:r>
            <a:r>
              <a:rPr lang="en-GB" altLang="zh-CN" sz="1050" b="1" dirty="0" err="1">
                <a:latin typeface="Courier" pitchFamily="2" charset="0"/>
              </a:rPr>
              <a:t>www.crazyant.net</a:t>
            </a:r>
            <a:r>
              <a:rPr lang="en-GB" altLang="zh-CN" sz="1050" b="1" dirty="0">
                <a:latin typeface="Courier" pitchFamily="2" charset="0"/>
              </a:rPr>
              <a:t>"</a:t>
            </a:r>
            <a:r>
              <a:rPr lang="en-GB" altLang="zh-CN" sz="1050" dirty="0">
                <a:latin typeface="Courier" pitchFamily="2" charset="0"/>
              </a:rPr>
              <a:t>&gt;</a:t>
            </a:r>
            <a:r>
              <a:rPr lang="zh-CN" altLang="en-US" sz="1050" dirty="0">
                <a:latin typeface="Courier" pitchFamily="2" charset="0"/>
              </a:rPr>
              <a:t>疯狂的蚂蚁</a:t>
            </a:r>
            <a:r>
              <a:rPr lang="en-US" altLang="zh-CN" sz="1050" dirty="0">
                <a:latin typeface="Courier" pitchFamily="2" charset="0"/>
              </a:rPr>
              <a:t>&lt;/</a:t>
            </a:r>
            <a:r>
              <a:rPr lang="en-GB" altLang="zh-CN" sz="1050" b="1" dirty="0">
                <a:latin typeface="Courier" pitchFamily="2" charset="0"/>
              </a:rPr>
              <a:t>a</a:t>
            </a:r>
            <a:r>
              <a:rPr lang="en-GB" altLang="zh-CN" sz="1050" dirty="0">
                <a:latin typeface="Courier" pitchFamily="2" charset="0"/>
              </a:rPr>
              <a:t>&gt; &lt;</a:t>
            </a:r>
            <a:r>
              <a:rPr lang="en-GB" altLang="zh-CN" sz="1050" b="1" dirty="0" err="1">
                <a:latin typeface="Courier" pitchFamily="2" charset="0"/>
              </a:rPr>
              <a:t>br</a:t>
            </a:r>
            <a:r>
              <a:rPr lang="en-GB" altLang="zh-CN" sz="1050" dirty="0">
                <a:latin typeface="Courier" pitchFamily="2" charset="0"/>
              </a:rPr>
              <a:t>/&gt;</a:t>
            </a:r>
            <a:br>
              <a:rPr lang="en-GB" altLang="zh-CN" sz="1050" dirty="0">
                <a:latin typeface="Courier" pitchFamily="2" charset="0"/>
              </a:rPr>
            </a:br>
            <a:r>
              <a:rPr lang="en-GB" altLang="zh-CN" sz="1050" dirty="0">
                <a:latin typeface="Courier" pitchFamily="2" charset="0"/>
              </a:rPr>
              <a:t>  &lt;</a:t>
            </a:r>
            <a:r>
              <a:rPr lang="en-GB" altLang="zh-CN" sz="1050" b="1" dirty="0">
                <a:latin typeface="Courier" pitchFamily="2" charset="0"/>
              </a:rPr>
              <a:t>a </a:t>
            </a:r>
            <a:r>
              <a:rPr lang="en-GB" altLang="zh-CN" sz="1050" b="1" dirty="0" err="1">
                <a:latin typeface="Courier" pitchFamily="2" charset="0"/>
              </a:rPr>
              <a:t>href</a:t>
            </a:r>
            <a:r>
              <a:rPr lang="en-GB" altLang="zh-CN" sz="1050" b="1" dirty="0">
                <a:latin typeface="Courier" pitchFamily="2" charset="0"/>
              </a:rPr>
              <a:t>="http://</a:t>
            </a:r>
            <a:r>
              <a:rPr lang="en-GB" altLang="zh-CN" sz="1050" b="1" dirty="0" err="1">
                <a:latin typeface="Courier" pitchFamily="2" charset="0"/>
              </a:rPr>
              <a:t>www.iqiyi.com</a:t>
            </a:r>
            <a:r>
              <a:rPr lang="en-GB" altLang="zh-CN" sz="1050" b="1" dirty="0">
                <a:latin typeface="Courier" pitchFamily="2" charset="0"/>
              </a:rPr>
              <a:t>"</a:t>
            </a:r>
            <a:r>
              <a:rPr lang="en-GB" altLang="zh-CN" sz="1050" dirty="0">
                <a:latin typeface="Courier" pitchFamily="2" charset="0"/>
              </a:rPr>
              <a:t>&gt;</a:t>
            </a:r>
            <a:r>
              <a:rPr lang="zh-CN" altLang="en-US" sz="1050" dirty="0">
                <a:latin typeface="Courier" pitchFamily="2" charset="0"/>
              </a:rPr>
              <a:t>爱奇艺</a:t>
            </a:r>
            <a:r>
              <a:rPr lang="en-US" altLang="zh-CN" sz="1050" dirty="0">
                <a:latin typeface="Courier" pitchFamily="2" charset="0"/>
              </a:rPr>
              <a:t>&lt;/</a:t>
            </a:r>
            <a:r>
              <a:rPr lang="en-GB" altLang="zh-CN" sz="1050" b="1" dirty="0">
                <a:latin typeface="Courier" pitchFamily="2" charset="0"/>
              </a:rPr>
              <a:t>a</a:t>
            </a:r>
            <a:r>
              <a:rPr lang="en-GB" altLang="zh-CN" sz="1050" dirty="0">
                <a:latin typeface="Courier" pitchFamily="2" charset="0"/>
              </a:rPr>
              <a:t>&gt; &lt;</a:t>
            </a:r>
            <a:r>
              <a:rPr lang="en-GB" altLang="zh-CN" sz="1050" b="1" dirty="0" err="1">
                <a:latin typeface="Courier" pitchFamily="2" charset="0"/>
              </a:rPr>
              <a:t>br</a:t>
            </a:r>
            <a:r>
              <a:rPr lang="en-GB" altLang="zh-CN" sz="1050" dirty="0">
                <a:latin typeface="Courier" pitchFamily="2" charset="0"/>
              </a:rPr>
              <a:t>/&gt;</a:t>
            </a:r>
            <a:br>
              <a:rPr lang="en-GB" altLang="zh-CN" sz="1050" dirty="0">
                <a:latin typeface="Courier" pitchFamily="2" charset="0"/>
              </a:rPr>
            </a:br>
            <a:r>
              <a:rPr lang="en-GB" altLang="zh-CN" sz="1050" dirty="0">
                <a:latin typeface="Courier" pitchFamily="2" charset="0"/>
              </a:rPr>
              <a:t>  &lt;</a:t>
            </a:r>
            <a:r>
              <a:rPr lang="en-GB" altLang="zh-CN" sz="1050" b="1" dirty="0" err="1">
                <a:latin typeface="Courier" pitchFamily="2" charset="0"/>
              </a:rPr>
              <a:t>img</a:t>
            </a:r>
            <a:r>
              <a:rPr lang="en-GB" altLang="zh-CN" sz="1050" b="1" dirty="0">
                <a:latin typeface="Courier" pitchFamily="2" charset="0"/>
              </a:rPr>
              <a:t> </a:t>
            </a:r>
            <a:r>
              <a:rPr lang="en-GB" altLang="zh-CN" sz="1050" b="1" dirty="0" err="1">
                <a:latin typeface="Courier" pitchFamily="2" charset="0"/>
              </a:rPr>
              <a:t>src</a:t>
            </a:r>
            <a:r>
              <a:rPr lang="en-GB" altLang="zh-CN" sz="1050" b="1" dirty="0">
                <a:latin typeface="Courier" pitchFamily="2" charset="0"/>
              </a:rPr>
              <a:t>="https://</a:t>
            </a:r>
            <a:r>
              <a:rPr lang="en-GB" altLang="zh-CN" sz="1050" b="1" dirty="0" err="1">
                <a:latin typeface="Courier" pitchFamily="2" charset="0"/>
              </a:rPr>
              <a:t>www.python.org</a:t>
            </a:r>
            <a:r>
              <a:rPr lang="en-GB" altLang="zh-CN" sz="1050" b="1" dirty="0">
                <a:latin typeface="Courier" pitchFamily="2" charset="0"/>
              </a:rPr>
              <a:t>/static/</a:t>
            </a:r>
            <a:r>
              <a:rPr lang="en-GB" altLang="zh-CN" sz="1050" b="1" dirty="0" err="1">
                <a:latin typeface="Courier" pitchFamily="2" charset="0"/>
              </a:rPr>
              <a:t>img</a:t>
            </a:r>
            <a:r>
              <a:rPr lang="en-GB" altLang="zh-CN" sz="1050" b="1" dirty="0">
                <a:latin typeface="Courier" pitchFamily="2" charset="0"/>
              </a:rPr>
              <a:t>/python-</a:t>
            </a:r>
            <a:r>
              <a:rPr lang="en-GB" altLang="zh-CN" sz="1050" b="1" dirty="0" err="1">
                <a:latin typeface="Courier" pitchFamily="2" charset="0"/>
              </a:rPr>
              <a:t>logo.png</a:t>
            </a:r>
            <a:r>
              <a:rPr lang="en-GB" altLang="zh-CN" sz="1050" b="1" dirty="0">
                <a:latin typeface="Courier" pitchFamily="2" charset="0"/>
              </a:rPr>
              <a:t>"</a:t>
            </a:r>
            <a:r>
              <a:rPr lang="en-GB" altLang="zh-CN" sz="1050" dirty="0">
                <a:latin typeface="Courier" pitchFamily="2" charset="0"/>
              </a:rPr>
              <a:t>/&gt;</a:t>
            </a:r>
            <a:br>
              <a:rPr lang="en-GB" altLang="zh-CN" sz="1050" dirty="0">
                <a:latin typeface="Courier" pitchFamily="2" charset="0"/>
              </a:rPr>
            </a:br>
            <a:r>
              <a:rPr lang="en-GB" altLang="zh-CN" sz="1050" dirty="0">
                <a:latin typeface="Courier" pitchFamily="2" charset="0"/>
              </a:rPr>
              <a:t>&lt;/</a:t>
            </a:r>
            <a:r>
              <a:rPr lang="en-GB" altLang="zh-CN" sz="1050" b="1" dirty="0">
                <a:latin typeface="Courier" pitchFamily="2" charset="0"/>
              </a:rPr>
              <a:t>div</a:t>
            </a:r>
            <a:r>
              <a:rPr lang="en-GB" altLang="zh-CN" sz="1050" dirty="0">
                <a:latin typeface="Courier" pitchFamily="2" charset="0"/>
              </a:rPr>
              <a:t>&gt;</a:t>
            </a:r>
            <a:br>
              <a:rPr lang="en-GB" altLang="zh-CN" sz="1050" dirty="0">
                <a:latin typeface="Courier" pitchFamily="2" charset="0"/>
              </a:rPr>
            </a:br>
            <a:r>
              <a:rPr lang="en-GB" altLang="zh-CN" sz="1050" dirty="0">
                <a:latin typeface="Courier" pitchFamily="2" charset="0"/>
              </a:rPr>
              <a:t>&lt;/</a:t>
            </a:r>
            <a:r>
              <a:rPr lang="en-GB" altLang="zh-CN" sz="1050" b="1" dirty="0">
                <a:latin typeface="Courier" pitchFamily="2" charset="0"/>
              </a:rPr>
              <a:t>body</a:t>
            </a:r>
            <a:r>
              <a:rPr lang="en-GB" altLang="zh-CN" sz="1050" dirty="0">
                <a:latin typeface="Courier" pitchFamily="2" charset="0"/>
              </a:rPr>
              <a:t>&gt;</a:t>
            </a:r>
            <a:br>
              <a:rPr lang="en-GB" altLang="zh-CN" sz="1050" dirty="0">
                <a:latin typeface="Courier" pitchFamily="2" charset="0"/>
              </a:rPr>
            </a:br>
            <a:r>
              <a:rPr lang="en-GB" altLang="zh-CN" sz="1050" dirty="0">
                <a:latin typeface="Courier" pitchFamily="2" charset="0"/>
              </a:rPr>
              <a:t>&lt;/</a:t>
            </a:r>
            <a:r>
              <a:rPr lang="en-GB" altLang="zh-CN" sz="1050" b="1" dirty="0">
                <a:latin typeface="Courier" pitchFamily="2" charset="0"/>
              </a:rPr>
              <a:t>html</a:t>
            </a:r>
            <a:r>
              <a:rPr lang="en-GB" altLang="zh-CN" sz="1050" dirty="0">
                <a:latin typeface="Courier" pitchFamily="2" charset="0"/>
              </a:rPr>
              <a:t>&gt;</a:t>
            </a:r>
            <a:endParaRPr lang="zh-CN" altLang="en-US" sz="1050" dirty="0">
              <a:latin typeface="Courier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70171" y="2122714"/>
            <a:ext cx="2242922" cy="43088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latin typeface="+mn-ea"/>
              </a:rPr>
              <a:t>标签：</a:t>
            </a:r>
            <a:r>
              <a:rPr kumimoji="1" lang="en-US" altLang="zh-CN" sz="1100" dirty="0">
                <a:latin typeface="+mn-ea"/>
              </a:rPr>
              <a:t>h1~h4</a:t>
            </a:r>
            <a:r>
              <a:rPr kumimoji="1" lang="zh-CN" altLang="en-US" sz="1100" dirty="0">
                <a:latin typeface="+mn-ea"/>
              </a:rPr>
              <a:t>、</a:t>
            </a:r>
            <a:r>
              <a:rPr kumimoji="1" lang="en-US" altLang="zh-CN" sz="1100" dirty="0">
                <a:latin typeface="+mn-ea"/>
              </a:rPr>
              <a:t>div</a:t>
            </a:r>
            <a:r>
              <a:rPr kumimoji="1" lang="zh-CN" altLang="en-US" sz="1100" dirty="0">
                <a:latin typeface="+mn-ea"/>
              </a:rPr>
              <a:t>、</a:t>
            </a:r>
            <a:r>
              <a:rPr kumimoji="1" lang="en-US" altLang="zh-CN" sz="1100" dirty="0">
                <a:latin typeface="+mn-ea"/>
              </a:rPr>
              <a:t>p</a:t>
            </a:r>
            <a:r>
              <a:rPr kumimoji="1" lang="zh-CN" altLang="en-US" sz="1100" dirty="0">
                <a:latin typeface="+mn-ea"/>
              </a:rPr>
              <a:t>、</a:t>
            </a:r>
            <a:r>
              <a:rPr kumimoji="1" lang="en-US" altLang="zh-CN" sz="1100" dirty="0">
                <a:latin typeface="+mn-ea"/>
              </a:rPr>
              <a:t>a</a:t>
            </a:r>
            <a:r>
              <a:rPr kumimoji="1" lang="zh-CN" altLang="en-US" sz="1100" dirty="0">
                <a:latin typeface="+mn-ea"/>
              </a:rPr>
              <a:t>、</a:t>
            </a:r>
            <a:r>
              <a:rPr kumimoji="1" lang="en-US" altLang="zh-CN" sz="1100" dirty="0" err="1">
                <a:latin typeface="+mn-ea"/>
              </a:rPr>
              <a:t>img</a:t>
            </a:r>
            <a:endParaRPr kumimoji="1" lang="en-US" altLang="zh-CN" sz="1100" dirty="0">
              <a:latin typeface="+mn-ea"/>
            </a:endParaRPr>
          </a:p>
          <a:p>
            <a:r>
              <a:rPr kumimoji="1" lang="zh-CN" altLang="en-US" sz="1100" dirty="0">
                <a:latin typeface="+mn-ea"/>
              </a:rPr>
              <a:t>属性：</a:t>
            </a:r>
            <a:r>
              <a:rPr kumimoji="1" lang="en-US" altLang="zh-CN" sz="1100" dirty="0">
                <a:latin typeface="+mn-ea"/>
              </a:rPr>
              <a:t>id</a:t>
            </a:r>
            <a:r>
              <a:rPr kumimoji="1" lang="zh-CN" altLang="en-US" sz="1100" dirty="0">
                <a:latin typeface="+mn-ea"/>
              </a:rPr>
              <a:t>、</a:t>
            </a:r>
            <a:r>
              <a:rPr kumimoji="1" lang="en-US" altLang="zh-CN" sz="1100" dirty="0">
                <a:latin typeface="+mn-ea"/>
              </a:rPr>
              <a:t>class</a:t>
            </a:r>
            <a:r>
              <a:rPr kumimoji="1" lang="zh-CN" altLang="en-US" sz="1100" dirty="0">
                <a:latin typeface="+mn-ea"/>
              </a:rPr>
              <a:t>、</a:t>
            </a:r>
            <a:r>
              <a:rPr kumimoji="1" lang="en-US" altLang="zh-CN" sz="1100" dirty="0" err="1">
                <a:latin typeface="+mn-ea"/>
              </a:rPr>
              <a:t>href</a:t>
            </a:r>
            <a:endParaRPr kumimoji="1" lang="en-US" altLang="zh-CN" sz="1100" dirty="0"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简介 </a:t>
            </a:r>
            <a:r>
              <a:rPr lang="en-US" altLang="zh-CN" dirty="0"/>
              <a:t>–</a:t>
            </a:r>
            <a:r>
              <a:rPr lang="zh-CN" altLang="en-US" dirty="0"/>
              <a:t> 标签 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1017925" y="1647793"/>
            <a:ext cx="6687141" cy="539912"/>
          </a:xfrm>
          <a:prstGeom prst="roundRect">
            <a:avLst/>
          </a:prstGeom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5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&lt;a </a:t>
            </a:r>
            <a:r>
              <a:rPr lang="en-US" altLang="zh-CN" sz="1500" b="1" dirty="0" err="1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href</a:t>
            </a:r>
            <a:r>
              <a:rPr lang="en-US" altLang="zh-CN" sz="15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=‘</a:t>
            </a:r>
            <a:r>
              <a:rPr lang="en-US" altLang="zh-CN" sz="1500" b="1" dirty="0" err="1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baidu.html</a:t>
            </a:r>
            <a:r>
              <a:rPr lang="en-US" altLang="zh-CN" sz="15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’ class=‘</a:t>
            </a:r>
            <a:r>
              <a:rPr lang="en-US" altLang="zh-CN" sz="1500" b="1" dirty="0" err="1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article_link</a:t>
            </a:r>
            <a:r>
              <a:rPr lang="en-US" altLang="zh-CN" sz="15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’&gt; </a:t>
            </a:r>
            <a:r>
              <a:rPr lang="zh-CN" altLang="en-US" sz="15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百度</a:t>
            </a:r>
            <a:r>
              <a:rPr lang="en-US" altLang="zh-CN" sz="15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 &lt;/a&gt;</a:t>
            </a:r>
            <a:endParaRPr lang="zh-CN" altLang="en-US" sz="1500" b="1" dirty="0">
              <a:solidFill>
                <a:srgbClr val="474747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1017925" y="3325555"/>
            <a:ext cx="1311719" cy="675000"/>
          </a:xfrm>
          <a:prstGeom prst="rect">
            <a:avLst/>
          </a:prstGeom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anose="020B0604020202090204" pitchFamily="34" charset="0"/>
              <a:buNone/>
            </a:pPr>
            <a:r>
              <a:rPr lang="zh-CN" altLang="en-US" sz="1500" b="1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节点名称：</a:t>
            </a:r>
            <a:r>
              <a:rPr lang="en-US" altLang="zh-CN" sz="1500" b="1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a</a:t>
            </a:r>
            <a:endParaRPr lang="zh-CN" altLang="en-US" sz="1500" b="1">
              <a:solidFill>
                <a:srgbClr val="474747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2556310" y="3325556"/>
            <a:ext cx="3792820" cy="675000"/>
          </a:xfrm>
          <a:prstGeom prst="rect">
            <a:avLst/>
          </a:prstGeom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15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节点属性：</a:t>
            </a:r>
            <a:r>
              <a:rPr lang="en-US" altLang="zh-CN" sz="1500" b="1" dirty="0" err="1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href</a:t>
            </a:r>
            <a:r>
              <a:rPr lang="en-US" altLang="zh-CN" sz="15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=‘</a:t>
            </a:r>
            <a:r>
              <a:rPr lang="en-US" altLang="zh-CN" sz="1500" b="1" dirty="0" err="1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baidu.html</a:t>
            </a:r>
            <a:r>
              <a:rPr lang="en-US" altLang="zh-CN" sz="15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’</a:t>
            </a:r>
            <a:endParaRPr lang="en-US" altLang="zh-CN" sz="1500" b="1" dirty="0">
              <a:solidFill>
                <a:srgbClr val="474747"/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r>
              <a:rPr lang="zh-CN" altLang="en-US" sz="15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节点属性：</a:t>
            </a:r>
            <a:r>
              <a:rPr lang="en-US" altLang="zh-CN" sz="15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class=‘</a:t>
            </a:r>
            <a:r>
              <a:rPr lang="en-US" altLang="zh-CN" sz="1500" b="1" dirty="0" err="1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article_link</a:t>
            </a:r>
            <a:r>
              <a:rPr lang="en-US" altLang="zh-CN" sz="15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’</a:t>
            </a:r>
            <a:endParaRPr lang="zh-CN" altLang="en-US" sz="1500" b="1" dirty="0">
              <a:solidFill>
                <a:srgbClr val="474747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29" name="直接箭头连接符 28"/>
          <p:cNvCxnSpPr>
            <a:stCxn id="38" idx="2"/>
            <a:endCxn id="45" idx="0"/>
          </p:cNvCxnSpPr>
          <p:nvPr/>
        </p:nvCxnSpPr>
        <p:spPr bwMode="auto">
          <a:xfrm>
            <a:off x="4361496" y="2187705"/>
            <a:ext cx="91224" cy="1137851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 bwMode="auto">
          <a:xfrm>
            <a:off x="6576830" y="3325557"/>
            <a:ext cx="1128236" cy="675000"/>
          </a:xfrm>
          <a:prstGeom prst="rect">
            <a:avLst/>
          </a:prstGeom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anose="020B0604020202090204" pitchFamily="34" charset="0"/>
              <a:buNone/>
            </a:pPr>
            <a:r>
              <a:rPr lang="zh-CN" altLang="en-US" sz="15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节点内容：百度</a:t>
            </a:r>
            <a:endParaRPr lang="zh-CN" altLang="en-US" sz="1500" b="1" dirty="0">
              <a:solidFill>
                <a:srgbClr val="474747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17" name="直接箭头连接符 28"/>
          <p:cNvCxnSpPr>
            <a:stCxn id="38" idx="2"/>
            <a:endCxn id="40" idx="0"/>
          </p:cNvCxnSpPr>
          <p:nvPr/>
        </p:nvCxnSpPr>
        <p:spPr bwMode="auto">
          <a:xfrm flipH="1">
            <a:off x="1673785" y="2187705"/>
            <a:ext cx="2687711" cy="1137850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8"/>
          <p:cNvCxnSpPr>
            <a:stCxn id="38" idx="2"/>
            <a:endCxn id="46" idx="0"/>
          </p:cNvCxnSpPr>
          <p:nvPr/>
        </p:nvCxnSpPr>
        <p:spPr bwMode="auto">
          <a:xfrm>
            <a:off x="4361496" y="2187705"/>
            <a:ext cx="2779452" cy="1137852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219269" y="4463405"/>
            <a:ext cx="5485797" cy="308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ourier" pitchFamily="2" charset="0"/>
              </a:rPr>
              <a:t>学习链接：http://www.w3school.com.cn/html/index.asp</a:t>
            </a:r>
            <a:endParaRPr lang="zh-CN" altLang="en-US" dirty="0"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网页解析器 </a:t>
            </a:r>
            <a:r>
              <a:rPr lang="en-US" altLang="zh-CN"/>
              <a:t>– Beautiful Soup</a:t>
            </a:r>
            <a:endParaRPr lang="zh-CN" altLang="en-US"/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8960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/>
          <a:lstStyle/>
          <a:p>
            <a:pPr>
              <a:lnSpc>
                <a:spcPct val="150000"/>
              </a:lnSpc>
            </a:pPr>
            <a:r>
              <a:rPr lang="en-US" altLang="zh-CN" dirty="0"/>
              <a:t>Beautiful Soup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第三方库，用于从</a:t>
            </a:r>
            <a:r>
              <a:rPr lang="en-US" altLang="zh-CN" dirty="0"/>
              <a:t>HTML</a:t>
            </a:r>
            <a:r>
              <a:rPr lang="zh-CN" altLang="en-US" dirty="0"/>
              <a:t>中提取数据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官网：</a:t>
            </a:r>
            <a:r>
              <a:rPr lang="en-US" altLang="zh-CN" dirty="0">
                <a:hlinkClick r:id="rId1"/>
              </a:rPr>
              <a:t>http://www.crummy.com/software/BeautifulSoup/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安装使用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安装：</a:t>
            </a:r>
            <a:r>
              <a:rPr lang="en-US" altLang="zh-CN" dirty="0"/>
              <a:t>pip install beautifulsoup4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使用：</a:t>
            </a:r>
            <a:r>
              <a:rPr lang="en-US" altLang="zh-CN" dirty="0"/>
              <a:t>import bs4</a:t>
            </a:r>
            <a:r>
              <a:rPr lang="zh-CN" altLang="en-US" dirty="0"/>
              <a:t> 或者 </a:t>
            </a:r>
            <a:r>
              <a:rPr lang="en-US" altLang="zh-CN" dirty="0"/>
              <a:t>from bs4 import </a:t>
            </a:r>
            <a:r>
              <a:rPr lang="en-US" altLang="zh-CN" dirty="0" err="1"/>
              <a:t>BeautifulSoup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网页解析器 </a:t>
            </a:r>
            <a:r>
              <a:rPr lang="en-US" altLang="zh-CN"/>
              <a:t>– Beautiful Soup – </a:t>
            </a:r>
            <a:r>
              <a:rPr lang="zh-CN" altLang="en-US"/>
              <a:t>语法</a:t>
            </a: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40464" y="1614901"/>
            <a:ext cx="2467594" cy="1353205"/>
            <a:chOff x="5880488" y="2243353"/>
            <a:chExt cx="3290125" cy="1804273"/>
          </a:xfrm>
        </p:grpSpPr>
        <p:sp>
          <p:nvSpPr>
            <p:cNvPr id="13" name="矩形 12"/>
            <p:cNvSpPr/>
            <p:nvPr/>
          </p:nvSpPr>
          <p:spPr bwMode="auto">
            <a:xfrm>
              <a:off x="7510625" y="2243353"/>
              <a:ext cx="1659988" cy="1012874"/>
            </a:xfrm>
            <a:prstGeom prst="rect">
              <a:avLst/>
            </a:prstGeom>
            <a:ln>
              <a:solidFill>
                <a:srgbClr val="C9394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anose="020B0604020202090204" pitchFamily="34" charset="0"/>
                <a:buNone/>
              </a:pPr>
              <a:r>
                <a:rPr lang="zh-CN" altLang="en-US" sz="1055" b="1">
                  <a:solidFill>
                    <a:srgbClr val="474747"/>
                  </a:solidFill>
                  <a:latin typeface="+mn-ea"/>
                </a:rPr>
                <a:t>按节点名称</a:t>
              </a:r>
              <a:endParaRPr lang="zh-CN" altLang="en-US" sz="1055" b="1">
                <a:solidFill>
                  <a:srgbClr val="474747"/>
                </a:solidFill>
                <a:latin typeface="+mn-ea"/>
              </a:endParaRPr>
            </a:p>
          </p:txBody>
        </p:sp>
        <p:cxnSp>
          <p:nvCxnSpPr>
            <p:cNvPr id="12" name="肘形连接符 11"/>
            <p:cNvCxnSpPr>
              <a:stCxn id="7" idx="3"/>
              <a:endCxn id="13" idx="1"/>
            </p:cNvCxnSpPr>
            <p:nvPr/>
          </p:nvCxnSpPr>
          <p:spPr bwMode="auto">
            <a:xfrm flipV="1">
              <a:off x="5880488" y="2749790"/>
              <a:ext cx="1630137" cy="1297836"/>
            </a:xfrm>
            <a:prstGeom prst="bentConnector3">
              <a:avLst/>
            </a:prstGeom>
            <a:ln w="28575">
              <a:solidFill>
                <a:srgbClr val="C9394A"/>
              </a:solidFill>
              <a:prstDash val="dash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5340464" y="2599927"/>
            <a:ext cx="2467594" cy="759656"/>
            <a:chOff x="5880488" y="3556722"/>
            <a:chExt cx="3290125" cy="1012874"/>
          </a:xfrm>
        </p:grpSpPr>
        <p:sp>
          <p:nvSpPr>
            <p:cNvPr id="14" name="矩形 13"/>
            <p:cNvSpPr/>
            <p:nvPr/>
          </p:nvSpPr>
          <p:spPr bwMode="auto">
            <a:xfrm>
              <a:off x="7510625" y="3556722"/>
              <a:ext cx="1659988" cy="1012874"/>
            </a:xfrm>
            <a:prstGeom prst="rect">
              <a:avLst/>
            </a:prstGeom>
            <a:ln>
              <a:solidFill>
                <a:srgbClr val="C9394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anose="020B0604020202090204" pitchFamily="34" charset="0"/>
                <a:buNone/>
              </a:pPr>
              <a:r>
                <a:rPr lang="zh-CN" altLang="en-US" sz="1055" b="1">
                  <a:solidFill>
                    <a:srgbClr val="474747"/>
                  </a:solidFill>
                  <a:latin typeface="+mn-ea"/>
                </a:rPr>
                <a:t>按节点属性值</a:t>
              </a:r>
              <a:endParaRPr lang="zh-CN" altLang="en-US" sz="1055" b="1">
                <a:solidFill>
                  <a:srgbClr val="474747"/>
                </a:solidFill>
                <a:latin typeface="+mn-ea"/>
              </a:endParaRPr>
            </a:p>
          </p:txBody>
        </p:sp>
        <p:cxnSp>
          <p:nvCxnSpPr>
            <p:cNvPr id="18" name="肘形连接符 17"/>
            <p:cNvCxnSpPr>
              <a:stCxn id="7" idx="3"/>
              <a:endCxn id="14" idx="1"/>
            </p:cNvCxnSpPr>
            <p:nvPr/>
          </p:nvCxnSpPr>
          <p:spPr bwMode="auto">
            <a:xfrm>
              <a:off x="5880488" y="4047626"/>
              <a:ext cx="1630137" cy="15533"/>
            </a:xfrm>
            <a:prstGeom prst="bentConnector3">
              <a:avLst/>
            </a:prstGeom>
            <a:ln w="28575">
              <a:solidFill>
                <a:srgbClr val="C9394A"/>
              </a:solidFill>
              <a:prstDash val="dash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5340464" y="2968105"/>
            <a:ext cx="2467594" cy="1364855"/>
            <a:chOff x="5880488" y="4047626"/>
            <a:chExt cx="3290125" cy="1819806"/>
          </a:xfrm>
        </p:grpSpPr>
        <p:sp>
          <p:nvSpPr>
            <p:cNvPr id="15" name="矩形 14"/>
            <p:cNvSpPr/>
            <p:nvPr/>
          </p:nvSpPr>
          <p:spPr bwMode="auto">
            <a:xfrm>
              <a:off x="7510625" y="4854558"/>
              <a:ext cx="1659988" cy="1012874"/>
            </a:xfrm>
            <a:prstGeom prst="rect">
              <a:avLst/>
            </a:prstGeom>
            <a:ln>
              <a:solidFill>
                <a:srgbClr val="C9394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anose="020B0604020202090204" pitchFamily="34" charset="0"/>
                <a:buNone/>
              </a:pPr>
              <a:r>
                <a:rPr lang="zh-CN" altLang="en-US" sz="1055" b="1">
                  <a:solidFill>
                    <a:srgbClr val="474747"/>
                  </a:solidFill>
                  <a:latin typeface="+mn-ea"/>
                </a:rPr>
                <a:t>按节点文字</a:t>
              </a:r>
              <a:endParaRPr lang="zh-CN" altLang="en-US" sz="1055" b="1">
                <a:solidFill>
                  <a:srgbClr val="474747"/>
                </a:solidFill>
                <a:latin typeface="+mn-ea"/>
              </a:endParaRPr>
            </a:p>
          </p:txBody>
        </p:sp>
        <p:cxnSp>
          <p:nvCxnSpPr>
            <p:cNvPr id="20" name="肘形连接符 19"/>
            <p:cNvCxnSpPr>
              <a:stCxn id="7" idx="3"/>
              <a:endCxn id="15" idx="1"/>
            </p:cNvCxnSpPr>
            <p:nvPr/>
          </p:nvCxnSpPr>
          <p:spPr bwMode="auto">
            <a:xfrm>
              <a:off x="5880488" y="4047626"/>
              <a:ext cx="1630137" cy="1313369"/>
            </a:xfrm>
            <a:prstGeom prst="bentConnector3">
              <a:avLst/>
            </a:prstGeom>
            <a:ln w="28575">
              <a:solidFill>
                <a:srgbClr val="C9394A"/>
              </a:solidFill>
              <a:prstDash val="dash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3123514" y="2090390"/>
            <a:ext cx="2216950" cy="1257544"/>
            <a:chOff x="2648556" y="2877338"/>
            <a:chExt cx="2955933" cy="1676725"/>
          </a:xfrm>
        </p:grpSpPr>
        <p:sp>
          <p:nvSpPr>
            <p:cNvPr id="7" name="矩形 6"/>
            <p:cNvSpPr/>
            <p:nvPr/>
          </p:nvSpPr>
          <p:spPr bwMode="auto">
            <a:xfrm>
              <a:off x="2648556" y="3541189"/>
              <a:ext cx="2955933" cy="1012874"/>
            </a:xfrm>
            <a:prstGeom prst="rect">
              <a:avLst/>
            </a:prstGeom>
            <a:solidFill>
              <a:srgbClr val="C9394A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r>
                <a:rPr lang="zh-CN" altLang="en-US" sz="1500" b="1">
                  <a:solidFill>
                    <a:schemeClr val="bg1"/>
                  </a:solidFill>
                </a:rPr>
                <a:t>搜索节点</a:t>
              </a:r>
              <a:endParaRPr lang="en-US" altLang="zh-CN" sz="1500" b="1">
                <a:solidFill>
                  <a:schemeClr val="bg1"/>
                </a:solidFill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r>
                <a:rPr lang="en-US" altLang="zh-CN" sz="1500" b="1">
                  <a:solidFill>
                    <a:schemeClr val="bg1"/>
                  </a:solidFill>
                </a:rPr>
                <a:t>find_all</a:t>
              </a:r>
              <a:r>
                <a:rPr lang="zh-CN" altLang="en-US" sz="1500" b="1">
                  <a:solidFill>
                    <a:schemeClr val="bg1"/>
                  </a:solidFill>
                </a:rPr>
                <a:t>、</a:t>
              </a:r>
              <a:r>
                <a:rPr lang="en-US" altLang="zh-CN" sz="1500" b="1">
                  <a:solidFill>
                    <a:schemeClr val="bg1"/>
                  </a:solidFill>
                </a:rPr>
                <a:t>find</a:t>
              </a:r>
              <a:endParaRPr lang="zh-CN" altLang="en-US" sz="1500" b="1">
                <a:solidFill>
                  <a:schemeClr val="bg1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6" idx="2"/>
              <a:endCxn id="7" idx="0"/>
            </p:cNvCxnSpPr>
            <p:nvPr/>
          </p:nvCxnSpPr>
          <p:spPr bwMode="auto">
            <a:xfrm>
              <a:off x="4126522" y="2877338"/>
              <a:ext cx="1" cy="663851"/>
            </a:xfrm>
            <a:prstGeom prst="straightConnector1">
              <a:avLst/>
            </a:prstGeom>
            <a:ln w="28575">
              <a:solidFill>
                <a:srgbClr val="C9394A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3123513" y="3347934"/>
            <a:ext cx="2216950" cy="1257544"/>
            <a:chOff x="2648555" y="4554063"/>
            <a:chExt cx="2955933" cy="1676725"/>
          </a:xfrm>
        </p:grpSpPr>
        <p:sp>
          <p:nvSpPr>
            <p:cNvPr id="8" name="矩形 7"/>
            <p:cNvSpPr/>
            <p:nvPr/>
          </p:nvSpPr>
          <p:spPr bwMode="auto">
            <a:xfrm>
              <a:off x="2648555" y="5217914"/>
              <a:ext cx="2955933" cy="1012874"/>
            </a:xfrm>
            <a:prstGeom prst="rect">
              <a:avLst/>
            </a:prstGeom>
            <a:solidFill>
              <a:srgbClr val="C9394A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r>
                <a:rPr lang="zh-CN" altLang="en-US" sz="1500" b="1" dirty="0">
                  <a:solidFill>
                    <a:schemeClr val="bg1"/>
                  </a:solidFill>
                </a:rPr>
                <a:t>访问节点</a:t>
              </a:r>
              <a:endParaRPr lang="en-US" altLang="zh-CN" sz="1500" b="1" dirty="0">
                <a:solidFill>
                  <a:schemeClr val="bg1"/>
                </a:solidFill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r>
                <a:rPr lang="zh-CN" altLang="en-US" sz="1500" b="1" dirty="0">
                  <a:solidFill>
                    <a:schemeClr val="bg1"/>
                  </a:solidFill>
                </a:rPr>
                <a:t>名称、属性、文字</a:t>
              </a:r>
              <a:endParaRPr lang="zh-CN" altLang="en-US" sz="15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直接箭头连接符 25"/>
            <p:cNvCxnSpPr>
              <a:stCxn id="7" idx="2"/>
              <a:endCxn id="8" idx="0"/>
            </p:cNvCxnSpPr>
            <p:nvPr/>
          </p:nvCxnSpPr>
          <p:spPr bwMode="auto">
            <a:xfrm flipH="1">
              <a:off x="4126522" y="4554063"/>
              <a:ext cx="1" cy="663851"/>
            </a:xfrm>
            <a:prstGeom prst="straightConnector1">
              <a:avLst/>
            </a:prstGeom>
            <a:ln w="28575">
              <a:solidFill>
                <a:srgbClr val="C9394A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976915" y="1330734"/>
            <a:ext cx="4363548" cy="759656"/>
            <a:chOff x="1302553" y="1774312"/>
            <a:chExt cx="5818064" cy="1012874"/>
          </a:xfrm>
        </p:grpSpPr>
        <p:sp>
          <p:nvSpPr>
            <p:cNvPr id="6" name="矩形 5"/>
            <p:cNvSpPr/>
            <p:nvPr/>
          </p:nvSpPr>
          <p:spPr bwMode="auto">
            <a:xfrm>
              <a:off x="4164684" y="1774312"/>
              <a:ext cx="2955933" cy="1012874"/>
            </a:xfrm>
            <a:prstGeom prst="rect">
              <a:avLst/>
            </a:prstGeom>
            <a:solidFill>
              <a:srgbClr val="C9394A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r>
                <a:rPr lang="zh-CN" altLang="en-US" sz="1500" b="1">
                  <a:solidFill>
                    <a:schemeClr val="bg1"/>
                  </a:solidFill>
                </a:rPr>
                <a:t>创建</a:t>
              </a:r>
              <a:endParaRPr lang="en-US" altLang="zh-CN" sz="1500" b="1">
                <a:solidFill>
                  <a:schemeClr val="bg1"/>
                </a:solidFill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r>
                <a:rPr lang="en-US" altLang="zh-CN" sz="1500" b="1">
                  <a:solidFill>
                    <a:schemeClr val="bg1"/>
                  </a:solidFill>
                </a:rPr>
                <a:t>BeautifulSoup</a:t>
              </a:r>
              <a:r>
                <a:rPr lang="zh-CN" altLang="en-US" sz="1500" b="1">
                  <a:solidFill>
                    <a:schemeClr val="bg1"/>
                  </a:solidFill>
                </a:rPr>
                <a:t>对象</a:t>
              </a:r>
              <a:endParaRPr lang="zh-CN" altLang="en-US" sz="1500" b="1">
                <a:solidFill>
                  <a:schemeClr val="bg1"/>
                </a:solidFill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1302553" y="1874397"/>
              <a:ext cx="2862131" cy="785241"/>
              <a:chOff x="307124" y="1964549"/>
              <a:chExt cx="2862131" cy="785241"/>
            </a:xfrm>
          </p:grpSpPr>
          <p:sp>
            <p:nvSpPr>
              <p:cNvPr id="24" name="流程图: 文档 23"/>
              <p:cNvSpPr/>
              <p:nvPr/>
            </p:nvSpPr>
            <p:spPr bwMode="auto">
              <a:xfrm>
                <a:off x="307124" y="1964549"/>
                <a:ext cx="1582105" cy="785241"/>
              </a:xfrm>
              <a:prstGeom prst="flowChartDocument">
                <a:avLst/>
              </a:prstGeom>
              <a:ln>
                <a:solidFill>
                  <a:srgbClr val="C9394A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buFont typeface="Arial" panose="020B0604020202090204" pitchFamily="34" charset="0"/>
                  <a:buNone/>
                </a:pPr>
                <a:r>
                  <a:rPr lang="en-US" altLang="zh-CN" sz="1500" b="1">
                    <a:solidFill>
                      <a:srgbClr val="474747"/>
                    </a:solidFill>
                    <a:latin typeface="+mn-ea"/>
                  </a:rPr>
                  <a:t>Html</a:t>
                </a:r>
                <a:r>
                  <a:rPr lang="zh-CN" altLang="en-US" sz="1500" b="1">
                    <a:solidFill>
                      <a:srgbClr val="474747"/>
                    </a:solidFill>
                    <a:latin typeface="+mn-ea"/>
                  </a:rPr>
                  <a:t>网页</a:t>
                </a:r>
                <a:endParaRPr lang="zh-CN" altLang="en-US" sz="1500" b="1">
                  <a:solidFill>
                    <a:srgbClr val="474747"/>
                  </a:solidFill>
                  <a:latin typeface="+mn-ea"/>
                </a:endParaRPr>
              </a:p>
            </p:txBody>
          </p:sp>
          <p:cxnSp>
            <p:nvCxnSpPr>
              <p:cNvPr id="22" name="直接箭头连接符 21"/>
              <p:cNvCxnSpPr>
                <a:stCxn id="24" idx="3"/>
                <a:endCxn id="6" idx="1"/>
              </p:cNvCxnSpPr>
              <p:nvPr/>
            </p:nvCxnSpPr>
            <p:spPr bwMode="auto">
              <a:xfrm>
                <a:off x="1889229" y="2357170"/>
                <a:ext cx="1280026" cy="13731"/>
              </a:xfrm>
              <a:prstGeom prst="straightConnector1">
                <a:avLst/>
              </a:prstGeom>
              <a:ln w="28575">
                <a:solidFill>
                  <a:srgbClr val="C9394A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网页解析器 </a:t>
            </a:r>
            <a:r>
              <a:rPr lang="en-US" altLang="zh-CN"/>
              <a:t>– Beautiful Soup – </a:t>
            </a:r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89603"/>
          </a:xfrm>
        </p:spPr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BeautifulSoup</a:t>
            </a:r>
            <a:r>
              <a:rPr lang="zh-CN" altLang="en-US" dirty="0"/>
              <a:t>对象</a:t>
            </a:r>
            <a:endParaRPr lang="en-US" altLang="zh-CN" sz="1500" dirty="0"/>
          </a:p>
        </p:txBody>
      </p:sp>
      <p:sp>
        <p:nvSpPr>
          <p:cNvPr id="16" name="矩形 15"/>
          <p:cNvSpPr/>
          <p:nvPr/>
        </p:nvSpPr>
        <p:spPr bwMode="auto">
          <a:xfrm>
            <a:off x="917916" y="1856938"/>
            <a:ext cx="7132321" cy="2933114"/>
          </a:xfrm>
          <a:prstGeom prst="rect">
            <a:avLst/>
          </a:prstGeom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anose="020B0604020202090204" pitchFamily="34" charset="0"/>
              <a:buNone/>
            </a:pPr>
            <a:r>
              <a:rPr lang="en-US" altLang="zh-CN" sz="16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from bs4 import </a:t>
            </a:r>
            <a:r>
              <a:rPr lang="en-US" altLang="zh-CN" sz="1600" b="1" dirty="0" err="1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BeautifulSoup</a:t>
            </a:r>
            <a:endParaRPr lang="en-US" altLang="zh-CN" sz="1600" b="1" dirty="0">
              <a:solidFill>
                <a:srgbClr val="474747"/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pPr>
              <a:buFont typeface="Arial" panose="020B0604020202090204" pitchFamily="34" charset="0"/>
              <a:buNone/>
            </a:pPr>
            <a:endParaRPr lang="en-US" altLang="zh-CN" sz="1600" b="1" dirty="0">
              <a:solidFill>
                <a:srgbClr val="474747"/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根据</a:t>
            </a: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HTML</a:t>
            </a: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网页字符串创建</a:t>
            </a:r>
            <a:r>
              <a:rPr lang="en-US" altLang="zh-CN" sz="1600" b="1" dirty="0" err="1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BeautifulSoup</a:t>
            </a: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对象</a:t>
            </a:r>
            <a:endParaRPr lang="en-US" altLang="zh-CN" sz="1600" b="1" dirty="0">
              <a:solidFill>
                <a:schemeClr val="bg1">
                  <a:lumMod val="65000"/>
                </a:schemeClr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pPr>
              <a:buFont typeface="Arial" panose="020B0604020202090204" pitchFamily="34" charset="0"/>
              <a:buNone/>
            </a:pPr>
            <a:r>
              <a:rPr lang="en-US" altLang="zh-CN" sz="16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soup = </a:t>
            </a:r>
            <a:r>
              <a:rPr lang="en-US" altLang="zh-CN" sz="1600" b="1" dirty="0" err="1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BeautifulSoup</a:t>
            </a:r>
            <a:r>
              <a:rPr lang="en-US" altLang="zh-CN" sz="16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(</a:t>
            </a:r>
            <a:endParaRPr lang="en-US" altLang="zh-CN" sz="1600" b="1" dirty="0">
              <a:solidFill>
                <a:srgbClr val="474747"/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pPr>
              <a:buFont typeface="Arial" panose="020B0604020202090204" pitchFamily="34" charset="0"/>
              <a:buNone/>
            </a:pPr>
            <a:r>
              <a:rPr lang="en-US" altLang="zh-CN" sz="16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			</a:t>
            </a:r>
            <a:r>
              <a:rPr lang="en-US" altLang="zh-CN" sz="1600" b="1" dirty="0" err="1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html_doc</a:t>
            </a:r>
            <a:r>
              <a:rPr lang="en-US" altLang="zh-CN" sz="16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,               # HTML</a:t>
            </a:r>
            <a:r>
              <a:rPr lang="zh-CN" altLang="en-US" sz="16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文档字符串</a:t>
            </a:r>
            <a:r>
              <a:rPr lang="en-US" altLang="zh-CN" sz="16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 </a:t>
            </a:r>
            <a:endParaRPr lang="en-US" altLang="zh-CN" sz="1600" b="1" dirty="0">
              <a:solidFill>
                <a:srgbClr val="474747"/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pPr>
              <a:buFont typeface="Arial" panose="020B0604020202090204" pitchFamily="34" charset="0"/>
              <a:buNone/>
            </a:pPr>
            <a:r>
              <a:rPr lang="en-US" altLang="zh-CN" sz="16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			‘</a:t>
            </a:r>
            <a:r>
              <a:rPr lang="en-US" altLang="zh-CN" sz="1600" b="1" dirty="0" err="1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html.parser</a:t>
            </a:r>
            <a:r>
              <a:rPr lang="en-US" altLang="zh-CN" sz="16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’</a:t>
            </a:r>
            <a:r>
              <a:rPr lang="zh-CN" altLang="en-US" sz="16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，</a:t>
            </a:r>
            <a:r>
              <a:rPr lang="en-US" altLang="zh-CN" sz="16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         </a:t>
            </a:r>
            <a:r>
              <a:rPr lang="zh-CN" altLang="en-US" sz="16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# HTML</a:t>
            </a:r>
            <a:r>
              <a:rPr lang="zh-CN" altLang="en-US" sz="16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解析器</a:t>
            </a:r>
            <a:endParaRPr lang="en-US" altLang="zh-CN" sz="1600" b="1" dirty="0">
              <a:solidFill>
                <a:srgbClr val="474747"/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pPr>
              <a:buFont typeface="Arial" panose="020B0604020202090204" pitchFamily="34" charset="0"/>
              <a:buNone/>
            </a:pPr>
            <a:r>
              <a:rPr lang="en-US" altLang="zh-CN" sz="16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			</a:t>
            </a:r>
            <a:r>
              <a:rPr lang="en-US" altLang="zh-CN" sz="1600" b="1" dirty="0" err="1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from_encoding</a:t>
            </a:r>
            <a:r>
              <a:rPr lang="en-US" altLang="zh-CN" sz="16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=‘utf8’    # HTML</a:t>
            </a:r>
            <a:r>
              <a:rPr lang="zh-CN" altLang="en-US" sz="16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文档的编码</a:t>
            </a:r>
            <a:endParaRPr lang="en-US" altLang="zh-CN" sz="1600" b="1" dirty="0">
              <a:solidFill>
                <a:srgbClr val="474747"/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pPr>
              <a:buFont typeface="Arial" panose="020B0604020202090204" pitchFamily="34" charset="0"/>
              <a:buNone/>
            </a:pPr>
            <a:r>
              <a:rPr lang="en-US" altLang="zh-CN" sz="16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			)</a:t>
            </a:r>
            <a:endParaRPr lang="en-US" altLang="zh-CN" sz="1600" b="1" dirty="0">
              <a:solidFill>
                <a:srgbClr val="474747"/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pPr>
              <a:buFont typeface="Arial" panose="020B0604020202090204" pitchFamily="34" charset="0"/>
              <a:buNone/>
            </a:pPr>
            <a:endParaRPr lang="zh-CN" altLang="en-US" sz="1600" b="1" dirty="0">
              <a:solidFill>
                <a:srgbClr val="474747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网页解析器 </a:t>
            </a:r>
            <a:r>
              <a:rPr lang="en-US" altLang="zh-CN"/>
              <a:t>– Beautiful Soup – </a:t>
            </a:r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8960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r>
              <a:rPr lang="zh-CN" altLang="en-US" dirty="0"/>
              <a:t>搜索节点</a:t>
            </a:r>
            <a:r>
              <a:rPr lang="en-US" altLang="zh-CN" dirty="0"/>
              <a:t>(</a:t>
            </a:r>
            <a:r>
              <a:rPr lang="en-US" altLang="zh-CN" dirty="0" err="1"/>
              <a:t>find_all</a:t>
            </a:r>
            <a:r>
              <a:rPr lang="en-US" altLang="zh-CN" dirty="0"/>
              <a:t>, find)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 bwMode="auto">
          <a:xfrm>
            <a:off x="991394" y="1720412"/>
            <a:ext cx="7581105" cy="3169342"/>
          </a:xfrm>
          <a:prstGeom prst="rect">
            <a:avLst/>
          </a:prstGeom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anose="020B0604020202090204" pitchFamily="34" charset="0"/>
              <a:buNone/>
            </a:pPr>
            <a:r>
              <a:rPr lang="en-US" altLang="zh-CN" sz="18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# </a:t>
            </a:r>
            <a:r>
              <a:rPr lang="zh-CN" altLang="en-US" sz="18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方法：</a:t>
            </a:r>
            <a:r>
              <a:rPr lang="en-US" altLang="zh-CN" sz="1800" b="1" dirty="0" err="1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find_all</a:t>
            </a:r>
            <a:r>
              <a:rPr lang="en-US" altLang="zh-CN" sz="18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(name, </a:t>
            </a:r>
            <a:r>
              <a:rPr lang="en-US" altLang="zh-CN" sz="1800" b="1" dirty="0" err="1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attrs</a:t>
            </a:r>
            <a:r>
              <a:rPr lang="en-US" altLang="zh-CN" sz="18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, string)</a:t>
            </a:r>
            <a:endParaRPr lang="en-US" altLang="zh-CN" sz="1800" b="1" dirty="0">
              <a:solidFill>
                <a:srgbClr val="474747"/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pPr>
              <a:buFont typeface="Arial" panose="020B0604020202090204" pitchFamily="34" charset="0"/>
              <a:buNone/>
            </a:pPr>
            <a:endParaRPr lang="en-US" altLang="zh-CN" sz="1800" b="1" dirty="0">
              <a:solidFill>
                <a:srgbClr val="474747"/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r>
              <a:rPr lang="en-US" altLang="zh-CN" sz="1800" b="1" dirty="0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# </a:t>
            </a:r>
            <a:r>
              <a:rPr lang="zh-CN" altLang="en-US" sz="1800" b="1" dirty="0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查找所有标签为</a:t>
            </a:r>
            <a:r>
              <a:rPr lang="en-US" altLang="zh-CN" sz="1800" b="1" dirty="0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a</a:t>
            </a:r>
            <a:r>
              <a:rPr lang="zh-CN" altLang="en-US" sz="1800" b="1" dirty="0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的节点</a:t>
            </a:r>
            <a:endParaRPr lang="en-US" altLang="zh-CN" sz="1800" b="1" dirty="0">
              <a:solidFill>
                <a:schemeClr val="bg1">
                  <a:lumMod val="65000"/>
                </a:schemeClr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pPr>
              <a:buFont typeface="Arial" panose="020B0604020202090204" pitchFamily="34" charset="0"/>
              <a:buNone/>
            </a:pPr>
            <a:r>
              <a:rPr lang="en-US" altLang="zh-CN" sz="1800" b="1" dirty="0" err="1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soup.find_all</a:t>
            </a:r>
            <a:r>
              <a:rPr lang="en-US" altLang="zh-CN" sz="18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(‘a’)</a:t>
            </a:r>
            <a:endParaRPr lang="en-US" altLang="zh-CN" sz="1800" b="1" dirty="0">
              <a:solidFill>
                <a:srgbClr val="474747"/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pPr>
              <a:buFont typeface="Arial" panose="020B0604020202090204" pitchFamily="34" charset="0"/>
              <a:buNone/>
            </a:pPr>
            <a:endParaRPr lang="en-US" altLang="zh-CN" sz="1800" b="1" dirty="0">
              <a:solidFill>
                <a:srgbClr val="474747"/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r>
              <a:rPr lang="en-US" altLang="zh-CN" sz="1800" b="1" dirty="0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# </a:t>
            </a:r>
            <a:r>
              <a:rPr lang="zh-CN" altLang="en-US" sz="1800" b="1" dirty="0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查找所有标签为</a:t>
            </a:r>
            <a:r>
              <a:rPr lang="en-US" altLang="zh-CN" sz="1800" b="1" dirty="0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a</a:t>
            </a:r>
            <a:r>
              <a:rPr lang="zh-CN" altLang="en-US" sz="1800" b="1" dirty="0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，链接符合</a:t>
            </a:r>
            <a:r>
              <a:rPr lang="en-US" altLang="zh-CN" sz="1800" b="1" dirty="0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/view/123.htm</a:t>
            </a:r>
            <a:r>
              <a:rPr lang="zh-CN" altLang="en-US" sz="1800" b="1" dirty="0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形式的节点</a:t>
            </a:r>
            <a:endParaRPr lang="en-US" altLang="zh-CN" sz="1800" b="1" dirty="0">
              <a:solidFill>
                <a:schemeClr val="bg1">
                  <a:lumMod val="65000"/>
                </a:schemeClr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r>
              <a:rPr lang="en-US" altLang="zh-CN" sz="1800" b="1" dirty="0" err="1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soup.find_all</a:t>
            </a:r>
            <a:r>
              <a:rPr lang="en-US" altLang="zh-CN" sz="18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(‘a’, </a:t>
            </a:r>
            <a:r>
              <a:rPr lang="en-US" altLang="zh-CN" sz="1800" b="1" dirty="0" err="1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href</a:t>
            </a:r>
            <a:r>
              <a:rPr lang="en-US" altLang="zh-CN" sz="18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=‘/view/123.html’)</a:t>
            </a:r>
            <a:endParaRPr lang="en-US" altLang="zh-CN" sz="1800" b="1" dirty="0">
              <a:solidFill>
                <a:srgbClr val="474747"/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pPr>
              <a:buFont typeface="Arial" panose="020B0604020202090204" pitchFamily="34" charset="0"/>
              <a:buNone/>
            </a:pPr>
            <a:endParaRPr lang="en-US" altLang="zh-CN" sz="1800" b="1" dirty="0">
              <a:solidFill>
                <a:srgbClr val="474747"/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r>
              <a:rPr lang="en-US" altLang="zh-CN" sz="1800" b="1" dirty="0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#</a:t>
            </a:r>
            <a:r>
              <a:rPr lang="zh-CN" altLang="en-US" sz="1800" b="1" dirty="0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 查找所有标签为</a:t>
            </a:r>
            <a:r>
              <a:rPr lang="en-US" altLang="zh-CN" sz="1800" b="1" dirty="0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div</a:t>
            </a:r>
            <a:r>
              <a:rPr lang="zh-CN" altLang="en-US" sz="1800" b="1" dirty="0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class</a:t>
            </a:r>
            <a:r>
              <a:rPr lang="zh-CN" altLang="en-US" sz="1800" b="1" dirty="0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为</a:t>
            </a:r>
            <a:r>
              <a:rPr lang="en-US" altLang="zh-CN" sz="1800" b="1" dirty="0" err="1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abc</a:t>
            </a:r>
            <a:r>
              <a:rPr lang="zh-CN" altLang="en-US" sz="1800" b="1" dirty="0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，文字为</a:t>
            </a:r>
            <a:r>
              <a:rPr lang="en-US" altLang="zh-CN" sz="1800" b="1" dirty="0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Python</a:t>
            </a:r>
            <a:r>
              <a:rPr lang="zh-CN" altLang="en-US" sz="1800" b="1" dirty="0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的节点</a:t>
            </a:r>
            <a:endParaRPr lang="en-US" altLang="zh-CN" sz="1800" b="1" dirty="0">
              <a:solidFill>
                <a:schemeClr val="bg1">
                  <a:lumMod val="65000"/>
                </a:schemeClr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pPr>
              <a:buFont typeface="Arial" panose="020B0604020202090204" pitchFamily="34" charset="0"/>
              <a:buNone/>
            </a:pPr>
            <a:r>
              <a:rPr lang="en-US" altLang="zh-CN" sz="1800" b="1" dirty="0" err="1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soup.find_all</a:t>
            </a:r>
            <a:r>
              <a:rPr lang="en-US" altLang="zh-CN" sz="18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(‘div’, class_=‘</a:t>
            </a:r>
            <a:r>
              <a:rPr lang="en-US" altLang="zh-CN" sz="1800" b="1" dirty="0" err="1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abc</a:t>
            </a:r>
            <a:r>
              <a:rPr lang="en-US" altLang="zh-CN" sz="18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’, string=‘Python’)</a:t>
            </a:r>
            <a:endParaRPr lang="en-US" altLang="zh-CN" sz="1800" b="1" dirty="0">
              <a:solidFill>
                <a:srgbClr val="474747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网页解析器 </a:t>
            </a:r>
            <a:r>
              <a:rPr lang="en-US" altLang="zh-CN"/>
              <a:t>– Beautiful Soup – </a:t>
            </a:r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501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r>
              <a:rPr lang="zh-CN" altLang="en-US" dirty="0"/>
              <a:t>访问节点信息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 bwMode="auto">
          <a:xfrm>
            <a:off x="934244" y="1750326"/>
            <a:ext cx="7132321" cy="3049798"/>
          </a:xfrm>
          <a:prstGeom prst="rect">
            <a:avLst/>
          </a:prstGeom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zh-CN" sz="1800" b="1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# </a:t>
            </a:r>
            <a:r>
              <a:rPr lang="zh-CN" altLang="en-US" sz="1800" b="1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得到节点：</a:t>
            </a:r>
            <a:r>
              <a:rPr lang="en-US" altLang="zh-CN" sz="1800" b="1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&lt;a href=‘1.html’&gt;Python&lt;/a&gt;</a:t>
            </a:r>
            <a:endParaRPr lang="en-US" altLang="zh-CN" sz="1800" b="1">
              <a:solidFill>
                <a:schemeClr val="bg1">
                  <a:lumMod val="65000"/>
                </a:schemeClr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endParaRPr lang="en-US" altLang="zh-CN" sz="1800" b="1">
              <a:solidFill>
                <a:schemeClr val="bg1">
                  <a:lumMod val="65000"/>
                </a:schemeClr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r>
              <a:rPr lang="en-US" altLang="zh-CN" sz="1800" b="1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# </a:t>
            </a:r>
            <a:r>
              <a:rPr lang="zh-CN" altLang="en-US" sz="1800" b="1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获取查找到的节点的标签名称</a:t>
            </a:r>
            <a:endParaRPr lang="en-US" altLang="zh-CN" sz="1800" b="1">
              <a:solidFill>
                <a:schemeClr val="bg1">
                  <a:lumMod val="65000"/>
                </a:schemeClr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pPr>
              <a:buFont typeface="Arial" panose="020B0604020202090204" pitchFamily="34" charset="0"/>
              <a:buNone/>
            </a:pPr>
            <a:r>
              <a:rPr lang="en-US" altLang="zh-CN" sz="1800" b="1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node.name</a:t>
            </a:r>
            <a:endParaRPr lang="en-US" altLang="zh-CN" sz="1800" b="1">
              <a:solidFill>
                <a:srgbClr val="474747"/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pPr>
              <a:buFont typeface="Arial" panose="020B0604020202090204" pitchFamily="34" charset="0"/>
              <a:buNone/>
            </a:pPr>
            <a:endParaRPr lang="en-US" altLang="zh-CN" sz="1800" b="1">
              <a:solidFill>
                <a:srgbClr val="474747"/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pPr>
              <a:buFont typeface="Arial" panose="020B0604020202090204" pitchFamily="34" charset="0"/>
              <a:buNone/>
            </a:pPr>
            <a:r>
              <a:rPr lang="en-US" altLang="zh-CN" sz="1800" b="1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# </a:t>
            </a:r>
            <a:r>
              <a:rPr lang="zh-CN" altLang="en-US" sz="1800" b="1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获取查找到的</a:t>
            </a:r>
            <a:r>
              <a:rPr lang="en-US" altLang="zh-CN" sz="1800" b="1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a</a:t>
            </a:r>
            <a:r>
              <a:rPr lang="zh-CN" altLang="en-US" sz="1800" b="1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节点的</a:t>
            </a:r>
            <a:r>
              <a:rPr lang="en-US" altLang="zh-CN" sz="1800" b="1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href</a:t>
            </a:r>
            <a:r>
              <a:rPr lang="zh-CN" altLang="en-US" sz="1800" b="1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属性</a:t>
            </a:r>
            <a:endParaRPr lang="en-US" altLang="zh-CN" sz="1800" b="1">
              <a:solidFill>
                <a:schemeClr val="bg1">
                  <a:lumMod val="65000"/>
                </a:schemeClr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pPr>
              <a:buFont typeface="Arial" panose="020B0604020202090204" pitchFamily="34" charset="0"/>
              <a:buNone/>
            </a:pPr>
            <a:r>
              <a:rPr lang="en-US" altLang="zh-CN" sz="1800" b="1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node[‘href’]</a:t>
            </a:r>
            <a:endParaRPr lang="en-US" altLang="zh-CN" sz="1800" b="1">
              <a:solidFill>
                <a:srgbClr val="474747"/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pPr>
              <a:buFont typeface="Arial" panose="020B0604020202090204" pitchFamily="34" charset="0"/>
              <a:buNone/>
            </a:pPr>
            <a:endParaRPr lang="en-US" altLang="zh-CN" sz="1800" b="1">
              <a:solidFill>
                <a:srgbClr val="474747"/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pPr>
              <a:buFont typeface="Arial" panose="020B0604020202090204" pitchFamily="34" charset="0"/>
              <a:buNone/>
            </a:pPr>
            <a:r>
              <a:rPr lang="en-US" altLang="zh-CN" sz="1800" b="1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# </a:t>
            </a:r>
            <a:r>
              <a:rPr lang="zh-CN" altLang="en-US" sz="1800" b="1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获取查找到的</a:t>
            </a:r>
            <a:r>
              <a:rPr lang="en-US" altLang="zh-CN" sz="1800" b="1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a</a:t>
            </a:r>
            <a:r>
              <a:rPr lang="zh-CN" altLang="en-US" sz="1800" b="1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节点的链接文字</a:t>
            </a:r>
            <a:endParaRPr lang="en-US" altLang="zh-CN" sz="1800" b="1">
              <a:solidFill>
                <a:schemeClr val="bg1">
                  <a:lumMod val="65000"/>
                </a:schemeClr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pPr>
              <a:buFont typeface="Arial" panose="020B0604020202090204" pitchFamily="34" charset="0"/>
              <a:buNone/>
            </a:pPr>
            <a:r>
              <a:rPr lang="en-US" altLang="zh-CN" sz="1800" b="1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node.get_text()</a:t>
            </a:r>
            <a:endParaRPr lang="en-US" altLang="zh-CN" sz="1800" b="1">
              <a:solidFill>
                <a:srgbClr val="474747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爬虫是很多企业的基础技术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2245098" y="1360171"/>
            <a:ext cx="2069727" cy="908686"/>
          </a:xfrm>
          <a:prstGeom prst="roundRect">
            <a:avLst/>
          </a:prstGeom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anose="020B0604020202090204" pitchFamily="34" charset="0"/>
              <a:buNone/>
            </a:pPr>
            <a:r>
              <a:rPr lang="zh-CN" altLang="en-US" sz="2430" b="1" dirty="0">
                <a:solidFill>
                  <a:srgbClr val="474747"/>
                </a:solidFill>
                <a:latin typeface="+mn-ea"/>
              </a:rPr>
              <a:t>百度</a:t>
            </a:r>
            <a:endParaRPr lang="en-US" altLang="zh-CN" sz="2430" b="1" dirty="0">
              <a:solidFill>
                <a:srgbClr val="474747"/>
              </a:solidFill>
              <a:latin typeface="+mn-ea"/>
            </a:endParaRPr>
          </a:p>
          <a:p>
            <a:pPr algn="ctr">
              <a:buFont typeface="Arial" panose="020B0604020202090204" pitchFamily="34" charset="0"/>
              <a:buNone/>
            </a:pPr>
            <a:r>
              <a:rPr lang="zh-CN" altLang="en-US" sz="2430" b="1" dirty="0">
                <a:solidFill>
                  <a:srgbClr val="474747"/>
                </a:solidFill>
                <a:latin typeface="+mn-ea"/>
              </a:rPr>
              <a:t>搜索技术</a:t>
            </a:r>
            <a:endParaRPr lang="zh-CN" altLang="en-US" sz="2430" b="1" dirty="0">
              <a:solidFill>
                <a:srgbClr val="474747"/>
              </a:solidFill>
              <a:latin typeface="+mn-ea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2245098" y="2694257"/>
            <a:ext cx="4344297" cy="554837"/>
          </a:xfrm>
          <a:prstGeom prst="roundRect">
            <a:avLst/>
          </a:prstGeom>
          <a:solidFill>
            <a:srgbClr val="C9394A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2160" b="1" dirty="0">
                <a:solidFill>
                  <a:schemeClr val="bg1"/>
                </a:solidFill>
              </a:rPr>
              <a:t>爬虫技术</a:t>
            </a:r>
            <a:endParaRPr lang="en-US" altLang="zh-CN" sz="2160" b="1" dirty="0">
              <a:solidFill>
                <a:schemeClr val="bg1"/>
              </a:solidFill>
            </a:endParaRPr>
          </a:p>
        </p:txBody>
      </p:sp>
      <p:sp>
        <p:nvSpPr>
          <p:cNvPr id="9" name="爆炸形 1 8"/>
          <p:cNvSpPr/>
          <p:nvPr/>
        </p:nvSpPr>
        <p:spPr bwMode="auto">
          <a:xfrm>
            <a:off x="2245099" y="3611881"/>
            <a:ext cx="4344296" cy="1062989"/>
          </a:xfrm>
          <a:prstGeom prst="irregularSeal1">
            <a:avLst/>
          </a:prstGeom>
          <a:solidFill>
            <a:srgbClr val="C9394A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160" b="1" dirty="0">
                <a:solidFill>
                  <a:schemeClr val="bg1"/>
                </a:solidFill>
              </a:rPr>
              <a:t>互联网</a:t>
            </a:r>
            <a:endParaRPr lang="zh-CN" altLang="en-US" sz="2160" b="1" dirty="0">
              <a:solidFill>
                <a:schemeClr val="bg1"/>
              </a:solidFill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4519668" y="1360171"/>
            <a:ext cx="2069727" cy="908686"/>
          </a:xfrm>
          <a:prstGeom prst="roundRect">
            <a:avLst/>
          </a:prstGeom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anose="020B0604020202090204" pitchFamily="34" charset="0"/>
              <a:buNone/>
            </a:pPr>
            <a:r>
              <a:rPr lang="zh-CN" altLang="en-US" sz="2430" b="1" dirty="0">
                <a:solidFill>
                  <a:srgbClr val="474747"/>
                </a:solidFill>
                <a:latin typeface="+mn-ea"/>
              </a:rPr>
              <a:t>今日头条</a:t>
            </a:r>
            <a:endParaRPr lang="en-US" altLang="zh-CN" sz="2430" b="1" dirty="0">
              <a:solidFill>
                <a:srgbClr val="474747"/>
              </a:solidFill>
              <a:latin typeface="+mn-ea"/>
            </a:endParaRPr>
          </a:p>
          <a:p>
            <a:pPr algn="ctr">
              <a:buFont typeface="Arial" panose="020B0604020202090204" pitchFamily="34" charset="0"/>
              <a:buNone/>
            </a:pPr>
            <a:r>
              <a:rPr lang="zh-CN" altLang="en-US" sz="2430" b="1" dirty="0">
                <a:solidFill>
                  <a:srgbClr val="474747"/>
                </a:solidFill>
                <a:latin typeface="+mn-ea"/>
              </a:rPr>
              <a:t>推荐技术</a:t>
            </a:r>
            <a:endParaRPr lang="zh-CN" altLang="en-US" sz="2430" b="1" dirty="0">
              <a:solidFill>
                <a:srgbClr val="474747"/>
              </a:solidFill>
              <a:latin typeface="+mn-ea"/>
            </a:endParaRPr>
          </a:p>
        </p:txBody>
      </p:sp>
      <p:sp>
        <p:nvSpPr>
          <p:cNvPr id="13" name="上箭头 12"/>
          <p:cNvSpPr/>
          <p:nvPr/>
        </p:nvSpPr>
        <p:spPr bwMode="auto">
          <a:xfrm>
            <a:off x="4200076" y="3331845"/>
            <a:ext cx="434340" cy="308610"/>
          </a:xfrm>
          <a:prstGeom prst="upArrow">
            <a:avLst/>
          </a:prstGeom>
          <a:solidFill>
            <a:srgbClr val="C9394A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160" b="1">
              <a:solidFill>
                <a:schemeClr val="bg1"/>
              </a:solidFill>
            </a:endParaRPr>
          </a:p>
        </p:txBody>
      </p:sp>
      <p:sp>
        <p:nvSpPr>
          <p:cNvPr id="36" name="上箭头 35"/>
          <p:cNvSpPr/>
          <p:nvPr/>
        </p:nvSpPr>
        <p:spPr bwMode="auto">
          <a:xfrm>
            <a:off x="2942776" y="2327251"/>
            <a:ext cx="434340" cy="308610"/>
          </a:xfrm>
          <a:prstGeom prst="upArrow">
            <a:avLst/>
          </a:prstGeom>
          <a:solidFill>
            <a:srgbClr val="C9394A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160" b="1">
              <a:solidFill>
                <a:schemeClr val="bg1"/>
              </a:solidFill>
            </a:endParaRPr>
          </a:p>
        </p:txBody>
      </p:sp>
      <p:sp>
        <p:nvSpPr>
          <p:cNvPr id="38" name="上箭头 37"/>
          <p:cNvSpPr/>
          <p:nvPr/>
        </p:nvSpPr>
        <p:spPr bwMode="auto">
          <a:xfrm>
            <a:off x="5257351" y="2327251"/>
            <a:ext cx="434340" cy="308610"/>
          </a:xfrm>
          <a:prstGeom prst="upArrow">
            <a:avLst/>
          </a:prstGeom>
          <a:solidFill>
            <a:srgbClr val="C9394A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160" b="1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72482" y="2297431"/>
            <a:ext cx="110799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800" dirty="0"/>
              <a:t>附加价值</a:t>
            </a:r>
            <a:endParaRPr kumimoji="1" lang="zh-CN" alt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实战：爬取博客网站全部文章列表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89568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r>
              <a:rPr lang="zh-CN" altLang="en-US" dirty="0"/>
              <a:t>根域名：</a:t>
            </a:r>
            <a:r>
              <a:rPr lang="en-GB" altLang="zh-CN" dirty="0"/>
              <a:t>http://</a:t>
            </a:r>
            <a:r>
              <a:rPr lang="en-GB" altLang="zh-CN" dirty="0" err="1"/>
              <a:t>www.crazyant.net</a:t>
            </a:r>
            <a:endParaRPr lang="en-GB" altLang="zh-CN" dirty="0"/>
          </a:p>
          <a:p>
            <a:r>
              <a:rPr lang="zh-CN" altLang="en-GB" dirty="0"/>
              <a:t>文章</a:t>
            </a:r>
            <a:r>
              <a:rPr lang="zh-CN" altLang="en-US" dirty="0"/>
              <a:t>页</a:t>
            </a:r>
            <a:r>
              <a:rPr lang="en-US" altLang="zh-CN" dirty="0"/>
              <a:t>URL</a:t>
            </a:r>
            <a:r>
              <a:rPr lang="zh-CN" altLang="en-US" dirty="0"/>
              <a:t>形式：</a:t>
            </a:r>
            <a:r>
              <a:rPr lang="en-GB" altLang="zh-CN" dirty="0"/>
              <a:t>http://</a:t>
            </a:r>
            <a:r>
              <a:rPr lang="en-GB" altLang="zh-CN" dirty="0" err="1"/>
              <a:t>www.crazyant.net</a:t>
            </a:r>
            <a:r>
              <a:rPr lang="en-GB" altLang="zh-CN" dirty="0"/>
              <a:t>/2261.html</a:t>
            </a:r>
            <a:endParaRPr lang="en-GB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56051" y="1959311"/>
            <a:ext cx="3414838" cy="2911137"/>
          </a:xfrm>
          <a:prstGeom prst="rect">
            <a:avLst/>
          </a:prstGeom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>
              <a:defRPr sz="1800" b="1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FF0000"/>
                </a:solidFill>
                <a:latin typeface="Monaco" pitchFamily="2" charset="0"/>
              </a:rPr>
              <a:t># </a:t>
            </a:r>
            <a:r>
              <a:rPr lang="zh-CN" altLang="en-US" sz="1200" dirty="0">
                <a:solidFill>
                  <a:srgbClr val="FF0000"/>
                </a:solidFill>
                <a:latin typeface="Monaco" pitchFamily="2" charset="0"/>
              </a:rPr>
              <a:t>知识点：</a:t>
            </a:r>
            <a:r>
              <a:rPr lang="en-GB" altLang="zh-CN" sz="1200" dirty="0">
                <a:solidFill>
                  <a:srgbClr val="FF0000"/>
                </a:solidFill>
                <a:latin typeface="Monaco" pitchFamily="2" charset="0"/>
              </a:rPr>
              <a:t>requests</a:t>
            </a:r>
            <a:r>
              <a:rPr lang="zh-CN" altLang="en-US" sz="1200" dirty="0">
                <a:solidFill>
                  <a:srgbClr val="FF0000"/>
                </a:solidFill>
                <a:latin typeface="Monaco" pitchFamily="2" charset="0"/>
              </a:rPr>
              <a:t>请求时附带</a:t>
            </a:r>
            <a:r>
              <a:rPr lang="en-GB" altLang="zh-CN" sz="1200" dirty="0">
                <a:solidFill>
                  <a:srgbClr val="FF0000"/>
                </a:solidFill>
                <a:latin typeface="Monaco" pitchFamily="2" charset="0"/>
              </a:rPr>
              <a:t>cookie</a:t>
            </a:r>
            <a:r>
              <a:rPr lang="zh-CN" altLang="en-US" sz="1200" dirty="0">
                <a:solidFill>
                  <a:srgbClr val="FF0000"/>
                </a:solidFill>
                <a:latin typeface="Monaco" pitchFamily="2" charset="0"/>
              </a:rPr>
              <a:t>字典</a:t>
            </a:r>
            <a:b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</a:br>
            <a:r>
              <a:rPr lang="en-GB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import requests</a:t>
            </a:r>
            <a:br>
              <a:rPr lang="en-GB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</a:br>
            <a:r>
              <a:rPr lang="en-GB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cookies = {</a:t>
            </a:r>
            <a:br>
              <a:rPr lang="en-GB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</a:br>
            <a:r>
              <a:rPr lang="en-GB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    "</a:t>
            </a:r>
            <a:r>
              <a:rPr lang="en-GB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captchaKey</a:t>
            </a:r>
            <a:r>
              <a:rPr lang="en-GB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": "14a54079a1",</a:t>
            </a:r>
            <a:br>
              <a:rPr lang="en-GB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</a:br>
            <a:r>
              <a:rPr lang="en-GB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    "</a:t>
            </a:r>
            <a:r>
              <a:rPr lang="en-GB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captchaExpire</a:t>
            </a:r>
            <a:r>
              <a:rPr lang="en-GB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": "1548852352"</a:t>
            </a:r>
            <a:br>
              <a:rPr lang="en-GB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</a:br>
            <a:r>
              <a:rPr lang="en-GB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}</a:t>
            </a:r>
            <a:br>
              <a:rPr lang="en-GB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</a:br>
            <a:r>
              <a:rPr lang="en-GB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r = </a:t>
            </a:r>
            <a:r>
              <a:rPr lang="en-GB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requests.get</a:t>
            </a:r>
            <a:r>
              <a:rPr lang="en-GB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(</a:t>
            </a:r>
            <a:endParaRPr lang="en-GB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onaco" pitchFamily="2" charset="0"/>
            </a:endParaRPr>
          </a:p>
          <a:p>
            <a:pPr>
              <a:lnSpc>
                <a:spcPct val="150000"/>
              </a:lnSpc>
            </a:pPr>
            <a:r>
              <a:rPr lang="en-GB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    "http://</a:t>
            </a:r>
            <a:r>
              <a:rPr lang="en-GB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url</a:t>
            </a:r>
            <a:r>
              <a:rPr lang="en-GB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", </a:t>
            </a:r>
            <a:endParaRPr lang="en-GB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onaco" pitchFamily="2" charset="0"/>
            </a:endParaRPr>
          </a:p>
          <a:p>
            <a:pPr>
              <a:lnSpc>
                <a:spcPct val="150000"/>
              </a:lnSpc>
            </a:pPr>
            <a:r>
              <a:rPr lang="en-GB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    </a:t>
            </a:r>
            <a:r>
              <a:rPr lang="en-GB" altLang="zh-CN" sz="1200" dirty="0">
                <a:solidFill>
                  <a:srgbClr val="FF0000"/>
                </a:solidFill>
                <a:latin typeface="Monaco" pitchFamily="2" charset="0"/>
              </a:rPr>
              <a:t>cookies=cookies</a:t>
            </a:r>
            <a:endParaRPr lang="en-GB" altLang="zh-CN" sz="1200" dirty="0">
              <a:solidFill>
                <a:srgbClr val="FF0000"/>
              </a:solidFill>
              <a:latin typeface="Monaco" pitchFamily="2" charset="0"/>
            </a:endParaRPr>
          </a:p>
          <a:p>
            <a:pPr>
              <a:lnSpc>
                <a:spcPct val="150000"/>
              </a:lnSpc>
            </a:pPr>
            <a:r>
              <a:rPr lang="en-GB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)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Monaco" pitchFamily="2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97466" y="1959311"/>
            <a:ext cx="4830945" cy="2911137"/>
          </a:xfrm>
          <a:prstGeom prst="rect">
            <a:avLst/>
          </a:prstGeom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>
              <a:defRPr sz="1800" b="1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i="1" dirty="0">
                <a:solidFill>
                  <a:srgbClr val="FF0000"/>
                </a:solidFill>
                <a:latin typeface="Monaco" pitchFamily="2" charset="0"/>
              </a:rPr>
              <a:t># </a:t>
            </a:r>
            <a:r>
              <a:rPr lang="zh-CN" altLang="en-US" sz="1200" i="1" dirty="0">
                <a:solidFill>
                  <a:srgbClr val="FF0000"/>
                </a:solidFill>
                <a:latin typeface="Monaco" pitchFamily="2" charset="0"/>
              </a:rPr>
              <a:t>知识点：正则表达式实现模糊匹配</a:t>
            </a:r>
            <a:br>
              <a:rPr lang="zh-CN" alt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</a:br>
            <a:r>
              <a:rPr lang="en-GB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url1 = "http://</a:t>
            </a:r>
            <a:r>
              <a:rPr lang="en-GB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www.crazyant.net</a:t>
            </a:r>
            <a:r>
              <a:rPr lang="en-GB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/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123</a:t>
            </a:r>
            <a:r>
              <a:rPr lang="en-GB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.html"</a:t>
            </a:r>
            <a:br>
              <a:rPr lang="en-GB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</a:br>
            <a:r>
              <a:rPr lang="en-GB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url2 = "http://</a:t>
            </a:r>
            <a:r>
              <a:rPr lang="en-GB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www.crazyant.net</a:t>
            </a:r>
            <a:r>
              <a:rPr lang="en-GB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/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123</a:t>
            </a:r>
            <a:r>
              <a:rPr lang="en-GB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.</a:t>
            </a:r>
            <a:r>
              <a:rPr lang="en-GB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html#comments</a:t>
            </a:r>
            <a:r>
              <a:rPr lang="en-GB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"</a:t>
            </a:r>
            <a:endParaRPr lang="en-GB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onaco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url3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=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"http://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www.baidu.com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"</a:t>
            </a:r>
            <a:br>
              <a:rPr lang="en-GB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</a:br>
            <a:r>
              <a:rPr lang="en-GB" altLang="zh-CN" sz="1200" dirty="0">
                <a:solidFill>
                  <a:srgbClr val="FF0000"/>
                </a:solidFill>
                <a:latin typeface="Monaco" pitchFamily="2" charset="0"/>
              </a:rPr>
              <a:t>import re</a:t>
            </a:r>
            <a:br>
              <a:rPr lang="en-GB" altLang="zh-CN" sz="1200" dirty="0">
                <a:solidFill>
                  <a:srgbClr val="FF0000"/>
                </a:solidFill>
                <a:latin typeface="Monaco" pitchFamily="2" charset="0"/>
              </a:rPr>
            </a:br>
            <a:r>
              <a:rPr lang="en-GB" altLang="zh-CN" sz="1200" dirty="0">
                <a:solidFill>
                  <a:srgbClr val="FF0000"/>
                </a:solidFill>
                <a:latin typeface="Monaco" pitchFamily="2" charset="0"/>
              </a:rPr>
              <a:t>pattern = </a:t>
            </a:r>
            <a:r>
              <a:rPr lang="en-GB" altLang="zh-CN" sz="1200" dirty="0" err="1">
                <a:solidFill>
                  <a:srgbClr val="FF0000"/>
                </a:solidFill>
                <a:latin typeface="Monaco" pitchFamily="2" charset="0"/>
              </a:rPr>
              <a:t>r'^http</a:t>
            </a:r>
            <a:r>
              <a:rPr lang="en-GB" altLang="zh-CN" sz="1200" dirty="0">
                <a:solidFill>
                  <a:srgbClr val="FF0000"/>
                </a:solidFill>
                <a:latin typeface="Monaco" pitchFamily="2" charset="0"/>
              </a:rPr>
              <a:t>://</a:t>
            </a:r>
            <a:r>
              <a:rPr lang="en-GB" altLang="zh-CN" sz="1200" dirty="0" err="1">
                <a:solidFill>
                  <a:srgbClr val="FF0000"/>
                </a:solidFill>
                <a:latin typeface="Monaco" pitchFamily="2" charset="0"/>
              </a:rPr>
              <a:t>www.crazyant.net</a:t>
            </a:r>
            <a:r>
              <a:rPr lang="en-GB" altLang="zh-CN" sz="1200" dirty="0">
                <a:solidFill>
                  <a:srgbClr val="FF0000"/>
                </a:solidFill>
                <a:latin typeface="Monaco" pitchFamily="2" charset="0"/>
              </a:rPr>
              <a:t>/\</a:t>
            </a:r>
            <a:r>
              <a:rPr lang="en-GB" altLang="zh-CN" sz="1200" dirty="0" err="1">
                <a:solidFill>
                  <a:srgbClr val="FF0000"/>
                </a:solidFill>
                <a:latin typeface="Monaco" pitchFamily="2" charset="0"/>
              </a:rPr>
              <a:t>d+.html</a:t>
            </a:r>
            <a:r>
              <a:rPr lang="en-GB" altLang="zh-CN" sz="1200" dirty="0">
                <a:solidFill>
                  <a:srgbClr val="FF0000"/>
                </a:solidFill>
                <a:latin typeface="Monaco" pitchFamily="2" charset="0"/>
              </a:rPr>
              <a:t>$'</a:t>
            </a:r>
            <a:endParaRPr lang="en-GB" altLang="zh-CN" sz="1200" dirty="0">
              <a:solidFill>
                <a:srgbClr val="FF0000"/>
              </a:solidFill>
              <a:latin typeface="Monaco" pitchFamily="2" charset="0"/>
            </a:endParaRPr>
          </a:p>
          <a:p>
            <a:pPr>
              <a:lnSpc>
                <a:spcPct val="150000"/>
              </a:lnSpc>
            </a:pPr>
            <a:br>
              <a:rPr lang="en-GB" altLang="zh-CN" sz="1200" dirty="0">
                <a:solidFill>
                  <a:srgbClr val="FF0000"/>
                </a:solidFill>
                <a:latin typeface="Monaco" pitchFamily="2" charset="0"/>
              </a:rPr>
            </a:br>
            <a:r>
              <a:rPr lang="en-GB" altLang="zh-CN" sz="1200" dirty="0">
                <a:solidFill>
                  <a:srgbClr val="FF0000"/>
                </a:solidFill>
                <a:latin typeface="Monaco" pitchFamily="2" charset="0"/>
              </a:rPr>
              <a:t>print(</a:t>
            </a:r>
            <a:r>
              <a:rPr lang="en-GB" altLang="zh-CN" sz="1200" dirty="0" err="1">
                <a:solidFill>
                  <a:srgbClr val="FF0000"/>
                </a:solidFill>
                <a:latin typeface="Monaco" pitchFamily="2" charset="0"/>
              </a:rPr>
              <a:t>re.match</a:t>
            </a:r>
            <a:r>
              <a:rPr lang="en-GB" altLang="zh-CN" sz="1200" dirty="0">
                <a:solidFill>
                  <a:srgbClr val="FF0000"/>
                </a:solidFill>
                <a:latin typeface="Monaco" pitchFamily="2" charset="0"/>
              </a:rPr>
              <a:t>(pattern, url1))</a:t>
            </a:r>
            <a:r>
              <a:rPr lang="zh-CN" altLang="en-US" sz="1200" dirty="0">
                <a:solidFill>
                  <a:srgbClr val="FF0000"/>
                </a:solidFill>
                <a:latin typeface="Monaco" pitchFamily="2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onaco" pitchFamily="2" charset="0"/>
              </a:rPr>
              <a:t>#</a:t>
            </a:r>
            <a:r>
              <a:rPr lang="zh-CN" altLang="en-US" sz="1200" dirty="0">
                <a:solidFill>
                  <a:srgbClr val="FF0000"/>
                </a:solidFill>
                <a:latin typeface="Monaco" pitchFamily="2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onaco" pitchFamily="2" charset="0"/>
              </a:rPr>
              <a:t>ok</a:t>
            </a:r>
            <a:br>
              <a:rPr lang="en-GB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</a:br>
            <a:r>
              <a:rPr lang="en-GB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print(</a:t>
            </a:r>
            <a:r>
              <a:rPr lang="en-GB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re.match</a:t>
            </a:r>
            <a:r>
              <a:rPr lang="en-GB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(pattern, url2))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#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None</a:t>
            </a:r>
            <a:endParaRPr lang="en-GB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onaco" pitchFamily="2" charset="0"/>
            </a:endParaRPr>
          </a:p>
          <a:p>
            <a:pPr>
              <a:lnSpc>
                <a:spcPct val="150000"/>
              </a:lnSpc>
            </a:pPr>
            <a:r>
              <a:rPr lang="en-GB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print(</a:t>
            </a:r>
            <a:r>
              <a:rPr lang="en-GB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re.match</a:t>
            </a:r>
            <a:r>
              <a:rPr lang="en-GB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(pattern, </a:t>
            </a:r>
            <a:r>
              <a:rPr lang="en-GB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url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3</a:t>
            </a:r>
            <a:r>
              <a:rPr lang="en-GB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))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#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None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Monaco" pitchFamily="2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实战：爬取博客园前</a:t>
            </a:r>
            <a:r>
              <a:rPr lang="en-US" altLang="zh-CN" dirty="0"/>
              <a:t>200</a:t>
            </a:r>
            <a:r>
              <a:rPr lang="zh-CN" altLang="en-US" dirty="0"/>
              <a:t>页文章列表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457200" y="1282854"/>
            <a:ext cx="8229600" cy="89568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r>
              <a:rPr lang="zh-CN" altLang="en-US" dirty="0"/>
              <a:t>根域名：</a:t>
            </a:r>
            <a:r>
              <a:rPr lang="en-GB" altLang="zh-CN" dirty="0"/>
              <a:t> https://</a:t>
            </a:r>
            <a:r>
              <a:rPr lang="en-GB" altLang="zh-CN" dirty="0" err="1"/>
              <a:t>www.cnblogs.com</a:t>
            </a:r>
            <a:r>
              <a:rPr lang="en-GB" altLang="zh-CN" dirty="0"/>
              <a:t>/</a:t>
            </a:r>
            <a:endParaRPr lang="en-GB" altLang="zh-CN" dirty="0"/>
          </a:p>
        </p:txBody>
      </p:sp>
      <p:sp>
        <p:nvSpPr>
          <p:cNvPr id="3" name="矩形 2"/>
          <p:cNvSpPr/>
          <p:nvPr/>
        </p:nvSpPr>
        <p:spPr bwMode="auto">
          <a:xfrm>
            <a:off x="2342365" y="2068456"/>
            <a:ext cx="1872000" cy="921675"/>
          </a:xfrm>
          <a:prstGeom prst="rect">
            <a:avLst/>
          </a:prstGeom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8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分析</a:t>
            </a:r>
            <a:endParaRPr lang="en-US" altLang="zh-CN" sz="1800" b="1" dirty="0">
              <a:solidFill>
                <a:srgbClr val="474747"/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pPr algn="ctr"/>
            <a:r>
              <a:rPr lang="zh-CN" altLang="en-US" sz="14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页面结构、交互方式</a:t>
            </a:r>
            <a:endParaRPr lang="zh-CN" altLang="en-US" sz="1400" b="1" dirty="0">
              <a:solidFill>
                <a:srgbClr val="474747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037549" y="2068456"/>
            <a:ext cx="1872000" cy="921675"/>
          </a:xfrm>
          <a:prstGeom prst="rect">
            <a:avLst/>
          </a:prstGeom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8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</a:rPr>
              <a:t>爬取</a:t>
            </a:r>
            <a:endParaRPr lang="zh-CN" altLang="en-US" sz="1800" b="1" dirty="0">
              <a:solidFill>
                <a:srgbClr val="474747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9" name="直接箭头连接符 28"/>
          <p:cNvCxnSpPr>
            <a:stCxn id="3" idx="3"/>
            <a:endCxn id="7" idx="1"/>
          </p:cNvCxnSpPr>
          <p:nvPr/>
        </p:nvCxnSpPr>
        <p:spPr bwMode="auto">
          <a:xfrm>
            <a:off x="4214365" y="2529294"/>
            <a:ext cx="823184" cy="0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内容占位符 2"/>
          <p:cNvSpPr txBox="1"/>
          <p:nvPr/>
        </p:nvSpPr>
        <p:spPr bwMode="auto">
          <a:xfrm>
            <a:off x="457200" y="3329575"/>
            <a:ext cx="8229600" cy="120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lvl1pPr marL="308610" indent="-308610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980" b="1">
                <a:solidFill>
                  <a:srgbClr val="21212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668655" indent="-257175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1800" b="1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defRPr>
            </a:lvl2pPr>
            <a:lvl3pPr marL="1028700" indent="-205740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50" b="1">
                <a:solidFill>
                  <a:srgbClr val="212121"/>
                </a:solidFill>
                <a:latin typeface="+mn-lt"/>
                <a:ea typeface="+mn-ea"/>
                <a:sym typeface="Calibri" pitchFamily="34" charset="0"/>
              </a:defRPr>
            </a:lvl3pPr>
            <a:lvl4pPr marL="1440180" indent="-205740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1350" b="1">
                <a:solidFill>
                  <a:srgbClr val="212121"/>
                </a:solidFill>
                <a:latin typeface="+mn-lt"/>
                <a:ea typeface="+mn-ea"/>
                <a:sym typeface="Calibri" pitchFamily="34" charset="0"/>
              </a:defRPr>
            </a:lvl4pPr>
            <a:lvl5pPr marL="1851660" indent="-205740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350" b="1">
                <a:solidFill>
                  <a:srgbClr val="212121"/>
                </a:solidFill>
                <a:latin typeface="+mn-lt"/>
                <a:ea typeface="+mn-ea"/>
                <a:sym typeface="Calibri" pitchFamily="34" charset="0"/>
              </a:defRPr>
            </a:lvl5pPr>
            <a:lvl6pPr marL="2263140" indent="-205740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350" b="1">
                <a:solidFill>
                  <a:srgbClr val="212121"/>
                </a:solidFill>
                <a:latin typeface="+mn-lt"/>
                <a:ea typeface="+mn-ea"/>
                <a:sym typeface="Calibri" pitchFamily="34" charset="0"/>
              </a:defRPr>
            </a:lvl6pPr>
            <a:lvl7pPr marL="2674620" indent="-205740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350" b="1">
                <a:solidFill>
                  <a:srgbClr val="212121"/>
                </a:solidFill>
                <a:latin typeface="+mn-lt"/>
                <a:ea typeface="+mn-ea"/>
                <a:sym typeface="Calibri" pitchFamily="34" charset="0"/>
              </a:defRPr>
            </a:lvl7pPr>
            <a:lvl8pPr marL="3086100" indent="-205740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350" b="1">
                <a:solidFill>
                  <a:srgbClr val="212121"/>
                </a:solidFill>
                <a:latin typeface="+mn-lt"/>
                <a:ea typeface="+mn-ea"/>
                <a:sym typeface="Calibri" pitchFamily="34" charset="0"/>
              </a:defRPr>
            </a:lvl8pPr>
            <a:lvl9pPr marL="3497580" indent="-205740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350" b="1">
                <a:solidFill>
                  <a:srgbClr val="21212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r>
              <a:rPr lang="zh-CN" altLang="en-US" kern="0" dirty="0"/>
              <a:t>注意：</a:t>
            </a:r>
            <a:endParaRPr lang="en-US" altLang="zh-CN" kern="0" dirty="0"/>
          </a:p>
          <a:p>
            <a:pPr lvl="1"/>
            <a:r>
              <a:rPr lang="zh-CN" altLang="en-US" kern="0" dirty="0"/>
              <a:t>网页结构会更新改变，本课程的代码可能之后无法运行</a:t>
            </a:r>
            <a:endParaRPr lang="en-US" altLang="zh-CN" kern="0" dirty="0"/>
          </a:p>
          <a:p>
            <a:pPr lvl="1"/>
            <a:r>
              <a:rPr lang="zh-CN" altLang="en-US" kern="0" dirty="0"/>
              <a:t>但是分析思路不会变</a:t>
            </a:r>
            <a:endParaRPr lang="en-US" altLang="zh-CN" kern="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实战：宝宝姓名批量打分程序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457200" y="1063625"/>
            <a:ext cx="8173233" cy="84657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r>
              <a:rPr lang="zh-CN" altLang="en-US" dirty="0"/>
              <a:t>思路：准备名字集合，使用爬虫程序批量打分，供起名参考</a:t>
            </a:r>
            <a:endParaRPr lang="en-US" altLang="zh-CN" dirty="0"/>
          </a:p>
          <a:p>
            <a:r>
              <a:rPr lang="zh-CN" altLang="en-US" dirty="0"/>
              <a:t>爬取网站：</a:t>
            </a:r>
            <a:r>
              <a:rPr lang="en-GB" altLang="zh-CN" b="0" dirty="0">
                <a:hlinkClick r:id="rId1"/>
              </a:rPr>
              <a:t>http://life.httpcn.com/xingming.asp</a:t>
            </a:r>
            <a:endParaRPr lang="en-GB" altLang="zh-CN" b="0" dirty="0"/>
          </a:p>
          <a:p>
            <a:r>
              <a:rPr lang="en-US" altLang="zh-CN" b="0" dirty="0"/>
              <a:t>GitHub</a:t>
            </a:r>
            <a:r>
              <a:rPr lang="zh-CN" altLang="en-US" b="0" dirty="0"/>
              <a:t>代码地址：</a:t>
            </a:r>
            <a:r>
              <a:rPr lang="en-GB" altLang="zh-CN" sz="1600" dirty="0">
                <a:hlinkClick r:id="rId2"/>
              </a:rPr>
              <a:t>https://github.com/peiss/chinese-name-score</a:t>
            </a:r>
            <a:endParaRPr lang="en-GB" altLang="zh-CN" sz="1600" b="0" dirty="0"/>
          </a:p>
          <a:p>
            <a:r>
              <a:rPr lang="zh-CN" altLang="en-US" b="0" dirty="0"/>
              <a:t>特点：表单提交的爬取</a:t>
            </a:r>
            <a:endParaRPr lang="en-US" altLang="zh-CN" b="0" dirty="0"/>
          </a:p>
          <a:p>
            <a:r>
              <a:rPr lang="zh-CN" altLang="en-US" b="0" dirty="0"/>
              <a:t>注意：这个网站是</a:t>
            </a:r>
            <a:r>
              <a:rPr lang="en-US" altLang="zh-CN" b="0" dirty="0"/>
              <a:t>gb2312</a:t>
            </a:r>
            <a:r>
              <a:rPr lang="zh-CN" altLang="en-US" b="0" dirty="0"/>
              <a:t>编码</a:t>
            </a:r>
            <a:endParaRPr lang="en-GB" altLang="zh-CN" b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168" y="2921652"/>
            <a:ext cx="3603699" cy="1888908"/>
          </a:xfrm>
          <a:prstGeom prst="rect">
            <a:avLst/>
          </a:prstGeom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63" y="3045912"/>
            <a:ext cx="3439970" cy="164038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实战：批量爬取全本小说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457200" y="1063625"/>
            <a:ext cx="8173085" cy="22764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r>
              <a:rPr lang="zh-CN" altLang="en-US" sz="2400" dirty="0"/>
              <a:t>思路：</a:t>
            </a:r>
            <a:endParaRPr lang="zh-CN" altLang="en-US" sz="2400" dirty="0"/>
          </a:p>
          <a:p>
            <a:pPr lvl="1"/>
            <a:r>
              <a:rPr lang="en-US" altLang="zh-CN" sz="2400" dirty="0"/>
              <a:t>1</a:t>
            </a:r>
            <a:r>
              <a:rPr lang="zh-CN" altLang="en-US" sz="2400" dirty="0"/>
              <a:t>、爬取目录页，得到所有章的链接地址；</a:t>
            </a:r>
            <a:endParaRPr lang="zh-CN" altLang="en-US" sz="2400" dirty="0"/>
          </a:p>
          <a:p>
            <a:pPr lvl="2"/>
            <a:r>
              <a:rPr lang="en-GB" altLang="zh-CN" sz="1800" dirty="0">
                <a:sym typeface="+mn-ea"/>
              </a:rPr>
              <a:t>http://www.89wxw.cn/0_9/</a:t>
            </a:r>
            <a:endParaRPr lang="zh-CN" altLang="en-US" sz="1800" dirty="0"/>
          </a:p>
          <a:p>
            <a:pPr lvl="1"/>
            <a:r>
              <a:rPr lang="en-US" altLang="zh-CN" sz="2400" dirty="0"/>
              <a:t>2</a:t>
            </a:r>
            <a:r>
              <a:rPr lang="zh-CN" altLang="en-US" sz="2400" dirty="0"/>
              <a:t>、依次爬取每章的小说正文；</a:t>
            </a:r>
            <a:endParaRPr lang="en-US" altLang="zh-CN" sz="2400" dirty="0"/>
          </a:p>
          <a:p>
            <a:r>
              <a:rPr lang="zh-CN" altLang="en-US" sz="2400" dirty="0"/>
              <a:t>爬取小说：</a:t>
            </a:r>
            <a:endParaRPr lang="zh-CN" altLang="en-US" sz="2400" dirty="0"/>
          </a:p>
          <a:p>
            <a:pPr lvl="1"/>
            <a:r>
              <a:rPr lang="en-GB" altLang="zh-CN" sz="2400" dirty="0"/>
              <a:t>http://www.89wxw.cn/0_9/</a:t>
            </a:r>
            <a:endParaRPr lang="en-GB" altLang="zh-CN" sz="2400" dirty="0"/>
          </a:p>
          <a:p>
            <a:pPr lvl="1"/>
            <a:r>
              <a:rPr lang="en-US" altLang="en-GB" sz="2400" dirty="0"/>
              <a:t>89</a:t>
            </a:r>
            <a:r>
              <a:rPr lang="zh-CN" altLang="en-US" sz="2400" dirty="0"/>
              <a:t>文学网：《龙王传说》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实战：批量下载图片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95960" y="1892300"/>
            <a:ext cx="3625850" cy="2366645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import requests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# 请求HTML地址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r = requests.get("http://xxxx.html")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# 写出文本到文件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with open("1.txt", "w") as fout: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 fout.write(r.text)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20870" y="1892300"/>
            <a:ext cx="3789680" cy="2366645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import requests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# 请求图片地址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r = requests.get("http://xxxx.jpg")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# 写出二进制到本地图片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with open("1.jpg", "wb") as fout: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 fout.write(r.content)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95960" y="1302385"/>
            <a:ext cx="446659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爬取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和爬取图片的语法有所区别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5960" y="4527550"/>
            <a:ext cx="5123180" cy="3079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实战目标：https://www.5442tu.com  发现好图片，图片下载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实战：爬取脉脉匿名信息</a:t>
            </a:r>
            <a:r>
              <a:rPr lang="en-US" altLang="zh-CN" dirty="0"/>
              <a:t>(</a:t>
            </a:r>
            <a:r>
              <a:rPr lang="zh-CN" altLang="en-US" dirty="0"/>
              <a:t>需登录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1440815" y="1207135"/>
            <a:ext cx="442595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交互流程 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需要登录的网站交互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5355" y="1792605"/>
            <a:ext cx="1407795" cy="37909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浏览器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82615" y="1792605"/>
            <a:ext cx="1407795" cy="37909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网站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205355" y="1792605"/>
            <a:ext cx="1407795" cy="379095"/>
          </a:xfrm>
          <a:prstGeom prst="rect">
            <a:avLst/>
          </a:prstGeom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8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  <a:sym typeface="+mn-ea"/>
              </a:rPr>
              <a:t>浏览器</a:t>
            </a:r>
            <a:endParaRPr lang="zh-CN" altLang="en-US" sz="1800" b="1" dirty="0">
              <a:solidFill>
                <a:srgbClr val="474747"/>
              </a:solidFill>
              <a:latin typeface="Courier" pitchFamily="2" charset="0"/>
              <a:cs typeface="Consolas" panose="020B0609020204030204" pitchFamily="49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682615" y="1792605"/>
            <a:ext cx="1407795" cy="379095"/>
          </a:xfrm>
          <a:prstGeom prst="rect">
            <a:avLst/>
          </a:prstGeom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800" b="1" dirty="0">
                <a:solidFill>
                  <a:srgbClr val="474747"/>
                </a:solidFill>
                <a:latin typeface="Courier" pitchFamily="2" charset="0"/>
                <a:cs typeface="Consolas" panose="020B0609020204030204" pitchFamily="49" charset="0"/>
                <a:sym typeface="+mn-ea"/>
              </a:rPr>
              <a:t>网站</a:t>
            </a:r>
            <a:endParaRPr lang="zh-CN" altLang="en-US" sz="1800" b="1" dirty="0">
              <a:solidFill>
                <a:srgbClr val="474747"/>
              </a:solidFill>
              <a:latin typeface="Courier" pitchFamily="2" charset="0"/>
              <a:cs typeface="Consolas" panose="020B0609020204030204" pitchFamily="49" charset="0"/>
              <a:sym typeface="+mn-ea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2909570" y="2171700"/>
            <a:ext cx="0" cy="2828925"/>
          </a:xfrm>
          <a:prstGeom prst="line">
            <a:avLst/>
          </a:prstGeom>
          <a:ln w="28575">
            <a:solidFill>
              <a:srgbClr val="C9394A"/>
            </a:solidFill>
            <a:headEnd type="none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 bwMode="auto">
          <a:xfrm>
            <a:off x="6386830" y="2171700"/>
            <a:ext cx="0" cy="2815590"/>
          </a:xfrm>
          <a:prstGeom prst="line">
            <a:avLst/>
          </a:prstGeom>
          <a:ln w="28575">
            <a:solidFill>
              <a:srgbClr val="C9394A"/>
            </a:solidFill>
            <a:headEnd type="none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28"/>
          <p:cNvCxnSpPr/>
          <p:nvPr/>
        </p:nvCxnSpPr>
        <p:spPr bwMode="auto">
          <a:xfrm>
            <a:off x="2909570" y="2609850"/>
            <a:ext cx="3444240" cy="0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613150" y="2268855"/>
            <a:ext cx="2443480" cy="3079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p>
            <a:pPr lvl="0" algn="l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、登录：输入和用户名密码</a:t>
            </a:r>
            <a:endParaRPr lang="zh-CN" altLang="en-US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866765" y="2868295"/>
            <a:ext cx="2552065" cy="3079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、生成</a:t>
            </a:r>
            <a:r>
              <a:rPr lang="en-US" altLang="zh-CN"/>
              <a:t>session/token</a:t>
            </a:r>
            <a:r>
              <a:rPr lang="zh-CN" altLang="en-US"/>
              <a:t>并存储</a:t>
            </a: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 bwMode="auto">
          <a:xfrm flipH="1">
            <a:off x="2901950" y="3431540"/>
            <a:ext cx="3485515" cy="0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27780" y="2868295"/>
            <a:ext cx="1751330" cy="5245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、返回</a:t>
            </a:r>
            <a:r>
              <a:rPr lang="en-US" altLang="zh-CN"/>
              <a:t>cookie</a:t>
            </a:r>
            <a:r>
              <a:rPr lang="zh-CN" altLang="en-US"/>
              <a:t>信息</a:t>
            </a:r>
            <a:endParaRPr lang="zh-CN" altLang="en-US"/>
          </a:p>
          <a:p>
            <a:r>
              <a:rPr lang="zh-CN" altLang="en-US"/>
              <a:t>附带</a:t>
            </a:r>
            <a:r>
              <a:rPr lang="en-US" altLang="zh-CN"/>
              <a:t>session/token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2205355" y="3583940"/>
            <a:ext cx="1393190" cy="3079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/>
              <a:t>4</a:t>
            </a:r>
            <a:r>
              <a:rPr lang="zh-CN" altLang="en-US"/>
              <a:t>、存储</a:t>
            </a:r>
            <a:r>
              <a:rPr lang="en-US" altLang="zh-CN"/>
              <a:t>cookie</a:t>
            </a:r>
            <a:endParaRPr lang="en-US" altLang="zh-CN"/>
          </a:p>
        </p:txBody>
      </p:sp>
      <p:cxnSp>
        <p:nvCxnSpPr>
          <p:cNvPr id="21" name="直接箭头连接符 28"/>
          <p:cNvCxnSpPr/>
          <p:nvPr/>
        </p:nvCxnSpPr>
        <p:spPr bwMode="auto">
          <a:xfrm>
            <a:off x="2909570" y="4293235"/>
            <a:ext cx="3444240" cy="0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613150" y="3952240"/>
            <a:ext cx="2646680" cy="3079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p>
            <a:pPr lvl="0" algn="l"/>
            <a:r>
              <a:rPr lang="en-US">
                <a:sym typeface="+mn-ea"/>
              </a:rPr>
              <a:t>5</a:t>
            </a:r>
            <a:r>
              <a:rPr lang="zh-CN" altLang="en-US">
                <a:sym typeface="+mn-ea"/>
              </a:rPr>
              <a:t>、请求登录内容，附带</a:t>
            </a:r>
            <a:r>
              <a:rPr lang="en-US" altLang="zh-CN">
                <a:sym typeface="+mn-ea"/>
              </a:rPr>
              <a:t>cookie</a:t>
            </a:r>
            <a:endParaRPr lang="en-US" altLang="zh-CN">
              <a:sym typeface="+mn-ea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 flipH="1">
            <a:off x="2961005" y="4743450"/>
            <a:ext cx="3433445" cy="0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881755" y="4435475"/>
            <a:ext cx="1906270" cy="3079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/>
              <a:t>6</a:t>
            </a:r>
            <a:r>
              <a:rPr lang="zh-CN" altLang="en-US"/>
              <a:t>、返回登录后的内容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828155" y="4002405"/>
            <a:ext cx="2141220" cy="74104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p>
            <a:r>
              <a:rPr lang="zh-CN" altLang="en-US"/>
              <a:t>如果已经获取了</a:t>
            </a:r>
            <a:r>
              <a:rPr lang="en-US" altLang="zh-CN"/>
              <a:t>cookie</a:t>
            </a:r>
            <a:endParaRPr lang="en-US" altLang="zh-CN"/>
          </a:p>
          <a:p>
            <a:r>
              <a:rPr lang="zh-CN" altLang="en-US"/>
              <a:t>用</a:t>
            </a:r>
            <a:r>
              <a:rPr lang="en-US" altLang="zh-CN"/>
              <a:t>python</a:t>
            </a:r>
            <a:r>
              <a:rPr lang="zh-CN" altLang="en-US"/>
              <a:t>也可以获取登录后页面内容</a:t>
            </a:r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 bwMode="auto">
          <a:xfrm flipH="1">
            <a:off x="6259830" y="3254375"/>
            <a:ext cx="554990" cy="663575"/>
          </a:xfrm>
          <a:prstGeom prst="straightConnector1">
            <a:avLst/>
          </a:prstGeom>
          <a:ln w="28575">
            <a:solidFill>
              <a:srgbClr val="C9394A"/>
            </a:solidFill>
            <a:prstDash val="sysDash"/>
            <a:headEnd type="arrow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549390" y="3432175"/>
            <a:ext cx="54102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校验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实战：爬取脉脉匿名信息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95960" y="1302385"/>
            <a:ext cx="7475855" cy="27070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342900" indent="-3429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chrome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浏览器插件：EditThisCookie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能够用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格式获取网站存储到本地的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cookie</a:t>
            </a:r>
            <a:endParaRPr lang="en-US" alt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requests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get/post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cookies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参数可以附带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cookie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列表参数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l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爬取目标：脉脉的匿名信息列表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未登录无法查看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总结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·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展望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5960" y="1302385"/>
            <a:ext cx="7475855" cy="27070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知识点：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 b="1" dirty="0" err="1">
                <a:solidFill>
                  <a:srgbClr val="0070C0"/>
                </a:solidFill>
                <a:latin typeface="+mn-ea"/>
              </a:rPr>
              <a:t>Requests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库用于下载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网页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url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encoding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headers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cookies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 b="1" dirty="0" err="1">
                <a:solidFill>
                  <a:srgbClr val="0070C0"/>
                </a:solidFill>
                <a:latin typeface="+mn-ea"/>
                <a:sym typeface="+mn-ea"/>
              </a:rPr>
              <a:t>BeautifulSoup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可以结构化解析网页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find_all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查找节点，然后提取属性、文本等数据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5960" y="4134485"/>
            <a:ext cx="8241030" cy="5245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注意：本门课程的实战爬取代码，很可能变得无法运行，因为目标网站结构的变更，重要的是分析方法</a:t>
            </a:r>
            <a:endParaRPr lang="zh-CN" altLang="en-US"/>
          </a:p>
          <a:p>
            <a:r>
              <a:rPr lang="zh-CN" altLang="en-US"/>
              <a:t>对比百度、</a:t>
            </a:r>
            <a:r>
              <a:rPr lang="en-US" altLang="zh-CN"/>
              <a:t>Google</a:t>
            </a:r>
            <a:r>
              <a:rPr lang="zh-CN" altLang="en-US"/>
              <a:t>等搜索引擎，它们只会爬取整个网页，不提取特定内容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总结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·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展望</a:t>
            </a:r>
            <a:endParaRPr lang="zh-CN" altLang="en-US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5960" y="1302385"/>
            <a:ext cx="7475855" cy="33229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深入的爬虫技术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框架：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scrapy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框架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异步加载网站：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selenium</a:t>
            </a:r>
            <a:endParaRPr lang="en-US" alt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模拟登录：代码输入用户名和密码实现登录、验证码图片识别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防爬取：动态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池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l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爬取数据的分析、挖掘、应用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695960" y="1302385"/>
            <a:ext cx="7475855" cy="28613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indent="0" algn="ctr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6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谢谢大家！</a:t>
            </a:r>
            <a:endParaRPr lang="zh-CN" altLang="en-US" sz="6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algn="ctr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祝福大家万事如意</a:t>
            </a:r>
            <a:endParaRPr lang="zh-CN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2087" y="494489"/>
            <a:ext cx="7406640" cy="771525"/>
          </a:xfrm>
        </p:spPr>
        <p:txBody>
          <a:bodyPr/>
          <a:lstStyle/>
          <a:p>
            <a:r>
              <a:rPr lang="zh-CN" altLang="en-US" dirty="0"/>
              <a:t>爬虫：自动抓取互联网数据的程序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124448" y="1811387"/>
            <a:ext cx="1585064" cy="2343418"/>
            <a:chOff x="5602933" y="2574388"/>
            <a:chExt cx="2348243" cy="3471731"/>
          </a:xfrm>
        </p:grpSpPr>
        <p:sp>
          <p:nvSpPr>
            <p:cNvPr id="21" name="圆角矩形 20"/>
            <p:cNvSpPr/>
            <p:nvPr/>
          </p:nvSpPr>
          <p:spPr>
            <a:xfrm>
              <a:off x="6503376" y="2574388"/>
              <a:ext cx="1447800" cy="1248772"/>
            </a:xfrm>
            <a:prstGeom prst="roundRect">
              <a:avLst/>
            </a:prstGeom>
            <a:solidFill>
              <a:srgbClr val="C9394A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r>
                <a:rPr lang="zh-CN" altLang="en-US" sz="1350" b="1" dirty="0">
                  <a:solidFill>
                    <a:schemeClr val="bg1"/>
                  </a:solidFill>
                </a:rPr>
                <a:t>爬虫</a:t>
              </a:r>
              <a:endParaRPr lang="en-US" altLang="zh-CN" sz="1350" b="1" dirty="0">
                <a:solidFill>
                  <a:schemeClr val="bg1"/>
                </a:solidFill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r>
                <a:rPr lang="zh-CN" altLang="en-US" sz="1350" b="1" dirty="0">
                  <a:solidFill>
                    <a:schemeClr val="bg1"/>
                  </a:solidFill>
                </a:rPr>
                <a:t>程序</a:t>
              </a:r>
              <a:endParaRPr lang="en-US" altLang="zh-CN" sz="135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6503376" y="4797347"/>
              <a:ext cx="1447800" cy="1248772"/>
            </a:xfrm>
            <a:prstGeom prst="roundRect">
              <a:avLst/>
            </a:prstGeom>
            <a:solidFill>
              <a:srgbClr val="C9394A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r>
                <a:rPr lang="zh-CN" altLang="en-US" sz="1350" b="1" dirty="0">
                  <a:solidFill>
                    <a:schemeClr val="bg1"/>
                  </a:solidFill>
                </a:rPr>
                <a:t>爬虫</a:t>
              </a:r>
              <a:endParaRPr lang="en-US" altLang="zh-CN" sz="1350" b="1" dirty="0">
                <a:solidFill>
                  <a:schemeClr val="bg1"/>
                </a:solidFill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r>
                <a:rPr lang="zh-CN" altLang="en-US" sz="1350" b="1" dirty="0">
                  <a:solidFill>
                    <a:schemeClr val="bg1"/>
                  </a:solidFill>
                </a:rPr>
                <a:t>程序</a:t>
              </a:r>
              <a:endParaRPr lang="en-US" altLang="zh-CN" sz="1350" b="1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直接箭头连接符 6"/>
            <p:cNvCxnSpPr>
              <a:stCxn id="21" idx="1"/>
            </p:cNvCxnSpPr>
            <p:nvPr/>
          </p:nvCxnSpPr>
          <p:spPr bwMode="auto">
            <a:xfrm flipH="1">
              <a:off x="5602933" y="3198774"/>
              <a:ext cx="900443" cy="361013"/>
            </a:xfrm>
            <a:prstGeom prst="straightConnector1">
              <a:avLst/>
            </a:prstGeom>
            <a:ln w="28575">
              <a:solidFill>
                <a:srgbClr val="C9394A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22" idx="1"/>
            </p:cNvCxnSpPr>
            <p:nvPr/>
          </p:nvCxnSpPr>
          <p:spPr bwMode="auto">
            <a:xfrm flipH="1" flipV="1">
              <a:off x="5602933" y="5056466"/>
              <a:ext cx="900443" cy="365267"/>
            </a:xfrm>
            <a:prstGeom prst="straightConnector1">
              <a:avLst/>
            </a:prstGeom>
            <a:ln w="28575">
              <a:solidFill>
                <a:srgbClr val="C9394A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流程图: 磁盘 11"/>
          <p:cNvSpPr/>
          <p:nvPr/>
        </p:nvSpPr>
        <p:spPr bwMode="auto">
          <a:xfrm>
            <a:off x="7061283" y="2680354"/>
            <a:ext cx="1106695" cy="829048"/>
          </a:xfrm>
          <a:prstGeom prst="flowChartMagneticDisk">
            <a:avLst/>
          </a:prstGeom>
          <a:solidFill>
            <a:srgbClr val="C9394A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1350" b="1" dirty="0">
                <a:solidFill>
                  <a:schemeClr val="bg1"/>
                </a:solidFill>
              </a:rPr>
              <a:t>价值数据</a:t>
            </a:r>
            <a:endParaRPr lang="zh-CN" altLang="en-US" sz="1350" b="1" dirty="0">
              <a:solidFill>
                <a:schemeClr val="bg1"/>
              </a:solidFill>
            </a:endParaRPr>
          </a:p>
        </p:txBody>
      </p:sp>
      <p:cxnSp>
        <p:nvCxnSpPr>
          <p:cNvPr id="15" name="直接箭头连接符 14"/>
          <p:cNvCxnSpPr>
            <a:stCxn id="21" idx="3"/>
            <a:endCxn id="12" idx="2"/>
          </p:cNvCxnSpPr>
          <p:nvPr/>
        </p:nvCxnSpPr>
        <p:spPr bwMode="auto">
          <a:xfrm>
            <a:off x="6709512" y="2232847"/>
            <a:ext cx="351771" cy="862031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2" idx="3"/>
            <a:endCxn id="12" idx="2"/>
          </p:cNvCxnSpPr>
          <p:nvPr/>
        </p:nvCxnSpPr>
        <p:spPr bwMode="auto">
          <a:xfrm flipV="1">
            <a:off x="6709512" y="3094878"/>
            <a:ext cx="351771" cy="638466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2352440" y="1674371"/>
            <a:ext cx="2755128" cy="2559348"/>
            <a:chOff x="2648737" y="2531350"/>
            <a:chExt cx="4081670" cy="3791626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2648737" y="2531350"/>
              <a:ext cx="4081670" cy="3791626"/>
            </a:xfrm>
            <a:prstGeom prst="roundRect">
              <a:avLst/>
            </a:prstGeom>
            <a:ln>
              <a:solidFill>
                <a:srgbClr val="C9394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t"/>
            <a:lstStyle/>
            <a:p>
              <a:pPr algn="ctr">
                <a:buFont typeface="Arial" panose="020B0604020202090204" pitchFamily="34" charset="0"/>
                <a:buNone/>
              </a:pPr>
              <a:r>
                <a:rPr lang="zh-CN" altLang="en-US" sz="1890" b="1" dirty="0">
                  <a:solidFill>
                    <a:srgbClr val="474747"/>
                  </a:solidFill>
                  <a:latin typeface="+mn-ea"/>
                </a:rPr>
                <a:t>互联网</a:t>
              </a:r>
              <a:endParaRPr lang="zh-CN" altLang="en-US" sz="1890" b="1" dirty="0">
                <a:solidFill>
                  <a:srgbClr val="474747"/>
                </a:solidFill>
                <a:latin typeface="+mn-ea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2941781" y="3527831"/>
              <a:ext cx="1033670" cy="583095"/>
            </a:xfrm>
            <a:prstGeom prst="ellipse">
              <a:avLst/>
            </a:prstGeom>
            <a:ln>
              <a:solidFill>
                <a:srgbClr val="C9394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anose="020B0604020202090204" pitchFamily="34" charset="0"/>
                <a:buNone/>
              </a:pPr>
              <a:r>
                <a:rPr lang="en-US" altLang="zh-CN" sz="950" b="1">
                  <a:solidFill>
                    <a:srgbClr val="474747"/>
                  </a:solidFill>
                  <a:latin typeface="+mn-ea"/>
                </a:rPr>
                <a:t>URL</a:t>
              </a:r>
              <a:endParaRPr lang="zh-CN" altLang="en-US" sz="950" b="1">
                <a:solidFill>
                  <a:srgbClr val="474747"/>
                </a:solidFill>
                <a:latin typeface="+mn-ea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3973954" y="4341771"/>
              <a:ext cx="1033670" cy="583095"/>
            </a:xfrm>
            <a:prstGeom prst="ellipse">
              <a:avLst/>
            </a:prstGeom>
            <a:ln>
              <a:solidFill>
                <a:srgbClr val="C9394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anose="020B0604020202090204" pitchFamily="34" charset="0"/>
                <a:buNone/>
              </a:pPr>
              <a:r>
                <a:rPr lang="en-US" altLang="zh-CN" sz="950" b="1" dirty="0">
                  <a:solidFill>
                    <a:srgbClr val="474747"/>
                  </a:solidFill>
                  <a:latin typeface="+mn-ea"/>
                </a:rPr>
                <a:t>URL</a:t>
              </a:r>
              <a:endParaRPr lang="zh-CN" altLang="en-US" sz="950" b="1" dirty="0">
                <a:solidFill>
                  <a:srgbClr val="474747"/>
                </a:solidFill>
                <a:latin typeface="+mn-ea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4908350" y="5267828"/>
              <a:ext cx="1033670" cy="583095"/>
            </a:xfrm>
            <a:prstGeom prst="ellipse">
              <a:avLst/>
            </a:prstGeom>
            <a:ln>
              <a:solidFill>
                <a:srgbClr val="C9394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anose="020B0604020202090204" pitchFamily="34" charset="0"/>
                <a:buNone/>
              </a:pPr>
              <a:r>
                <a:rPr lang="en-US" altLang="zh-CN" sz="950" b="1">
                  <a:solidFill>
                    <a:srgbClr val="474747"/>
                  </a:solidFill>
                  <a:latin typeface="+mn-ea"/>
                </a:rPr>
                <a:t>URL</a:t>
              </a:r>
              <a:endParaRPr lang="zh-CN" altLang="en-US" sz="950" b="1">
                <a:solidFill>
                  <a:srgbClr val="474747"/>
                </a:solidFill>
                <a:latin typeface="+mn-ea"/>
              </a:endParaRPr>
            </a:p>
          </p:txBody>
        </p:sp>
        <p:sp>
          <p:nvSpPr>
            <p:cNvPr id="25" name="椭圆 24"/>
            <p:cNvSpPr/>
            <p:nvPr/>
          </p:nvSpPr>
          <p:spPr bwMode="auto">
            <a:xfrm>
              <a:off x="4742445" y="3428187"/>
              <a:ext cx="1033670" cy="583095"/>
            </a:xfrm>
            <a:prstGeom prst="ellipse">
              <a:avLst/>
            </a:prstGeom>
            <a:ln>
              <a:solidFill>
                <a:srgbClr val="C9394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anose="020B0604020202090204" pitchFamily="34" charset="0"/>
                <a:buNone/>
              </a:pPr>
              <a:r>
                <a:rPr lang="en-US" altLang="zh-CN" sz="950" b="1">
                  <a:solidFill>
                    <a:srgbClr val="474747"/>
                  </a:solidFill>
                  <a:latin typeface="+mn-ea"/>
                </a:rPr>
                <a:t>URL</a:t>
              </a:r>
              <a:endParaRPr lang="zh-CN" altLang="en-US" sz="950" b="1">
                <a:solidFill>
                  <a:srgbClr val="474747"/>
                </a:solidFill>
                <a:latin typeface="+mn-ea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3150780" y="5216413"/>
              <a:ext cx="1033670" cy="583095"/>
            </a:xfrm>
            <a:prstGeom prst="ellipse">
              <a:avLst/>
            </a:prstGeom>
            <a:ln>
              <a:solidFill>
                <a:srgbClr val="C9394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anose="020B0604020202090204" pitchFamily="34" charset="0"/>
                <a:buNone/>
              </a:pPr>
              <a:r>
                <a:rPr lang="en-US" altLang="zh-CN" sz="950" b="1">
                  <a:solidFill>
                    <a:srgbClr val="474747"/>
                  </a:solidFill>
                  <a:latin typeface="+mn-ea"/>
                </a:rPr>
                <a:t>URL</a:t>
              </a:r>
              <a:endParaRPr lang="zh-CN" altLang="en-US" sz="950" b="1">
                <a:solidFill>
                  <a:srgbClr val="474747"/>
                </a:solidFill>
                <a:latin typeface="+mn-ea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5425185" y="4317732"/>
              <a:ext cx="1033670" cy="583095"/>
            </a:xfrm>
            <a:prstGeom prst="ellipse">
              <a:avLst/>
            </a:prstGeom>
            <a:ln>
              <a:solidFill>
                <a:srgbClr val="C9394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anose="020B0604020202090204" pitchFamily="34" charset="0"/>
                <a:buNone/>
              </a:pPr>
              <a:r>
                <a:rPr lang="en-US" altLang="zh-CN" sz="950" b="1" dirty="0">
                  <a:solidFill>
                    <a:srgbClr val="474747"/>
                  </a:solidFill>
                  <a:latin typeface="+mn-ea"/>
                </a:rPr>
                <a:t>URL</a:t>
              </a:r>
              <a:endParaRPr lang="zh-CN" altLang="en-US" sz="950" b="1" dirty="0">
                <a:solidFill>
                  <a:srgbClr val="474747"/>
                </a:solidFill>
                <a:latin typeface="+mn-ea"/>
              </a:endParaRPr>
            </a:p>
          </p:txBody>
        </p:sp>
        <p:cxnSp>
          <p:nvCxnSpPr>
            <p:cNvPr id="11" name="直接箭头连接符 10"/>
            <p:cNvCxnSpPr>
              <a:stCxn id="17" idx="5"/>
              <a:endCxn id="25" idx="2"/>
            </p:cNvCxnSpPr>
            <p:nvPr/>
          </p:nvCxnSpPr>
          <p:spPr bwMode="auto">
            <a:xfrm flipV="1">
              <a:off x="3824074" y="3719735"/>
              <a:ext cx="918371" cy="305799"/>
            </a:xfrm>
            <a:prstGeom prst="straightConnector1">
              <a:avLst/>
            </a:prstGeom>
            <a:ln w="28575">
              <a:solidFill>
                <a:srgbClr val="C9394A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7" idx="5"/>
              <a:endCxn id="18" idx="1"/>
            </p:cNvCxnSpPr>
            <p:nvPr/>
          </p:nvCxnSpPr>
          <p:spPr bwMode="auto">
            <a:xfrm>
              <a:off x="3824074" y="4025534"/>
              <a:ext cx="301257" cy="401629"/>
            </a:xfrm>
            <a:prstGeom prst="straightConnector1">
              <a:avLst/>
            </a:prstGeom>
            <a:ln w="28575">
              <a:solidFill>
                <a:srgbClr val="C9394A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7" idx="5"/>
              <a:endCxn id="27" idx="0"/>
            </p:cNvCxnSpPr>
            <p:nvPr/>
          </p:nvCxnSpPr>
          <p:spPr bwMode="auto">
            <a:xfrm flipH="1">
              <a:off x="3667615" y="4025534"/>
              <a:ext cx="156459" cy="1190879"/>
            </a:xfrm>
            <a:prstGeom prst="straightConnector1">
              <a:avLst/>
            </a:prstGeom>
            <a:ln w="28575">
              <a:solidFill>
                <a:srgbClr val="C9394A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8" idx="6"/>
              <a:endCxn id="29" idx="2"/>
            </p:cNvCxnSpPr>
            <p:nvPr/>
          </p:nvCxnSpPr>
          <p:spPr bwMode="auto">
            <a:xfrm flipV="1">
              <a:off x="5007624" y="4609280"/>
              <a:ext cx="417561" cy="24039"/>
            </a:xfrm>
            <a:prstGeom prst="straightConnector1">
              <a:avLst/>
            </a:prstGeom>
            <a:ln w="28575">
              <a:solidFill>
                <a:srgbClr val="C9394A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8" idx="5"/>
              <a:endCxn id="19" idx="1"/>
            </p:cNvCxnSpPr>
            <p:nvPr/>
          </p:nvCxnSpPr>
          <p:spPr bwMode="auto">
            <a:xfrm>
              <a:off x="4856247" y="4839474"/>
              <a:ext cx="203480" cy="513746"/>
            </a:xfrm>
            <a:prstGeom prst="straightConnector1">
              <a:avLst/>
            </a:prstGeom>
            <a:ln w="28575">
              <a:solidFill>
                <a:srgbClr val="C9394A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9" idx="2"/>
              <a:endCxn id="27" idx="6"/>
            </p:cNvCxnSpPr>
            <p:nvPr/>
          </p:nvCxnSpPr>
          <p:spPr bwMode="auto">
            <a:xfrm flipH="1" flipV="1">
              <a:off x="4184450" y="5507961"/>
              <a:ext cx="723900" cy="51415"/>
            </a:xfrm>
            <a:prstGeom prst="straightConnector1">
              <a:avLst/>
            </a:prstGeom>
            <a:ln w="28575">
              <a:solidFill>
                <a:srgbClr val="C9394A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圆角矩形 65"/>
          <p:cNvSpPr/>
          <p:nvPr/>
        </p:nvSpPr>
        <p:spPr>
          <a:xfrm>
            <a:off x="847037" y="2531264"/>
            <a:ext cx="898789" cy="842921"/>
          </a:xfrm>
          <a:prstGeom prst="roundRect">
            <a:avLst/>
          </a:prstGeom>
          <a:solidFill>
            <a:srgbClr val="C9394A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2160" b="1">
                <a:solidFill>
                  <a:schemeClr val="bg1"/>
                </a:solidFill>
              </a:rPr>
              <a:t>人工</a:t>
            </a:r>
            <a:endParaRPr lang="en-US" altLang="zh-CN" sz="2160" b="1">
              <a:solidFill>
                <a:schemeClr val="bg1"/>
              </a:solidFill>
            </a:endParaRPr>
          </a:p>
        </p:txBody>
      </p:sp>
      <p:cxnSp>
        <p:nvCxnSpPr>
          <p:cNvPr id="68" name="直接箭头连接符 67"/>
          <p:cNvCxnSpPr>
            <a:stCxn id="66" idx="3"/>
            <a:endCxn id="6" idx="1"/>
          </p:cNvCxnSpPr>
          <p:nvPr/>
        </p:nvCxnSpPr>
        <p:spPr bwMode="auto">
          <a:xfrm>
            <a:off x="1745826" y="2952725"/>
            <a:ext cx="606615" cy="1321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203809" y="2823017"/>
            <a:ext cx="64633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800" dirty="0"/>
              <a:t>自动</a:t>
            </a:r>
            <a:endParaRPr kumimoji="1" lang="zh-CN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2965" y="492782"/>
            <a:ext cx="7406640" cy="771525"/>
          </a:xfrm>
        </p:spPr>
        <p:txBody>
          <a:bodyPr/>
          <a:lstStyle/>
          <a:p>
            <a:r>
              <a:rPr lang="zh-CN" altLang="en-US" dirty="0"/>
              <a:t>爬虫：互联网数据，为我所用！</a:t>
            </a:r>
            <a:endParaRPr lang="en-US" altLang="zh-CN" dirty="0"/>
          </a:p>
        </p:txBody>
      </p:sp>
      <p:sp>
        <p:nvSpPr>
          <p:cNvPr id="13" name="流程图: 磁盘 12"/>
          <p:cNvSpPr/>
          <p:nvPr/>
        </p:nvSpPr>
        <p:spPr bwMode="auto">
          <a:xfrm>
            <a:off x="3722644" y="1887693"/>
            <a:ext cx="1554128" cy="1332320"/>
          </a:xfrm>
          <a:prstGeom prst="flowChartMagneticDisk">
            <a:avLst/>
          </a:prstGeom>
          <a:solidFill>
            <a:srgbClr val="C9394A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2160" b="1">
                <a:solidFill>
                  <a:schemeClr val="bg1"/>
                </a:solidFill>
              </a:rPr>
              <a:t>爬取数据</a:t>
            </a:r>
            <a:endParaRPr lang="zh-CN" altLang="en-US" sz="2160" b="1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53226" y="1775206"/>
            <a:ext cx="2169418" cy="778647"/>
            <a:chOff x="1623742" y="2790801"/>
            <a:chExt cx="3213952" cy="1153551"/>
          </a:xfrm>
        </p:grpSpPr>
        <p:sp>
          <p:nvSpPr>
            <p:cNvPr id="17" name="椭圆 16"/>
            <p:cNvSpPr/>
            <p:nvPr/>
          </p:nvSpPr>
          <p:spPr bwMode="auto">
            <a:xfrm>
              <a:off x="1623742" y="2790801"/>
              <a:ext cx="2109600" cy="1153551"/>
            </a:xfrm>
            <a:prstGeom prst="ellipse">
              <a:avLst/>
            </a:prstGeom>
            <a:ln>
              <a:solidFill>
                <a:srgbClr val="C9394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anose="020B0604020202090204" pitchFamily="34" charset="0"/>
                <a:buNone/>
              </a:pPr>
              <a:r>
                <a:rPr lang="zh-CN" altLang="en-US" sz="950" b="1" dirty="0">
                  <a:solidFill>
                    <a:srgbClr val="474747"/>
                  </a:solidFill>
                  <a:latin typeface="+mn-ea"/>
                </a:rPr>
                <a:t>小说聚合</a:t>
              </a:r>
              <a:endParaRPr lang="en-US" altLang="zh-CN" sz="950" b="1" dirty="0">
                <a:solidFill>
                  <a:srgbClr val="474747"/>
                </a:solidFill>
                <a:latin typeface="+mn-ea"/>
              </a:endParaRPr>
            </a:p>
            <a:p>
              <a:pPr algn="ctr">
                <a:buFont typeface="Arial" panose="020B0604020202090204" pitchFamily="34" charset="0"/>
                <a:buNone/>
              </a:pPr>
              <a:r>
                <a:rPr lang="zh-CN" altLang="en-US" sz="950" b="1" dirty="0">
                  <a:solidFill>
                    <a:srgbClr val="474747"/>
                  </a:solidFill>
                  <a:latin typeface="+mn-ea"/>
                </a:rPr>
                <a:t>阅读器</a:t>
              </a:r>
              <a:endParaRPr lang="zh-CN" altLang="en-US" sz="950" b="1" dirty="0">
                <a:solidFill>
                  <a:srgbClr val="474747"/>
                </a:solidFill>
                <a:latin typeface="+mn-ea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 bwMode="auto">
            <a:xfrm flipH="1" flipV="1">
              <a:off x="3733342" y="3249638"/>
              <a:ext cx="1104352" cy="406325"/>
            </a:xfrm>
            <a:prstGeom prst="straightConnector1">
              <a:avLst/>
            </a:prstGeom>
            <a:ln w="28575">
              <a:solidFill>
                <a:srgbClr val="C9394A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1924953" y="2821409"/>
            <a:ext cx="1797691" cy="921587"/>
            <a:chOff x="2174449" y="4340732"/>
            <a:chExt cx="2663245" cy="1365315"/>
          </a:xfrm>
        </p:grpSpPr>
        <p:sp>
          <p:nvSpPr>
            <p:cNvPr id="14" name="椭圆 13"/>
            <p:cNvSpPr/>
            <p:nvPr/>
          </p:nvSpPr>
          <p:spPr bwMode="auto">
            <a:xfrm>
              <a:off x="2174449" y="4552496"/>
              <a:ext cx="2109600" cy="1153551"/>
            </a:xfrm>
            <a:prstGeom prst="ellipse">
              <a:avLst/>
            </a:prstGeom>
            <a:ln>
              <a:solidFill>
                <a:srgbClr val="C9394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anose="020B0604020202090204" pitchFamily="34" charset="0"/>
                <a:buNone/>
              </a:pPr>
              <a:r>
                <a:rPr lang="zh-CN" altLang="en-US" sz="950" b="1" dirty="0">
                  <a:solidFill>
                    <a:srgbClr val="474747"/>
                  </a:solidFill>
                  <a:latin typeface="+mn-ea"/>
                </a:rPr>
                <a:t>爆笑故事</a:t>
              </a:r>
              <a:endParaRPr lang="en-US" altLang="zh-CN" sz="950" b="1" dirty="0">
                <a:solidFill>
                  <a:srgbClr val="474747"/>
                </a:solidFill>
                <a:latin typeface="+mn-ea"/>
              </a:endParaRPr>
            </a:p>
            <a:p>
              <a:pPr algn="ctr">
                <a:buFont typeface="Arial" panose="020B0604020202090204" pitchFamily="34" charset="0"/>
                <a:buNone/>
              </a:pPr>
              <a:r>
                <a:rPr lang="zh-CN" altLang="en-US" sz="950" b="1" dirty="0">
                  <a:solidFill>
                    <a:srgbClr val="474747"/>
                  </a:solidFill>
                  <a:latin typeface="+mn-ea"/>
                </a:rPr>
                <a:t>集锦</a:t>
              </a:r>
              <a:endParaRPr lang="zh-CN" altLang="en-US" sz="950" b="1" dirty="0">
                <a:solidFill>
                  <a:srgbClr val="474747"/>
                </a:solidFill>
                <a:latin typeface="+mn-ea"/>
              </a:endParaRPr>
            </a:p>
          </p:txBody>
        </p:sp>
        <p:cxnSp>
          <p:nvCxnSpPr>
            <p:cNvPr id="9" name="直接箭头连接符 8"/>
            <p:cNvCxnSpPr>
              <a:endCxn id="14" idx="7"/>
            </p:cNvCxnSpPr>
            <p:nvPr/>
          </p:nvCxnSpPr>
          <p:spPr bwMode="auto">
            <a:xfrm flipH="1">
              <a:off x="3975105" y="4340732"/>
              <a:ext cx="862589" cy="380698"/>
            </a:xfrm>
            <a:prstGeom prst="straightConnector1">
              <a:avLst/>
            </a:prstGeom>
            <a:ln w="28575">
              <a:solidFill>
                <a:srgbClr val="C9394A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5276772" y="2748515"/>
            <a:ext cx="1779232" cy="994482"/>
            <a:chOff x="7140106" y="4232739"/>
            <a:chExt cx="2635899" cy="1473307"/>
          </a:xfrm>
        </p:grpSpPr>
        <p:sp>
          <p:nvSpPr>
            <p:cNvPr id="4" name="椭圆 3"/>
            <p:cNvSpPr/>
            <p:nvPr/>
          </p:nvSpPr>
          <p:spPr bwMode="auto">
            <a:xfrm>
              <a:off x="7666405" y="4552495"/>
              <a:ext cx="2109600" cy="1153551"/>
            </a:xfrm>
            <a:prstGeom prst="ellipse">
              <a:avLst/>
            </a:prstGeom>
            <a:ln>
              <a:solidFill>
                <a:srgbClr val="C9394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anose="020B0604020202090204" pitchFamily="34" charset="0"/>
                <a:buNone/>
              </a:pPr>
              <a:r>
                <a:rPr lang="zh-CN" altLang="en-US" sz="950" b="1">
                  <a:solidFill>
                    <a:srgbClr val="474747"/>
                  </a:solidFill>
                  <a:latin typeface="+mn-ea"/>
                </a:rPr>
                <a:t>图书价格</a:t>
              </a:r>
              <a:endParaRPr lang="en-US" altLang="zh-CN" sz="950" b="1">
                <a:solidFill>
                  <a:srgbClr val="474747"/>
                </a:solidFill>
                <a:latin typeface="+mn-ea"/>
              </a:endParaRPr>
            </a:p>
            <a:p>
              <a:pPr algn="ctr">
                <a:buFont typeface="Arial" panose="020B0604020202090204" pitchFamily="34" charset="0"/>
                <a:buNone/>
              </a:pPr>
              <a:r>
                <a:rPr lang="zh-CN" altLang="en-US" sz="950" b="1">
                  <a:solidFill>
                    <a:srgbClr val="474747"/>
                  </a:solidFill>
                  <a:latin typeface="+mn-ea"/>
                </a:rPr>
                <a:t>对比网</a:t>
              </a:r>
              <a:endParaRPr lang="zh-CN" altLang="en-US" sz="950" b="1">
                <a:solidFill>
                  <a:srgbClr val="474747"/>
                </a:solidFill>
                <a:latin typeface="+mn-ea"/>
              </a:endParaRPr>
            </a:p>
          </p:txBody>
        </p:sp>
        <p:cxnSp>
          <p:nvCxnSpPr>
            <p:cNvPr id="25" name="直接箭头连接符 24"/>
            <p:cNvCxnSpPr>
              <a:endCxn id="4" idx="1"/>
            </p:cNvCxnSpPr>
            <p:nvPr/>
          </p:nvCxnSpPr>
          <p:spPr bwMode="auto">
            <a:xfrm>
              <a:off x="7140106" y="4232739"/>
              <a:ext cx="835243" cy="488690"/>
            </a:xfrm>
            <a:prstGeom prst="straightConnector1">
              <a:avLst/>
            </a:prstGeom>
            <a:ln w="28575">
              <a:solidFill>
                <a:srgbClr val="C9394A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3787718" y="3220012"/>
            <a:ext cx="1423980" cy="1507426"/>
            <a:chOff x="4934100" y="4389388"/>
            <a:chExt cx="2109600" cy="2233224"/>
          </a:xfrm>
        </p:grpSpPr>
        <p:sp>
          <p:nvSpPr>
            <p:cNvPr id="18" name="椭圆 17"/>
            <p:cNvSpPr/>
            <p:nvPr/>
          </p:nvSpPr>
          <p:spPr bwMode="auto">
            <a:xfrm>
              <a:off x="4934100" y="5469061"/>
              <a:ext cx="2109600" cy="1153551"/>
            </a:xfrm>
            <a:prstGeom prst="ellipse">
              <a:avLst/>
            </a:prstGeom>
            <a:ln>
              <a:solidFill>
                <a:srgbClr val="C9394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sz="950" b="1">
                  <a:solidFill>
                    <a:srgbClr val="474747"/>
                  </a:solidFill>
                  <a:latin typeface="+mn-ea"/>
                </a:rPr>
                <a:t>最漂亮</a:t>
              </a:r>
              <a:endParaRPr lang="en-US" altLang="zh-CN" sz="950" b="1">
                <a:solidFill>
                  <a:srgbClr val="474747"/>
                </a:solidFill>
                <a:latin typeface="+mn-ea"/>
              </a:endParaRPr>
            </a:p>
            <a:p>
              <a:pPr algn="ctr"/>
              <a:r>
                <a:rPr lang="zh-CN" altLang="en-US" sz="950" b="1">
                  <a:solidFill>
                    <a:srgbClr val="474747"/>
                  </a:solidFill>
                  <a:latin typeface="+mn-ea"/>
                </a:rPr>
                <a:t>美女图片网</a:t>
              </a:r>
              <a:endParaRPr lang="en-US" altLang="zh-CN" sz="950" b="1">
                <a:solidFill>
                  <a:srgbClr val="474747"/>
                </a:solidFill>
                <a:latin typeface="+mn-ea"/>
              </a:endParaRPr>
            </a:p>
          </p:txBody>
        </p:sp>
        <p:cxnSp>
          <p:nvCxnSpPr>
            <p:cNvPr id="27" name="直接箭头连接符 26"/>
            <p:cNvCxnSpPr>
              <a:stCxn id="13" idx="3"/>
              <a:endCxn id="18" idx="0"/>
            </p:cNvCxnSpPr>
            <p:nvPr/>
          </p:nvCxnSpPr>
          <p:spPr bwMode="auto">
            <a:xfrm>
              <a:off x="5988900" y="4389388"/>
              <a:ext cx="0" cy="1079673"/>
            </a:xfrm>
            <a:prstGeom prst="straightConnector1">
              <a:avLst/>
            </a:prstGeom>
            <a:ln w="28575">
              <a:solidFill>
                <a:srgbClr val="C9394A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5276773" y="1775205"/>
            <a:ext cx="2169791" cy="778647"/>
            <a:chOff x="7140106" y="2790800"/>
            <a:chExt cx="3214505" cy="1153551"/>
          </a:xfrm>
        </p:grpSpPr>
        <p:sp>
          <p:nvSpPr>
            <p:cNvPr id="16" name="椭圆 15"/>
            <p:cNvSpPr/>
            <p:nvPr/>
          </p:nvSpPr>
          <p:spPr bwMode="auto">
            <a:xfrm>
              <a:off x="8244458" y="2790800"/>
              <a:ext cx="2110153" cy="1153551"/>
            </a:xfrm>
            <a:prstGeom prst="ellipse">
              <a:avLst/>
            </a:prstGeom>
            <a:ln>
              <a:solidFill>
                <a:srgbClr val="C9394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anose="020B0604020202090204" pitchFamily="34" charset="0"/>
                <a:buNone/>
              </a:pPr>
              <a:r>
                <a:rPr lang="zh-CN" altLang="en-US" sz="950" b="1" dirty="0">
                  <a:solidFill>
                    <a:srgbClr val="474747"/>
                  </a:solidFill>
                  <a:latin typeface="+mn-ea"/>
                </a:rPr>
                <a:t>电影、音乐</a:t>
              </a:r>
              <a:endParaRPr lang="en-US" altLang="zh-CN" sz="950" b="1" dirty="0">
                <a:solidFill>
                  <a:srgbClr val="474747"/>
                </a:solidFill>
                <a:latin typeface="+mn-ea"/>
              </a:endParaRPr>
            </a:p>
            <a:p>
              <a:pPr algn="ctr">
                <a:buFont typeface="Arial" panose="020B0604020202090204" pitchFamily="34" charset="0"/>
                <a:buNone/>
              </a:pPr>
              <a:r>
                <a:rPr lang="zh-CN" altLang="en-US" sz="950" b="1" dirty="0">
                  <a:solidFill>
                    <a:srgbClr val="474747"/>
                  </a:solidFill>
                  <a:latin typeface="+mn-ea"/>
                </a:rPr>
                <a:t>评论网</a:t>
              </a:r>
              <a:endParaRPr lang="zh-CN" altLang="en-US" sz="950" b="1" dirty="0">
                <a:solidFill>
                  <a:srgbClr val="474747"/>
                </a:solidFill>
                <a:latin typeface="+mn-ea"/>
              </a:endParaRPr>
            </a:p>
          </p:txBody>
        </p:sp>
        <p:cxnSp>
          <p:nvCxnSpPr>
            <p:cNvPr id="19" name="直接箭头连接符 18"/>
            <p:cNvCxnSpPr>
              <a:endCxn id="16" idx="2"/>
            </p:cNvCxnSpPr>
            <p:nvPr/>
          </p:nvCxnSpPr>
          <p:spPr bwMode="auto">
            <a:xfrm flipV="1">
              <a:off x="7140106" y="3367576"/>
              <a:ext cx="1104352" cy="288387"/>
            </a:xfrm>
            <a:prstGeom prst="straightConnector1">
              <a:avLst/>
            </a:prstGeom>
            <a:ln w="28575">
              <a:solidFill>
                <a:srgbClr val="C9394A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8680" y="1401467"/>
            <a:ext cx="7406640" cy="166748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本门课程的特点</a:t>
            </a:r>
            <a:br>
              <a:rPr lang="en-US" altLang="zh-CN" dirty="0"/>
            </a:br>
            <a:r>
              <a:rPr lang="zh-CN" altLang="en-US" dirty="0"/>
              <a:t>极简、够用、多实战案例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3651" y="238475"/>
            <a:ext cx="7406640" cy="771525"/>
          </a:xfrm>
        </p:spPr>
        <p:txBody>
          <a:bodyPr/>
          <a:lstStyle/>
          <a:p>
            <a:r>
              <a:rPr lang="zh-CN" altLang="en-US" dirty="0"/>
              <a:t>课程大纲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 bwMode="auto">
          <a:xfrm>
            <a:off x="1853088" y="1010000"/>
            <a:ext cx="5528466" cy="560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20000"/>
              </a:lnSpc>
            </a:pPr>
            <a:r>
              <a:rPr lang="en-US" altLang="zh-CN" sz="1260" b="1" dirty="0">
                <a:solidFill>
                  <a:srgbClr val="0070C0"/>
                </a:solidFill>
                <a:latin typeface="+mn-ea"/>
              </a:rPr>
              <a:t>01.</a:t>
            </a:r>
            <a:r>
              <a:rPr lang="zh-CN" altLang="en-US" sz="1260" b="1" dirty="0">
                <a:solidFill>
                  <a:srgbClr val="0070C0"/>
                </a:solidFill>
                <a:latin typeface="+mn-ea"/>
              </a:rPr>
              <a:t> 爬虫的简介、价值、开发环境</a:t>
            </a:r>
            <a:endParaRPr lang="en-US" altLang="zh-CN" sz="126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52930" y="1748041"/>
            <a:ext cx="5528310" cy="12122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20000"/>
              </a:lnSpc>
            </a:pPr>
            <a:r>
              <a:rPr lang="en-US" altLang="zh-CN" sz="1260" b="1" dirty="0">
                <a:solidFill>
                  <a:srgbClr val="0070C0"/>
                </a:solidFill>
                <a:latin typeface="+mn-ea"/>
              </a:rPr>
              <a:t>02.</a:t>
            </a:r>
            <a:r>
              <a:rPr lang="zh-CN" altLang="en-US" sz="1260" b="1" dirty="0">
                <a:solidFill>
                  <a:srgbClr val="0070C0"/>
                </a:solidFill>
                <a:latin typeface="+mn-ea"/>
              </a:rPr>
              <a:t> 简单的爬虫架构和执行流程</a:t>
            </a:r>
            <a:endParaRPr lang="en-US" altLang="zh-CN" sz="1260" b="1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260" b="1" dirty="0">
                <a:solidFill>
                  <a:srgbClr val="0070C0"/>
                </a:solidFill>
                <a:latin typeface="+mn-ea"/>
              </a:rPr>
              <a:t>03.</a:t>
            </a:r>
            <a:r>
              <a:rPr lang="zh-CN" altLang="en-US" sz="126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1260" b="1" dirty="0">
                <a:solidFill>
                  <a:srgbClr val="0070C0"/>
                </a:solidFill>
                <a:latin typeface="+mn-ea"/>
              </a:rPr>
              <a:t>URL</a:t>
            </a:r>
            <a:r>
              <a:rPr lang="zh-CN" altLang="en-US" sz="1260" b="1" dirty="0">
                <a:solidFill>
                  <a:srgbClr val="0070C0"/>
                </a:solidFill>
                <a:latin typeface="+mn-ea"/>
              </a:rPr>
              <a:t>管理器</a:t>
            </a:r>
            <a:endParaRPr lang="en-US" altLang="zh-CN" sz="1260" b="1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260" b="1" dirty="0">
                <a:solidFill>
                  <a:srgbClr val="0070C0"/>
                </a:solidFill>
                <a:latin typeface="+mn-ea"/>
              </a:rPr>
              <a:t>04.</a:t>
            </a:r>
            <a:r>
              <a:rPr lang="zh-CN" altLang="en-US" sz="1260" b="1" dirty="0">
                <a:solidFill>
                  <a:srgbClr val="0070C0"/>
                </a:solidFill>
                <a:latin typeface="+mn-ea"/>
              </a:rPr>
              <a:t> 网页下载器（</a:t>
            </a:r>
            <a:r>
              <a:rPr lang="en-US" altLang="zh-CN" sz="1260" b="1" dirty="0">
                <a:solidFill>
                  <a:srgbClr val="0070C0"/>
                </a:solidFill>
                <a:latin typeface="+mn-ea"/>
              </a:rPr>
              <a:t>requests</a:t>
            </a:r>
            <a:r>
              <a:rPr lang="zh-CN" altLang="en-US" sz="1260" b="1" dirty="0">
                <a:solidFill>
                  <a:srgbClr val="0070C0"/>
                </a:solidFill>
                <a:latin typeface="+mn-ea"/>
              </a:rPr>
              <a:t>）</a:t>
            </a:r>
            <a:endParaRPr lang="en-US" altLang="zh-CN" sz="1260" b="1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260" b="1" dirty="0">
                <a:solidFill>
                  <a:srgbClr val="0070C0"/>
                </a:solidFill>
                <a:latin typeface="+mn-ea"/>
              </a:rPr>
              <a:t>05.</a:t>
            </a:r>
            <a:r>
              <a:rPr lang="zh-CN" altLang="en-US" sz="1260" b="1" dirty="0">
                <a:solidFill>
                  <a:srgbClr val="0070C0"/>
                </a:solidFill>
                <a:latin typeface="+mn-ea"/>
              </a:rPr>
              <a:t> 网页解析器（</a:t>
            </a:r>
            <a:r>
              <a:rPr lang="en-US" altLang="zh-CN" sz="1260" b="1" dirty="0" err="1">
                <a:solidFill>
                  <a:srgbClr val="0070C0"/>
                </a:solidFill>
                <a:latin typeface="+mn-ea"/>
              </a:rPr>
              <a:t>BeautifulSoup</a:t>
            </a:r>
            <a:r>
              <a:rPr lang="zh-CN" altLang="en-US" sz="1260" b="1" dirty="0">
                <a:solidFill>
                  <a:srgbClr val="0070C0"/>
                </a:solidFill>
                <a:latin typeface="+mn-ea"/>
              </a:rPr>
              <a:t>）</a:t>
            </a:r>
            <a:endParaRPr lang="zh-CN" altLang="en-US" sz="1260" b="1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260" b="1" dirty="0">
                <a:solidFill>
                  <a:srgbClr val="0070C0"/>
                </a:solidFill>
                <a:latin typeface="+mn-ea"/>
              </a:rPr>
              <a:t>06. </a:t>
            </a:r>
            <a:r>
              <a:rPr lang="zh-CN" altLang="en-US" sz="1260" b="1" dirty="0">
                <a:solidFill>
                  <a:srgbClr val="0070C0"/>
                </a:solidFill>
                <a:latin typeface="+mn-ea"/>
              </a:rPr>
              <a:t>使用</a:t>
            </a:r>
            <a:r>
              <a:rPr lang="en-US" altLang="zh-CN" sz="1260" b="1" dirty="0">
                <a:solidFill>
                  <a:srgbClr val="0070C0"/>
                </a:solidFill>
                <a:latin typeface="+mn-ea"/>
              </a:rPr>
              <a:t>chrome</a:t>
            </a:r>
            <a:r>
              <a:rPr lang="zh-CN" altLang="en-US" sz="1260" b="1" dirty="0">
                <a:solidFill>
                  <a:srgbClr val="0070C0"/>
                </a:solidFill>
                <a:latin typeface="+mn-ea"/>
              </a:rPr>
              <a:t>对目标网站分析</a:t>
            </a:r>
            <a:endParaRPr lang="zh-CN" altLang="en-US" sz="126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852930" y="3138056"/>
            <a:ext cx="5528310" cy="16325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20000"/>
              </a:lnSpc>
            </a:pPr>
            <a:r>
              <a:rPr lang="en-US" altLang="zh-CN" sz="1260" b="1" dirty="0">
                <a:solidFill>
                  <a:srgbClr val="0070C0"/>
                </a:solidFill>
                <a:latin typeface="+mn-ea"/>
              </a:rPr>
              <a:t>07.</a:t>
            </a:r>
            <a:r>
              <a:rPr lang="zh-CN" altLang="en-US" sz="1260" b="1" dirty="0">
                <a:solidFill>
                  <a:srgbClr val="0070C0"/>
                </a:solidFill>
                <a:latin typeface="+mn-ea"/>
              </a:rPr>
              <a:t> 实战：爬取</a:t>
            </a:r>
            <a:r>
              <a:rPr lang="en-US" altLang="zh-CN" sz="1260" b="1" dirty="0" err="1">
                <a:solidFill>
                  <a:srgbClr val="0070C0"/>
                </a:solidFill>
                <a:latin typeface="+mn-ea"/>
              </a:rPr>
              <a:t>wordpress</a:t>
            </a:r>
            <a:r>
              <a:rPr lang="zh-CN" altLang="en-US" sz="1260" b="1" dirty="0">
                <a:solidFill>
                  <a:srgbClr val="0070C0"/>
                </a:solidFill>
                <a:latin typeface="+mn-ea"/>
              </a:rPr>
              <a:t>博客文章</a:t>
            </a:r>
            <a:endParaRPr lang="en-US" altLang="zh-CN" sz="1260" b="1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260" b="1" dirty="0">
                <a:solidFill>
                  <a:srgbClr val="0070C0"/>
                </a:solidFill>
                <a:latin typeface="+mn-ea"/>
              </a:rPr>
              <a:t>08.</a:t>
            </a:r>
            <a:r>
              <a:rPr lang="zh-CN" altLang="en-US" sz="1260" b="1" dirty="0">
                <a:solidFill>
                  <a:srgbClr val="0070C0"/>
                </a:solidFill>
                <a:latin typeface="+mn-ea"/>
              </a:rPr>
              <a:t> 实战：爬取博客园技术文章</a:t>
            </a:r>
            <a:endParaRPr lang="en-US" altLang="zh-CN" sz="1260" b="1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260" b="1" dirty="0">
                <a:solidFill>
                  <a:srgbClr val="0070C0"/>
                </a:solidFill>
                <a:latin typeface="+mn-ea"/>
              </a:rPr>
              <a:t>09.</a:t>
            </a:r>
            <a:r>
              <a:rPr lang="zh-CN" altLang="en-US" sz="1260" b="1" dirty="0">
                <a:solidFill>
                  <a:srgbClr val="0070C0"/>
                </a:solidFill>
                <a:latin typeface="+mn-ea"/>
              </a:rPr>
              <a:t> 实战：爬取下载完本小说</a:t>
            </a:r>
            <a:endParaRPr lang="en-US" altLang="zh-CN" sz="1260" b="1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260" b="1" dirty="0">
                <a:solidFill>
                  <a:srgbClr val="0070C0"/>
                </a:solidFill>
                <a:latin typeface="+mn-ea"/>
              </a:rPr>
              <a:t>10.</a:t>
            </a:r>
            <a:r>
              <a:rPr lang="zh-CN" altLang="en-US" sz="1260" b="1" dirty="0">
                <a:solidFill>
                  <a:srgbClr val="0070C0"/>
                </a:solidFill>
                <a:latin typeface="+mn-ea"/>
              </a:rPr>
              <a:t> 实战：批量爬取下载美女图片</a:t>
            </a:r>
            <a:endParaRPr lang="zh-CN" altLang="en-US" sz="1260" b="1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260" b="1" dirty="0">
                <a:solidFill>
                  <a:srgbClr val="0070C0"/>
                </a:solidFill>
                <a:latin typeface="+mn-ea"/>
              </a:rPr>
              <a:t>11. </a:t>
            </a:r>
            <a:r>
              <a:rPr lang="zh-CN" altLang="en-US" sz="1260" b="1" dirty="0">
                <a:solidFill>
                  <a:srgbClr val="0070C0"/>
                </a:solidFill>
                <a:latin typeface="+mn-ea"/>
              </a:rPr>
              <a:t>实战：利用爬虫给宝宝取名字</a:t>
            </a:r>
            <a:endParaRPr lang="zh-CN" altLang="en-US" sz="1260" b="1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260" b="1" dirty="0">
                <a:solidFill>
                  <a:srgbClr val="0070C0"/>
                </a:solidFill>
                <a:latin typeface="+mn-ea"/>
              </a:rPr>
              <a:t>12. </a:t>
            </a:r>
            <a:r>
              <a:rPr lang="zh-CN" altLang="en-US" sz="1260" b="1" dirty="0">
                <a:solidFill>
                  <a:srgbClr val="0070C0"/>
                </a:solidFill>
                <a:latin typeface="+mn-ea"/>
              </a:rPr>
              <a:t>实战：登录</a:t>
            </a:r>
            <a:r>
              <a:rPr lang="zh-CN" altLang="en-US" sz="1260" b="1" dirty="0">
                <a:solidFill>
                  <a:srgbClr val="0070C0"/>
                </a:solidFill>
                <a:latin typeface="+mn-ea"/>
                <a:sym typeface="+mn-ea"/>
              </a:rPr>
              <a:t>脉脉网</a:t>
            </a:r>
            <a:r>
              <a:rPr lang="zh-CN" altLang="en-US" sz="1260" b="1" dirty="0">
                <a:solidFill>
                  <a:srgbClr val="0070C0"/>
                </a:solidFill>
                <a:latin typeface="+mn-ea"/>
              </a:rPr>
              <a:t>爬取匿名列表</a:t>
            </a:r>
            <a:endParaRPr lang="zh-CN" altLang="en-US" sz="126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09985" y="3677087"/>
            <a:ext cx="508473" cy="286873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265" dirty="0"/>
              <a:t>实战</a:t>
            </a:r>
            <a:endParaRPr kumimoji="1" lang="zh-CN" altLang="en-US" sz="1265" dirty="0"/>
          </a:p>
        </p:txBody>
      </p:sp>
      <p:sp>
        <p:nvSpPr>
          <p:cNvPr id="9" name="文本框 8"/>
          <p:cNvSpPr txBox="1"/>
          <p:nvPr/>
        </p:nvSpPr>
        <p:spPr>
          <a:xfrm>
            <a:off x="1209984" y="2168205"/>
            <a:ext cx="508473" cy="286873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265" dirty="0"/>
              <a:t>基础</a:t>
            </a:r>
            <a:endParaRPr kumimoji="1" lang="zh-CN" altLang="en-US" sz="1265" dirty="0"/>
          </a:p>
        </p:txBody>
      </p:sp>
      <p:sp>
        <p:nvSpPr>
          <p:cNvPr id="10" name="文本框 9"/>
          <p:cNvSpPr txBox="1"/>
          <p:nvPr/>
        </p:nvSpPr>
        <p:spPr>
          <a:xfrm>
            <a:off x="1209983" y="1151333"/>
            <a:ext cx="508473" cy="286873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265" dirty="0"/>
              <a:t>准备</a:t>
            </a:r>
            <a:endParaRPr kumimoji="1" lang="zh-CN" altLang="en-US" sz="126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2965" y="358810"/>
            <a:ext cx="7406640" cy="771525"/>
          </a:xfrm>
        </p:spPr>
        <p:txBody>
          <a:bodyPr/>
          <a:lstStyle/>
          <a:p>
            <a:r>
              <a:rPr lang="zh-CN" altLang="en-US" dirty="0"/>
              <a:t>爬虫开发使用的开发环境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 bwMode="auto">
          <a:xfrm>
            <a:off x="1760270" y="1481210"/>
            <a:ext cx="5612031" cy="2863253"/>
          </a:xfrm>
          <a:prstGeom prst="rect">
            <a:avLst/>
          </a:prstGeom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620" b="1" dirty="0">
                <a:solidFill>
                  <a:srgbClr val="474747"/>
                </a:solidFill>
                <a:latin typeface="+mn-ea"/>
              </a:rPr>
              <a:t>Python3.7</a:t>
            </a:r>
            <a:endParaRPr lang="en-US" altLang="zh-CN" sz="1620" b="1" dirty="0">
              <a:solidFill>
                <a:srgbClr val="474747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20" b="1" dirty="0">
                <a:solidFill>
                  <a:srgbClr val="474747"/>
                </a:solidFill>
                <a:latin typeface="+mn-ea"/>
              </a:rPr>
              <a:t>系统环境：</a:t>
            </a:r>
            <a:r>
              <a:rPr lang="en-US" altLang="zh-CN" sz="1620" b="1" dirty="0">
                <a:solidFill>
                  <a:srgbClr val="474747"/>
                </a:solidFill>
                <a:latin typeface="+mn-ea"/>
              </a:rPr>
              <a:t>Mac</a:t>
            </a:r>
            <a:r>
              <a:rPr lang="zh-CN" altLang="en-US" sz="1620" b="1" dirty="0">
                <a:solidFill>
                  <a:srgbClr val="474747"/>
                </a:solidFill>
                <a:latin typeface="+mn-ea"/>
              </a:rPr>
              <a:t>（</a:t>
            </a:r>
            <a:r>
              <a:rPr lang="en-US" altLang="zh-CN" sz="1620" b="1" dirty="0">
                <a:solidFill>
                  <a:srgbClr val="474747"/>
                </a:solidFill>
                <a:latin typeface="+mn-ea"/>
              </a:rPr>
              <a:t>windows</a:t>
            </a:r>
            <a:r>
              <a:rPr lang="zh-CN" altLang="en-US" sz="1620" b="1" dirty="0">
                <a:solidFill>
                  <a:srgbClr val="474747"/>
                </a:solidFill>
                <a:latin typeface="+mn-ea"/>
              </a:rPr>
              <a:t>、</a:t>
            </a:r>
            <a:r>
              <a:rPr lang="en-US" altLang="zh-CN" sz="1620" b="1" dirty="0" err="1">
                <a:solidFill>
                  <a:srgbClr val="474747"/>
                </a:solidFill>
                <a:latin typeface="+mn-ea"/>
              </a:rPr>
              <a:t>linux</a:t>
            </a:r>
            <a:r>
              <a:rPr lang="zh-CN" altLang="en-US" sz="1620" b="1" dirty="0">
                <a:solidFill>
                  <a:srgbClr val="474747"/>
                </a:solidFill>
                <a:latin typeface="+mn-ea"/>
              </a:rPr>
              <a:t>都行）</a:t>
            </a:r>
            <a:endParaRPr lang="en-US" altLang="zh-CN" sz="1620" b="1" dirty="0">
              <a:solidFill>
                <a:srgbClr val="474747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20" b="1" dirty="0">
                <a:solidFill>
                  <a:srgbClr val="474747"/>
                </a:solidFill>
                <a:latin typeface="+mn-ea"/>
              </a:rPr>
              <a:t>编辑器：</a:t>
            </a:r>
            <a:r>
              <a:rPr lang="en-US" altLang="zh-CN" sz="1620" b="1" dirty="0" err="1">
                <a:solidFill>
                  <a:srgbClr val="474747"/>
                </a:solidFill>
                <a:latin typeface="+mn-ea"/>
              </a:rPr>
              <a:t>Pycharm</a:t>
            </a:r>
            <a:endParaRPr lang="en-US" altLang="zh-CN" sz="1620" b="1" dirty="0">
              <a:solidFill>
                <a:srgbClr val="474747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20" b="1" dirty="0">
                <a:solidFill>
                  <a:srgbClr val="474747"/>
                </a:solidFill>
                <a:latin typeface="+mn-ea"/>
              </a:rPr>
              <a:t>网页下载：</a:t>
            </a:r>
            <a:r>
              <a:rPr lang="en-US" altLang="zh-CN" sz="1620" b="1" dirty="0">
                <a:solidFill>
                  <a:srgbClr val="474747"/>
                </a:solidFill>
                <a:latin typeface="+mn-ea"/>
              </a:rPr>
              <a:t>requests</a:t>
            </a:r>
            <a:endParaRPr lang="en-US" altLang="zh-CN" sz="1620" b="1" dirty="0">
              <a:solidFill>
                <a:srgbClr val="474747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20" b="1" dirty="0">
                <a:solidFill>
                  <a:srgbClr val="474747"/>
                </a:solidFill>
                <a:latin typeface="+mn-ea"/>
              </a:rPr>
              <a:t>网页解析：</a:t>
            </a:r>
            <a:r>
              <a:rPr lang="en-US" altLang="zh-CN" sz="1620" b="1" dirty="0" err="1">
                <a:solidFill>
                  <a:srgbClr val="474747"/>
                </a:solidFill>
                <a:latin typeface="+mn-ea"/>
              </a:rPr>
              <a:t>BeautifulSoup</a:t>
            </a:r>
            <a:r>
              <a:rPr lang="en-US" altLang="zh-CN" sz="1620" b="1" dirty="0">
                <a:solidFill>
                  <a:srgbClr val="474747"/>
                </a:solidFill>
                <a:latin typeface="+mn-ea"/>
              </a:rPr>
              <a:t>/bs4</a:t>
            </a:r>
            <a:endParaRPr lang="en-US" altLang="zh-CN" sz="1620" b="1" dirty="0">
              <a:solidFill>
                <a:srgbClr val="474747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20" b="1" dirty="0">
                <a:solidFill>
                  <a:srgbClr val="474747"/>
                </a:solidFill>
                <a:latin typeface="+mn-ea"/>
              </a:rPr>
              <a:t>网页分析：</a:t>
            </a:r>
            <a:r>
              <a:rPr lang="en-US" altLang="zh-CN" sz="1620" b="1" dirty="0">
                <a:solidFill>
                  <a:srgbClr val="474747"/>
                </a:solidFill>
                <a:latin typeface="+mn-ea"/>
              </a:rPr>
              <a:t>chrome</a:t>
            </a:r>
            <a:r>
              <a:rPr lang="zh-CN" altLang="en-US" sz="1620" b="1" dirty="0">
                <a:solidFill>
                  <a:srgbClr val="474747"/>
                </a:solidFill>
                <a:latin typeface="+mn-ea"/>
              </a:rPr>
              <a:t>浏览器</a:t>
            </a:r>
            <a:r>
              <a:rPr lang="en-US" altLang="zh-CN" sz="1620" b="1" dirty="0">
                <a:solidFill>
                  <a:srgbClr val="474747"/>
                </a:solidFill>
                <a:latin typeface="+mn-ea"/>
              </a:rPr>
              <a:t>(</a:t>
            </a:r>
            <a:r>
              <a:rPr lang="zh-CN" altLang="en-US" sz="1620" b="1" dirty="0">
                <a:solidFill>
                  <a:srgbClr val="474747"/>
                </a:solidFill>
                <a:latin typeface="+mn-ea"/>
              </a:rPr>
              <a:t>用到了</a:t>
            </a:r>
            <a:r>
              <a:rPr lang="en-US" altLang="zh-CN" sz="1620" b="1" dirty="0">
                <a:solidFill>
                  <a:srgbClr val="474747"/>
                </a:solidFill>
                <a:latin typeface="+mn-ea"/>
              </a:rPr>
              <a:t>EditThisCookie</a:t>
            </a:r>
            <a:r>
              <a:rPr lang="zh-CN" altLang="en-US" sz="1620" b="1" dirty="0">
                <a:solidFill>
                  <a:srgbClr val="474747"/>
                </a:solidFill>
                <a:latin typeface="+mn-ea"/>
              </a:rPr>
              <a:t>插件</a:t>
            </a:r>
            <a:r>
              <a:rPr lang="en-US" altLang="zh-CN" sz="1620" b="1" dirty="0">
                <a:solidFill>
                  <a:srgbClr val="474747"/>
                </a:solidFill>
                <a:latin typeface="+mn-ea"/>
              </a:rPr>
              <a:t>)</a:t>
            </a:r>
            <a:endParaRPr lang="en-US" altLang="zh-CN" sz="1620" b="1" dirty="0">
              <a:solidFill>
                <a:srgbClr val="474747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10940" y="327613"/>
            <a:ext cx="4132406" cy="661316"/>
          </a:xfrm>
        </p:spPr>
        <p:txBody>
          <a:bodyPr/>
          <a:lstStyle/>
          <a:p>
            <a:r>
              <a:rPr lang="zh-CN" altLang="en-US" dirty="0"/>
              <a:t>简单爬虫架构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54107" y="2667286"/>
            <a:ext cx="1090590" cy="737851"/>
          </a:xfrm>
          <a:prstGeom prst="roundRect">
            <a:avLst/>
          </a:prstGeom>
          <a:solidFill>
            <a:srgbClr val="C9394A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1800" b="1">
                <a:solidFill>
                  <a:schemeClr val="bg1"/>
                </a:solidFill>
              </a:rPr>
              <a:t>爬虫</a:t>
            </a:r>
            <a:endParaRPr lang="en-US" altLang="zh-CN" sz="1800" b="1">
              <a:solidFill>
                <a:schemeClr val="bg1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1800" b="1">
                <a:solidFill>
                  <a:schemeClr val="bg1"/>
                </a:solidFill>
              </a:rPr>
              <a:t>调度端</a:t>
            </a:r>
            <a:endParaRPr lang="en-US" altLang="zh-CN" sz="1800" b="1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477668" y="1227694"/>
            <a:ext cx="4198951" cy="3617036"/>
          </a:xfrm>
          <a:prstGeom prst="rect">
            <a:avLst/>
          </a:prstGeom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buFont typeface="Arial" panose="020B0604020202090204" pitchFamily="34" charset="0"/>
              <a:buNone/>
            </a:pPr>
            <a:r>
              <a:rPr lang="zh-CN" altLang="en-US" sz="1980" b="1" dirty="0">
                <a:solidFill>
                  <a:srgbClr val="474747"/>
                </a:solidFill>
                <a:latin typeface="+mn-ea"/>
              </a:rPr>
              <a:t>爬虫架构（三大模块）</a:t>
            </a:r>
            <a:endParaRPr lang="zh-CN" altLang="en-US" sz="1980" b="1" dirty="0">
              <a:solidFill>
                <a:srgbClr val="474747"/>
              </a:solidFill>
              <a:latin typeface="+mn-ea"/>
            </a:endParaRPr>
          </a:p>
        </p:txBody>
      </p:sp>
      <p:cxnSp>
        <p:nvCxnSpPr>
          <p:cNvPr id="8" name="直接箭头连接符 10"/>
          <p:cNvCxnSpPr>
            <a:stCxn id="5" idx="3"/>
            <a:endCxn id="7" idx="1"/>
          </p:cNvCxnSpPr>
          <p:nvPr/>
        </p:nvCxnSpPr>
        <p:spPr bwMode="auto">
          <a:xfrm>
            <a:off x="1844697" y="3036212"/>
            <a:ext cx="632971" cy="1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磁盘 4"/>
          <p:cNvSpPr/>
          <p:nvPr/>
        </p:nvSpPr>
        <p:spPr bwMode="auto">
          <a:xfrm>
            <a:off x="7211086" y="2604028"/>
            <a:ext cx="1072677" cy="1123425"/>
          </a:xfrm>
          <a:prstGeom prst="flowChartMagneticDisk">
            <a:avLst/>
          </a:prstGeom>
          <a:solidFill>
            <a:srgbClr val="C9394A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1800" b="1" dirty="0">
                <a:solidFill>
                  <a:schemeClr val="bg1"/>
                </a:solidFill>
              </a:rPr>
              <a:t>价值</a:t>
            </a:r>
            <a:endParaRPr lang="en-US" altLang="zh-CN" sz="1800" b="1" dirty="0">
              <a:solidFill>
                <a:schemeClr val="bg1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1800" b="1" dirty="0">
                <a:solidFill>
                  <a:schemeClr val="bg1"/>
                </a:solidFill>
              </a:rPr>
              <a:t>数据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cxnSp>
        <p:nvCxnSpPr>
          <p:cNvPr id="11" name="直接箭头连接符 13"/>
          <p:cNvCxnSpPr>
            <a:stCxn id="16" idx="3"/>
            <a:endCxn id="10" idx="2"/>
          </p:cNvCxnSpPr>
          <p:nvPr/>
        </p:nvCxnSpPr>
        <p:spPr bwMode="auto">
          <a:xfrm flipV="1">
            <a:off x="6219588" y="3165741"/>
            <a:ext cx="991498" cy="1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5044087" y="2765997"/>
            <a:ext cx="1175501" cy="799489"/>
          </a:xfrm>
          <a:prstGeom prst="roundRect">
            <a:avLst/>
          </a:prstGeom>
          <a:solidFill>
            <a:srgbClr val="C9394A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1800" b="1" dirty="0">
                <a:solidFill>
                  <a:schemeClr val="bg1"/>
                </a:solidFill>
              </a:rPr>
              <a:t>网页</a:t>
            </a:r>
            <a:endParaRPr lang="en-US" altLang="zh-CN" sz="1800" b="1" dirty="0">
              <a:solidFill>
                <a:schemeClr val="bg1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1800" b="1" dirty="0">
                <a:solidFill>
                  <a:schemeClr val="bg1"/>
                </a:solidFill>
              </a:rPr>
              <a:t>解析器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cxnSp>
        <p:nvCxnSpPr>
          <p:cNvPr id="17" name="直接箭头连接符 42"/>
          <p:cNvCxnSpPr>
            <a:stCxn id="21" idx="3"/>
            <a:endCxn id="16" idx="1"/>
          </p:cNvCxnSpPr>
          <p:nvPr/>
        </p:nvCxnSpPr>
        <p:spPr bwMode="auto">
          <a:xfrm flipV="1">
            <a:off x="4052589" y="3165741"/>
            <a:ext cx="991498" cy="654824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2885741" y="1902808"/>
            <a:ext cx="1166849" cy="863188"/>
          </a:xfrm>
          <a:prstGeom prst="roundRect">
            <a:avLst/>
          </a:prstGeom>
          <a:solidFill>
            <a:srgbClr val="C9394A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</a:rPr>
              <a:t>URL</a:t>
            </a:r>
            <a:endParaRPr lang="en-US" altLang="zh-CN" sz="1800" b="1" dirty="0">
              <a:solidFill>
                <a:schemeClr val="bg1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1800" b="1" dirty="0">
                <a:solidFill>
                  <a:schemeClr val="bg1"/>
                </a:solidFill>
              </a:rPr>
              <a:t>管理器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cxnSp>
        <p:nvCxnSpPr>
          <p:cNvPr id="19" name="直接箭头连接符 44"/>
          <p:cNvCxnSpPr>
            <a:stCxn id="16" idx="1"/>
            <a:endCxn id="18" idx="3"/>
          </p:cNvCxnSpPr>
          <p:nvPr/>
        </p:nvCxnSpPr>
        <p:spPr bwMode="auto">
          <a:xfrm flipH="1" flipV="1">
            <a:off x="4052589" y="2334402"/>
            <a:ext cx="991498" cy="831339"/>
          </a:xfrm>
          <a:prstGeom prst="straightConnector1">
            <a:avLst/>
          </a:prstGeom>
          <a:ln w="38100">
            <a:solidFill>
              <a:srgbClr val="C9394A"/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2885741" y="3331158"/>
            <a:ext cx="1166849" cy="978814"/>
          </a:xfrm>
          <a:prstGeom prst="roundRect">
            <a:avLst/>
          </a:prstGeom>
          <a:solidFill>
            <a:srgbClr val="C9394A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1800" b="1" dirty="0">
                <a:solidFill>
                  <a:schemeClr val="bg1"/>
                </a:solidFill>
              </a:rPr>
              <a:t>网页</a:t>
            </a:r>
            <a:endParaRPr lang="en-US" altLang="zh-CN" sz="1800" b="1" dirty="0">
              <a:solidFill>
                <a:schemeClr val="bg1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1800" b="1" dirty="0">
                <a:solidFill>
                  <a:schemeClr val="bg1"/>
                </a:solidFill>
              </a:rPr>
              <a:t>下载器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cxnSp>
        <p:nvCxnSpPr>
          <p:cNvPr id="22" name="直接箭头连接符 48"/>
          <p:cNvCxnSpPr>
            <a:stCxn id="18" idx="2"/>
            <a:endCxn id="21" idx="0"/>
          </p:cNvCxnSpPr>
          <p:nvPr/>
        </p:nvCxnSpPr>
        <p:spPr bwMode="auto">
          <a:xfrm>
            <a:off x="3469165" y="2765997"/>
            <a:ext cx="0" cy="565161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4166180" y="1792729"/>
            <a:ext cx="1156086" cy="48141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265" dirty="0">
                <a:latin typeface="+mn-ea"/>
              </a:rPr>
              <a:t>URL</a:t>
            </a:r>
            <a:r>
              <a:rPr kumimoji="1" lang="zh-CN" altLang="en-US" sz="1265" dirty="0">
                <a:latin typeface="+mn-ea"/>
              </a:rPr>
              <a:t>队列管理</a:t>
            </a:r>
            <a:endParaRPr kumimoji="1" lang="en-US" altLang="zh-CN" sz="1265" dirty="0">
              <a:latin typeface="+mn-ea"/>
            </a:endParaRPr>
          </a:p>
          <a:p>
            <a:r>
              <a:rPr kumimoji="1" lang="zh-CN" altLang="en-US" sz="1265" dirty="0">
                <a:latin typeface="+mn-ea"/>
              </a:rPr>
              <a:t>防止重复爬取</a:t>
            </a:r>
            <a:endParaRPr kumimoji="1" lang="zh-CN" altLang="en-US" sz="1265" dirty="0">
              <a:latin typeface="+mn-ea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895822" y="4397385"/>
            <a:ext cx="1156086" cy="286873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265" dirty="0">
                <a:latin typeface="+mn-ea"/>
              </a:rPr>
              <a:t>网页内容下载</a:t>
            </a:r>
            <a:endParaRPr kumimoji="1" lang="zh-CN" altLang="en-US" sz="1265" dirty="0">
              <a:latin typeface="+mn-ea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910567" y="3635105"/>
            <a:ext cx="1465466" cy="48141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265" dirty="0">
                <a:latin typeface="+mn-ea"/>
              </a:rPr>
              <a:t>提取价值数据</a:t>
            </a:r>
            <a:endParaRPr kumimoji="1" lang="en-US" altLang="zh-CN" sz="1265" dirty="0">
              <a:latin typeface="+mn-ea"/>
            </a:endParaRPr>
          </a:p>
          <a:p>
            <a:r>
              <a:rPr kumimoji="1" lang="zh-CN" altLang="en-US" sz="1265" dirty="0">
                <a:latin typeface="+mn-ea"/>
              </a:rPr>
              <a:t>提取新的待爬</a:t>
            </a:r>
            <a:r>
              <a:rPr kumimoji="1" lang="en-US" altLang="zh-CN" sz="1265" dirty="0">
                <a:latin typeface="+mn-ea"/>
              </a:rPr>
              <a:t>URL</a:t>
            </a:r>
            <a:endParaRPr kumimoji="1" lang="zh-CN" altLang="en-US" sz="1265" dirty="0">
              <a:latin typeface="+mn-ea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3225480" y="2853410"/>
            <a:ext cx="494046" cy="286873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265" dirty="0">
                <a:latin typeface="+mn-ea"/>
              </a:rPr>
              <a:t>URL</a:t>
            </a:r>
            <a:endParaRPr kumimoji="1" lang="zh-CN" altLang="en-US" sz="1265" dirty="0">
              <a:latin typeface="+mn-ea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4319375" y="2589659"/>
            <a:ext cx="494046" cy="286873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265" dirty="0">
                <a:latin typeface="+mn-ea"/>
              </a:rPr>
              <a:t>URL</a:t>
            </a:r>
            <a:endParaRPr kumimoji="1" lang="zh-CN" altLang="en-US" sz="1265" dirty="0">
              <a:latin typeface="+mn-ea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242434" y="3420998"/>
            <a:ext cx="644728" cy="286873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265" dirty="0">
                <a:latin typeface="+mn-ea"/>
              </a:rPr>
              <a:t>HTML</a:t>
            </a:r>
            <a:endParaRPr kumimoji="1" lang="zh-CN" altLang="en-US" sz="1265" dirty="0">
              <a:latin typeface="+mn-ea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431936" y="2827080"/>
            <a:ext cx="508473" cy="286873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265" dirty="0">
                <a:latin typeface="+mn-ea"/>
              </a:rPr>
              <a:t>数据</a:t>
            </a:r>
            <a:endParaRPr kumimoji="1" lang="zh-CN" altLang="en-US" sz="1265" dirty="0">
              <a:latin typeface="+mn-ea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02427" y="3496318"/>
            <a:ext cx="994183" cy="286873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65" dirty="0">
                <a:latin typeface="+mn-ea"/>
              </a:rPr>
              <a:t>启动、停止</a:t>
            </a:r>
            <a:endParaRPr kumimoji="1" lang="en-US" altLang="zh-CN" sz="1265" dirty="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 bwMode="auto">
          <a:xfrm>
            <a:off x="1497065" y="3718179"/>
            <a:ext cx="6816391" cy="1213202"/>
          </a:xfrm>
          <a:prstGeom prst="roundRect">
            <a:avLst/>
          </a:prstGeom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endParaRPr lang="zh-CN" altLang="en-US" sz="1980" b="1">
              <a:solidFill>
                <a:srgbClr val="474747"/>
              </a:solidFill>
              <a:latin typeface="+mn-ea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1497065" y="2578498"/>
            <a:ext cx="6816391" cy="995207"/>
          </a:xfrm>
          <a:prstGeom prst="roundRect">
            <a:avLst/>
          </a:prstGeom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endParaRPr lang="zh-CN" altLang="en-US" sz="1980" b="1">
              <a:solidFill>
                <a:srgbClr val="474747"/>
              </a:solidFill>
              <a:latin typeface="+mn-ea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1513155" y="1390244"/>
            <a:ext cx="6816391" cy="995207"/>
          </a:xfrm>
          <a:prstGeom prst="roundRect">
            <a:avLst/>
          </a:prstGeom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endParaRPr lang="zh-CN" altLang="en-US" sz="1980" b="1">
              <a:solidFill>
                <a:srgbClr val="474747"/>
              </a:solidFill>
              <a:latin typeface="+mn-ea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10940" y="270059"/>
            <a:ext cx="4132406" cy="661316"/>
          </a:xfrm>
        </p:spPr>
        <p:txBody>
          <a:bodyPr/>
          <a:lstStyle/>
          <a:p>
            <a:r>
              <a:rPr lang="en-US" altLang="zh-CN" dirty="0"/>
              <a:t>URL</a:t>
            </a:r>
            <a:r>
              <a:rPr lang="zh-CN" altLang="en-US" dirty="0"/>
              <a:t>管理器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5019440" y="1557413"/>
            <a:ext cx="2028495" cy="706262"/>
          </a:xfrm>
          <a:prstGeom prst="rect">
            <a:avLst/>
          </a:prstGeom>
          <a:solidFill>
            <a:srgbClr val="C9394A"/>
          </a:solidFill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40" b="1" dirty="0">
                <a:solidFill>
                  <a:schemeClr val="bg1"/>
                </a:solidFill>
                <a:latin typeface="+mn-ea"/>
              </a:rPr>
              <a:t>新增</a:t>
            </a:r>
            <a:endParaRPr lang="en-US" altLang="zh-CN" sz="1440" b="1" dirty="0">
              <a:solidFill>
                <a:schemeClr val="bg1"/>
              </a:solidFill>
              <a:latin typeface="+mn-ea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40" b="1" dirty="0">
                <a:solidFill>
                  <a:schemeClr val="bg1"/>
                </a:solidFill>
                <a:latin typeface="+mn-ea"/>
              </a:rPr>
              <a:t>待爬取</a:t>
            </a:r>
            <a:r>
              <a:rPr lang="en-GB" altLang="zh-CN" sz="1440" b="1" dirty="0">
                <a:solidFill>
                  <a:schemeClr val="bg1"/>
                </a:solidFill>
                <a:latin typeface="+mn-ea"/>
              </a:rPr>
              <a:t>URL</a:t>
            </a:r>
            <a:endParaRPr lang="zh-CN" altLang="en-US" sz="144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613653" y="1549186"/>
            <a:ext cx="2028495" cy="706262"/>
          </a:xfrm>
          <a:prstGeom prst="rect">
            <a:avLst/>
          </a:prstGeom>
          <a:solidFill>
            <a:srgbClr val="C9394A"/>
          </a:solidFill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40" b="1" dirty="0">
                <a:solidFill>
                  <a:schemeClr val="bg1"/>
                </a:solidFill>
                <a:latin typeface="+mn-ea"/>
              </a:rPr>
              <a:t>取出一个</a:t>
            </a:r>
            <a:endParaRPr lang="en-US" altLang="zh-CN" sz="1440" b="1" dirty="0">
              <a:solidFill>
                <a:schemeClr val="bg1"/>
              </a:solidFill>
              <a:latin typeface="+mn-ea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40" b="1" dirty="0">
                <a:solidFill>
                  <a:schemeClr val="bg1"/>
                </a:solidFill>
                <a:latin typeface="+mn-ea"/>
              </a:rPr>
              <a:t>待爬取</a:t>
            </a:r>
            <a:r>
              <a:rPr lang="en-GB" altLang="zh-CN" sz="1440" b="1" dirty="0">
                <a:solidFill>
                  <a:schemeClr val="bg1"/>
                </a:solidFill>
                <a:latin typeface="+mn-ea"/>
              </a:rPr>
              <a:t>URL</a:t>
            </a:r>
            <a:endParaRPr lang="zh-CN" altLang="en-US" sz="144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019440" y="2722972"/>
            <a:ext cx="2028495" cy="706262"/>
          </a:xfrm>
          <a:prstGeom prst="rect">
            <a:avLst/>
          </a:prstGeom>
          <a:solidFill>
            <a:srgbClr val="C9394A"/>
          </a:solidFill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40" b="1" dirty="0">
                <a:solidFill>
                  <a:schemeClr val="bg1"/>
                </a:solidFill>
                <a:latin typeface="+mn-ea"/>
              </a:rPr>
              <a:t>新增时</a:t>
            </a:r>
            <a:endParaRPr lang="en-US" altLang="zh-CN" sz="1440" b="1" dirty="0">
              <a:solidFill>
                <a:schemeClr val="bg1"/>
              </a:solidFill>
              <a:latin typeface="+mn-ea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40" b="1" dirty="0">
                <a:solidFill>
                  <a:schemeClr val="bg1"/>
                </a:solidFill>
                <a:latin typeface="+mn-ea"/>
              </a:rPr>
              <a:t>判断是否已经存在</a:t>
            </a:r>
            <a:endParaRPr lang="zh-CN" altLang="en-US" sz="144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613653" y="2722972"/>
            <a:ext cx="2028495" cy="706262"/>
          </a:xfrm>
          <a:prstGeom prst="rect">
            <a:avLst/>
          </a:prstGeom>
          <a:solidFill>
            <a:srgbClr val="C9394A"/>
          </a:solidFill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40" b="1" dirty="0">
                <a:solidFill>
                  <a:schemeClr val="bg1"/>
                </a:solidFill>
                <a:latin typeface="+mn-ea"/>
              </a:rPr>
              <a:t>取出时</a:t>
            </a:r>
            <a:endParaRPr lang="en-US" altLang="zh-CN" sz="1440" b="1" dirty="0">
              <a:solidFill>
                <a:schemeClr val="bg1"/>
              </a:solidFill>
              <a:latin typeface="+mn-ea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40" b="1" dirty="0">
                <a:solidFill>
                  <a:schemeClr val="bg1"/>
                </a:solidFill>
                <a:latin typeface="+mn-ea"/>
              </a:rPr>
              <a:t>状态变成已爬取</a:t>
            </a:r>
            <a:endParaRPr lang="zh-CN" altLang="en-US" sz="144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655747" y="3888532"/>
            <a:ext cx="2118811" cy="889739"/>
          </a:xfrm>
          <a:prstGeom prst="rect">
            <a:avLst/>
          </a:prstGeom>
          <a:solidFill>
            <a:srgbClr val="C9394A"/>
          </a:solidFill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40" b="1" dirty="0">
                <a:solidFill>
                  <a:schemeClr val="bg1"/>
                </a:solidFill>
                <a:latin typeface="+mn-ea"/>
              </a:rPr>
              <a:t>Python</a:t>
            </a:r>
            <a:r>
              <a:rPr lang="zh-CN" altLang="en-US" sz="1440" b="1" dirty="0">
                <a:solidFill>
                  <a:schemeClr val="bg1"/>
                </a:solidFill>
                <a:latin typeface="+mn-ea"/>
              </a:rPr>
              <a:t>内存</a:t>
            </a:r>
            <a:endParaRPr lang="en-US" altLang="zh-CN" sz="1440" b="1" dirty="0">
              <a:solidFill>
                <a:schemeClr val="bg1"/>
              </a:solidFill>
              <a:latin typeface="+mn-ea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40" b="1" dirty="0">
                <a:solidFill>
                  <a:schemeClr val="bg1"/>
                </a:solidFill>
                <a:latin typeface="+mn-ea"/>
              </a:rPr>
              <a:t>待爬取</a:t>
            </a:r>
            <a:r>
              <a:rPr lang="en-US" altLang="zh-CN" sz="1440" b="1" dirty="0">
                <a:solidFill>
                  <a:schemeClr val="bg1"/>
                </a:solidFill>
                <a:latin typeface="+mn-ea"/>
              </a:rPr>
              <a:t>URL</a:t>
            </a:r>
            <a:r>
              <a:rPr lang="zh-CN" altLang="en-US" sz="1440" b="1" dirty="0">
                <a:solidFill>
                  <a:schemeClr val="bg1"/>
                </a:solidFill>
                <a:latin typeface="+mn-ea"/>
              </a:rPr>
              <a:t>集合：</a:t>
            </a:r>
            <a:r>
              <a:rPr lang="en-US" altLang="zh-CN" sz="1440" b="1" dirty="0">
                <a:solidFill>
                  <a:schemeClr val="bg1"/>
                </a:solidFill>
                <a:latin typeface="+mn-ea"/>
              </a:rPr>
              <a:t>set</a:t>
            </a:r>
            <a:endParaRPr lang="en-US" altLang="zh-CN" sz="1440" b="1" dirty="0">
              <a:solidFill>
                <a:schemeClr val="bg1"/>
              </a:solidFill>
              <a:latin typeface="+mn-ea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40" b="1" dirty="0">
                <a:solidFill>
                  <a:schemeClr val="bg1"/>
                </a:solidFill>
                <a:latin typeface="+mn-ea"/>
              </a:rPr>
              <a:t>已爬取</a:t>
            </a:r>
            <a:r>
              <a:rPr lang="en-US" altLang="zh-CN" sz="1440" b="1" dirty="0">
                <a:solidFill>
                  <a:schemeClr val="bg1"/>
                </a:solidFill>
                <a:latin typeface="+mn-ea"/>
              </a:rPr>
              <a:t>URL</a:t>
            </a:r>
            <a:r>
              <a:rPr lang="zh-CN" altLang="en-US" sz="1440" b="1" dirty="0">
                <a:solidFill>
                  <a:schemeClr val="bg1"/>
                </a:solidFill>
                <a:latin typeface="+mn-ea"/>
              </a:rPr>
              <a:t>集合：</a:t>
            </a:r>
            <a:r>
              <a:rPr lang="en-US" altLang="zh-CN" sz="1440" b="1" dirty="0">
                <a:solidFill>
                  <a:schemeClr val="bg1"/>
                </a:solidFill>
                <a:latin typeface="+mn-ea"/>
              </a:rPr>
              <a:t>set</a:t>
            </a:r>
            <a:endParaRPr lang="zh-CN" altLang="en-US" sz="144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956077" y="3888532"/>
            <a:ext cx="2212925" cy="889739"/>
          </a:xfrm>
          <a:prstGeom prst="rect">
            <a:avLst/>
          </a:prstGeom>
          <a:solidFill>
            <a:srgbClr val="C9394A"/>
          </a:solidFill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40" b="1" dirty="0">
                <a:solidFill>
                  <a:schemeClr val="bg1"/>
                </a:solidFill>
                <a:latin typeface="+mn-ea"/>
              </a:rPr>
              <a:t>MySQL</a:t>
            </a:r>
            <a:endParaRPr lang="en-US" altLang="zh-CN" sz="1440" b="1" dirty="0">
              <a:solidFill>
                <a:schemeClr val="bg1"/>
              </a:solidFill>
              <a:latin typeface="+mn-ea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40" b="1" dirty="0" err="1">
                <a:solidFill>
                  <a:schemeClr val="bg1"/>
                </a:solidFill>
                <a:latin typeface="+mn-ea"/>
              </a:rPr>
              <a:t>urls</a:t>
            </a:r>
            <a:r>
              <a:rPr lang="zh-CN" altLang="en-US" sz="1440" b="1" dirty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sz="1440" b="1" dirty="0" err="1">
                <a:solidFill>
                  <a:schemeClr val="bg1"/>
                </a:solidFill>
                <a:latin typeface="+mn-ea"/>
              </a:rPr>
              <a:t>url</a:t>
            </a:r>
            <a:r>
              <a:rPr lang="en-US" altLang="zh-CN" sz="144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440" b="1" dirty="0" err="1">
                <a:solidFill>
                  <a:schemeClr val="bg1"/>
                </a:solidFill>
                <a:latin typeface="+mn-ea"/>
              </a:rPr>
              <a:t>is_crawled</a:t>
            </a:r>
            <a:r>
              <a:rPr lang="zh-CN" altLang="en-US" sz="1440" b="1" dirty="0">
                <a:solidFill>
                  <a:schemeClr val="bg1"/>
                </a:solidFill>
                <a:latin typeface="+mn-ea"/>
              </a:rPr>
              <a:t>）</a:t>
            </a:r>
            <a:endParaRPr lang="zh-CN" altLang="en-US" sz="144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844717" y="3888532"/>
            <a:ext cx="2041200" cy="889739"/>
          </a:xfrm>
          <a:prstGeom prst="rect">
            <a:avLst/>
          </a:prstGeom>
          <a:solidFill>
            <a:srgbClr val="C9394A"/>
          </a:solidFill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40" b="1" dirty="0" err="1">
                <a:solidFill>
                  <a:schemeClr val="bg1"/>
                </a:solidFill>
                <a:latin typeface="+mn-ea"/>
              </a:rPr>
              <a:t>redis</a:t>
            </a:r>
            <a:endParaRPr lang="en-US" altLang="zh-CN" sz="1440" b="1" dirty="0">
              <a:solidFill>
                <a:schemeClr val="bg1"/>
              </a:solidFill>
              <a:latin typeface="+mn-ea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40" b="1" dirty="0">
                <a:solidFill>
                  <a:schemeClr val="bg1"/>
                </a:solidFill>
                <a:latin typeface="+mn-ea"/>
              </a:rPr>
              <a:t>待爬取</a:t>
            </a:r>
            <a:r>
              <a:rPr lang="en-US" altLang="zh-CN" sz="1440" b="1" dirty="0">
                <a:solidFill>
                  <a:schemeClr val="bg1"/>
                </a:solidFill>
                <a:latin typeface="+mn-ea"/>
              </a:rPr>
              <a:t>URL</a:t>
            </a:r>
            <a:r>
              <a:rPr lang="zh-CN" altLang="en-US" sz="1440" b="1" dirty="0">
                <a:solidFill>
                  <a:schemeClr val="bg1"/>
                </a:solidFill>
                <a:latin typeface="+mn-ea"/>
              </a:rPr>
              <a:t>集合：</a:t>
            </a:r>
            <a:r>
              <a:rPr lang="en-US" altLang="zh-CN" sz="1440" b="1" dirty="0">
                <a:solidFill>
                  <a:schemeClr val="bg1"/>
                </a:solidFill>
                <a:latin typeface="+mn-ea"/>
              </a:rPr>
              <a:t>set</a:t>
            </a:r>
            <a:endParaRPr lang="en-US" altLang="zh-CN" sz="1440" b="1" dirty="0">
              <a:solidFill>
                <a:schemeClr val="bg1"/>
              </a:solidFill>
              <a:latin typeface="+mn-ea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40" b="1" dirty="0">
                <a:solidFill>
                  <a:schemeClr val="bg1"/>
                </a:solidFill>
                <a:latin typeface="+mn-ea"/>
              </a:rPr>
              <a:t>已爬取</a:t>
            </a:r>
            <a:r>
              <a:rPr lang="en-US" altLang="zh-CN" sz="1440" b="1" dirty="0">
                <a:solidFill>
                  <a:schemeClr val="bg1"/>
                </a:solidFill>
                <a:latin typeface="+mn-ea"/>
              </a:rPr>
              <a:t>URL</a:t>
            </a:r>
            <a:r>
              <a:rPr lang="zh-CN" altLang="en-US" sz="1440" b="1" dirty="0">
                <a:solidFill>
                  <a:schemeClr val="bg1"/>
                </a:solidFill>
                <a:latin typeface="+mn-ea"/>
              </a:rPr>
              <a:t>集合：</a:t>
            </a:r>
            <a:r>
              <a:rPr lang="en-US" altLang="zh-CN" sz="1440" b="1" dirty="0">
                <a:solidFill>
                  <a:schemeClr val="bg1"/>
                </a:solidFill>
                <a:latin typeface="+mn-ea"/>
              </a:rPr>
              <a:t>set</a:t>
            </a:r>
            <a:endParaRPr lang="zh-CN" altLang="en-US" sz="144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1627" y="1669836"/>
            <a:ext cx="508473" cy="481414"/>
          </a:xfrm>
          <a:prstGeom prst="rect">
            <a:avLst/>
          </a:prstGeom>
          <a:solidFill>
            <a:srgbClr val="FF9300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sz="1265" dirty="0">
                <a:latin typeface="+mn-ea"/>
              </a:rPr>
              <a:t>对外</a:t>
            </a:r>
            <a:endParaRPr kumimoji="1" lang="en-US" altLang="zh-CN" sz="1265" dirty="0">
              <a:latin typeface="+mn-ea"/>
            </a:endParaRPr>
          </a:p>
          <a:p>
            <a:pPr algn="ctr"/>
            <a:r>
              <a:rPr kumimoji="1" lang="zh-CN" altLang="en-US" sz="1265" dirty="0">
                <a:latin typeface="+mn-ea"/>
              </a:rPr>
              <a:t>接口</a:t>
            </a:r>
            <a:endParaRPr kumimoji="1" lang="zh-CN" altLang="en-US" sz="1265" dirty="0"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1628" y="2835395"/>
            <a:ext cx="508473" cy="481414"/>
          </a:xfrm>
          <a:prstGeom prst="rect">
            <a:avLst/>
          </a:prstGeom>
          <a:solidFill>
            <a:srgbClr val="FF9300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sz="1265" dirty="0">
                <a:latin typeface="+mn-ea"/>
              </a:rPr>
              <a:t>实现</a:t>
            </a:r>
            <a:endParaRPr kumimoji="1" lang="en-US" altLang="zh-CN" sz="1265" dirty="0">
              <a:latin typeface="+mn-ea"/>
            </a:endParaRPr>
          </a:p>
          <a:p>
            <a:pPr algn="ctr"/>
            <a:r>
              <a:rPr kumimoji="1" lang="zh-CN" altLang="en-US" sz="1265" dirty="0">
                <a:latin typeface="+mn-ea"/>
              </a:rPr>
              <a:t>逻辑</a:t>
            </a:r>
            <a:endParaRPr kumimoji="1" lang="zh-CN" altLang="en-US" sz="1265" dirty="0"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81627" y="4092693"/>
            <a:ext cx="508473" cy="481414"/>
          </a:xfrm>
          <a:prstGeom prst="rect">
            <a:avLst/>
          </a:prstGeom>
          <a:solidFill>
            <a:srgbClr val="FF9300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sz="1265" dirty="0">
                <a:latin typeface="+mn-ea"/>
              </a:rPr>
              <a:t>数据</a:t>
            </a:r>
            <a:endParaRPr kumimoji="1" lang="en-US" altLang="zh-CN" sz="1265" dirty="0">
              <a:latin typeface="+mn-ea"/>
            </a:endParaRPr>
          </a:p>
          <a:p>
            <a:pPr algn="ctr"/>
            <a:r>
              <a:rPr kumimoji="1" lang="zh-CN" altLang="en-US" sz="1265" dirty="0">
                <a:latin typeface="+mn-ea"/>
              </a:rPr>
              <a:t>存储</a:t>
            </a:r>
            <a:endParaRPr kumimoji="1" lang="zh-CN" altLang="en-US" sz="1265" dirty="0"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88074" y="931374"/>
            <a:ext cx="659186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20" dirty="0">
                <a:solidFill>
                  <a:srgbClr val="0070C0"/>
                </a:solidFill>
                <a:latin typeface="+mn-ea"/>
              </a:rPr>
              <a:t>对爬取</a:t>
            </a:r>
            <a:r>
              <a:rPr kumimoji="1" lang="en-US" altLang="zh-CN" sz="1620" dirty="0">
                <a:solidFill>
                  <a:srgbClr val="0070C0"/>
                </a:solidFill>
                <a:latin typeface="+mn-ea"/>
              </a:rPr>
              <a:t>URL</a:t>
            </a:r>
            <a:r>
              <a:rPr kumimoji="1" lang="zh-CN" altLang="en-US" sz="1620" dirty="0">
                <a:solidFill>
                  <a:srgbClr val="0070C0"/>
                </a:solidFill>
                <a:latin typeface="+mn-ea"/>
              </a:rPr>
              <a:t>进行管理，防止重复和循环爬取，支持新增</a:t>
            </a:r>
            <a:r>
              <a:rPr kumimoji="1" lang="en-US" altLang="zh-CN" sz="1620" dirty="0">
                <a:solidFill>
                  <a:srgbClr val="0070C0"/>
                </a:solidFill>
                <a:latin typeface="+mn-ea"/>
              </a:rPr>
              <a:t>URL</a:t>
            </a:r>
            <a:r>
              <a:rPr kumimoji="1" lang="zh-CN" altLang="en-US" sz="1620" dirty="0">
                <a:solidFill>
                  <a:srgbClr val="0070C0"/>
                </a:solidFill>
                <a:latin typeface="+mn-ea"/>
              </a:rPr>
              <a:t>和取出</a:t>
            </a:r>
            <a:r>
              <a:rPr kumimoji="1" lang="en-US" altLang="zh-CN" sz="1620" dirty="0">
                <a:solidFill>
                  <a:srgbClr val="0070C0"/>
                </a:solidFill>
                <a:latin typeface="+mn-ea"/>
              </a:rPr>
              <a:t>URL</a:t>
            </a:r>
            <a:endParaRPr kumimoji="1" lang="zh-CN" altLang="en-US" sz="1620" dirty="0">
              <a:solidFill>
                <a:srgbClr val="0070C0"/>
              </a:solidFill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讲师ppt模板20141215</Template>
  <TotalTime>0</TotalTime>
  <Words>5342</Words>
  <Application>WPS 表格</Application>
  <PresentationFormat>全屏显示(16:9)</PresentationFormat>
  <Paragraphs>457</Paragraphs>
  <Slides>29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6" baseType="lpstr">
      <vt:lpstr>Arial</vt:lpstr>
      <vt:lpstr>方正书宋_GBK</vt:lpstr>
      <vt:lpstr>Wingdings</vt:lpstr>
      <vt:lpstr>Calibri</vt:lpstr>
      <vt:lpstr>宋体</vt:lpstr>
      <vt:lpstr>微软雅黑</vt:lpstr>
      <vt:lpstr>Courier</vt:lpstr>
      <vt:lpstr>Consolas</vt:lpstr>
      <vt:lpstr>Monaco</vt:lpstr>
      <vt:lpstr>汉仪旗黑KW</vt:lpstr>
      <vt:lpstr>宋体</vt:lpstr>
      <vt:lpstr>Arial Unicode MS</vt:lpstr>
      <vt:lpstr>Helvetica Neue</vt:lpstr>
      <vt:lpstr>汉仪书宋二KW</vt:lpstr>
      <vt:lpstr>微软雅黑</vt:lpstr>
      <vt:lpstr>苹方-简</vt:lpstr>
      <vt:lpstr>Office 主题​​</vt:lpstr>
      <vt:lpstr>Python开发简单爬虫</vt:lpstr>
      <vt:lpstr>爬虫是很多企业的基础技术</vt:lpstr>
      <vt:lpstr>爬虫：自动抓取互联网数据的程序</vt:lpstr>
      <vt:lpstr>爬虫：互联网数据，为我所用！</vt:lpstr>
      <vt:lpstr>本门课程的特点 极简、够用、多实战案例</vt:lpstr>
      <vt:lpstr>课程大纲</vt:lpstr>
      <vt:lpstr>爬虫开发使用的开发环境</vt:lpstr>
      <vt:lpstr>简单爬虫架构</vt:lpstr>
      <vt:lpstr>URL管理器</vt:lpstr>
      <vt:lpstr>requests网页下载库</vt:lpstr>
      <vt:lpstr>requests网页下载库</vt:lpstr>
      <vt:lpstr>requests网页下载库</vt:lpstr>
      <vt:lpstr>HTML简介</vt:lpstr>
      <vt:lpstr>HTML简介 – 标签 </vt:lpstr>
      <vt:lpstr>网页解析器 – Beautiful Soup</vt:lpstr>
      <vt:lpstr>网页解析器 – Beautiful Soup – 语法</vt:lpstr>
      <vt:lpstr>网页解析器 – Beautiful Soup – 语法</vt:lpstr>
      <vt:lpstr>网页解析器 – Beautiful Soup – 语法</vt:lpstr>
      <vt:lpstr>网页解析器 – Beautiful Soup – 语法</vt:lpstr>
      <vt:lpstr>实战：爬取博客网站全部文章列表</vt:lpstr>
      <vt:lpstr>实战：爬取博客园前200页文章列表</vt:lpstr>
      <vt:lpstr>实战：宝宝姓名批量打分程序</vt:lpstr>
      <vt:lpstr>实战：批量爬取全本小说</vt:lpstr>
      <vt:lpstr>实战：批量下载图片</vt:lpstr>
      <vt:lpstr>实战：爬取脉脉匿名信息(需登录)</vt:lpstr>
      <vt:lpstr>实战：爬取脉脉匿名信息</vt:lpstr>
      <vt:lpstr>总结 · 展望</vt:lpstr>
      <vt:lpstr>总结 · 展望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Pei,Shuaishuai</dc:creator>
  <cp:lastModifiedBy>peishuaishuai</cp:lastModifiedBy>
  <cp:revision>1296</cp:revision>
  <dcterms:created xsi:type="dcterms:W3CDTF">2019-07-09T07:44:58Z</dcterms:created>
  <dcterms:modified xsi:type="dcterms:W3CDTF">2019-07-09T07:44:58Z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2052-1.3.1.1688</vt:lpwstr>
  </property>
</Properties>
</file>