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9"/>
  </p:notesMasterIdLst>
  <p:sldIdLst>
    <p:sldId id="311" r:id="rId2"/>
    <p:sldId id="267" r:id="rId3"/>
    <p:sldId id="259" r:id="rId4"/>
    <p:sldId id="291" r:id="rId5"/>
    <p:sldId id="284" r:id="rId6"/>
    <p:sldId id="292" r:id="rId7"/>
    <p:sldId id="293" r:id="rId8"/>
    <p:sldId id="300" r:id="rId9"/>
    <p:sldId id="301" r:id="rId10"/>
    <p:sldId id="272" r:id="rId11"/>
    <p:sldId id="297" r:id="rId12"/>
    <p:sldId id="289" r:id="rId13"/>
    <p:sldId id="282" r:id="rId14"/>
    <p:sldId id="302" r:id="rId15"/>
    <p:sldId id="309" r:id="rId16"/>
    <p:sldId id="310" r:id="rId17"/>
    <p:sldId id="304"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AEC"/>
    <a:srgbClr val="FDEDED"/>
    <a:srgbClr val="0000FF"/>
    <a:srgbClr val="FCE6E6"/>
    <a:srgbClr val="FCE6E5"/>
    <a:srgbClr val="FCE4E0"/>
    <a:srgbClr val="FCE4E3"/>
    <a:srgbClr val="FCE4DC"/>
    <a:srgbClr val="FCE3D9"/>
    <a:srgbClr val="FCE3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95897"/>
  </p:normalViewPr>
  <p:slideViewPr>
    <p:cSldViewPr snapToGrid="0" snapToObjects="1">
      <p:cViewPr varScale="1">
        <p:scale>
          <a:sx n="129" d="100"/>
          <a:sy n="129" d="100"/>
        </p:scale>
        <p:origin x="496"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199B7-7569-E54D-8F71-6B63B61D66DE}" type="datetimeFigureOut">
              <a:rPr kumimoji="1" lang="ja-JP" altLang="en-US" smtClean="0"/>
              <a:t>2022/10/22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DEBE8-6CCE-1148-90C0-BEEF0ACD498B}" type="slidenum">
              <a:rPr kumimoji="1" lang="ja-JP" altLang="en-US" smtClean="0"/>
              <a:t>‹#›</a:t>
            </a:fld>
            <a:endParaRPr kumimoji="1" lang="ja-JP" altLang="en-US"/>
          </a:p>
        </p:txBody>
      </p:sp>
    </p:spTree>
    <p:extLst>
      <p:ext uri="{BB962C8B-B14F-4D97-AF65-F5344CB8AC3E}">
        <p14:creationId xmlns:p14="http://schemas.microsoft.com/office/powerpoint/2010/main" val="25969804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 altLang="ja-JP" dirty="0">
                <a:effectLst/>
                <a:latin typeface="Helvetica Neue" panose="02000503000000020004" pitchFamily="2" charset="0"/>
              </a:rPr>
              <a:t>Hello everyone,</a:t>
            </a:r>
          </a:p>
          <a:p>
            <a:r>
              <a:rPr lang="en" altLang="ja-JP" dirty="0">
                <a:effectLst/>
                <a:latin typeface="Helvetica Neue" panose="02000503000000020004" pitchFamily="2" charset="0"/>
              </a:rPr>
              <a:t>I’m Kohei Hirata from Osaka university Japan.</a:t>
            </a:r>
          </a:p>
          <a:p>
            <a:r>
              <a:rPr lang="en" altLang="ja-JP" dirty="0">
                <a:effectLst/>
                <a:latin typeface="Helvetica Neue" panose="02000503000000020004" pitchFamily="2" charset="0"/>
              </a:rPr>
              <a:t>I would like to introduce Solving Diversity-Aware Maximum Inner Product Search Efficiently and Effectively.</a:t>
            </a:r>
          </a:p>
          <a:p>
            <a:endParaRPr kumimoji="1" lang="ja-JP" altLang="en-US"/>
          </a:p>
        </p:txBody>
      </p:sp>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0</a:t>
            </a:fld>
            <a:endParaRPr kumimoji="1" lang="ja-JP" altLang="en-US"/>
          </a:p>
        </p:txBody>
      </p:sp>
    </p:spTree>
    <p:extLst>
      <p:ext uri="{BB962C8B-B14F-4D97-AF65-F5344CB8AC3E}">
        <p14:creationId xmlns:p14="http://schemas.microsoft.com/office/powerpoint/2010/main" val="957611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貪欲法の時間計算量は</a:t>
                </a:r>
                <a:r>
                  <a:rPr lang="en-US" altLang="ja-JP" i="0">
                    <a:latin typeface="Cambria Math" panose="02040503050406030204" pitchFamily="18" charset="0"/>
                  </a:rPr>
                  <a:t>𝑂(𝑛𝑘)</a:t>
                </a:r>
                <a:r>
                  <a:rPr kumimoji="1" lang="ja-JP" altLang="en-US" dirty="0"/>
                  <a:t>で，</a:t>
                </a:r>
                <a:endParaRPr kumimoji="1" lang="en-US" altLang="ja-JP" dirty="0"/>
              </a:p>
              <a:p>
                <a:r>
                  <a:rPr kumimoji="1" lang="ja-JP" altLang="en-US"/>
                  <a:t>残りのアイテムにアクセスし，スコアを求めることがボトルネックです．</a:t>
                </a:r>
              </a:p>
            </p:txBody>
          </p:sp>
        </mc:Fallback>
      </mc:AlternateContent>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9</a:t>
            </a:fld>
            <a:endParaRPr kumimoji="1" lang="ja-JP" altLang="en-US"/>
          </a:p>
        </p:txBody>
      </p:sp>
    </p:spTree>
    <p:extLst>
      <p:ext uri="{BB962C8B-B14F-4D97-AF65-F5344CB8AC3E}">
        <p14:creationId xmlns:p14="http://schemas.microsoft.com/office/powerpoint/2010/main" val="3314693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kern="1200">
                  <a:solidFill>
                    <a:schemeClr val="tx1"/>
                  </a:solidFill>
                  <a:effectLst/>
                  <a:latin typeface="+mn-lt"/>
                  <a:ea typeface="+mn-ea"/>
                  <a:cs typeface="+mn-cs"/>
                </a:endParaRPr>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そこで，貪欲法と同じ解を効率的に獲得できる</a:t>
                </a:r>
                <a:r>
                  <a:rPr kumimoji="1" lang="en-US" altLang="ja-JP" dirty="0"/>
                  <a:t> IP-Greedy </a:t>
                </a:r>
                <a:r>
                  <a:rPr kumimoji="1" lang="ja-JP" altLang="en-US"/>
                  <a:t>を提案します．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IP-Greedy</a:t>
                </a:r>
                <a:r>
                  <a:rPr kumimoji="1" lang="ja-JP" altLang="en-US"/>
                  <a:t>のアイデアは，アイテムのスコアをできるだけ計算せずに</a:t>
                </a:r>
                <a:r>
                  <a:rPr kumimoji="1" lang="en-US" altLang="ja-JP" dirty="0"/>
                  <a:t> </a:t>
                </a:r>
                <a:r>
                  <a:rPr kumimoji="1" lang="en" altLang="ja-JP" sz="1200" kern="1200" dirty="0">
                    <a:solidFill>
                      <a:schemeClr val="tx1"/>
                    </a:solidFill>
                    <a:effectLst/>
                    <a:latin typeface="+mn-lt"/>
                    <a:ea typeface="+mn-ea"/>
                    <a:cs typeface="+mn-cs"/>
                  </a:rPr>
                  <a:t>p* </a:t>
                </a:r>
                <a:r>
                  <a:rPr kumimoji="1" lang="ja-JP" altLang="en-US" sz="1200" kern="1200">
                    <a:solidFill>
                      <a:schemeClr val="tx1"/>
                    </a:solidFill>
                    <a:effectLst/>
                    <a:latin typeface="+mn-lt"/>
                    <a:ea typeface="+mn-ea"/>
                    <a:cs typeface="+mn-cs"/>
                  </a:rPr>
                  <a:t>を特定することです．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そこで，２つの技術を考案しました．</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１つは，早期終了技術です．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これは</a:t>
                </a:r>
                <a:r>
                  <a:rPr lang="ja-JP" altLang="en-US" sz="1200"/>
                  <a:t>スキャン中の残りのアイテムに</a:t>
                </a:r>
                <a:r>
                  <a:rPr lang="en-US" altLang="ja-JP" sz="1200" dirty="0"/>
                  <a:t> </a:t>
                </a:r>
                <a:r>
                  <a:rPr lang="en-US" altLang="ja-JP" sz="1200" b="1" i="0">
                    <a:latin typeface="Cambria Math" panose="02040503050406030204" pitchFamily="18" charset="0"/>
                  </a:rPr>
                  <a:t>𝐩^</a:t>
                </a:r>
                <a:r>
                  <a:rPr lang="en-US" altLang="ja-JP" sz="1200" i="0">
                    <a:latin typeface="Cambria Math" panose="02040503050406030204" pitchFamily="18" charset="0"/>
                  </a:rPr>
                  <a:t>∗</a:t>
                </a:r>
                <a:r>
                  <a:rPr lang="en-US" altLang="ja-JP" sz="1200" dirty="0"/>
                  <a:t> </a:t>
                </a:r>
                <a:r>
                  <a:rPr lang="ja-JP" altLang="en-US" sz="1200"/>
                  <a:t>が存在しないことが保証された時，スキャンを途中で終了し，</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i="0">
                    <a:latin typeface="Cambria Math" panose="02040503050406030204" pitchFamily="18" charset="0"/>
                  </a:rPr>
                  <a:t>𝐩^</a:t>
                </a:r>
                <a:r>
                  <a:rPr lang="en-US" altLang="ja-JP" sz="1200" i="0">
                    <a:latin typeface="Cambria Math" panose="02040503050406030204" pitchFamily="18" charset="0"/>
                  </a:rPr>
                  <a:t>∗</a:t>
                </a:r>
                <a:r>
                  <a:rPr lang="ja-JP" altLang="en-US" sz="1200"/>
                  <a:t>を出力します．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t>（これにより，</a:t>
                </a:r>
                <a:r>
                  <a:rPr kumimoji="1" lang="ja-JP" altLang="en-US" sz="1200" kern="1200">
                    <a:solidFill>
                      <a:schemeClr val="tx1"/>
                    </a:solidFill>
                    <a:effectLst/>
                    <a:latin typeface="+mn-lt"/>
                    <a:ea typeface="+mn-ea"/>
                    <a:cs typeface="+mn-cs"/>
                  </a:rPr>
                  <a:t>残りアイテムのスコア計算をまとめて削減します．</a:t>
                </a:r>
                <a:r>
                  <a:rPr lang="ja-JP" altLang="en-US" sz="1200"/>
                  <a:t>）</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t>もう１つは，アイテムレベルのスキップ技術です．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t>これは，</a:t>
                </a:r>
                <a:r>
                  <a:rPr kumimoji="1" lang="ja-JP" altLang="en-US" sz="1200" kern="1200">
                    <a:solidFill>
                      <a:schemeClr val="tx1"/>
                    </a:solidFill>
                    <a:effectLst/>
                    <a:latin typeface="+mn-lt"/>
                    <a:ea typeface="+mn-ea"/>
                    <a:cs typeface="+mn-cs"/>
                  </a:rPr>
                  <a:t>アイテムのスコアを求めずに，</a:t>
                </a:r>
                <a:r>
                  <a:rPr kumimoji="1" lang="en" altLang="ja-JP" sz="1200" kern="1200" dirty="0">
                    <a:solidFill>
                      <a:schemeClr val="tx1"/>
                    </a:solidFill>
                    <a:effectLst/>
                    <a:latin typeface="+mn-lt"/>
                    <a:ea typeface="+mn-ea"/>
                    <a:cs typeface="+mn-cs"/>
                  </a:rPr>
                  <a:t>p*</a:t>
                </a:r>
                <a:r>
                  <a:rPr kumimoji="1" lang="ja-JP" altLang="en-US" sz="1200" kern="1200">
                    <a:solidFill>
                      <a:schemeClr val="tx1"/>
                    </a:solidFill>
                    <a:effectLst/>
                    <a:latin typeface="+mn-lt"/>
                    <a:ea typeface="+mn-ea"/>
                    <a:cs typeface="+mn-cs"/>
                  </a:rPr>
                  <a:t>ではないことが保証されたときに，次のアイテムにスキップし</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スキャンを行います．（これにより，スコア計算をアイテムレベルで削減します．）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20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10</a:t>
            </a:fld>
            <a:endParaRPr kumimoji="1" lang="ja-JP" altLang="en-US"/>
          </a:p>
        </p:txBody>
      </p:sp>
    </p:spTree>
    <p:extLst>
      <p:ext uri="{BB962C8B-B14F-4D97-AF65-F5344CB8AC3E}">
        <p14:creationId xmlns:p14="http://schemas.microsoft.com/office/powerpoint/2010/main" val="3865474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endParaRPr kumimoji="1" lang="en-US" altLang="ja-JP" sz="1200" kern="1200" dirty="0">
                  <a:solidFill>
                    <a:schemeClr val="tx1"/>
                  </a:solidFill>
                  <a:effectLst/>
                  <a:latin typeface="+mn-lt"/>
                  <a:ea typeface="+mn-ea"/>
                  <a:cs typeface="+mn-cs"/>
                </a:endParaRPr>
              </a:p>
            </p:txBody>
          </p:sp>
        </mc:Choice>
        <mc:Fallback xmlns="">
          <p:sp>
            <p:nvSpPr>
              <p:cNvPr id="3" name="ノート プレースホルダー 2"/>
              <p:cNvSpPr>
                <a:spLocks noGrp="1"/>
              </p:cNvSpPr>
              <p:nvPr>
                <p:ph type="body" idx="1"/>
              </p:nvPr>
            </p:nvSpPr>
            <p:spPr/>
            <p:txBody>
              <a:bodyPr/>
              <a:lstStyle/>
              <a:p>
                <a:r>
                  <a:rPr kumimoji="1" lang="ja-JP" altLang="en-US"/>
                  <a:t>まず，早期終了技術では，</a:t>
                </a:r>
                <a:endParaRPr kumimoji="1" lang="en-US" altLang="ja-JP" dirty="0"/>
              </a:p>
              <a:p>
                <a:r>
                  <a:rPr kumimoji="1" lang="ja-JP" altLang="en-US"/>
                  <a:t>仮定として，各アイテムはキーを持ち，キーの降順でソート済みであるとします．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また，このように途中までスキャンしたときの暫定の</a:t>
                </a:r>
                <a:r>
                  <a:rPr kumimoji="1" lang="en" altLang="ja-JP" sz="1200" kern="1200" dirty="0">
                    <a:solidFill>
                      <a:schemeClr val="tx1"/>
                    </a:solidFill>
                    <a:effectLst/>
                    <a:latin typeface="+mn-lt"/>
                    <a:ea typeface="+mn-ea"/>
                    <a:cs typeface="+mn-cs"/>
                  </a:rPr>
                  <a:t>p*</a:t>
                </a:r>
                <a:r>
                  <a:rPr kumimoji="1" lang="ja-JP" altLang="en-US" sz="1200" kern="1200">
                    <a:solidFill>
                      <a:schemeClr val="tx1"/>
                    </a:solidFill>
                    <a:effectLst/>
                    <a:latin typeface="+mn-lt"/>
                    <a:ea typeface="+mn-ea"/>
                    <a:cs typeface="+mn-cs"/>
                  </a:rPr>
                  <a:t>を</a:t>
                </a:r>
                <a:r>
                  <a:rPr lang="en-US" altLang="ja-JP" sz="1200" b="1" i="0">
                    <a:latin typeface="Cambria Math" panose="02040503050406030204" pitchFamily="18" charset="0"/>
                  </a:rPr>
                  <a:t>𝐩_</a:t>
                </a:r>
                <a:r>
                  <a:rPr lang="en-US" altLang="ja-JP" sz="1200" i="0">
                    <a:latin typeface="Cambria Math" panose="02040503050406030204" pitchFamily="18" charset="0"/>
                  </a:rPr>
                  <a:t>𝑖𝑛𝑡^∗</a:t>
                </a:r>
                <a:r>
                  <a:rPr kumimoji="1" lang="ja-JP" altLang="en-US" sz="1200" kern="1200">
                    <a:solidFill>
                      <a:schemeClr val="tx1"/>
                    </a:solidFill>
                    <a:effectLst/>
                    <a:latin typeface="+mn-lt"/>
                    <a:ea typeface="+mn-ea"/>
                    <a:cs typeface="+mn-cs"/>
                  </a:rPr>
                  <a:t>を保持しておきます．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このとき，定理１が成立します．</a:t>
                </a:r>
              </a:p>
              <a:p>
                <a:r>
                  <a:rPr kumimoji="1" lang="ja-JP" altLang="en-US" sz="1200" kern="1200">
                    <a:solidFill>
                      <a:schemeClr val="tx1"/>
                    </a:solidFill>
                    <a:effectLst/>
                    <a:latin typeface="+mn-lt"/>
                    <a:ea typeface="+mn-ea"/>
                    <a:cs typeface="+mn-cs"/>
                  </a:rPr>
                  <a:t>スキャンで，アイテム を評価するとき，</a:t>
                </a:r>
              </a:p>
              <a:p>
                <a:r>
                  <a:rPr kumimoji="1" lang="ja-JP" altLang="en-US" sz="1200" kern="1200">
                    <a:solidFill>
                      <a:schemeClr val="tx1"/>
                    </a:solidFill>
                    <a:effectLst/>
                    <a:latin typeface="+mn-lt"/>
                    <a:ea typeface="+mn-ea"/>
                    <a:cs typeface="+mn-cs"/>
                  </a:rPr>
                  <a:t>この不等式が成り立つ場合，以降のアイテムは</a:t>
                </a:r>
                <a:r>
                  <a:rPr kumimoji="1" lang="en" altLang="ja-JP" sz="1200" kern="1200" dirty="0">
                    <a:solidFill>
                      <a:schemeClr val="tx1"/>
                    </a:solidFill>
                    <a:effectLst/>
                    <a:latin typeface="+mn-lt"/>
                    <a:ea typeface="+mn-ea"/>
                    <a:cs typeface="+mn-cs"/>
                  </a:rPr>
                  <a:t>p*</a:t>
                </a:r>
                <a:r>
                  <a:rPr kumimoji="1" lang="ja-JP" altLang="en-US" sz="1200" kern="1200">
                    <a:solidFill>
                      <a:schemeClr val="tx1"/>
                    </a:solidFill>
                    <a:effectLst/>
                    <a:latin typeface="+mn-lt"/>
                    <a:ea typeface="+mn-ea"/>
                    <a:cs typeface="+mn-cs"/>
                  </a:rPr>
                  <a:t>にはなりません，</a:t>
                </a:r>
              </a:p>
              <a:p>
                <a:r>
                  <a:rPr kumimoji="1" lang="ja-JP" altLang="en-US" sz="1200" kern="1200">
                    <a:solidFill>
                      <a:schemeClr val="tx1"/>
                    </a:solidFill>
                    <a:effectLst/>
                    <a:latin typeface="+mn-lt"/>
                    <a:ea typeface="+mn-ea"/>
                    <a:cs typeface="+mn-cs"/>
                  </a:rPr>
                  <a:t>そのため，暫定のものを</a:t>
                </a:r>
                <a:r>
                  <a:rPr kumimoji="1" lang="en" altLang="ja-JP" sz="1200" kern="1200" dirty="0">
                    <a:solidFill>
                      <a:schemeClr val="tx1"/>
                    </a:solidFill>
                    <a:effectLst/>
                    <a:latin typeface="+mn-lt"/>
                    <a:ea typeface="+mn-ea"/>
                    <a:cs typeface="+mn-cs"/>
                  </a:rPr>
                  <a:t>p*</a:t>
                </a:r>
                <a:r>
                  <a:rPr kumimoji="1" lang="ja-JP" altLang="en-US" sz="1200" kern="1200">
                    <a:solidFill>
                      <a:schemeClr val="tx1"/>
                    </a:solidFill>
                    <a:effectLst/>
                    <a:latin typeface="+mn-lt"/>
                    <a:ea typeface="+mn-ea"/>
                    <a:cs typeface="+mn-cs"/>
                  </a:rPr>
                  <a:t>として出力し，追加します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（また，不等式を満たすかの確認には，新たに距離計算は必要としません．）</a:t>
                </a:r>
              </a:p>
              <a:p>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11</a:t>
            </a:fld>
            <a:endParaRPr kumimoji="1" lang="ja-JP" altLang="en-US"/>
          </a:p>
        </p:txBody>
      </p:sp>
    </p:spTree>
    <p:extLst>
      <p:ext uri="{BB962C8B-B14F-4D97-AF65-F5344CB8AC3E}">
        <p14:creationId xmlns:p14="http://schemas.microsoft.com/office/powerpoint/2010/main" val="312693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endParaRPr kumimoji="1" lang="ja-JP" altLang="en-US"/>
              </a:p>
            </p:txBody>
          </p:sp>
        </mc:Choice>
        <mc:Fallback xmlns="">
          <p:sp>
            <p:nvSpPr>
              <p:cNvPr id="3" name="ノート プレースホルダー 2"/>
              <p:cNvSpPr>
                <a:spLocks noGrp="1"/>
              </p:cNvSpPr>
              <p:nvPr>
                <p:ph type="body" idx="1"/>
              </p:nvPr>
            </p:nvSpPr>
            <p:spPr/>
            <p:txBody>
              <a:bodyPr/>
              <a:lstStyle/>
              <a:p>
                <a:r>
                  <a:rPr kumimoji="1" lang="en-US" altLang="ja-JP" dirty="0"/>
                  <a:t>Ip-Greedy</a:t>
                </a:r>
                <a:r>
                  <a:rPr kumimoji="1" lang="ja-JP" altLang="en-US"/>
                  <a:t>のオンラインでは，</a:t>
                </a:r>
                <a:endParaRPr kumimoji="1" lang="en-US" altLang="ja-JP" dirty="0"/>
              </a:p>
              <a:p>
                <a:r>
                  <a:rPr kumimoji="1" lang="ja-JP" altLang="en-US"/>
                  <a:t>まず</a:t>
                </a:r>
                <a:r>
                  <a:rPr kumimoji="1" lang="en-US" altLang="ja-JP" dirty="0"/>
                  <a:t>step1</a:t>
                </a:r>
                <a:r>
                  <a:rPr kumimoji="1" lang="ja-JP" altLang="en-US"/>
                  <a:t>で，クエリと最大の内積となるアイテムを追加します．</a:t>
                </a:r>
                <a:endParaRPr kumimoji="1" lang="en-US" altLang="ja-JP" dirty="0"/>
              </a:p>
              <a:p>
                <a:r>
                  <a:rPr kumimoji="1" lang="ja-JP" altLang="en-US"/>
                  <a:t>これには，コーシーシュワルツの不等式を利用して，内積の計算回数を削減し，最大の内積を持つアイテムを追加します．</a:t>
                </a:r>
                <a:endParaRPr kumimoji="1" lang="en-US" altLang="ja-JP" dirty="0"/>
              </a:p>
              <a:p>
                <a:r>
                  <a:rPr kumimoji="1" lang="ja-JP" altLang="en-US"/>
                  <a:t>そして，内積を計算したアイテムの</a:t>
                </a:r>
                <a:r>
                  <a:rPr kumimoji="1" lang="en-US" altLang="ja-JP" dirty="0"/>
                  <a:t> </a:t>
                </a:r>
                <a:r>
                  <a:rPr kumimoji="1" lang="ja-JP" altLang="en-US"/>
                  <a:t>キー</a:t>
                </a:r>
                <a:r>
                  <a:rPr kumimoji="1" lang="en-US" altLang="ja-JP" dirty="0"/>
                  <a:t> </a:t>
                </a:r>
                <a:r>
                  <a:rPr lang="en-US" altLang="ja-JP" i="0">
                    <a:latin typeface="Cambria Math" panose="02040503050406030204" pitchFamily="18" charset="0"/>
                    <a:ea typeface="Cambria Math" panose="02040503050406030204" pitchFamily="18" charset="0"/>
                  </a:rPr>
                  <a:t>𝛾</a:t>
                </a:r>
                <a:r>
                  <a:rPr kumimoji="1" lang="ja-JP" altLang="en-US"/>
                  <a:t>を更新します．</a:t>
                </a:r>
                <a:endParaRPr kumimoji="1" lang="en-US" altLang="ja-JP" dirty="0"/>
              </a:p>
              <a:p>
                <a:endParaRPr kumimoji="1" lang="en-US" altLang="ja-JP" dirty="0"/>
              </a:p>
              <a:p>
                <a:r>
                  <a:rPr kumimoji="1" lang="en-US" altLang="ja-JP" dirty="0"/>
                  <a:t>Step2,3</a:t>
                </a:r>
                <a:r>
                  <a:rPr kumimoji="1" lang="ja-JP" altLang="en-US"/>
                  <a:t>では，スコアが最大となるアイテム</a:t>
                </a:r>
                <a:r>
                  <a:rPr kumimoji="1" lang="en" altLang="ja-JP" sz="1200" kern="1200" dirty="0">
                    <a:solidFill>
                      <a:schemeClr val="tx1"/>
                    </a:solidFill>
                    <a:effectLst/>
                    <a:latin typeface="+mn-lt"/>
                    <a:ea typeface="+mn-ea"/>
                    <a:cs typeface="+mn-cs"/>
                  </a:rPr>
                  <a:t>p*</a:t>
                </a:r>
                <a:r>
                  <a:rPr kumimoji="1" lang="ja-JP" altLang="en-US"/>
                  <a:t>を追加します．</a:t>
                </a:r>
                <a:endParaRPr kumimoji="1" lang="en-US" altLang="ja-JP" dirty="0"/>
              </a:p>
              <a:p>
                <a:r>
                  <a:rPr kumimoji="1" lang="ja-JP" altLang="en-US"/>
                  <a:t>キーで部分的ソートした後，先ほど説明した</a:t>
                </a:r>
                <a:r>
                  <a:rPr kumimoji="1" lang="en-US" altLang="ja-JP" dirty="0"/>
                  <a:t> </a:t>
                </a:r>
                <a:r>
                  <a:rPr lang="en-US" altLang="ja-JP" b="1" dirty="0">
                    <a:solidFill>
                      <a:srgbClr val="0000FF"/>
                    </a:solidFill>
                  </a:rPr>
                  <a:t>early stop </a:t>
                </a:r>
                <a:r>
                  <a:rPr lang="ja-JP" altLang="en-US" b="1">
                    <a:solidFill>
                      <a:srgbClr val="0000FF"/>
                    </a:solidFill>
                  </a:rPr>
                  <a:t>と</a:t>
                </a:r>
                <a:r>
                  <a:rPr lang="en-US" altLang="ja-JP" b="1" dirty="0">
                    <a:solidFill>
                      <a:srgbClr val="0000FF"/>
                    </a:solidFill>
                  </a:rPr>
                  <a:t> item level skip </a:t>
                </a:r>
                <a:r>
                  <a:rPr kumimoji="1" lang="ja-JP" altLang="en-US"/>
                  <a:t>を使い，効率的に</a:t>
                </a:r>
                <a:r>
                  <a:rPr kumimoji="1" lang="en" altLang="ja-JP" sz="1200" kern="1200" dirty="0">
                    <a:solidFill>
                      <a:schemeClr val="tx1"/>
                    </a:solidFill>
                    <a:effectLst/>
                    <a:latin typeface="+mn-lt"/>
                    <a:ea typeface="+mn-ea"/>
                    <a:cs typeface="+mn-cs"/>
                  </a:rPr>
                  <a:t>p* </a:t>
                </a:r>
                <a:r>
                  <a:rPr kumimoji="1" lang="ja-JP" altLang="en-US" sz="1200" kern="1200">
                    <a:solidFill>
                      <a:schemeClr val="tx1"/>
                    </a:solidFill>
                    <a:effectLst/>
                    <a:latin typeface="+mn-lt"/>
                    <a:ea typeface="+mn-ea"/>
                    <a:cs typeface="+mn-cs"/>
                  </a:rPr>
                  <a:t>を特定し追加します．</a:t>
                </a:r>
              </a:p>
              <a:p>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12</a:t>
            </a:fld>
            <a:endParaRPr kumimoji="1" lang="ja-JP" altLang="en-US"/>
          </a:p>
        </p:txBody>
      </p:sp>
    </p:spTree>
    <p:extLst>
      <p:ext uri="{BB962C8B-B14F-4D97-AF65-F5344CB8AC3E}">
        <p14:creationId xmlns:p14="http://schemas.microsoft.com/office/powerpoint/2010/main" val="3868349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mc:Choice>
        <mc:Fallback xmlns="">
          <p:sp>
            <p:nvSpPr>
              <p:cNvPr id="3" name="ノート プレースホルダー 2"/>
              <p:cNvSpPr>
                <a:spLocks noGrp="1"/>
              </p:cNvSpPr>
              <p:nvPr>
                <p:ph type="body" idx="1"/>
              </p:nvPr>
            </p:nvSpPr>
            <p:spPr/>
            <p:txBody>
              <a:bodyPr/>
              <a:lstStyle/>
              <a:p>
                <a:pPr lvl="0"/>
                <a:r>
                  <a:rPr kumimoji="1" lang="ja-JP" altLang="en-US"/>
                  <a:t>評価実験では，</a:t>
                </a:r>
                <a:r>
                  <a:rPr kumimoji="1" lang="en-US" altLang="ja-JP" dirty="0"/>
                  <a:t>4</a:t>
                </a:r>
                <a:r>
                  <a:rPr kumimoji="1" lang="ja-JP" altLang="en-US"/>
                  <a:t>つの実世界</a:t>
                </a:r>
                <a:r>
                  <a:rPr kumimoji="1" lang="en-US" altLang="ja-JP" dirty="0"/>
                  <a:t> rating </a:t>
                </a:r>
                <a:r>
                  <a:rPr kumimoji="1" lang="ja-JP" altLang="en-US"/>
                  <a:t>データセットを使用し，ベクトルを生成しました．</a:t>
                </a:r>
                <a:endParaRPr kumimoji="1" lang="en-US" altLang="ja-JP" dirty="0"/>
              </a:p>
              <a:p>
                <a:pPr lvl="0"/>
                <a:r>
                  <a:rPr kumimoji="1" lang="ja-JP" altLang="en-US"/>
                  <a:t>また，私たちは，実行時間，</a:t>
                </a:r>
                <a:r>
                  <a:rPr kumimoji="1" lang="en-US" altLang="ja-JP" dirty="0"/>
                  <a:t>MMR</a:t>
                </a:r>
                <a:r>
                  <a:rPr kumimoji="1" lang="ja-JP" altLang="en-US"/>
                  <a:t>，</a:t>
                </a:r>
                <a:r>
                  <a:rPr kumimoji="1" lang="en-US" altLang="ja-JP" dirty="0"/>
                  <a:t>Min-</a:t>
                </a:r>
                <a:r>
                  <a:rPr kumimoji="1" lang="en-US" altLang="ja-JP" dirty="0" err="1"/>
                  <a:t>Dist</a:t>
                </a:r>
                <a:r>
                  <a:rPr kumimoji="1" lang="en-US" altLang="ja-JP" dirty="0"/>
                  <a:t> 3</a:t>
                </a:r>
                <a:r>
                  <a:rPr kumimoji="1" lang="ja-JP" altLang="en-US"/>
                  <a:t>つの評価指標を使用しました．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実行時間は，クエリが与えられて，解を出力するまでの実行時間です．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MMR</a:t>
                </a:r>
                <a:r>
                  <a:rPr kumimoji="1" lang="ja-JP" altLang="en-US"/>
                  <a:t>は，目的関数の値です．これは，大きいほど良いです．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Min-</a:t>
                </a:r>
                <a:r>
                  <a:rPr kumimoji="1" lang="en-US" altLang="ja-JP" dirty="0" err="1"/>
                  <a:t>Dist</a:t>
                </a:r>
                <a:r>
                  <a:rPr kumimoji="1" lang="ja-JP" altLang="en-US"/>
                  <a:t>は，集合</a:t>
                </a:r>
                <a:r>
                  <a:rPr kumimoji="1" lang="en-US" altLang="ja-JP" dirty="0"/>
                  <a:t>S</a:t>
                </a:r>
                <a:r>
                  <a:rPr kumimoji="1" lang="ja-JP" altLang="en-US"/>
                  <a:t>の最小ペアワイズ距離です．この値が大きいほど，多様化されていることを表します．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lvl="0"/>
                <a:r>
                  <a:rPr kumimoji="1" lang="ja-JP" altLang="en-US"/>
                  <a:t>また，</a:t>
                </a:r>
                <a:r>
                  <a:rPr kumimoji="1" lang="en-US" altLang="ja-JP" dirty="0"/>
                  <a:t>4</a:t>
                </a:r>
                <a:r>
                  <a:rPr kumimoji="1" lang="ja-JP" altLang="en-US"/>
                  <a:t>つの手法を評価しました．</a:t>
                </a:r>
                <a:endParaRPr kumimoji="1" lang="en-US" altLang="ja-JP" dirty="0"/>
              </a:p>
              <a:p>
                <a:pPr lvl="0"/>
                <a:r>
                  <a:rPr lang="en" altLang="ja-JP" dirty="0">
                    <a:effectLst/>
                    <a:latin typeface="Helvetica Neue" panose="02000503000000020004" pitchFamily="2" charset="0"/>
                  </a:rPr>
                  <a:t>IP-Greedy</a:t>
                </a:r>
                <a:r>
                  <a:rPr lang="ja-JP" altLang="en-US">
                    <a:effectLst/>
                    <a:latin typeface="Helvetica Neue" panose="02000503000000020004" pitchFamily="2" charset="0"/>
                  </a:rPr>
                  <a:t>は，提案手法です．</a:t>
                </a:r>
                <a:endParaRPr lang="en-US" altLang="ja-JP" dirty="0">
                  <a:effectLst/>
                  <a:latin typeface="Helvetica Neue" panose="02000503000000020004" pitchFamily="2" charset="0"/>
                </a:endParaRPr>
              </a:p>
              <a:p>
                <a:pPr lvl="0"/>
                <a:r>
                  <a:rPr lang="en-US" altLang="ja-JP" dirty="0">
                    <a:effectLst/>
                    <a:latin typeface="Helvetica Neue" panose="02000503000000020004" pitchFamily="2" charset="0"/>
                  </a:rPr>
                  <a:t>Greedy</a:t>
                </a:r>
                <a:r>
                  <a:rPr lang="ja-JP" altLang="en-US">
                    <a:effectLst/>
                    <a:latin typeface="Helvetica Neue" panose="02000503000000020004" pitchFamily="2" charset="0"/>
                  </a:rPr>
                  <a:t>は，貪欲法です．</a:t>
                </a:r>
                <a:endParaRPr lang="en-US" altLang="ja-JP" dirty="0">
                  <a:effectLst/>
                  <a:latin typeface="Helvetica Neue" panose="02000503000000020004" pitchFamily="2" charset="0"/>
                </a:endParaRPr>
              </a:p>
              <a:p>
                <a:pPr lvl="0"/>
                <a:r>
                  <a:rPr kumimoji="1" lang="en-US" altLang="ja-JP" dirty="0"/>
                  <a:t>FEXIPRO</a:t>
                </a:r>
                <a:r>
                  <a:rPr kumimoji="1" lang="ja-JP" altLang="en-US"/>
                  <a:t>は，</a:t>
                </a:r>
                <a:r>
                  <a:rPr lang="en-US" altLang="ja-JP" b="0" i="0">
                    <a:latin typeface="Cambria Math" panose="02040503050406030204" pitchFamily="18" charset="0"/>
                  </a:rPr>
                  <a:t>𝑘</a:t>
                </a:r>
                <a:r>
                  <a:rPr lang="en-US" altLang="ja-JP" dirty="0"/>
                  <a:t>-MIPS </a:t>
                </a:r>
                <a:r>
                  <a:rPr lang="ja-JP" altLang="en-US"/>
                  <a:t>の厳密解を求める最新のアルゴリズム</a:t>
                </a:r>
                <a:endParaRPr lang="en-US" altLang="ja-JP" dirty="0"/>
              </a:p>
              <a:p>
                <a:pPr lvl="0"/>
                <a:r>
                  <a:rPr kumimoji="1" lang="en-US" altLang="ja-JP" dirty="0" err="1"/>
                  <a:t>ScaNN</a:t>
                </a:r>
                <a:r>
                  <a:rPr kumimoji="1" lang="ja-JP" altLang="en-US"/>
                  <a:t>は近似解を求める最新のアルゴリズムです．</a:t>
                </a:r>
                <a:endParaRPr kumimoji="1" lang="en-US" altLang="ja-JP" dirty="0"/>
              </a:p>
              <a:p>
                <a:pPr lvl="0"/>
                <a:r>
                  <a:rPr kumimoji="1" lang="ja-JP" altLang="en-US"/>
                  <a:t>ここで，</a:t>
                </a:r>
                <a:r>
                  <a:rPr kumimoji="1" lang="en-US" altLang="ja-JP" dirty="0"/>
                  <a:t>FEXIPRO</a:t>
                </a:r>
                <a:r>
                  <a:rPr kumimoji="1" lang="ja-JP" altLang="en-US"/>
                  <a:t>と</a:t>
                </a:r>
                <a:r>
                  <a:rPr kumimoji="1" lang="en-US" altLang="ja-JP" dirty="0" err="1"/>
                  <a:t>ScaNN</a:t>
                </a:r>
                <a:r>
                  <a:rPr kumimoji="1" lang="ja-JP" altLang="en-US"/>
                  <a:t>は多様性を考慮していません．</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13</a:t>
            </a:fld>
            <a:endParaRPr kumimoji="1" lang="ja-JP" altLang="en-US"/>
          </a:p>
        </p:txBody>
      </p:sp>
    </p:spTree>
    <p:extLst>
      <p:ext uri="{BB962C8B-B14F-4D97-AF65-F5344CB8AC3E}">
        <p14:creationId xmlns:p14="http://schemas.microsoft.com/office/powerpoint/2010/main" val="1558676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14</a:t>
            </a:fld>
            <a:endParaRPr kumimoji="1" lang="ja-JP" altLang="en-US"/>
          </a:p>
        </p:txBody>
      </p:sp>
    </p:spTree>
    <p:extLst>
      <p:ext uri="{BB962C8B-B14F-4D97-AF65-F5344CB8AC3E}">
        <p14:creationId xmlns:p14="http://schemas.microsoft.com/office/powerpoint/2010/main" val="3003052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15</a:t>
            </a:fld>
            <a:endParaRPr kumimoji="1" lang="ja-JP" altLang="en-US"/>
          </a:p>
        </p:txBody>
      </p:sp>
    </p:spTree>
    <p:extLst>
      <p:ext uri="{BB962C8B-B14F-4D97-AF65-F5344CB8AC3E}">
        <p14:creationId xmlns:p14="http://schemas.microsoft.com/office/powerpoint/2010/main" val="3727231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最後に，わたし達は多様性を考慮した</a:t>
                </a:r>
                <a:r>
                  <a:rPr lang="en-US" altLang="ja-JP" dirty="0"/>
                  <a:t> </a:t>
                </a:r>
                <a:r>
                  <a:rPr lang="en-US" altLang="ja-JP" i="0">
                    <a:latin typeface="Cambria Math" panose="02040503050406030204" pitchFamily="18" charset="0"/>
                  </a:rPr>
                  <a:t>𝑘</a:t>
                </a:r>
                <a:r>
                  <a:rPr lang="en-US" altLang="ja-JP" dirty="0"/>
                  <a:t>-MIPS</a:t>
                </a:r>
                <a:r>
                  <a:rPr kumimoji="1" lang="ja-JP" altLang="en-US"/>
                  <a:t>の定式化し，</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貪欲法と同じ解を効率的に獲得できる</a:t>
                </a:r>
                <a:r>
                  <a:rPr kumimoji="1" lang="en-US" altLang="ja-JP" dirty="0"/>
                  <a:t>IP-Greedy</a:t>
                </a:r>
                <a:r>
                  <a:rPr kumimoji="1" lang="ja-JP" altLang="en-US"/>
                  <a:t>を提案しました．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そして，実世界データセットを用いた実験により</a:t>
                </a:r>
                <a:r>
                  <a:rPr kumimoji="1" lang="en-US" altLang="ja-JP" dirty="0"/>
                  <a:t>, IP-Greedy</a:t>
                </a:r>
                <a:r>
                  <a:rPr kumimoji="1" lang="ja-JP" altLang="en-US"/>
                  <a:t>の効率・有効性を確認するとともに，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ケーススタディで，本問題の有効性を実証しました．</a:t>
                </a: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16</a:t>
            </a:fld>
            <a:endParaRPr kumimoji="1" lang="ja-JP" altLang="en-US"/>
          </a:p>
        </p:txBody>
      </p:sp>
    </p:spTree>
    <p:extLst>
      <p:ext uri="{BB962C8B-B14F-4D97-AF65-F5344CB8AC3E}">
        <p14:creationId xmlns:p14="http://schemas.microsoft.com/office/powerpoint/2010/main" val="1092646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1</a:t>
            </a:fld>
            <a:endParaRPr kumimoji="1" lang="ja-JP" altLang="en-US"/>
          </a:p>
        </p:txBody>
      </p:sp>
    </p:spTree>
    <p:extLst>
      <p:ext uri="{BB962C8B-B14F-4D97-AF65-F5344CB8AC3E}">
        <p14:creationId xmlns:p14="http://schemas.microsoft.com/office/powerpoint/2010/main" val="4230300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2</a:t>
            </a:fld>
            <a:endParaRPr kumimoji="1" lang="ja-JP" altLang="en-US"/>
          </a:p>
        </p:txBody>
      </p:sp>
    </p:spTree>
    <p:extLst>
      <p:ext uri="{BB962C8B-B14F-4D97-AF65-F5344CB8AC3E}">
        <p14:creationId xmlns:p14="http://schemas.microsoft.com/office/powerpoint/2010/main" val="2777087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ja-JP" altLang="en-US"/>
                  <a:t>そこで，本研究では，多様性を考慮した</a:t>
                </a:r>
                <a:r>
                  <a:rPr kumimoji="1" lang="en-US" altLang="ja-JP" dirty="0"/>
                  <a:t>k-MIPS</a:t>
                </a:r>
                <a:r>
                  <a:rPr kumimoji="1" lang="ja-JP" altLang="en-US"/>
                  <a:t>問題に取り組みます．本研究は，この問題に取り組んだ初めての研究になります．</a:t>
                </a:r>
                <a:endParaRPr kumimoji="1" lang="en-US" altLang="ja-JP" dirty="0"/>
              </a:p>
              <a:p>
                <a:r>
                  <a:rPr kumimoji="1" lang="ja-JP" altLang="en-US"/>
                  <a:t>まず，この問題を定式化します．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クエリベクトル</a:t>
                </a:r>
                <a:r>
                  <a:rPr lang="en-US" altLang="ja-JP" dirty="0"/>
                  <a:t> </a:t>
                </a:r>
                <a:r>
                  <a:rPr lang="en-US" altLang="ja-JP" b="1" i="0">
                    <a:latin typeface="Cambria Math" panose="02040503050406030204" pitchFamily="18" charset="0"/>
                  </a:rPr>
                  <a:t>𝐪</a:t>
                </a:r>
                <a:r>
                  <a:rPr kumimoji="1" lang="ja-JP" altLang="en-US" b="1"/>
                  <a:t>，</a:t>
                </a:r>
                <a:r>
                  <a:rPr kumimoji="1" lang="ja-JP" altLang="en-US"/>
                  <a:t>アイテムベクトルの集合</a:t>
                </a:r>
                <a:r>
                  <a:rPr kumimoji="1" lang="en-US" altLang="ja-JP" dirty="0"/>
                  <a:t> </a:t>
                </a:r>
                <a:r>
                  <a:rPr kumimoji="1" lang="en-US" altLang="ja-JP" b="1" i="0">
                    <a:latin typeface="Cambria Math" panose="02040503050406030204" pitchFamily="18" charset="0"/>
                  </a:rPr>
                  <a:t>𝐏</a:t>
                </a:r>
                <a:r>
                  <a:rPr kumimoji="1" lang="ja-JP" altLang="en-US"/>
                  <a:t>，結果のサイズ</a:t>
                </a:r>
                <a:r>
                  <a:rPr kumimoji="1" lang="en-US" altLang="ja-JP" dirty="0"/>
                  <a:t> </a:t>
                </a:r>
                <a:r>
                  <a:rPr kumimoji="1" lang="en-US" altLang="ja-JP" b="0" i="0">
                    <a:latin typeface="Cambria Math" panose="02040503050406030204" pitchFamily="18" charset="0"/>
                  </a:rPr>
                  <a:t>𝑘</a:t>
                </a:r>
                <a:r>
                  <a:rPr kumimoji="1" lang="ja-JP" altLang="en-US"/>
                  <a:t>，多様性を調節するパラメータ</a:t>
                </a:r>
                <a:r>
                  <a:rPr kumimoji="1" lang="en-US" altLang="ja-JP" dirty="0"/>
                  <a:t> </a:t>
                </a:r>
                <a:r>
                  <a:rPr kumimoji="1" lang="en-US" altLang="ja-JP" i="0">
                    <a:latin typeface="Cambria Math" panose="02040503050406030204" pitchFamily="18" charset="0"/>
                    <a:ea typeface="Cambria Math" panose="02040503050406030204" pitchFamily="18" charset="0"/>
                  </a:rPr>
                  <a:t>𝜆</a:t>
                </a:r>
                <a:r>
                  <a:rPr kumimoji="1" lang="en-US" altLang="ja-JP" b="1" dirty="0"/>
                  <a:t> </a:t>
                </a:r>
                <a:r>
                  <a:rPr kumimoji="1" lang="ja-JP" altLang="en-US" b="1" dirty="0"/>
                  <a:t>が</a:t>
                </a:r>
                <a:r>
                  <a:rPr kumimoji="1" lang="ja-JP" altLang="en-US" b="0"/>
                  <a:t>与えられた時，</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a:t>集合</a:t>
                </a:r>
                <a:r>
                  <a:rPr kumimoji="1" lang="en-US" altLang="ja-JP" b="0" dirty="0"/>
                  <a:t>S</a:t>
                </a:r>
                <a:r>
                  <a:rPr kumimoji="1" lang="ja-JP" altLang="en-US" b="0"/>
                  <a:t>の</a:t>
                </a:r>
                <a:r>
                  <a:rPr kumimoji="1" lang="en-US" altLang="ja-JP" b="0" dirty="0"/>
                  <a:t> </a:t>
                </a:r>
                <a:r>
                  <a:rPr kumimoji="1" lang="ja-JP" altLang="en-US" b="0"/>
                  <a:t>この目的関数を最大化する</a:t>
                </a:r>
                <a:r>
                  <a:rPr kumimoji="1" lang="en-US" altLang="ja-JP" b="0" dirty="0"/>
                  <a:t> </a:t>
                </a:r>
                <a:r>
                  <a:rPr lang="en-US" altLang="ja-JP" b="1" i="0">
                    <a:latin typeface="Cambria Math" panose="02040503050406030204" pitchFamily="18" charset="0"/>
                  </a:rPr>
                  <a:t>𝐒^</a:t>
                </a:r>
                <a:r>
                  <a:rPr lang="en-US" altLang="ja-JP" i="0">
                    <a:latin typeface="Cambria Math" panose="02040503050406030204" pitchFamily="18" charset="0"/>
                  </a:rPr>
                  <a:t>∗</a:t>
                </a:r>
                <a:r>
                  <a:rPr lang="en-US" altLang="ja-JP" dirty="0"/>
                  <a:t> </a:t>
                </a:r>
                <a:r>
                  <a:rPr lang="ja-JP" altLang="en-US"/>
                  <a:t>を出力します．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ユーザの嗜好に対応する内積は</a:t>
                </a:r>
                <a:r>
                  <a:rPr kumimoji="1" lang="en-US" altLang="ja-JP" sz="1200" kern="1200" dirty="0">
                    <a:solidFill>
                      <a:schemeClr val="tx1"/>
                    </a:solidFill>
                    <a:effectLst/>
                    <a:latin typeface="+mn-lt"/>
                    <a:ea typeface="+mn-ea"/>
                    <a:cs typeface="+mn-cs"/>
                  </a:rPr>
                  <a:t>MF</a:t>
                </a:r>
                <a:r>
                  <a:rPr kumimoji="1" lang="ja-JP" altLang="en-US" sz="1200" kern="1200">
                    <a:solidFill>
                      <a:schemeClr val="tx1"/>
                    </a:solidFill>
                    <a:effectLst/>
                    <a:latin typeface="+mn-lt"/>
                    <a:ea typeface="+mn-ea"/>
                    <a:cs typeface="+mn-cs"/>
                  </a:rPr>
                  <a:t>から生成されるベクトルで計算します．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Item2Vec</a:t>
                </a:r>
                <a:r>
                  <a:rPr lang="ja-JP" altLang="en-US"/>
                  <a:t>で生成されるベクトルどうしの距離はアイテム間の類似度関係を表現できます．そこで，</a:t>
                </a:r>
                <a:r>
                  <a:rPr kumimoji="1" lang="ja-JP" altLang="en-US" sz="1200" kern="1200">
                    <a:solidFill>
                      <a:schemeClr val="tx1"/>
                    </a:solidFill>
                    <a:effectLst/>
                    <a:latin typeface="+mn-lt"/>
                    <a:ea typeface="+mn-ea"/>
                    <a:cs typeface="+mn-cs"/>
                  </a:rPr>
                  <a:t>非類似度に対応する距離は，</a:t>
                </a:r>
                <a:r>
                  <a:rPr lang="en-US" altLang="ja-JP" dirty="0"/>
                  <a:t>Item2Vec </a:t>
                </a:r>
                <a:r>
                  <a:rPr lang="ja-JP" altLang="en-US"/>
                  <a:t>から生成されるベクトルで計算します．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effectLst/>
                    <a:latin typeface="+mn-lt"/>
                    <a:ea typeface="+mn-ea"/>
                    <a:cs typeface="+mn-cs"/>
                  </a:rPr>
                  <a:t>c</a:t>
                </a:r>
                <a:r>
                  <a:rPr kumimoji="1" lang="ja-JP" altLang="en-US" sz="1200" kern="1200">
                    <a:solidFill>
                      <a:schemeClr val="tx1"/>
                    </a:solidFill>
                    <a:effectLst/>
                    <a:latin typeface="+mn-lt"/>
                    <a:ea typeface="+mn-ea"/>
                    <a:cs typeface="+mn-cs"/>
                  </a:rPr>
                  <a:t>はスケーリング定数，</a:t>
                </a:r>
                <a:r>
                  <a:rPr kumimoji="1" lang="en-US" altLang="ja-JP" sz="1200" kern="1200" dirty="0" err="1">
                    <a:solidFill>
                      <a:schemeClr val="tx1"/>
                    </a:solidFill>
                    <a:effectLst/>
                    <a:latin typeface="+mn-lt"/>
                    <a:ea typeface="+mn-ea"/>
                    <a:cs typeface="+mn-cs"/>
                  </a:rPr>
                  <a:t>dist</a:t>
                </a:r>
                <a:r>
                  <a:rPr kumimoji="1" lang="ja-JP" altLang="en-US" sz="1200" kern="1200">
                    <a:solidFill>
                      <a:schemeClr val="tx1"/>
                    </a:solidFill>
                    <a:effectLst/>
                    <a:latin typeface="+mn-lt"/>
                    <a:ea typeface="+mn-ea"/>
                    <a:cs typeface="+mn-cs"/>
                  </a:rPr>
                  <a:t>はユークリッド距離です．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定式化のセマンティックは，ユーザベクトル（クエリ）と高い内積を持つアイテムを推薦リストが含み，リスト中のアイテム間の類似度は小さく，</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推薦システムの利用者であるユーザは多様性の度合いを調節できるということです．</a:t>
                </a:r>
                <a:endParaRPr lang="en-US" altLang="ja-JP"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3</a:t>
            </a:fld>
            <a:endParaRPr kumimoji="1" lang="ja-JP" altLang="en-US"/>
          </a:p>
        </p:txBody>
      </p:sp>
    </p:spTree>
    <p:extLst>
      <p:ext uri="{BB962C8B-B14F-4D97-AF65-F5344CB8AC3E}">
        <p14:creationId xmlns:p14="http://schemas.microsoft.com/office/powerpoint/2010/main" val="2200336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4</a:t>
            </a:fld>
            <a:endParaRPr kumimoji="1" lang="ja-JP" altLang="en-US"/>
          </a:p>
        </p:txBody>
      </p:sp>
    </p:spTree>
    <p:extLst>
      <p:ext uri="{BB962C8B-B14F-4D97-AF65-F5344CB8AC3E}">
        <p14:creationId xmlns:p14="http://schemas.microsoft.com/office/powerpoint/2010/main" val="600991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endParaRPr kumimoji="1" lang="ja-JP" altLang="en-US"/>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このように多様化された推薦リストを求めるには貪欲法を使用します．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貪欲法を使う理由は，本問題が</a:t>
                </a:r>
                <a:r>
                  <a:rPr kumimoji="1" lang="en-US" altLang="ja-JP" dirty="0"/>
                  <a:t>NP</a:t>
                </a:r>
                <a:r>
                  <a:rPr kumimoji="1" lang="ja-JP" altLang="en-US"/>
                  <a:t>困難であり，貪欲法は経験的に有効な解を得られるからです．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貪欲法は，</a:t>
                </a:r>
                <a:r>
                  <a:rPr lang="ja-JP" altLang="en-US">
                    <a:solidFill>
                      <a:schemeClr val="tx1"/>
                    </a:solidFill>
                  </a:rPr>
                  <a:t>，まず</a:t>
                </a:r>
                <a:r>
                  <a:rPr kumimoji="1" lang="ja-JP" altLang="en-US"/>
                  <a:t>集合</a:t>
                </a:r>
                <a:r>
                  <a:rPr kumimoji="1" lang="en-US" altLang="ja-JP" dirty="0"/>
                  <a:t>S</a:t>
                </a:r>
                <a:r>
                  <a:rPr kumimoji="1" lang="ja-JP" altLang="en-US"/>
                  <a:t>を初期化します．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これには，クエリと全アイテムをスキャンし，内積を計算することで</a:t>
                </a:r>
                <a:r>
                  <a:rPr lang="ja-JP" altLang="en-US">
                    <a:solidFill>
                      <a:schemeClr val="tx1"/>
                    </a:solidFill>
                  </a:rPr>
                  <a:t>最大の内積となるアイテムを</a:t>
                </a:r>
                <a:r>
                  <a:rPr lang="en-US" altLang="ja-JP" dirty="0">
                    <a:solidFill>
                      <a:schemeClr val="tx1"/>
                    </a:solidFill>
                  </a:rPr>
                  <a:t> </a:t>
                </a:r>
                <a:r>
                  <a:rPr lang="en-US" altLang="ja-JP" b="1" i="0">
                    <a:solidFill>
                      <a:schemeClr val="tx1"/>
                    </a:solidFill>
                    <a:latin typeface="Cambria Math" panose="02040503050406030204" pitchFamily="18" charset="0"/>
                  </a:rPr>
                  <a:t>𝐒</a:t>
                </a:r>
                <a:r>
                  <a:rPr lang="en-US" altLang="ja-JP" dirty="0">
                    <a:solidFill>
                      <a:schemeClr val="tx1"/>
                    </a:solidFill>
                  </a:rPr>
                  <a:t> </a:t>
                </a:r>
                <a:r>
                  <a:rPr lang="ja-JP" altLang="en-US">
                    <a:solidFill>
                      <a:schemeClr val="tx1"/>
                    </a:solidFill>
                  </a:rPr>
                  <a:t>に追加します．</a:t>
                </a:r>
                <a:endParaRPr kumimoji="1" lang="ja-JP" altLang="en-US"/>
              </a:p>
              <a:p>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5</a:t>
            </a:fld>
            <a:endParaRPr kumimoji="1" lang="ja-JP" altLang="en-US"/>
          </a:p>
        </p:txBody>
      </p:sp>
    </p:spTree>
    <p:extLst>
      <p:ext uri="{BB962C8B-B14F-4D97-AF65-F5344CB8AC3E}">
        <p14:creationId xmlns:p14="http://schemas.microsoft.com/office/powerpoint/2010/main" val="1567478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6</a:t>
            </a:fld>
            <a:endParaRPr kumimoji="1" lang="ja-JP" altLang="en-US"/>
          </a:p>
        </p:txBody>
      </p:sp>
    </p:spTree>
    <p:extLst>
      <p:ext uri="{BB962C8B-B14F-4D97-AF65-F5344CB8AC3E}">
        <p14:creationId xmlns:p14="http://schemas.microsoft.com/office/powerpoint/2010/main" val="666483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effectLst/>
              <a:latin typeface="Hiragino Sans" panose="020B0400000000000000" pitchFamily="34" charset="-128"/>
              <a:ea typeface="Hiragino Sans" panose="020B0400000000000000" pitchFamily="34" charset="-128"/>
            </a:endParaRPr>
          </a:p>
        </p:txBody>
      </p:sp>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7</a:t>
            </a:fld>
            <a:endParaRPr kumimoji="1" lang="ja-JP" altLang="en-US"/>
          </a:p>
        </p:txBody>
      </p:sp>
    </p:spTree>
    <p:extLst>
      <p:ext uri="{BB962C8B-B14F-4D97-AF65-F5344CB8AC3E}">
        <p14:creationId xmlns:p14="http://schemas.microsoft.com/office/powerpoint/2010/main" val="116468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effectLst/>
              <a:latin typeface="Hiragino Sans" panose="020B0400000000000000" pitchFamily="34" charset="-128"/>
              <a:ea typeface="Hiragino Sans" panose="020B0400000000000000" pitchFamily="34" charset="-128"/>
            </a:endParaRPr>
          </a:p>
        </p:txBody>
      </p:sp>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8</a:t>
            </a:fld>
            <a:endParaRPr kumimoji="1" lang="ja-JP" altLang="en-US"/>
          </a:p>
        </p:txBody>
      </p:sp>
    </p:spTree>
    <p:extLst>
      <p:ext uri="{BB962C8B-B14F-4D97-AF65-F5344CB8AC3E}">
        <p14:creationId xmlns:p14="http://schemas.microsoft.com/office/powerpoint/2010/main" val="899801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09D0A5-7950-2703-7B41-A8AC9030DD4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6734968-6092-C8FF-AF43-55A3ABDC1A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144DC42-4B38-6E4B-1B2E-F166EB839294}"/>
              </a:ext>
            </a:extLst>
          </p:cNvPr>
          <p:cNvSpPr>
            <a:spLocks noGrp="1"/>
          </p:cNvSpPr>
          <p:nvPr>
            <p:ph type="dt" sz="half" idx="10"/>
          </p:nvPr>
        </p:nvSpPr>
        <p:spPr/>
        <p:txBody>
          <a:bodyPr/>
          <a:lstStyle/>
          <a:p>
            <a:fld id="{E9FBAD22-5BFE-CF47-B046-BE454345740F}" type="datetime1">
              <a:rPr kumimoji="1" lang="ja-JP" altLang="en-US" smtClean="0"/>
              <a:t>2022/10/22</a:t>
            </a:fld>
            <a:endParaRPr kumimoji="1" lang="ja-JP" altLang="en-US"/>
          </a:p>
        </p:txBody>
      </p:sp>
      <p:sp>
        <p:nvSpPr>
          <p:cNvPr id="5" name="フッター プレースホルダー 4">
            <a:extLst>
              <a:ext uri="{FF2B5EF4-FFF2-40B4-BE49-F238E27FC236}">
                <a16:creationId xmlns:a16="http://schemas.microsoft.com/office/drawing/2014/main" id="{093B5C79-16A9-20D2-EE27-652B17F3A0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89AA99-9E04-4E00-0FCB-326786D607D0}"/>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1310974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80ED89-F093-E99F-C9A2-610A657E3FC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E06EF3-D047-955C-3BBF-81F897FF13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5EC3BCF-94DB-0330-F03F-EAEF890059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CB5F64-FE34-BE1B-A33F-5628397B1EB2}"/>
              </a:ext>
            </a:extLst>
          </p:cNvPr>
          <p:cNvSpPr>
            <a:spLocks noGrp="1"/>
          </p:cNvSpPr>
          <p:nvPr>
            <p:ph type="dt" sz="half" idx="10"/>
          </p:nvPr>
        </p:nvSpPr>
        <p:spPr/>
        <p:txBody>
          <a:bodyPr/>
          <a:lstStyle/>
          <a:p>
            <a:fld id="{5DFD6C36-9FBF-DB40-BCF4-1FF1D104BF4A}" type="datetime1">
              <a:rPr kumimoji="1" lang="ja-JP" altLang="en-US" smtClean="0"/>
              <a:t>2022/10/22</a:t>
            </a:fld>
            <a:endParaRPr kumimoji="1" lang="ja-JP" altLang="en-US"/>
          </a:p>
        </p:txBody>
      </p:sp>
      <p:sp>
        <p:nvSpPr>
          <p:cNvPr id="6" name="フッター プレースホルダー 5">
            <a:extLst>
              <a:ext uri="{FF2B5EF4-FFF2-40B4-BE49-F238E27FC236}">
                <a16:creationId xmlns:a16="http://schemas.microsoft.com/office/drawing/2014/main" id="{F452AB94-9692-0982-B818-0EA31145BF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2ECDA5-5416-5B2F-047A-334C03C97604}"/>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42438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05ABE1-0971-EC24-832A-449032B90E1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715107-8E18-5E13-3595-78D362B43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B3F71B8-DAAE-87A3-BA97-964ED9539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29485A-DD2C-7470-0D48-C1AB9E221F95}"/>
              </a:ext>
            </a:extLst>
          </p:cNvPr>
          <p:cNvSpPr>
            <a:spLocks noGrp="1"/>
          </p:cNvSpPr>
          <p:nvPr>
            <p:ph type="dt" sz="half" idx="10"/>
          </p:nvPr>
        </p:nvSpPr>
        <p:spPr/>
        <p:txBody>
          <a:bodyPr/>
          <a:lstStyle/>
          <a:p>
            <a:fld id="{64EA73D9-40A4-2C49-82B1-20813C274BDB}" type="datetime1">
              <a:rPr kumimoji="1" lang="ja-JP" altLang="en-US" smtClean="0"/>
              <a:t>2022/10/22</a:t>
            </a:fld>
            <a:endParaRPr kumimoji="1" lang="ja-JP" altLang="en-US"/>
          </a:p>
        </p:txBody>
      </p:sp>
      <p:sp>
        <p:nvSpPr>
          <p:cNvPr id="6" name="フッター プレースホルダー 5">
            <a:extLst>
              <a:ext uri="{FF2B5EF4-FFF2-40B4-BE49-F238E27FC236}">
                <a16:creationId xmlns:a16="http://schemas.microsoft.com/office/drawing/2014/main" id="{A8B71071-68DD-491D-D618-F35EE6ADB93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ED6666-D41B-9724-1F93-CDA0CCF2DF41}"/>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2031505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AE773-D8B6-A8A9-3FF4-9ADD0DF2B7C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7F0D25-1330-538C-A210-EAA5359CE65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6EE2DA-6541-7605-018C-B2F4ACBA67BF}"/>
              </a:ext>
            </a:extLst>
          </p:cNvPr>
          <p:cNvSpPr>
            <a:spLocks noGrp="1"/>
          </p:cNvSpPr>
          <p:nvPr>
            <p:ph type="dt" sz="half" idx="10"/>
          </p:nvPr>
        </p:nvSpPr>
        <p:spPr/>
        <p:txBody>
          <a:bodyPr/>
          <a:lstStyle/>
          <a:p>
            <a:fld id="{1F4C64AA-4B41-024B-9846-3C245A65E47E}" type="datetime1">
              <a:rPr kumimoji="1" lang="ja-JP" altLang="en-US" smtClean="0"/>
              <a:t>2022/10/22</a:t>
            </a:fld>
            <a:endParaRPr kumimoji="1" lang="ja-JP" altLang="en-US"/>
          </a:p>
        </p:txBody>
      </p:sp>
      <p:sp>
        <p:nvSpPr>
          <p:cNvPr id="5" name="フッター プレースホルダー 4">
            <a:extLst>
              <a:ext uri="{FF2B5EF4-FFF2-40B4-BE49-F238E27FC236}">
                <a16:creationId xmlns:a16="http://schemas.microsoft.com/office/drawing/2014/main" id="{9ED8DC76-6F29-6E34-829A-19407D5C59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D76465-4E2F-7621-746F-36195CDC1F4C}"/>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4175452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9E62ACF-C830-21EE-5C50-2AA826D4FA7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EFF3762-17A4-CCD6-D4C1-FDC17E53CD1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CB99D5-BC7F-8C10-35A0-CFB9FAF4CB7C}"/>
              </a:ext>
            </a:extLst>
          </p:cNvPr>
          <p:cNvSpPr>
            <a:spLocks noGrp="1"/>
          </p:cNvSpPr>
          <p:nvPr>
            <p:ph type="dt" sz="half" idx="10"/>
          </p:nvPr>
        </p:nvSpPr>
        <p:spPr/>
        <p:txBody>
          <a:bodyPr/>
          <a:lstStyle/>
          <a:p>
            <a:fld id="{D0D94845-7DB9-8F48-97FA-02B459D9B541}" type="datetime1">
              <a:rPr kumimoji="1" lang="ja-JP" altLang="en-US" smtClean="0"/>
              <a:t>2022/10/22</a:t>
            </a:fld>
            <a:endParaRPr kumimoji="1" lang="ja-JP" altLang="en-US"/>
          </a:p>
        </p:txBody>
      </p:sp>
      <p:sp>
        <p:nvSpPr>
          <p:cNvPr id="5" name="フッター プレースホルダー 4">
            <a:extLst>
              <a:ext uri="{FF2B5EF4-FFF2-40B4-BE49-F238E27FC236}">
                <a16:creationId xmlns:a16="http://schemas.microsoft.com/office/drawing/2014/main" id="{D4DCB8C4-FA11-5BF6-4C48-C696A402E3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362E54-B8A8-133C-2568-BCC48DAF4F53}"/>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293235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58B54EBE-0E62-58DD-FF0A-5CD7844F7613}"/>
              </a:ext>
            </a:extLst>
          </p:cNvPr>
          <p:cNvSpPr/>
          <p:nvPr userDrawn="1"/>
        </p:nvSpPr>
        <p:spPr>
          <a:xfrm>
            <a:off x="0" y="7200"/>
            <a:ext cx="12189600" cy="784525"/>
          </a:xfrm>
          <a:prstGeom prst="rect">
            <a:avLst/>
          </a:prstGeom>
          <a:solidFill>
            <a:srgbClr val="001F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 name="タイトル 1">
            <a:extLst>
              <a:ext uri="{FF2B5EF4-FFF2-40B4-BE49-F238E27FC236}">
                <a16:creationId xmlns:a16="http://schemas.microsoft.com/office/drawing/2014/main" id="{6E4A8B0B-479E-9BC4-043A-601AB2DBFEB8}"/>
              </a:ext>
            </a:extLst>
          </p:cNvPr>
          <p:cNvSpPr>
            <a:spLocks noGrp="1"/>
          </p:cNvSpPr>
          <p:nvPr>
            <p:ph type="title"/>
          </p:nvPr>
        </p:nvSpPr>
        <p:spPr>
          <a:xfrm>
            <a:off x="0" y="7200"/>
            <a:ext cx="12189600" cy="784525"/>
          </a:xfrm>
        </p:spPr>
        <p:txBody>
          <a:bodyPr lIns="360000" tIns="180000" rIns="36000">
            <a:noAutofit/>
          </a:bodyPr>
          <a:lstStyle>
            <a:lvl1pPr>
              <a:defRPr sz="3600" b="1">
                <a:solidFill>
                  <a:schemeClr val="bg1"/>
                </a:solidFill>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E3C1C3-CF9B-1E2C-F57A-23B88B2F2A97}"/>
              </a:ext>
            </a:extLst>
          </p:cNvPr>
          <p:cNvSpPr>
            <a:spLocks noGrp="1"/>
          </p:cNvSpPr>
          <p:nvPr>
            <p:ph idx="1"/>
          </p:nvPr>
        </p:nvSpPr>
        <p:spPr>
          <a:xfrm>
            <a:off x="286049" y="900000"/>
            <a:ext cx="11903551" cy="5400000"/>
          </a:xfrm>
        </p:spPr>
        <p:txBody>
          <a:bodyPr>
            <a:normAutofit/>
          </a:bodyPr>
          <a:lstStyle>
            <a:lvl1pPr marL="228600" indent="-228600">
              <a:buSzPct val="80000"/>
              <a:buFont typeface="Wingdings" pitchFamily="2" charset="2"/>
              <a:buChar char="n"/>
              <a:defRPr sz="2400"/>
            </a:lvl1pPr>
            <a:lvl2pPr marL="685800" indent="-228600">
              <a:buSzPct val="80000"/>
              <a:buFont typeface="Wingdings" pitchFamily="2" charset="2"/>
              <a:buChar char="p"/>
              <a:defRPr sz="2000"/>
            </a:lvl2pPr>
            <a:lvl3pPr>
              <a:defRPr sz="1800"/>
            </a:lvl3pPr>
            <a:lvl4pPr>
              <a:defRPr sz="1600"/>
            </a:lvl4pPr>
            <a:lvl5pPr>
              <a:defRPr sz="1600"/>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7B8E11F8-021D-2A07-0FB5-5C23AF354119}"/>
              </a:ext>
            </a:extLst>
          </p:cNvPr>
          <p:cNvSpPr>
            <a:spLocks noGrp="1"/>
          </p:cNvSpPr>
          <p:nvPr>
            <p:ph type="dt" sz="half" idx="10"/>
          </p:nvPr>
        </p:nvSpPr>
        <p:spPr/>
        <p:txBody>
          <a:bodyPr/>
          <a:lstStyle/>
          <a:p>
            <a:fld id="{AAFB8753-ACB7-F847-A8FD-61A275C4720D}" type="datetime1">
              <a:rPr kumimoji="1" lang="ja-JP" altLang="en-US" smtClean="0"/>
              <a:t>2022/10/22</a:t>
            </a:fld>
            <a:endParaRPr kumimoji="1" lang="ja-JP" altLang="en-US"/>
          </a:p>
        </p:txBody>
      </p:sp>
      <p:sp>
        <p:nvSpPr>
          <p:cNvPr id="5" name="フッター プレースホルダー 4">
            <a:extLst>
              <a:ext uri="{FF2B5EF4-FFF2-40B4-BE49-F238E27FC236}">
                <a16:creationId xmlns:a16="http://schemas.microsoft.com/office/drawing/2014/main" id="{409A4261-A657-FF71-E416-921C00A81D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87779-CB24-A9DD-58ED-BC59321DC892}"/>
              </a:ext>
            </a:extLst>
          </p:cNvPr>
          <p:cNvSpPr>
            <a:spLocks noGrp="1"/>
          </p:cNvSpPr>
          <p:nvPr>
            <p:ph type="sldNum" sz="quarter" idx="12"/>
          </p:nvPr>
        </p:nvSpPr>
        <p:spPr>
          <a:xfrm>
            <a:off x="11257807" y="235106"/>
            <a:ext cx="796637" cy="365125"/>
          </a:xfrm>
        </p:spPr>
        <p:txBody>
          <a:bodyPr/>
          <a:lstStyle>
            <a:lvl1pPr>
              <a:defRPr sz="2400">
                <a:solidFill>
                  <a:schemeClr val="bg1"/>
                </a:solidFill>
              </a:defRPr>
            </a:lvl1pPr>
          </a:lstStyle>
          <a:p>
            <a:fld id="{62AD2499-9603-4A42-A3D0-B63461FED508}" type="slidenum">
              <a:rPr lang="ja-JP" altLang="en-US" smtClean="0"/>
              <a:pPr/>
              <a:t>‹#›</a:t>
            </a:fld>
            <a:endParaRPr lang="ja-JP" altLang="en-US"/>
          </a:p>
        </p:txBody>
      </p:sp>
    </p:spTree>
    <p:extLst>
      <p:ext uri="{BB962C8B-B14F-4D97-AF65-F5344CB8AC3E}">
        <p14:creationId xmlns:p14="http://schemas.microsoft.com/office/powerpoint/2010/main" val="1316069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4A8B0B-479E-9BC4-043A-601AB2DBFEB8}"/>
              </a:ext>
            </a:extLst>
          </p:cNvPr>
          <p:cNvSpPr>
            <a:spLocks noGrp="1"/>
          </p:cNvSpPr>
          <p:nvPr>
            <p:ph type="title"/>
          </p:nvPr>
        </p:nvSpPr>
        <p:spPr>
          <a:xfrm>
            <a:off x="468000" y="204080"/>
            <a:ext cx="11721600" cy="655200"/>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E3C1C3-CF9B-1E2C-F57A-23B88B2F2A97}"/>
              </a:ext>
            </a:extLst>
          </p:cNvPr>
          <p:cNvSpPr>
            <a:spLocks noGrp="1"/>
          </p:cNvSpPr>
          <p:nvPr>
            <p:ph idx="1"/>
          </p:nvPr>
        </p:nvSpPr>
        <p:spPr>
          <a:xfrm>
            <a:off x="374400" y="900000"/>
            <a:ext cx="11815200" cy="5400000"/>
          </a:xfrm>
        </p:spPr>
        <p:txBody>
          <a:bodyPr>
            <a:normAutofit/>
          </a:bodyPr>
          <a:lstStyle>
            <a:lvl1pPr marL="228600" indent="-228600">
              <a:buSzPct val="80000"/>
              <a:buFont typeface="Wingdings" pitchFamily="2" charset="2"/>
              <a:buChar char="n"/>
              <a:defRPr sz="2400"/>
            </a:lvl1pPr>
            <a:lvl2pPr marL="685800" indent="-228600">
              <a:buSzPct val="80000"/>
              <a:buFont typeface="Wingdings" pitchFamily="2" charset="2"/>
              <a:buChar char="p"/>
              <a:defRPr sz="2000"/>
            </a:lvl2pPr>
            <a:lvl3pPr>
              <a:defRPr sz="1800"/>
            </a:lvl3pPr>
            <a:lvl4pPr>
              <a:defRPr sz="1600"/>
            </a:lvl4pPr>
            <a:lvl5pPr>
              <a:defRPr sz="1600"/>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7B8E11F8-021D-2A07-0FB5-5C23AF354119}"/>
              </a:ext>
            </a:extLst>
          </p:cNvPr>
          <p:cNvSpPr>
            <a:spLocks noGrp="1"/>
          </p:cNvSpPr>
          <p:nvPr>
            <p:ph type="dt" sz="half" idx="10"/>
          </p:nvPr>
        </p:nvSpPr>
        <p:spPr/>
        <p:txBody>
          <a:bodyPr/>
          <a:lstStyle/>
          <a:p>
            <a:fld id="{3EAF0C0D-2257-6546-9042-737B19B9F169}" type="datetime1">
              <a:rPr kumimoji="1" lang="ja-JP" altLang="en-US" smtClean="0"/>
              <a:t>2022/10/22</a:t>
            </a:fld>
            <a:endParaRPr kumimoji="1" lang="ja-JP" altLang="en-US"/>
          </a:p>
        </p:txBody>
      </p:sp>
      <p:sp>
        <p:nvSpPr>
          <p:cNvPr id="5" name="フッター プレースホルダー 4">
            <a:extLst>
              <a:ext uri="{FF2B5EF4-FFF2-40B4-BE49-F238E27FC236}">
                <a16:creationId xmlns:a16="http://schemas.microsoft.com/office/drawing/2014/main" id="{409A4261-A657-FF71-E416-921C00A81D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87779-CB24-A9DD-58ED-BC59321DC892}"/>
              </a:ext>
            </a:extLst>
          </p:cNvPr>
          <p:cNvSpPr>
            <a:spLocks noGrp="1"/>
          </p:cNvSpPr>
          <p:nvPr>
            <p:ph type="sldNum" sz="quarter" idx="12"/>
          </p:nvPr>
        </p:nvSpPr>
        <p:spPr>
          <a:xfrm>
            <a:off x="11257807" y="313256"/>
            <a:ext cx="796637" cy="365125"/>
          </a:xfrm>
        </p:spPr>
        <p:txBody>
          <a:bodyPr/>
          <a:lstStyle>
            <a:lvl1pPr>
              <a:defRPr sz="2400"/>
            </a:lvl1pPr>
          </a:lstStyle>
          <a:p>
            <a:fld id="{62AD2499-9603-4A42-A3D0-B63461FED508}" type="slidenum">
              <a:rPr lang="ja-JP" altLang="en-US" smtClean="0"/>
              <a:pPr/>
              <a:t>‹#›</a:t>
            </a:fld>
            <a:endParaRPr lang="ja-JP" altLang="en-US"/>
          </a:p>
        </p:txBody>
      </p:sp>
      <p:sp>
        <p:nvSpPr>
          <p:cNvPr id="8" name="正方形/長方形 7">
            <a:extLst>
              <a:ext uri="{FF2B5EF4-FFF2-40B4-BE49-F238E27FC236}">
                <a16:creationId xmlns:a16="http://schemas.microsoft.com/office/drawing/2014/main" id="{0571473B-238F-599E-C3D7-C86E6C8C22CC}"/>
              </a:ext>
            </a:extLst>
          </p:cNvPr>
          <p:cNvSpPr/>
          <p:nvPr userDrawn="1"/>
        </p:nvSpPr>
        <p:spPr>
          <a:xfrm>
            <a:off x="0" y="140472"/>
            <a:ext cx="422031" cy="6886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1044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4A8B0B-479E-9BC4-043A-601AB2DBFEB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E3C1C3-CF9B-1E2C-F57A-23B88B2F2A9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8E11F8-021D-2A07-0FB5-5C23AF354119}"/>
              </a:ext>
            </a:extLst>
          </p:cNvPr>
          <p:cNvSpPr>
            <a:spLocks noGrp="1"/>
          </p:cNvSpPr>
          <p:nvPr>
            <p:ph type="dt" sz="half" idx="10"/>
          </p:nvPr>
        </p:nvSpPr>
        <p:spPr/>
        <p:txBody>
          <a:bodyPr/>
          <a:lstStyle/>
          <a:p>
            <a:fld id="{CDEAC50A-7348-CB48-9E91-B4FDB0EB4E1A}" type="datetime1">
              <a:rPr kumimoji="1" lang="ja-JP" altLang="en-US" smtClean="0"/>
              <a:t>2022/10/22</a:t>
            </a:fld>
            <a:endParaRPr kumimoji="1" lang="ja-JP" altLang="en-US"/>
          </a:p>
        </p:txBody>
      </p:sp>
      <p:sp>
        <p:nvSpPr>
          <p:cNvPr id="5" name="フッター プレースホルダー 4">
            <a:extLst>
              <a:ext uri="{FF2B5EF4-FFF2-40B4-BE49-F238E27FC236}">
                <a16:creationId xmlns:a16="http://schemas.microsoft.com/office/drawing/2014/main" id="{409A4261-A657-FF71-E416-921C00A81D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87779-CB24-A9DD-58ED-BC59321DC892}"/>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4096872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1F0B21-104F-B495-B2D0-A148B43B6FE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F6A965-E9C8-28AB-4CCB-0A8DE8CDE0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030774D-4893-5815-BFA7-73B5C87B383B}"/>
              </a:ext>
            </a:extLst>
          </p:cNvPr>
          <p:cNvSpPr>
            <a:spLocks noGrp="1"/>
          </p:cNvSpPr>
          <p:nvPr>
            <p:ph type="dt" sz="half" idx="10"/>
          </p:nvPr>
        </p:nvSpPr>
        <p:spPr/>
        <p:txBody>
          <a:bodyPr/>
          <a:lstStyle/>
          <a:p>
            <a:fld id="{9515BF2D-9640-E94C-AE32-A1CBDB2CF13E}" type="datetime1">
              <a:rPr kumimoji="1" lang="ja-JP" altLang="en-US" smtClean="0"/>
              <a:t>2022/10/22</a:t>
            </a:fld>
            <a:endParaRPr kumimoji="1" lang="ja-JP" altLang="en-US"/>
          </a:p>
        </p:txBody>
      </p:sp>
      <p:sp>
        <p:nvSpPr>
          <p:cNvPr id="5" name="フッター プレースホルダー 4">
            <a:extLst>
              <a:ext uri="{FF2B5EF4-FFF2-40B4-BE49-F238E27FC236}">
                <a16:creationId xmlns:a16="http://schemas.microsoft.com/office/drawing/2014/main" id="{2B732203-1521-0C7A-9953-733CB4EC41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5CE715-D1F4-C251-A41E-1EC975C61946}"/>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41956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E7A586-4556-BDAC-7921-74139EDF8D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A71393-9D89-4A99-8A51-9E9976BB50B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60BDE95-9B2F-6983-7A3B-0C3EB39FC2C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E9A2123-A657-7088-3EDF-A6FFF1F57756}"/>
              </a:ext>
            </a:extLst>
          </p:cNvPr>
          <p:cNvSpPr>
            <a:spLocks noGrp="1"/>
          </p:cNvSpPr>
          <p:nvPr>
            <p:ph type="dt" sz="half" idx="10"/>
          </p:nvPr>
        </p:nvSpPr>
        <p:spPr/>
        <p:txBody>
          <a:bodyPr/>
          <a:lstStyle/>
          <a:p>
            <a:fld id="{690C5DA2-7BAD-1741-9865-7EBDFFA77030}" type="datetime1">
              <a:rPr kumimoji="1" lang="ja-JP" altLang="en-US" smtClean="0"/>
              <a:t>2022/10/22</a:t>
            </a:fld>
            <a:endParaRPr kumimoji="1" lang="ja-JP" altLang="en-US"/>
          </a:p>
        </p:txBody>
      </p:sp>
      <p:sp>
        <p:nvSpPr>
          <p:cNvPr id="6" name="フッター プレースホルダー 5">
            <a:extLst>
              <a:ext uri="{FF2B5EF4-FFF2-40B4-BE49-F238E27FC236}">
                <a16:creationId xmlns:a16="http://schemas.microsoft.com/office/drawing/2014/main" id="{86CC8153-C7F8-35E6-A305-B9F59247BF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4E87B02-164E-B7A5-76C8-1EDDEBC11408}"/>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365078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AB0886-AC8E-0CB1-43F9-3282AFA3F2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CBB4AB4-180D-7955-4019-C1E1E34FC1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D03B09B-9C56-EAA2-105F-13EB16D2DD8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87E091C-EFAA-D41E-31F9-8F09320356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7CA870E-6945-167C-A07B-8F3865A8E1C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8639A9-7157-09A9-7A7A-D292FDD123CC}"/>
              </a:ext>
            </a:extLst>
          </p:cNvPr>
          <p:cNvSpPr>
            <a:spLocks noGrp="1"/>
          </p:cNvSpPr>
          <p:nvPr>
            <p:ph type="dt" sz="half" idx="10"/>
          </p:nvPr>
        </p:nvSpPr>
        <p:spPr/>
        <p:txBody>
          <a:bodyPr/>
          <a:lstStyle/>
          <a:p>
            <a:fld id="{E0D6FB8C-503F-534A-9E99-A05FBBB26737}" type="datetime1">
              <a:rPr kumimoji="1" lang="ja-JP" altLang="en-US" smtClean="0"/>
              <a:t>2022/10/22</a:t>
            </a:fld>
            <a:endParaRPr kumimoji="1" lang="ja-JP" altLang="en-US"/>
          </a:p>
        </p:txBody>
      </p:sp>
      <p:sp>
        <p:nvSpPr>
          <p:cNvPr id="8" name="フッター プレースホルダー 7">
            <a:extLst>
              <a:ext uri="{FF2B5EF4-FFF2-40B4-BE49-F238E27FC236}">
                <a16:creationId xmlns:a16="http://schemas.microsoft.com/office/drawing/2014/main" id="{070A0077-0767-EF39-8B65-D5F9C20F7D8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3E94EEF-8176-EE1B-6CDE-B68D4D683320}"/>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100944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071DC-885E-2D82-3BF1-D6F0E275CFA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2FC6602-2B20-61DC-5783-D95C5DEBCE5F}"/>
              </a:ext>
            </a:extLst>
          </p:cNvPr>
          <p:cNvSpPr>
            <a:spLocks noGrp="1"/>
          </p:cNvSpPr>
          <p:nvPr>
            <p:ph type="dt" sz="half" idx="10"/>
          </p:nvPr>
        </p:nvSpPr>
        <p:spPr/>
        <p:txBody>
          <a:bodyPr/>
          <a:lstStyle/>
          <a:p>
            <a:fld id="{7A2EC139-5A7B-9045-82C9-35F787901C14}" type="datetime1">
              <a:rPr kumimoji="1" lang="ja-JP" altLang="en-US" smtClean="0"/>
              <a:t>2022/10/22</a:t>
            </a:fld>
            <a:endParaRPr kumimoji="1" lang="ja-JP" altLang="en-US"/>
          </a:p>
        </p:txBody>
      </p:sp>
      <p:sp>
        <p:nvSpPr>
          <p:cNvPr id="4" name="フッター プレースホルダー 3">
            <a:extLst>
              <a:ext uri="{FF2B5EF4-FFF2-40B4-BE49-F238E27FC236}">
                <a16:creationId xmlns:a16="http://schemas.microsoft.com/office/drawing/2014/main" id="{1B959948-5198-D9ED-AFD3-4D0371467D9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295F753-BED9-F389-1BE4-1DD46AD0F54F}"/>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266678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240803B-FE28-95DC-F58F-6F78F98D5AA5}"/>
              </a:ext>
            </a:extLst>
          </p:cNvPr>
          <p:cNvSpPr>
            <a:spLocks noGrp="1"/>
          </p:cNvSpPr>
          <p:nvPr>
            <p:ph type="dt" sz="half" idx="10"/>
          </p:nvPr>
        </p:nvSpPr>
        <p:spPr/>
        <p:txBody>
          <a:bodyPr/>
          <a:lstStyle/>
          <a:p>
            <a:fld id="{C0C3601F-D46F-5D44-AC08-0B4239B7DF31}" type="datetime1">
              <a:rPr kumimoji="1" lang="ja-JP" altLang="en-US" smtClean="0"/>
              <a:t>2022/10/22</a:t>
            </a:fld>
            <a:endParaRPr kumimoji="1" lang="ja-JP" altLang="en-US"/>
          </a:p>
        </p:txBody>
      </p:sp>
      <p:sp>
        <p:nvSpPr>
          <p:cNvPr id="3" name="フッター プレースホルダー 2">
            <a:extLst>
              <a:ext uri="{FF2B5EF4-FFF2-40B4-BE49-F238E27FC236}">
                <a16:creationId xmlns:a16="http://schemas.microsoft.com/office/drawing/2014/main" id="{97ABEEB0-4368-4DB3-8F8E-AF4F03BF626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757AE89-FCC7-ADAA-749A-79B7EAD4EE05}"/>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257546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7694C41-6597-ABAA-04A7-C20DD64698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C4C71F-E55C-9F67-0B85-D721D48237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5B289E-E4FB-3D0F-3EBA-02CE9138E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C69D7-1CDE-D546-8543-3E81299D3D53}" type="datetime1">
              <a:rPr kumimoji="1" lang="ja-JP" altLang="en-US" smtClean="0"/>
              <a:t>2022/10/22</a:t>
            </a:fld>
            <a:endParaRPr kumimoji="1" lang="ja-JP" altLang="en-US"/>
          </a:p>
        </p:txBody>
      </p:sp>
      <p:sp>
        <p:nvSpPr>
          <p:cNvPr id="5" name="フッター プレースホルダー 4">
            <a:extLst>
              <a:ext uri="{FF2B5EF4-FFF2-40B4-BE49-F238E27FC236}">
                <a16:creationId xmlns:a16="http://schemas.microsoft.com/office/drawing/2014/main" id="{6F76F9AB-2C6D-52CF-BEE6-6250F1DF49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A06AD33-38CB-51A7-6C91-DA25C38D06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382119072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35.png"/><Relationship Id="rId12"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4.png"/><Relationship Id="rId5" Type="http://schemas.openxmlformats.org/officeDocument/2006/relationships/image" Target="../media/image39.png"/><Relationship Id="rId10" Type="http://schemas.openxmlformats.org/officeDocument/2006/relationships/image" Target="../media/image43.png"/><Relationship Id="rId4" Type="http://schemas.openxmlformats.org/officeDocument/2006/relationships/image" Target="../media/image38.png"/><Relationship Id="rId9" Type="http://schemas.openxmlformats.org/officeDocument/2006/relationships/image" Target="../media/image42.png"/></Relationships>
</file>

<file path=ppt/slides/_rels/slide1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5.png"/><Relationship Id="rId9" Type="http://schemas.openxmlformats.org/officeDocument/2006/relationships/image" Target="../media/image52.png"/></Relationships>
</file>

<file path=ppt/slides/_rels/slide1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54.png"/><Relationship Id="rId7"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48.png"/><Relationship Id="rId4" Type="http://schemas.openxmlformats.org/officeDocument/2006/relationships/image" Target="../media/image470.png"/><Relationship Id="rId9" Type="http://schemas.openxmlformats.org/officeDocument/2006/relationships/image" Target="../media/image57.png"/></Relationships>
</file>

<file path=ppt/slides/_rels/slide13.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18" Type="http://schemas.openxmlformats.org/officeDocument/2006/relationships/image" Target="../media/image70.png"/><Relationship Id="rId3" Type="http://schemas.openxmlformats.org/officeDocument/2006/relationships/image" Target="../media/image430.png"/><Relationship Id="rId7" Type="http://schemas.openxmlformats.org/officeDocument/2006/relationships/image" Target="../media/image59.png"/><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notesSlide" Target="../notesSlides/notesSlide13.xml"/><Relationship Id="rId16"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0.png"/><Relationship Id="rId15" Type="http://schemas.openxmlformats.org/officeDocument/2006/relationships/image" Target="../media/image67.png"/><Relationship Id="rId10" Type="http://schemas.openxmlformats.org/officeDocument/2006/relationships/image" Target="../media/image62.png"/><Relationship Id="rId19" Type="http://schemas.openxmlformats.org/officeDocument/2006/relationships/image" Target="../media/image71.png"/><Relationship Id="rId4" Type="http://schemas.openxmlformats.org/officeDocument/2006/relationships/image" Target="../media/image76.png"/><Relationship Id="rId9" Type="http://schemas.openxmlformats.org/officeDocument/2006/relationships/image" Target="../media/image61.png"/><Relationship Id="rId14" Type="http://schemas.openxmlformats.org/officeDocument/2006/relationships/image" Target="../media/image66.png"/></Relationships>
</file>

<file path=ppt/slides/_rels/slide1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1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1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0.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0.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2.png"/><Relationship Id="rId3" Type="http://schemas.openxmlformats.org/officeDocument/2006/relationships/image" Target="../media/image170.png"/><Relationship Id="rId7" Type="http://schemas.openxmlformats.org/officeDocument/2006/relationships/image" Target="../media/image28.pn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1.png"/><Relationship Id="rId5" Type="http://schemas.openxmlformats.org/officeDocument/2006/relationships/image" Target="../media/image26.png"/><Relationship Id="rId10"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4.png"/><Relationship Id="rId3" Type="http://schemas.openxmlformats.org/officeDocument/2006/relationships/image" Target="../media/image170.png"/><Relationship Id="rId7" Type="http://schemas.openxmlformats.org/officeDocument/2006/relationships/image" Target="../media/image28.png"/><Relationship Id="rId12"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1.png"/><Relationship Id="rId5" Type="http://schemas.openxmlformats.org/officeDocument/2006/relationships/image" Target="../media/image26.png"/><Relationship Id="rId10"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36.png"/><Relationship Id="rId3" Type="http://schemas.openxmlformats.org/officeDocument/2006/relationships/image" Target="../media/image170.png"/><Relationship Id="rId7" Type="http://schemas.openxmlformats.org/officeDocument/2006/relationships/image" Target="../media/image28.png"/><Relationship Id="rId12"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1.png"/><Relationship Id="rId5" Type="http://schemas.openxmlformats.org/officeDocument/2006/relationships/image" Target="../media/image26.png"/><Relationship Id="rId10"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434E4E-1627-69EA-E90E-E669CD58F2F6}"/>
              </a:ext>
            </a:extLst>
          </p:cNvPr>
          <p:cNvSpPr>
            <a:spLocks noGrp="1"/>
          </p:cNvSpPr>
          <p:nvPr>
            <p:ph type="ctrTitle"/>
          </p:nvPr>
        </p:nvSpPr>
        <p:spPr>
          <a:xfrm>
            <a:off x="330413" y="1122363"/>
            <a:ext cx="11526051" cy="2387600"/>
          </a:xfrm>
        </p:spPr>
        <p:txBody>
          <a:bodyPr>
            <a:normAutofit/>
          </a:bodyPr>
          <a:lstStyle/>
          <a:p>
            <a:r>
              <a:rPr lang="en-US" altLang="ja-JP" sz="4400" b="1" i="0" u="none" strike="noStrike" baseline="0" dirty="0"/>
              <a:t>Solving Diversity-Aware Maximum Inner Product Search Efficiently and Effectively</a:t>
            </a:r>
            <a:endParaRPr kumimoji="1" lang="ja-JP" altLang="en-US" sz="13800" b="1" dirty="0">
              <a:solidFill>
                <a:schemeClr val="accent2"/>
              </a:solidFill>
            </a:endParaRPr>
          </a:p>
        </p:txBody>
      </p:sp>
      <p:sp>
        <p:nvSpPr>
          <p:cNvPr id="3" name="字幕 2">
            <a:extLst>
              <a:ext uri="{FF2B5EF4-FFF2-40B4-BE49-F238E27FC236}">
                <a16:creationId xmlns:a16="http://schemas.microsoft.com/office/drawing/2014/main" id="{E2E9DA90-3CD6-23A8-DC53-5D795B9CBA89}"/>
              </a:ext>
            </a:extLst>
          </p:cNvPr>
          <p:cNvSpPr>
            <a:spLocks noGrp="1"/>
          </p:cNvSpPr>
          <p:nvPr>
            <p:ph type="subTitle" idx="1"/>
          </p:nvPr>
        </p:nvSpPr>
        <p:spPr>
          <a:xfrm>
            <a:off x="1524000" y="3886346"/>
            <a:ext cx="9144000" cy="1655762"/>
          </a:xfrm>
        </p:spPr>
        <p:txBody>
          <a:bodyPr/>
          <a:lstStyle/>
          <a:p>
            <a:r>
              <a:rPr lang="en-US" altLang="ja-JP" u="sng" dirty="0"/>
              <a:t>Kohei Hirata</a:t>
            </a:r>
            <a:r>
              <a:rPr lang="en-US" altLang="ja-JP" baseline="30000" dirty="0"/>
              <a:t>1</a:t>
            </a:r>
            <a:r>
              <a:rPr lang="en-US" altLang="ja-JP" dirty="0"/>
              <a:t>, Daichi Amagata</a:t>
            </a:r>
            <a:r>
              <a:rPr lang="en-US" altLang="ja-JP" baseline="30000" dirty="0"/>
              <a:t>1</a:t>
            </a:r>
            <a:r>
              <a:rPr lang="en-US" altLang="ja-JP" dirty="0"/>
              <a:t>, </a:t>
            </a:r>
            <a:r>
              <a:rPr lang="en-US" altLang="ja-JP" dirty="0" err="1"/>
              <a:t>Sumio</a:t>
            </a:r>
            <a:r>
              <a:rPr lang="en-US" altLang="ja-JP" dirty="0"/>
              <a:t> Fujita</a:t>
            </a:r>
            <a:r>
              <a:rPr lang="en-US" altLang="ja-JP" baseline="30000" dirty="0"/>
              <a:t>2</a:t>
            </a:r>
            <a:r>
              <a:rPr lang="en-US" altLang="ja-JP" dirty="0"/>
              <a:t>, Takahiro Hara</a:t>
            </a:r>
            <a:r>
              <a:rPr lang="en-US" altLang="ja-JP" baseline="30000" dirty="0"/>
              <a:t>1</a:t>
            </a:r>
            <a:endParaRPr lang="ja-JP" altLang="en-US" baseline="30000" dirty="0"/>
          </a:p>
        </p:txBody>
      </p:sp>
      <p:sp>
        <p:nvSpPr>
          <p:cNvPr id="4" name="テキスト ボックス 3">
            <a:extLst>
              <a:ext uri="{FF2B5EF4-FFF2-40B4-BE49-F238E27FC236}">
                <a16:creationId xmlns:a16="http://schemas.microsoft.com/office/drawing/2014/main" id="{0F83C84B-CDDA-C9C7-5658-BCDFF02C5042}"/>
              </a:ext>
            </a:extLst>
          </p:cNvPr>
          <p:cNvSpPr txBox="1"/>
          <p:nvPr/>
        </p:nvSpPr>
        <p:spPr>
          <a:xfrm>
            <a:off x="7311442" y="4447634"/>
            <a:ext cx="3031984" cy="646331"/>
          </a:xfrm>
          <a:prstGeom prst="rect">
            <a:avLst/>
          </a:prstGeom>
          <a:noFill/>
        </p:spPr>
        <p:txBody>
          <a:bodyPr wrap="none" rtlCol="0">
            <a:spAutoFit/>
          </a:bodyPr>
          <a:lstStyle/>
          <a:p>
            <a:r>
              <a:rPr kumimoji="1" lang="en-US" altLang="ja-JP" dirty="0"/>
              <a:t>1</a:t>
            </a:r>
            <a:r>
              <a:rPr lang="en-US" altLang="ja-JP" dirty="0"/>
              <a:t>.</a:t>
            </a:r>
            <a:r>
              <a:rPr lang="ja-JP" altLang="en-US" dirty="0"/>
              <a:t> </a:t>
            </a:r>
            <a:r>
              <a:rPr lang="en-US" altLang="ja-JP" dirty="0"/>
              <a:t>Osaka</a:t>
            </a:r>
            <a:r>
              <a:rPr lang="ja-JP" altLang="en-US" dirty="0"/>
              <a:t> </a:t>
            </a:r>
            <a:r>
              <a:rPr lang="en-US" altLang="ja-JP" dirty="0"/>
              <a:t>University</a:t>
            </a:r>
          </a:p>
          <a:p>
            <a:r>
              <a:rPr lang="en-US" altLang="ja-JP" dirty="0"/>
              <a:t>2. Yahoo Japan Corporation</a:t>
            </a:r>
            <a:r>
              <a:rPr lang="ja-JP" altLang="en-US" dirty="0"/>
              <a:t> </a:t>
            </a:r>
          </a:p>
        </p:txBody>
      </p:sp>
    </p:spTree>
    <p:extLst>
      <p:ext uri="{BB962C8B-B14F-4D97-AF65-F5344CB8AC3E}">
        <p14:creationId xmlns:p14="http://schemas.microsoft.com/office/powerpoint/2010/main" val="183200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2D08B2-B40C-7982-B635-E8824CBC1A52}"/>
              </a:ext>
            </a:extLst>
          </p:cNvPr>
          <p:cNvSpPr>
            <a:spLocks noGrp="1"/>
          </p:cNvSpPr>
          <p:nvPr>
            <p:ph type="title"/>
          </p:nvPr>
        </p:nvSpPr>
        <p:spPr/>
        <p:txBody>
          <a:bodyPr/>
          <a:lstStyle/>
          <a:p>
            <a:r>
              <a:rPr kumimoji="1" lang="ja-JP" altLang="en-US"/>
              <a:t>貪欲法</a:t>
            </a:r>
            <a:r>
              <a:rPr lang="ja-JP" altLang="en-US"/>
              <a:t>｜課題</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DD9F857-7B5F-0517-F606-C3509FAA4541}"/>
                  </a:ext>
                </a:extLst>
              </p:cNvPr>
              <p:cNvSpPr>
                <a:spLocks noGrp="1"/>
              </p:cNvSpPr>
              <p:nvPr>
                <p:ph idx="1"/>
              </p:nvPr>
            </p:nvSpPr>
            <p:spPr/>
            <p:txBody>
              <a:bodyPr/>
              <a:lstStyle/>
              <a:p>
                <a:pPr>
                  <a:lnSpc>
                    <a:spcPct val="100000"/>
                  </a:lnSpc>
                </a:pPr>
                <a:r>
                  <a:rPr lang="ja-JP" altLang="en-US" dirty="0"/>
                  <a:t>時間計算量</a:t>
                </a:r>
                <a:r>
                  <a:rPr lang="en-US" altLang="ja-JP" dirty="0"/>
                  <a:t> </a:t>
                </a:r>
                <a14:m>
                  <m:oMath xmlns:m="http://schemas.openxmlformats.org/officeDocument/2006/math">
                    <m:r>
                      <a:rPr lang="en-US" altLang="ja-JP" i="1">
                        <a:latin typeface="Cambria Math" panose="02040503050406030204" pitchFamily="18" charset="0"/>
                      </a:rPr>
                      <m:t>𝑂</m:t>
                    </m:r>
                    <m:r>
                      <a:rPr lang="en-US" altLang="ja-JP" i="1">
                        <a:latin typeface="Cambria Math" panose="02040503050406030204" pitchFamily="18" charset="0"/>
                      </a:rPr>
                      <m:t>(</m:t>
                    </m:r>
                    <m:r>
                      <a:rPr lang="en-US" altLang="ja-JP" i="1">
                        <a:latin typeface="Cambria Math" panose="02040503050406030204" pitchFamily="18" charset="0"/>
                      </a:rPr>
                      <m:t>𝑛𝑘</m:t>
                    </m:r>
                    <m:r>
                      <a:rPr lang="en-US" altLang="ja-JP" i="1">
                        <a:latin typeface="Cambria Math" panose="02040503050406030204" pitchFamily="18" charset="0"/>
                      </a:rPr>
                      <m:t>)</m:t>
                    </m:r>
                  </m:oMath>
                </a14:m>
                <a:endParaRPr lang="en-US" altLang="ja-JP" dirty="0"/>
              </a:p>
              <a:p>
                <a:pPr>
                  <a:lnSpc>
                    <a:spcPct val="150000"/>
                  </a:lnSpc>
                </a:pPr>
                <a:r>
                  <a:rPr lang="ja-JP" altLang="en-US" b="1" dirty="0"/>
                  <a:t>各</a:t>
                </a:r>
                <a:r>
                  <a:rPr lang="en-US" altLang="ja-JP" b="1" dirty="0"/>
                  <a:t> </a:t>
                </a:r>
                <a14:m>
                  <m:oMath xmlns:m="http://schemas.openxmlformats.org/officeDocument/2006/math">
                    <m:r>
                      <a:rPr lang="en-US" altLang="ja-JP" b="1">
                        <a:latin typeface="Cambria Math" panose="02040503050406030204" pitchFamily="18" charset="0"/>
                      </a:rPr>
                      <m:t>𝐩</m:t>
                    </m:r>
                    <m:r>
                      <a:rPr lang="en-US" altLang="ja-JP" b="1" i="1">
                        <a:latin typeface="Cambria Math" panose="02040503050406030204" pitchFamily="18" charset="0"/>
                      </a:rPr>
                      <m:t>∈</m:t>
                    </m:r>
                    <m:r>
                      <a:rPr lang="en-US" altLang="ja-JP" b="1">
                        <a:latin typeface="Cambria Math" panose="02040503050406030204" pitchFamily="18" charset="0"/>
                      </a:rPr>
                      <m:t>𝐏</m:t>
                    </m:r>
                    <m:r>
                      <a:rPr lang="en-US" altLang="ja-JP" b="1" i="1">
                        <a:latin typeface="Cambria Math" panose="02040503050406030204" pitchFamily="18" charset="0"/>
                        <a:ea typeface="Cambria Math" panose="02040503050406030204" pitchFamily="18" charset="0"/>
                      </a:rPr>
                      <m:t>∖</m:t>
                    </m:r>
                    <m:r>
                      <a:rPr lang="en-US" altLang="ja-JP" b="1">
                        <a:latin typeface="Cambria Math" panose="02040503050406030204" pitchFamily="18" charset="0"/>
                        <a:ea typeface="Cambria Math" panose="02040503050406030204" pitchFamily="18" charset="0"/>
                      </a:rPr>
                      <m:t>𝐒</m:t>
                    </m:r>
                  </m:oMath>
                </a14:m>
                <a:r>
                  <a:rPr lang="en-US" altLang="ja-JP" b="1" dirty="0"/>
                  <a:t> </a:t>
                </a:r>
                <a:r>
                  <a:rPr lang="ja-JP" altLang="en-US" b="1" dirty="0"/>
                  <a:t>にアクセスし，スコア</a:t>
                </a:r>
                <a:r>
                  <a:rPr lang="en-US" altLang="ja-JP" b="1" dirty="0"/>
                  <a:t> </a:t>
                </a:r>
                <a14:m>
                  <m:oMath xmlns:m="http://schemas.openxmlformats.org/officeDocument/2006/math">
                    <m:r>
                      <a:rPr lang="en-US" altLang="ja-JP" i="1" smtClean="0">
                        <a:solidFill>
                          <a:schemeClr val="tx1"/>
                        </a:solidFill>
                        <a:latin typeface="Cambria Math" panose="02040503050406030204" pitchFamily="18" charset="0"/>
                      </a:rPr>
                      <m:t>𝑓</m:t>
                    </m:r>
                    <m:d>
                      <m:dPr>
                        <m:ctrlPr>
                          <a:rPr lang="en-US" altLang="ja-JP" b="1" i="1">
                            <a:solidFill>
                              <a:schemeClr val="tx1"/>
                            </a:solidFill>
                            <a:latin typeface="Cambria Math" panose="02040503050406030204" pitchFamily="18" charset="0"/>
                          </a:rPr>
                        </m:ctrlPr>
                      </m:dPr>
                      <m:e>
                        <m:r>
                          <a:rPr lang="en-US" altLang="ja-JP" b="1">
                            <a:solidFill>
                              <a:schemeClr val="tx1"/>
                            </a:solidFill>
                            <a:latin typeface="Cambria Math" panose="02040503050406030204" pitchFamily="18" charset="0"/>
                          </a:rPr>
                          <m:t>𝐩</m:t>
                        </m:r>
                        <m:r>
                          <a:rPr lang="en-US" altLang="ja-JP" b="1">
                            <a:solidFill>
                              <a:schemeClr val="tx1"/>
                            </a:solidFill>
                            <a:latin typeface="Cambria Math" panose="02040503050406030204" pitchFamily="18" charset="0"/>
                          </a:rPr>
                          <m:t>,</m:t>
                        </m:r>
                        <m:r>
                          <a:rPr lang="en-US" altLang="ja-JP" b="1">
                            <a:solidFill>
                              <a:schemeClr val="tx1"/>
                            </a:solidFill>
                            <a:latin typeface="Cambria Math" panose="02040503050406030204" pitchFamily="18" charset="0"/>
                          </a:rPr>
                          <m:t>𝐒</m:t>
                        </m:r>
                      </m:e>
                    </m:d>
                  </m:oMath>
                </a14:m>
                <a:r>
                  <a:rPr lang="en-US" altLang="ja-JP" b="1" dirty="0">
                    <a:solidFill>
                      <a:schemeClr val="tx1"/>
                    </a:solidFill>
                  </a:rPr>
                  <a:t> </a:t>
                </a:r>
                <a:r>
                  <a:rPr lang="ja-JP" altLang="en-US" b="1" dirty="0"/>
                  <a:t>を求めることがボトルネック</a:t>
                </a:r>
                <a:endParaRPr lang="en-US" altLang="ja-JP" b="1" dirty="0"/>
              </a:p>
              <a:p>
                <a:pPr lvl="1">
                  <a:lnSpc>
                    <a:spcPct val="150000"/>
                  </a:lnSpc>
                </a:pPr>
                <a:r>
                  <a:rPr lang="ja-JP" altLang="en-US" dirty="0"/>
                  <a:t>各追加で求めるデータ</a:t>
                </a:r>
                <a:r>
                  <a:rPr lang="en-US" altLang="ja-JP" dirty="0"/>
                  <a:t> </a:t>
                </a:r>
                <a14:m>
                  <m:oMath xmlns:m="http://schemas.openxmlformats.org/officeDocument/2006/math">
                    <m:sSup>
                      <m:sSupPr>
                        <m:ctrlPr>
                          <a:rPr lang="en-US" altLang="ja-JP" b="1" i="1">
                            <a:latin typeface="Cambria Math" panose="02040503050406030204" pitchFamily="18" charset="0"/>
                          </a:rPr>
                        </m:ctrlPr>
                      </m:sSupPr>
                      <m:e>
                        <m:r>
                          <a:rPr lang="en-US" altLang="ja-JP" b="1">
                            <a:latin typeface="Cambria Math" panose="02040503050406030204" pitchFamily="18" charset="0"/>
                          </a:rPr>
                          <m:t>𝐩</m:t>
                        </m:r>
                      </m:e>
                      <m:sup>
                        <m:r>
                          <a:rPr lang="en-US" altLang="ja-JP" b="1" i="1">
                            <a:latin typeface="Cambria Math" panose="02040503050406030204" pitchFamily="18" charset="0"/>
                          </a:rPr>
                          <m:t>∗</m:t>
                        </m:r>
                      </m:sup>
                    </m:sSup>
                  </m:oMath>
                </a14:m>
                <a:r>
                  <a:rPr lang="en-US" altLang="ja-JP" dirty="0"/>
                  <a:t> </a:t>
                </a:r>
                <a:r>
                  <a:rPr lang="ja-JP" altLang="en-US" dirty="0"/>
                  <a:t>は１つであるのに対し，</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𝑛</m:t>
                    </m:r>
                    <m:r>
                      <a:rPr lang="en-US" altLang="ja-JP" b="0" i="1" smtClean="0">
                        <a:latin typeface="Cambria Math" panose="02040503050406030204" pitchFamily="18" charset="0"/>
                      </a:rPr>
                      <m:t>)</m:t>
                    </m:r>
                  </m:oMath>
                </a14:m>
                <a:r>
                  <a:rPr lang="en-US" altLang="ja-JP" dirty="0"/>
                  <a:t> </a:t>
                </a:r>
                <a:r>
                  <a:rPr lang="ja-JP" altLang="en-US" dirty="0"/>
                  <a:t>個のベクトル</a:t>
                </a:r>
                <a:r>
                  <a:rPr lang="ja-JP" altLang="en-US"/>
                  <a:t>にアクセスしてしまう</a:t>
                </a:r>
                <a:r>
                  <a:rPr lang="en-US" altLang="ja-JP" dirty="0"/>
                  <a:t>.</a:t>
                </a:r>
              </a:p>
              <a:p>
                <a:pPr marL="457200" lvl="1" indent="0">
                  <a:lnSpc>
                    <a:spcPct val="150000"/>
                  </a:lnSpc>
                  <a:buNone/>
                </a:pPr>
                <a:endParaRPr kumimoji="1" lang="en-US" altLang="ja-JP" dirty="0"/>
              </a:p>
              <a:p>
                <a:pPr>
                  <a:lnSpc>
                    <a:spcPct val="100000"/>
                  </a:lnSpc>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3DD9F857-7B5F-0517-F606-C3509FAA4541}"/>
                  </a:ext>
                </a:extLst>
              </p:cNvPr>
              <p:cNvSpPr>
                <a:spLocks noGrp="1" noRot="1" noChangeAspect="1" noMove="1" noResize="1" noEditPoints="1" noAdjustHandles="1" noChangeArrowheads="1" noChangeShapeType="1" noTextEdit="1"/>
              </p:cNvSpPr>
              <p:nvPr>
                <p:ph idx="1"/>
              </p:nvPr>
            </p:nvSpPr>
            <p:spPr>
              <a:blipFill>
                <a:blip r:embed="rId3"/>
                <a:stretch>
                  <a:fillRect l="-319" t="-70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C571679-4B41-04B8-77E9-82B2CDC3E269}"/>
              </a:ext>
            </a:extLst>
          </p:cNvPr>
          <p:cNvSpPr>
            <a:spLocks noGrp="1"/>
          </p:cNvSpPr>
          <p:nvPr>
            <p:ph type="sldNum" sz="quarter" idx="12"/>
          </p:nvPr>
        </p:nvSpPr>
        <p:spPr/>
        <p:txBody>
          <a:bodyPr/>
          <a:lstStyle/>
          <a:p>
            <a:fld id="{62AD2499-9603-4A42-A3D0-B63461FED508}" type="slidenum">
              <a:rPr lang="ja-JP" altLang="en-US" smtClean="0"/>
              <a:pPr/>
              <a:t>9</a:t>
            </a:fld>
            <a:endParaRPr lang="ja-JP" altLang="en-US"/>
          </a:p>
        </p:txBody>
      </p:sp>
      <p:sp>
        <p:nvSpPr>
          <p:cNvPr id="7" name="正方形/長方形 6">
            <a:extLst>
              <a:ext uri="{FF2B5EF4-FFF2-40B4-BE49-F238E27FC236}">
                <a16:creationId xmlns:a16="http://schemas.microsoft.com/office/drawing/2014/main" id="{044CE926-FCA2-6FA4-553C-CB1EF1EDC117}"/>
              </a:ext>
            </a:extLst>
          </p:cNvPr>
          <p:cNvSpPr/>
          <p:nvPr/>
        </p:nvSpPr>
        <p:spPr>
          <a:xfrm>
            <a:off x="286051" y="3718560"/>
            <a:ext cx="11690602" cy="3011014"/>
          </a:xfrm>
          <a:prstGeom prst="rect">
            <a:avLst/>
          </a:prstGeom>
          <a:solidFill>
            <a:srgbClr val="FFF8E9">
              <a:alpha val="88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543BD22-2655-7304-E2BA-229009AED991}"/>
                  </a:ext>
                </a:extLst>
              </p:cNvPr>
              <p:cNvSpPr txBox="1"/>
              <p:nvPr/>
            </p:nvSpPr>
            <p:spPr>
              <a:xfrm>
                <a:off x="349039" y="4444142"/>
                <a:ext cx="1766830" cy="369332"/>
              </a:xfrm>
              <a:prstGeom prst="rect">
                <a:avLst/>
              </a:prstGeom>
              <a:noFill/>
            </p:spPr>
            <p:txBody>
              <a:bodyPr wrap="none" rtlCol="0">
                <a:spAutoFit/>
              </a:bodyPr>
              <a:lstStyle/>
              <a:p>
                <a:r>
                  <a:rPr lang="ja-JP" altLang="en-US">
                    <a:solidFill>
                      <a:prstClr val="black"/>
                    </a:solidFill>
                    <a:latin typeface="Calibri" panose="020F0502020204030204"/>
                  </a:rPr>
                  <a:t>アイテム集合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𝐏</m:t>
                    </m:r>
                  </m:oMath>
                </a14:m>
                <a:endParaRPr lang="ja-JP" altLang="en-US" b="1">
                  <a:solidFill>
                    <a:prstClr val="black"/>
                  </a:solidFill>
                  <a:latin typeface="Calibri" panose="020F0502020204030204"/>
                </a:endParaRPr>
              </a:p>
            </p:txBody>
          </p:sp>
        </mc:Choice>
        <mc:Fallback xmlns="">
          <p:sp>
            <p:nvSpPr>
              <p:cNvPr id="8" name="テキスト ボックス 7">
                <a:extLst>
                  <a:ext uri="{FF2B5EF4-FFF2-40B4-BE49-F238E27FC236}">
                    <a16:creationId xmlns:a16="http://schemas.microsoft.com/office/drawing/2014/main" id="{3543BD22-2655-7304-E2BA-229009AED991}"/>
                  </a:ext>
                </a:extLst>
              </p:cNvPr>
              <p:cNvSpPr txBox="1">
                <a:spLocks noRot="1" noChangeAspect="1" noMove="1" noResize="1" noEditPoints="1" noAdjustHandles="1" noChangeArrowheads="1" noChangeShapeType="1" noTextEdit="1"/>
              </p:cNvSpPr>
              <p:nvPr/>
            </p:nvSpPr>
            <p:spPr>
              <a:xfrm>
                <a:off x="349039" y="4444142"/>
                <a:ext cx="1766830" cy="369332"/>
              </a:xfrm>
              <a:prstGeom prst="rect">
                <a:avLst/>
              </a:prstGeom>
              <a:blipFill>
                <a:blip r:embed="rId4"/>
                <a:stretch>
                  <a:fillRect l="-2857" t="-3226"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647D262-B82D-8B66-D62A-D0C348D8C1E2}"/>
                  </a:ext>
                </a:extLst>
              </p:cNvPr>
              <p:cNvSpPr txBox="1"/>
              <p:nvPr/>
            </p:nvSpPr>
            <p:spPr>
              <a:xfrm>
                <a:off x="1016596" y="5310956"/>
                <a:ext cx="1210186"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9" name="テキスト ボックス 8">
                <a:extLst>
                  <a:ext uri="{FF2B5EF4-FFF2-40B4-BE49-F238E27FC236}">
                    <a16:creationId xmlns:a16="http://schemas.microsoft.com/office/drawing/2014/main" id="{7647D262-B82D-8B66-D62A-D0C348D8C1E2}"/>
                  </a:ext>
                </a:extLst>
              </p:cNvPr>
              <p:cNvSpPr txBox="1">
                <a:spLocks noRot="1" noChangeAspect="1" noMove="1" noResize="1" noEditPoints="1" noAdjustHandles="1" noChangeArrowheads="1" noChangeShapeType="1" noTextEdit="1"/>
              </p:cNvSpPr>
              <p:nvPr/>
            </p:nvSpPr>
            <p:spPr>
              <a:xfrm>
                <a:off x="1016596" y="5310956"/>
                <a:ext cx="1210186" cy="369332"/>
              </a:xfrm>
              <a:prstGeom prst="rect">
                <a:avLst/>
              </a:prstGeom>
              <a:blipFill>
                <a:blip r:embed="rId5"/>
                <a:stretch>
                  <a:fillRect l="-5208" t="-3333" b="-26667"/>
                </a:stretch>
              </a:blipFill>
            </p:spPr>
            <p:txBody>
              <a:bodyPr/>
              <a:lstStyle/>
              <a:p>
                <a:r>
                  <a:rPr lang="ja-JP" altLang="en-US">
                    <a:noFill/>
                  </a:rPr>
                  <a:t> </a:t>
                </a:r>
              </a:p>
            </p:txBody>
          </p:sp>
        </mc:Fallback>
      </mc:AlternateContent>
      <p:grpSp>
        <p:nvGrpSpPr>
          <p:cNvPr id="10" name="グループ化 9">
            <a:extLst>
              <a:ext uri="{FF2B5EF4-FFF2-40B4-BE49-F238E27FC236}">
                <a16:creationId xmlns:a16="http://schemas.microsoft.com/office/drawing/2014/main" id="{B8547363-F4E2-4317-1611-BBD4B0623010}"/>
              </a:ext>
            </a:extLst>
          </p:cNvPr>
          <p:cNvGrpSpPr/>
          <p:nvPr/>
        </p:nvGrpSpPr>
        <p:grpSpPr>
          <a:xfrm>
            <a:off x="2159013" y="3997576"/>
            <a:ext cx="3376239" cy="338554"/>
            <a:chOff x="2159013" y="3860416"/>
            <a:chExt cx="3376239" cy="338554"/>
          </a:xfrm>
        </p:grpSpPr>
        <p:cxnSp>
          <p:nvCxnSpPr>
            <p:cNvPr id="11" name="直線矢印コネクタ 10">
              <a:extLst>
                <a:ext uri="{FF2B5EF4-FFF2-40B4-BE49-F238E27FC236}">
                  <a16:creationId xmlns:a16="http://schemas.microsoft.com/office/drawing/2014/main" id="{CD833B39-4CA9-9A2C-6242-6927617F5C9F}"/>
                </a:ext>
              </a:extLst>
            </p:cNvPr>
            <p:cNvCxnSpPr>
              <a:cxnSpLocks/>
            </p:cNvCxnSpPr>
            <p:nvPr/>
          </p:nvCxnSpPr>
          <p:spPr>
            <a:xfrm>
              <a:off x="2259313" y="4181521"/>
              <a:ext cx="3275939" cy="0"/>
            </a:xfrm>
            <a:prstGeom prst="straightConnector1">
              <a:avLst/>
            </a:prstGeom>
            <a:noFill/>
            <a:ln w="19050" cap="flat" cmpd="sng" algn="ctr">
              <a:solidFill>
                <a:schemeClr val="tx1"/>
              </a:solidFill>
              <a:prstDash val="solid"/>
              <a:miter lim="800000"/>
              <a:tailEnd type="triangle"/>
            </a:ln>
            <a:effectLst/>
          </p:spPr>
        </p:cxnSp>
        <p:sp>
          <p:nvSpPr>
            <p:cNvPr id="12" name="テキスト ボックス 11">
              <a:extLst>
                <a:ext uri="{FF2B5EF4-FFF2-40B4-BE49-F238E27FC236}">
                  <a16:creationId xmlns:a16="http://schemas.microsoft.com/office/drawing/2014/main" id="{448F4D0B-7B62-CA7E-01AC-6C901181D6DC}"/>
                </a:ext>
              </a:extLst>
            </p:cNvPr>
            <p:cNvSpPr txBox="1"/>
            <p:nvPr/>
          </p:nvSpPr>
          <p:spPr>
            <a:xfrm>
              <a:off x="2159013" y="3860416"/>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p:grpSp>
      <mc:AlternateContent xmlns:mc="http://schemas.openxmlformats.org/markup-compatibility/2006" xmlns:a14="http://schemas.microsoft.com/office/drawing/2010/main">
        <mc:Choice Requires="a14">
          <p:graphicFrame>
            <p:nvGraphicFramePr>
              <p:cNvPr id="13" name="表 9">
                <a:extLst>
                  <a:ext uri="{FF2B5EF4-FFF2-40B4-BE49-F238E27FC236}">
                    <a16:creationId xmlns:a16="http://schemas.microsoft.com/office/drawing/2014/main" id="{A2D385CD-EAB4-CE2D-4007-C1056D86D9A9}"/>
                  </a:ext>
                </a:extLst>
              </p:cNvPr>
              <p:cNvGraphicFramePr>
                <a:graphicFrameLocks noGrp="1"/>
              </p:cNvGraphicFramePr>
              <p:nvPr/>
            </p:nvGraphicFramePr>
            <p:xfrm>
              <a:off x="2269483" y="441280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0" smtClean="0">
                                        <a:latin typeface="Cambria Math" panose="02040503050406030204" pitchFamily="18" charset="0"/>
                                      </a:rPr>
                                      <m:t>𝟏</m:t>
                                    </m:r>
                                  </m:sub>
                                </m:sSub>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𝟐</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𝟑</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13" name="表 9">
                <a:extLst>
                  <a:ext uri="{FF2B5EF4-FFF2-40B4-BE49-F238E27FC236}">
                    <a16:creationId xmlns:a16="http://schemas.microsoft.com/office/drawing/2014/main" id="{A2D385CD-EAB4-CE2D-4007-C1056D86D9A9}"/>
                  </a:ext>
                </a:extLst>
              </p:cNvPr>
              <p:cNvGraphicFramePr>
                <a:graphicFrameLocks noGrp="1"/>
              </p:cNvGraphicFramePr>
              <p:nvPr/>
            </p:nvGraphicFramePr>
            <p:xfrm>
              <a:off x="2269483" y="441280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t="-2857" r="-608333"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l="-100000" t="-2857" r="-508333"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l="-200000" t="-2857" r="-408333"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l="-402778" t="-2857" r="-205556" b="-2857"/>
                          </a:stretch>
                        </a:blip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l="-602778" t="-2857" r="-5556" b="-2857"/>
                          </a:stretch>
                        </a:blipFill>
                      </a:tcPr>
                    </a:tc>
                    <a:extLst>
                      <a:ext uri="{0D108BD9-81ED-4DB2-BD59-A6C34878D82A}">
                        <a16:rowId xmlns:a16="http://schemas.microsoft.com/office/drawing/2014/main" val="154204250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 name="表 9">
                <a:extLst>
                  <a:ext uri="{FF2B5EF4-FFF2-40B4-BE49-F238E27FC236}">
                    <a16:creationId xmlns:a16="http://schemas.microsoft.com/office/drawing/2014/main" id="{095B08CC-2064-342E-98E2-D0DF9D207E4A}"/>
                  </a:ext>
                </a:extLst>
              </p:cNvPr>
              <p:cNvGraphicFramePr>
                <a:graphicFrameLocks noGrp="1"/>
              </p:cNvGraphicFramePr>
              <p:nvPr>
                <p:extLst>
                  <p:ext uri="{D42A27DB-BD31-4B8C-83A1-F6EECF244321}">
                    <p14:modId xmlns:p14="http://schemas.microsoft.com/office/powerpoint/2010/main" val="2112123298"/>
                  </p:ext>
                </p:extLst>
              </p:nvPr>
            </p:nvGraphicFramePr>
            <p:xfrm>
              <a:off x="2299303" y="5279622"/>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𝟐</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𝟑</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14" name="表 9">
                <a:extLst>
                  <a:ext uri="{FF2B5EF4-FFF2-40B4-BE49-F238E27FC236}">
                    <a16:creationId xmlns:a16="http://schemas.microsoft.com/office/drawing/2014/main" id="{095B08CC-2064-342E-98E2-D0DF9D207E4A}"/>
                  </a:ext>
                </a:extLst>
              </p:cNvPr>
              <p:cNvGraphicFramePr>
                <a:graphicFrameLocks noGrp="1"/>
              </p:cNvGraphicFramePr>
              <p:nvPr>
                <p:extLst>
                  <p:ext uri="{D42A27DB-BD31-4B8C-83A1-F6EECF244321}">
                    <p14:modId xmlns:p14="http://schemas.microsoft.com/office/powerpoint/2010/main" val="2112123298"/>
                  </p:ext>
                </p:extLst>
              </p:nvPr>
            </p:nvGraphicFramePr>
            <p:xfrm>
              <a:off x="2299303" y="5279622"/>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2778" r="-405556" b="-5714"/>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102778" r="-305556" b="-5714"/>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197297" r="-197297" b="-5714"/>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Fallback>
      </mc:AlternateContent>
      <p:sp>
        <p:nvSpPr>
          <p:cNvPr id="15" name="テキスト ボックス 14">
            <a:extLst>
              <a:ext uri="{FF2B5EF4-FFF2-40B4-BE49-F238E27FC236}">
                <a16:creationId xmlns:a16="http://schemas.microsoft.com/office/drawing/2014/main" id="{AAD1E5B2-889E-61B7-641A-6AA5AD5D7C99}"/>
              </a:ext>
            </a:extLst>
          </p:cNvPr>
          <p:cNvSpPr txBox="1"/>
          <p:nvPr/>
        </p:nvSpPr>
        <p:spPr>
          <a:xfrm>
            <a:off x="3692447" y="4404714"/>
            <a:ext cx="354584" cy="369332"/>
          </a:xfrm>
          <a:prstGeom prst="rect">
            <a:avLst/>
          </a:prstGeom>
          <a:noFill/>
        </p:spPr>
        <p:txBody>
          <a:bodyPr wrap="none" rtlCol="0">
            <a:spAutoFit/>
          </a:bodyPr>
          <a:lstStyle/>
          <a:p>
            <a:r>
              <a:rPr kumimoji="1" lang="en-US" altLang="ja-JP" dirty="0"/>
              <a:t>…</a:t>
            </a:r>
            <a:endParaRPr kumimoji="1" lang="ja-JP" altLang="en-US"/>
          </a:p>
        </p:txBody>
      </p:sp>
      <p:sp>
        <p:nvSpPr>
          <p:cNvPr id="17" name="テキスト ボックス 16">
            <a:extLst>
              <a:ext uri="{FF2B5EF4-FFF2-40B4-BE49-F238E27FC236}">
                <a16:creationId xmlns:a16="http://schemas.microsoft.com/office/drawing/2014/main" id="{9B782B39-8D53-D7FB-5FD9-5427F44EB751}"/>
              </a:ext>
            </a:extLst>
          </p:cNvPr>
          <p:cNvSpPr txBox="1"/>
          <p:nvPr/>
        </p:nvSpPr>
        <p:spPr>
          <a:xfrm>
            <a:off x="4610501" y="4404714"/>
            <a:ext cx="354584" cy="369332"/>
          </a:xfrm>
          <a:prstGeom prst="rect">
            <a:avLst/>
          </a:prstGeom>
          <a:noFill/>
        </p:spPr>
        <p:txBody>
          <a:bodyPr wrap="none" rtlCol="0">
            <a:spAutoFit/>
          </a:bodyPr>
          <a:lstStyle/>
          <a:p>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E2BE31AB-C22D-6B77-13F6-7FD7111E0D37}"/>
                  </a:ext>
                </a:extLst>
              </p:cNvPr>
              <p:cNvSpPr txBox="1"/>
              <p:nvPr/>
            </p:nvSpPr>
            <p:spPr>
              <a:xfrm>
                <a:off x="7979926" y="6189512"/>
                <a:ext cx="3676199" cy="378245"/>
              </a:xfrm>
              <a:prstGeom prst="rect">
                <a:avLst/>
              </a:prstGeom>
              <a:noFill/>
            </p:spPr>
            <p:txBody>
              <a:bodyPr wrap="none" rtlCol="0">
                <a:spAutoFit/>
              </a:bodyPr>
              <a:lstStyle/>
              <a:p>
                <a:r>
                  <a:rPr lang="en-US" altLang="ja-JP" dirty="0"/>
                  <a:t>(</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𝐩</m:t>
                        </m:r>
                      </m:e>
                      <m:sup>
                        <m:r>
                          <a:rPr lang="en-US" altLang="ja-JP" i="1">
                            <a:latin typeface="Cambria Math" panose="02040503050406030204" pitchFamily="18" charset="0"/>
                          </a:rPr>
                          <m:t>𝑖</m:t>
                        </m:r>
                      </m:sup>
                    </m:sSup>
                  </m:oMath>
                </a14:m>
                <a:r>
                  <a:rPr lang="ja-JP" altLang="en-US"/>
                  <a:t>：</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a:t>回目に追加されるアイテム</a:t>
                </a:r>
                <a:r>
                  <a:rPr lang="en-US" altLang="ja-JP" dirty="0"/>
                  <a:t>)</a:t>
                </a:r>
              </a:p>
            </p:txBody>
          </p:sp>
        </mc:Choice>
        <mc:Fallback xmlns="">
          <p:sp>
            <p:nvSpPr>
              <p:cNvPr id="18" name="テキスト ボックス 17">
                <a:extLst>
                  <a:ext uri="{FF2B5EF4-FFF2-40B4-BE49-F238E27FC236}">
                    <a16:creationId xmlns:a16="http://schemas.microsoft.com/office/drawing/2014/main" id="{E2BE31AB-C22D-6B77-13F6-7FD7111E0D37}"/>
                  </a:ext>
                </a:extLst>
              </p:cNvPr>
              <p:cNvSpPr txBox="1">
                <a:spLocks noRot="1" noChangeAspect="1" noMove="1" noResize="1" noEditPoints="1" noAdjustHandles="1" noChangeArrowheads="1" noChangeShapeType="1" noTextEdit="1"/>
              </p:cNvSpPr>
              <p:nvPr/>
            </p:nvSpPr>
            <p:spPr>
              <a:xfrm>
                <a:off x="7979926" y="6189512"/>
                <a:ext cx="3676199" cy="378245"/>
              </a:xfrm>
              <a:prstGeom prst="rect">
                <a:avLst/>
              </a:prstGeom>
              <a:blipFill>
                <a:blip r:embed="rId8"/>
                <a:stretch>
                  <a:fillRect l="-1379" t="-10000" r="-690"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B5A0937-A54C-6726-91A8-76F49B2EF9AB}"/>
                  </a:ext>
                </a:extLst>
              </p:cNvPr>
              <p:cNvSpPr txBox="1"/>
              <p:nvPr/>
            </p:nvSpPr>
            <p:spPr>
              <a:xfrm>
                <a:off x="6730610" y="4654772"/>
                <a:ext cx="627543"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1" i="1" smtClean="0">
                              <a:latin typeface="Cambria Math" panose="02040503050406030204" pitchFamily="18" charset="0"/>
                            </a:rPr>
                          </m:ctrlPr>
                        </m:sSupPr>
                        <m:e>
                          <m:r>
                            <a:rPr kumimoji="1" lang="en-US" altLang="ja-JP" sz="3600" b="1" i="0" smtClean="0">
                              <a:latin typeface="Cambria Math" panose="02040503050406030204" pitchFamily="18" charset="0"/>
                            </a:rPr>
                            <m:t>𝐩</m:t>
                          </m:r>
                        </m:e>
                        <m:sup>
                          <m:r>
                            <a:rPr kumimoji="1" lang="en-US" altLang="ja-JP" sz="3600" b="1" i="1" smtClean="0">
                              <a:latin typeface="Cambria Math" panose="02040503050406030204" pitchFamily="18" charset="0"/>
                            </a:rPr>
                            <m:t>∗</m:t>
                          </m:r>
                        </m:sup>
                      </m:sSup>
                    </m:oMath>
                  </m:oMathPara>
                </a14:m>
                <a:endParaRPr kumimoji="1" lang="ja-JP" altLang="en-US" sz="2400" b="1"/>
              </a:p>
            </p:txBody>
          </p:sp>
        </mc:Choice>
        <mc:Fallback xmlns="">
          <p:sp>
            <p:nvSpPr>
              <p:cNvPr id="19" name="テキスト ボックス 18">
                <a:extLst>
                  <a:ext uri="{FF2B5EF4-FFF2-40B4-BE49-F238E27FC236}">
                    <a16:creationId xmlns:a16="http://schemas.microsoft.com/office/drawing/2014/main" id="{8B5A0937-A54C-6726-91A8-76F49B2EF9AB}"/>
                  </a:ext>
                </a:extLst>
              </p:cNvPr>
              <p:cNvSpPr txBox="1">
                <a:spLocks noRot="1" noChangeAspect="1" noMove="1" noResize="1" noEditPoints="1" noAdjustHandles="1" noChangeArrowheads="1" noChangeShapeType="1" noTextEdit="1"/>
              </p:cNvSpPr>
              <p:nvPr/>
            </p:nvSpPr>
            <p:spPr>
              <a:xfrm>
                <a:off x="6730610" y="4654772"/>
                <a:ext cx="627543" cy="646331"/>
              </a:xfrm>
              <a:prstGeom prst="rect">
                <a:avLst/>
              </a:prstGeom>
              <a:blipFill>
                <a:blip r:embed="rId9"/>
                <a:stretch>
                  <a:fillRect l="-9804" b="-17308"/>
                </a:stretch>
              </a:blipFill>
            </p:spPr>
            <p:txBody>
              <a:bodyPr/>
              <a:lstStyle/>
              <a:p>
                <a:r>
                  <a:rPr lang="ja-JP" altLang="en-US">
                    <a:noFill/>
                  </a:rPr>
                  <a:t> </a:t>
                </a:r>
              </a:p>
            </p:txBody>
          </p:sp>
        </mc:Fallback>
      </mc:AlternateContent>
      <p:sp>
        <p:nvSpPr>
          <p:cNvPr id="20" name="三角形 19">
            <a:extLst>
              <a:ext uri="{FF2B5EF4-FFF2-40B4-BE49-F238E27FC236}">
                <a16:creationId xmlns:a16="http://schemas.microsoft.com/office/drawing/2014/main" id="{8D827093-FC8B-473A-05CD-5B1FF36EFC84}"/>
              </a:ext>
            </a:extLst>
          </p:cNvPr>
          <p:cNvSpPr/>
          <p:nvPr/>
        </p:nvSpPr>
        <p:spPr>
          <a:xfrm rot="5400000">
            <a:off x="5880381" y="4931143"/>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65C19D8-F597-39D8-E0FA-C82E4F89AA24}"/>
              </a:ext>
            </a:extLst>
          </p:cNvPr>
          <p:cNvSpPr txBox="1"/>
          <p:nvPr/>
        </p:nvSpPr>
        <p:spPr>
          <a:xfrm>
            <a:off x="389789" y="3836170"/>
            <a:ext cx="1253613" cy="369332"/>
          </a:xfrm>
          <a:prstGeom prst="rect">
            <a:avLst/>
          </a:prstGeom>
          <a:noFill/>
        </p:spPr>
        <p:txBody>
          <a:bodyPr wrap="none" rtlCol="0">
            <a:spAutoFit/>
          </a:bodyPr>
          <a:lstStyle/>
          <a:p>
            <a:r>
              <a:rPr kumimoji="1" lang="en-US" altLang="ja-JP" b="1" dirty="0"/>
              <a:t>Step</a:t>
            </a:r>
            <a:r>
              <a:rPr kumimoji="1" lang="ja-JP" altLang="en-US" b="1"/>
              <a:t>２</a:t>
            </a:r>
            <a:r>
              <a:rPr kumimoji="1" lang="en-US" altLang="ja-JP" b="1" dirty="0"/>
              <a:t>, </a:t>
            </a:r>
            <a:r>
              <a:rPr kumimoji="1" lang="ja-JP" altLang="en-US" b="1"/>
              <a:t>３</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8D80E3C9-9BAD-7DF8-38B7-71CFABFBA394}"/>
                  </a:ext>
                </a:extLst>
              </p:cNvPr>
              <p:cNvSpPr txBox="1"/>
              <p:nvPr/>
            </p:nvSpPr>
            <p:spPr>
              <a:xfrm>
                <a:off x="5199998" y="5462815"/>
                <a:ext cx="1773499" cy="400110"/>
              </a:xfrm>
              <a:prstGeom prst="rect">
                <a:avLst/>
              </a:prstGeom>
              <a:noFill/>
            </p:spPr>
            <p:txBody>
              <a:bodyPr wrap="none" rtlCol="0">
                <a:spAutoFit/>
              </a:bodyPr>
              <a:lstStyle/>
              <a:p>
                <a14:m>
                  <m:oMath xmlns:m="http://schemas.openxmlformats.org/officeDocument/2006/math">
                    <m:r>
                      <a:rPr lang="en-US" altLang="ja-JP" sz="2000" i="1" smtClean="0">
                        <a:solidFill>
                          <a:srgbClr val="1724FF"/>
                        </a:solidFill>
                        <a:latin typeface="Cambria Math" panose="02040503050406030204" pitchFamily="18" charset="0"/>
                      </a:rPr>
                      <m:t>𝑓</m:t>
                    </m:r>
                    <m:d>
                      <m:dPr>
                        <m:ctrlPr>
                          <a:rPr lang="en-US" altLang="ja-JP" sz="2000"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𝐩</m:t>
                        </m:r>
                        <m:r>
                          <a:rPr lang="en-US" altLang="ja-JP" sz="2000"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e>
                    </m:d>
                  </m:oMath>
                </a14:m>
                <a:r>
                  <a:rPr kumimoji="1" lang="en-US" altLang="ja-JP" sz="2000" dirty="0"/>
                  <a:t> </a:t>
                </a:r>
                <a:r>
                  <a:rPr lang="ja-JP" altLang="en-US" sz="2000"/>
                  <a:t>を</a:t>
                </a:r>
                <a:r>
                  <a:rPr kumimoji="1" lang="ja-JP" altLang="en-US" sz="2000"/>
                  <a:t>計算</a:t>
                </a:r>
                <a:endParaRPr kumimoji="1" lang="en-US" altLang="ja-JP" sz="2000" dirty="0"/>
              </a:p>
            </p:txBody>
          </p:sp>
        </mc:Choice>
        <mc:Fallback xmlns="">
          <p:sp>
            <p:nvSpPr>
              <p:cNvPr id="23" name="テキスト ボックス 22">
                <a:extLst>
                  <a:ext uri="{FF2B5EF4-FFF2-40B4-BE49-F238E27FC236}">
                    <a16:creationId xmlns:a16="http://schemas.microsoft.com/office/drawing/2014/main" id="{8D80E3C9-9BAD-7DF8-38B7-71CFABFBA394}"/>
                  </a:ext>
                </a:extLst>
              </p:cNvPr>
              <p:cNvSpPr txBox="1">
                <a:spLocks noRot="1" noChangeAspect="1" noMove="1" noResize="1" noEditPoints="1" noAdjustHandles="1" noChangeArrowheads="1" noChangeShapeType="1" noTextEdit="1"/>
              </p:cNvSpPr>
              <p:nvPr/>
            </p:nvSpPr>
            <p:spPr>
              <a:xfrm>
                <a:off x="5199998" y="5462815"/>
                <a:ext cx="1773499" cy="400110"/>
              </a:xfrm>
              <a:prstGeom prst="rect">
                <a:avLst/>
              </a:prstGeom>
              <a:blipFill>
                <a:blip r:embed="rId10"/>
                <a:stretch>
                  <a:fillRect l="-1418" t="-6250" r="-2128" b="-28125"/>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D206167F-5F44-481A-EE47-0BB7D980449B}"/>
              </a:ext>
            </a:extLst>
          </p:cNvPr>
          <p:cNvSpPr txBox="1"/>
          <p:nvPr/>
        </p:nvSpPr>
        <p:spPr>
          <a:xfrm>
            <a:off x="7479891" y="5461200"/>
            <a:ext cx="697627" cy="400110"/>
          </a:xfrm>
          <a:prstGeom prst="rect">
            <a:avLst/>
          </a:prstGeom>
          <a:noFill/>
        </p:spPr>
        <p:txBody>
          <a:bodyPr wrap="none" rtlCol="0">
            <a:spAutoFit/>
          </a:bodyPr>
          <a:lstStyle/>
          <a:p>
            <a:r>
              <a:rPr kumimoji="1" lang="ja-JP" altLang="en-US" sz="2000"/>
              <a:t>追加</a:t>
            </a:r>
          </a:p>
        </p:txBody>
      </p:sp>
      <p:sp>
        <p:nvSpPr>
          <p:cNvPr id="26" name="三角形 25">
            <a:extLst>
              <a:ext uri="{FF2B5EF4-FFF2-40B4-BE49-F238E27FC236}">
                <a16:creationId xmlns:a16="http://schemas.microsoft.com/office/drawing/2014/main" id="{B6CE806D-A210-6F86-6A01-80964B032E02}"/>
              </a:ext>
            </a:extLst>
          </p:cNvPr>
          <p:cNvSpPr/>
          <p:nvPr/>
        </p:nvSpPr>
        <p:spPr>
          <a:xfrm rot="5400000">
            <a:off x="7479323" y="4932000"/>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D9BD659B-4188-9A6C-718D-0B80B83CA1DB}"/>
                  </a:ext>
                </a:extLst>
              </p:cNvPr>
              <p:cNvSpPr txBox="1"/>
              <p:nvPr/>
            </p:nvSpPr>
            <p:spPr>
              <a:xfrm>
                <a:off x="9215072" y="4380898"/>
                <a:ext cx="1088845"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27" name="テキスト ボックス 26">
                <a:extLst>
                  <a:ext uri="{FF2B5EF4-FFF2-40B4-BE49-F238E27FC236}">
                    <a16:creationId xmlns:a16="http://schemas.microsoft.com/office/drawing/2014/main" id="{D9BD659B-4188-9A6C-718D-0B80B83CA1DB}"/>
                  </a:ext>
                </a:extLst>
              </p:cNvPr>
              <p:cNvSpPr txBox="1">
                <a:spLocks noRot="1" noChangeAspect="1" noMove="1" noResize="1" noEditPoints="1" noAdjustHandles="1" noChangeArrowheads="1" noChangeShapeType="1" noTextEdit="1"/>
              </p:cNvSpPr>
              <p:nvPr/>
            </p:nvSpPr>
            <p:spPr>
              <a:xfrm>
                <a:off x="9215072" y="4380898"/>
                <a:ext cx="1088845" cy="369332"/>
              </a:xfrm>
              <a:prstGeom prst="rect">
                <a:avLst/>
              </a:prstGeom>
              <a:blipFill>
                <a:blip r:embed="rId11"/>
                <a:stretch>
                  <a:fillRect l="-4598" t="-6897" b="-275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8" name="表 9">
                <a:extLst>
                  <a:ext uri="{FF2B5EF4-FFF2-40B4-BE49-F238E27FC236}">
                    <a16:creationId xmlns:a16="http://schemas.microsoft.com/office/drawing/2014/main" id="{4D1B9C90-01AF-7EC6-D0AE-F3B93F1933CF}"/>
                  </a:ext>
                </a:extLst>
              </p:cNvPr>
              <p:cNvGraphicFramePr>
                <a:graphicFrameLocks noGrp="1"/>
              </p:cNvGraphicFramePr>
              <p:nvPr>
                <p:extLst>
                  <p:ext uri="{D42A27DB-BD31-4B8C-83A1-F6EECF244321}">
                    <p14:modId xmlns:p14="http://schemas.microsoft.com/office/powerpoint/2010/main" val="748029678"/>
                  </p:ext>
                </p:extLst>
              </p:nvPr>
            </p:nvGraphicFramePr>
            <p:xfrm>
              <a:off x="8554217" y="480321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𝟐</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𝟑</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2"/>
                                        </a:solidFill>
                                        <a:latin typeface="Cambria Math" panose="02040503050406030204" pitchFamily="18" charset="0"/>
                                      </a:rPr>
                                    </m:ctrlPr>
                                  </m:sSupPr>
                                  <m:e>
                                    <m:r>
                                      <a:rPr kumimoji="1" lang="en-US" altLang="ja-JP" b="1" i="0" smtClean="0">
                                        <a:solidFill>
                                          <a:schemeClr val="tx2"/>
                                        </a:solidFill>
                                        <a:latin typeface="Cambria Math" panose="02040503050406030204" pitchFamily="18" charset="0"/>
                                      </a:rPr>
                                      <m:t>𝐩</m:t>
                                    </m:r>
                                  </m:e>
                                  <m:sup>
                                    <m:r>
                                      <a:rPr kumimoji="1" lang="en-US" altLang="ja-JP" b="1" i="1" smtClean="0">
                                        <a:solidFill>
                                          <a:schemeClr val="tx2"/>
                                        </a:solidFill>
                                        <a:latin typeface="Cambria Math" panose="02040503050406030204" pitchFamily="18" charset="0"/>
                                      </a:rPr>
                                      <m:t>𝒌</m:t>
                                    </m:r>
                                  </m:sup>
                                </m:sSup>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28" name="表 9">
                <a:extLst>
                  <a:ext uri="{FF2B5EF4-FFF2-40B4-BE49-F238E27FC236}">
                    <a16:creationId xmlns:a16="http://schemas.microsoft.com/office/drawing/2014/main" id="{4D1B9C90-01AF-7EC6-D0AE-F3B93F1933CF}"/>
                  </a:ext>
                </a:extLst>
              </p:cNvPr>
              <p:cNvGraphicFramePr>
                <a:graphicFrameLocks noGrp="1"/>
              </p:cNvGraphicFramePr>
              <p:nvPr>
                <p:extLst>
                  <p:ext uri="{D42A27DB-BD31-4B8C-83A1-F6EECF244321}">
                    <p14:modId xmlns:p14="http://schemas.microsoft.com/office/powerpoint/2010/main" val="748029678"/>
                  </p:ext>
                </p:extLst>
              </p:nvPr>
            </p:nvGraphicFramePr>
            <p:xfrm>
              <a:off x="8554217" y="480321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2"/>
                          <a:stretch>
                            <a:fillRect l="-2778" t="-2857" r="-4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2"/>
                          <a:stretch>
                            <a:fillRect l="-102778" t="-2857" r="-3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2"/>
                          <a:stretch>
                            <a:fillRect l="-197297" t="-2857" r="-197297"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2"/>
                          <a:stretch>
                            <a:fillRect l="-405556" t="-2857" r="-2778" b="-2857"/>
                          </a:stretch>
                        </a:blipFill>
                      </a:tcPr>
                    </a:tc>
                    <a:extLst>
                      <a:ext uri="{0D108BD9-81ED-4DB2-BD59-A6C34878D82A}">
                        <a16:rowId xmlns:a16="http://schemas.microsoft.com/office/drawing/2014/main" val="1542042504"/>
                      </a:ext>
                    </a:extLst>
                  </a:tr>
                </a:tbl>
              </a:graphicData>
            </a:graphic>
          </p:graphicFrame>
        </mc:Fallback>
      </mc:AlternateContent>
      <p:grpSp>
        <p:nvGrpSpPr>
          <p:cNvPr id="29" name="グループ化 28">
            <a:extLst>
              <a:ext uri="{FF2B5EF4-FFF2-40B4-BE49-F238E27FC236}">
                <a16:creationId xmlns:a16="http://schemas.microsoft.com/office/drawing/2014/main" id="{1A798C49-C150-2122-63E9-F38E03EBA20E}"/>
              </a:ext>
            </a:extLst>
          </p:cNvPr>
          <p:cNvGrpSpPr/>
          <p:nvPr/>
        </p:nvGrpSpPr>
        <p:grpSpPr>
          <a:xfrm>
            <a:off x="3593077" y="6000092"/>
            <a:ext cx="2101754" cy="610912"/>
            <a:chOff x="3593077" y="6000092"/>
            <a:chExt cx="2101754" cy="610912"/>
          </a:xfrm>
        </p:grpSpPr>
        <p:sp>
          <p:nvSpPr>
            <p:cNvPr id="30" name="四角形吹き出し 29">
              <a:extLst>
                <a:ext uri="{FF2B5EF4-FFF2-40B4-BE49-F238E27FC236}">
                  <a16:creationId xmlns:a16="http://schemas.microsoft.com/office/drawing/2014/main" id="{EF573E11-37AB-3BB7-6069-5BC51B533ABE}"/>
                </a:ext>
              </a:extLst>
            </p:cNvPr>
            <p:cNvSpPr/>
            <p:nvPr/>
          </p:nvSpPr>
          <p:spPr>
            <a:xfrm>
              <a:off x="3593077" y="6000092"/>
              <a:ext cx="2101754" cy="610912"/>
            </a:xfrm>
            <a:prstGeom prst="wedgeRectCallout">
              <a:avLst>
                <a:gd name="adj1" fmla="val 32492"/>
                <a:gd name="adj2" fmla="val -68050"/>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178CB19A-D192-0AF5-E0FC-401BE53BC7CB}"/>
                </a:ext>
              </a:extLst>
            </p:cNvPr>
            <p:cNvSpPr txBox="1"/>
            <p:nvPr/>
          </p:nvSpPr>
          <p:spPr>
            <a:xfrm>
              <a:off x="4013712" y="6124985"/>
              <a:ext cx="1210588" cy="400110"/>
            </a:xfrm>
            <a:prstGeom prst="rect">
              <a:avLst/>
            </a:prstGeom>
            <a:noFill/>
          </p:spPr>
          <p:txBody>
            <a:bodyPr wrap="none" rtlCol="0">
              <a:spAutoFit/>
            </a:bodyPr>
            <a:lstStyle/>
            <a:p>
              <a:r>
                <a:rPr kumimoji="1" lang="ja-JP" altLang="en-US" sz="2000"/>
                <a:t>距離計算</a:t>
              </a:r>
            </a:p>
          </p:txBody>
        </p:sp>
      </p:grpSp>
      <p:sp>
        <p:nvSpPr>
          <p:cNvPr id="51" name="テキスト ボックス 50">
            <a:extLst>
              <a:ext uri="{FF2B5EF4-FFF2-40B4-BE49-F238E27FC236}">
                <a16:creationId xmlns:a16="http://schemas.microsoft.com/office/drawing/2014/main" id="{57588CCD-A131-47C5-5A83-9AAF3A04F7B2}"/>
              </a:ext>
            </a:extLst>
          </p:cNvPr>
          <p:cNvSpPr txBox="1"/>
          <p:nvPr/>
        </p:nvSpPr>
        <p:spPr>
          <a:xfrm>
            <a:off x="3720514" y="5232239"/>
            <a:ext cx="354584" cy="369332"/>
          </a:xfrm>
          <a:prstGeom prst="rect">
            <a:avLst/>
          </a:prstGeom>
          <a:noFill/>
        </p:spPr>
        <p:txBody>
          <a:bodyPr wrap="none" rtlCol="0">
            <a:spAutoFit/>
          </a:bodyPr>
          <a:lstStyle/>
          <a:p>
            <a:r>
              <a:rPr kumimoji="1" lang="en-US" altLang="ja-JP" dirty="0"/>
              <a:t>…</a:t>
            </a:r>
            <a:endParaRPr kumimoji="1" lang="ja-JP" altLang="en-US"/>
          </a:p>
        </p:txBody>
      </p:sp>
      <p:sp>
        <p:nvSpPr>
          <p:cNvPr id="52" name="テキスト ボックス 51">
            <a:extLst>
              <a:ext uri="{FF2B5EF4-FFF2-40B4-BE49-F238E27FC236}">
                <a16:creationId xmlns:a16="http://schemas.microsoft.com/office/drawing/2014/main" id="{A068E723-9D8D-C50A-E8E3-DCA48D4B7B4C}"/>
              </a:ext>
            </a:extLst>
          </p:cNvPr>
          <p:cNvSpPr txBox="1"/>
          <p:nvPr/>
        </p:nvSpPr>
        <p:spPr>
          <a:xfrm>
            <a:off x="9976227" y="4753457"/>
            <a:ext cx="354584" cy="369332"/>
          </a:xfrm>
          <a:prstGeom prst="rect">
            <a:avLst/>
          </a:prstGeom>
          <a:noFill/>
        </p:spPr>
        <p:txBody>
          <a:bodyPr wrap="none" rtlCol="0">
            <a:spAutoFit/>
          </a:bodyPr>
          <a:lstStyle/>
          <a:p>
            <a:r>
              <a:rPr kumimoji="1" lang="en-US" altLang="ja-JP" dirty="0"/>
              <a:t>…</a:t>
            </a:r>
            <a:endParaRPr kumimoji="1" lang="ja-JP" altLang="en-US"/>
          </a:p>
        </p:txBody>
      </p:sp>
    </p:spTree>
    <p:extLst>
      <p:ext uri="{BB962C8B-B14F-4D97-AF65-F5344CB8AC3E}">
        <p14:creationId xmlns:p14="http://schemas.microsoft.com/office/powerpoint/2010/main" val="820604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5C7C6C-D4D7-5C27-CF28-FD49D47CB861}"/>
              </a:ext>
            </a:extLst>
          </p:cNvPr>
          <p:cNvSpPr>
            <a:spLocks noGrp="1"/>
          </p:cNvSpPr>
          <p:nvPr>
            <p:ph type="title"/>
          </p:nvPr>
        </p:nvSpPr>
        <p:spPr/>
        <p:txBody>
          <a:bodyPr/>
          <a:lstStyle/>
          <a:p>
            <a:r>
              <a:rPr kumimoji="1" lang="en-US" altLang="ja-JP" dirty="0"/>
              <a:t>IP-Greedy</a:t>
            </a:r>
            <a:r>
              <a:rPr kumimoji="1" lang="ja-JP" altLang="en-US"/>
              <a:t>（提案手法）｜アイデア</a:t>
            </a:r>
          </a:p>
        </p:txBody>
      </p:sp>
      <p:sp>
        <p:nvSpPr>
          <p:cNvPr id="4" name="スライド番号プレースホルダー 3">
            <a:extLst>
              <a:ext uri="{FF2B5EF4-FFF2-40B4-BE49-F238E27FC236}">
                <a16:creationId xmlns:a16="http://schemas.microsoft.com/office/drawing/2014/main" id="{9E6D09EA-1281-DE61-A327-0CA64720F7C9}"/>
              </a:ext>
            </a:extLst>
          </p:cNvPr>
          <p:cNvSpPr>
            <a:spLocks noGrp="1"/>
          </p:cNvSpPr>
          <p:nvPr>
            <p:ph type="sldNum" sz="quarter" idx="12"/>
          </p:nvPr>
        </p:nvSpPr>
        <p:spPr/>
        <p:txBody>
          <a:bodyPr/>
          <a:lstStyle/>
          <a:p>
            <a:fld id="{62AD2499-9603-4A42-A3D0-B63461FED508}" type="slidenum">
              <a:rPr lang="ja-JP" altLang="en-US" smtClean="0"/>
              <a:pPr/>
              <a:t>10</a:t>
            </a:fld>
            <a:endParaRPr lang="ja-JP" altLang="en-US"/>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8E171BF2-56AF-34CD-99CE-C0325EE7DDE7}"/>
                  </a:ext>
                </a:extLst>
              </p:cNvPr>
              <p:cNvSpPr txBox="1"/>
              <p:nvPr/>
            </p:nvSpPr>
            <p:spPr>
              <a:xfrm>
                <a:off x="143485" y="1063254"/>
                <a:ext cx="9710222" cy="461665"/>
              </a:xfrm>
              <a:prstGeom prst="rect">
                <a:avLst/>
              </a:prstGeom>
              <a:noFill/>
            </p:spPr>
            <p:txBody>
              <a:bodyPr wrap="none" rtlCol="0">
                <a:spAutoFit/>
              </a:bodyPr>
              <a:lstStyle/>
              <a:p>
                <a14:m>
                  <m:oMath xmlns:m="http://schemas.openxmlformats.org/officeDocument/2006/math">
                    <m:r>
                      <a:rPr lang="en-US" altLang="ja-JP" sz="2400" b="1">
                        <a:solidFill>
                          <a:srgbClr val="0000FF"/>
                        </a:solidFill>
                        <a:latin typeface="Cambria Math" panose="02040503050406030204" pitchFamily="18" charset="0"/>
                      </a:rPr>
                      <m:t>𝐩</m:t>
                    </m:r>
                    <m:r>
                      <a:rPr lang="en-US" altLang="ja-JP" sz="2400" b="1" i="1">
                        <a:solidFill>
                          <a:srgbClr val="0000FF"/>
                        </a:solidFill>
                        <a:latin typeface="Cambria Math" panose="02040503050406030204" pitchFamily="18" charset="0"/>
                      </a:rPr>
                      <m:t>∈</m:t>
                    </m:r>
                    <m:r>
                      <a:rPr lang="en-US" altLang="ja-JP" sz="2400" b="1">
                        <a:solidFill>
                          <a:srgbClr val="0000FF"/>
                        </a:solidFill>
                        <a:latin typeface="Cambria Math" panose="02040503050406030204" pitchFamily="18" charset="0"/>
                      </a:rPr>
                      <m:t>𝐏</m:t>
                    </m:r>
                    <m:r>
                      <a:rPr lang="en-US" altLang="ja-JP" sz="2400" b="1" i="1">
                        <a:solidFill>
                          <a:srgbClr val="0000FF"/>
                        </a:solidFill>
                        <a:latin typeface="Cambria Math" panose="02040503050406030204" pitchFamily="18" charset="0"/>
                        <a:ea typeface="Cambria Math" panose="02040503050406030204" pitchFamily="18" charset="0"/>
                      </a:rPr>
                      <m:t>∖</m:t>
                    </m:r>
                    <m:r>
                      <a:rPr lang="en-US" altLang="ja-JP" sz="2400" b="1">
                        <a:solidFill>
                          <a:srgbClr val="0000FF"/>
                        </a:solidFill>
                        <a:latin typeface="Cambria Math" panose="02040503050406030204" pitchFamily="18" charset="0"/>
                        <a:ea typeface="Cambria Math" panose="02040503050406030204" pitchFamily="18" charset="0"/>
                      </a:rPr>
                      <m:t>𝐒</m:t>
                    </m:r>
                  </m:oMath>
                </a14:m>
                <a:r>
                  <a:rPr lang="en-US" altLang="ja-JP" sz="2400" b="1" dirty="0">
                    <a:solidFill>
                      <a:srgbClr val="0000FF"/>
                    </a:solidFill>
                  </a:rPr>
                  <a:t> </a:t>
                </a:r>
                <a:r>
                  <a:rPr lang="ja-JP" altLang="en-US" sz="2400" b="1" dirty="0">
                    <a:solidFill>
                      <a:srgbClr val="0000FF"/>
                    </a:solidFill>
                  </a:rPr>
                  <a:t>のスコア</a:t>
                </a:r>
                <a:r>
                  <a:rPr lang="en-US" altLang="ja-JP" sz="2400" b="1" dirty="0">
                    <a:solidFill>
                      <a:srgbClr val="0000FF"/>
                    </a:solidFill>
                  </a:rPr>
                  <a:t> </a:t>
                </a:r>
                <a14:m>
                  <m:oMath xmlns:m="http://schemas.openxmlformats.org/officeDocument/2006/math">
                    <m:r>
                      <a:rPr lang="en-US" altLang="ja-JP" sz="2400" b="1" i="1">
                        <a:solidFill>
                          <a:srgbClr val="0000FF"/>
                        </a:solidFill>
                        <a:latin typeface="Cambria Math" panose="02040503050406030204" pitchFamily="18" charset="0"/>
                      </a:rPr>
                      <m:t>𝒇</m:t>
                    </m:r>
                    <m:d>
                      <m:dPr>
                        <m:ctrlPr>
                          <a:rPr lang="en-US" altLang="ja-JP" sz="2400" b="1" i="1">
                            <a:solidFill>
                              <a:srgbClr val="0000FF"/>
                            </a:solidFill>
                            <a:latin typeface="Cambria Math" panose="02040503050406030204" pitchFamily="18" charset="0"/>
                          </a:rPr>
                        </m:ctrlPr>
                      </m:dPr>
                      <m:e>
                        <m:r>
                          <a:rPr lang="en-US" altLang="ja-JP" sz="2400" b="1">
                            <a:solidFill>
                              <a:srgbClr val="0000FF"/>
                            </a:solidFill>
                            <a:latin typeface="Cambria Math" panose="02040503050406030204" pitchFamily="18" charset="0"/>
                          </a:rPr>
                          <m:t>𝐩</m:t>
                        </m:r>
                        <m:r>
                          <a:rPr lang="en-US" altLang="ja-JP" sz="2400" b="1" i="1">
                            <a:solidFill>
                              <a:srgbClr val="0000FF"/>
                            </a:solidFill>
                            <a:latin typeface="Cambria Math" panose="02040503050406030204" pitchFamily="18" charset="0"/>
                          </a:rPr>
                          <m:t>,</m:t>
                        </m:r>
                        <m:r>
                          <a:rPr lang="en-US" altLang="ja-JP" sz="2400" b="1">
                            <a:solidFill>
                              <a:srgbClr val="0000FF"/>
                            </a:solidFill>
                            <a:latin typeface="Cambria Math" panose="02040503050406030204" pitchFamily="18" charset="0"/>
                          </a:rPr>
                          <m:t>𝐒</m:t>
                        </m:r>
                      </m:e>
                    </m:d>
                  </m:oMath>
                </a14:m>
                <a:r>
                  <a:rPr lang="en-US" altLang="ja-JP" sz="2400" b="1" dirty="0">
                    <a:solidFill>
                      <a:srgbClr val="0000FF"/>
                    </a:solidFill>
                  </a:rPr>
                  <a:t> </a:t>
                </a:r>
                <a:r>
                  <a:rPr lang="ja-JP" altLang="en-US" sz="2400" b="1">
                    <a:solidFill>
                      <a:srgbClr val="0000FF"/>
                    </a:solidFill>
                  </a:rPr>
                  <a:t>をできるだけ計算することなく，</a:t>
                </a:r>
                <a14:m>
                  <m:oMath xmlns:m="http://schemas.openxmlformats.org/officeDocument/2006/math">
                    <m:sSup>
                      <m:sSupPr>
                        <m:ctrlPr>
                          <a:rPr lang="en-US" altLang="ja-JP" sz="2400" b="1" i="1">
                            <a:solidFill>
                              <a:srgbClr val="0000FF"/>
                            </a:solidFill>
                            <a:latin typeface="Cambria Math" panose="02040503050406030204" pitchFamily="18" charset="0"/>
                          </a:rPr>
                        </m:ctrlPr>
                      </m:sSupPr>
                      <m:e>
                        <m:r>
                          <a:rPr lang="en-US" altLang="ja-JP" sz="2400" b="1">
                            <a:solidFill>
                              <a:srgbClr val="0000FF"/>
                            </a:solidFill>
                            <a:latin typeface="Cambria Math" panose="02040503050406030204" pitchFamily="18" charset="0"/>
                          </a:rPr>
                          <m:t>𝐩</m:t>
                        </m:r>
                      </m:e>
                      <m:sup>
                        <m:r>
                          <a:rPr lang="en-US" altLang="ja-JP" sz="2400" b="1" i="1">
                            <a:solidFill>
                              <a:srgbClr val="0000FF"/>
                            </a:solidFill>
                            <a:latin typeface="Cambria Math" panose="02040503050406030204" pitchFamily="18" charset="0"/>
                          </a:rPr>
                          <m:t>∗</m:t>
                        </m:r>
                      </m:sup>
                    </m:sSup>
                  </m:oMath>
                </a14:m>
                <a:r>
                  <a:rPr lang="en-US" altLang="ja-JP" sz="2400" b="1" dirty="0">
                    <a:solidFill>
                      <a:srgbClr val="0000FF"/>
                    </a:solidFill>
                  </a:rPr>
                  <a:t> </a:t>
                </a:r>
                <a:r>
                  <a:rPr lang="ja-JP" altLang="en-US" sz="2400" b="1">
                    <a:solidFill>
                      <a:srgbClr val="0000FF"/>
                    </a:solidFill>
                  </a:rPr>
                  <a:t>を特定</a:t>
                </a:r>
                <a:endParaRPr lang="en-US" altLang="ja-JP" sz="2400" b="1" dirty="0">
                  <a:solidFill>
                    <a:srgbClr val="0000FF"/>
                  </a:solidFill>
                </a:endParaRPr>
              </a:p>
            </p:txBody>
          </p:sp>
        </mc:Choice>
        <mc:Fallback xmlns="">
          <p:sp>
            <p:nvSpPr>
              <p:cNvPr id="50" name="テキスト ボックス 49">
                <a:extLst>
                  <a:ext uri="{FF2B5EF4-FFF2-40B4-BE49-F238E27FC236}">
                    <a16:creationId xmlns:a16="http://schemas.microsoft.com/office/drawing/2014/main" id="{8E171BF2-56AF-34CD-99CE-C0325EE7DDE7}"/>
                  </a:ext>
                </a:extLst>
              </p:cNvPr>
              <p:cNvSpPr txBox="1">
                <a:spLocks noRot="1" noChangeAspect="1" noMove="1" noResize="1" noEditPoints="1" noAdjustHandles="1" noChangeArrowheads="1" noChangeShapeType="1" noTextEdit="1"/>
              </p:cNvSpPr>
              <p:nvPr/>
            </p:nvSpPr>
            <p:spPr>
              <a:xfrm>
                <a:off x="143485" y="1063254"/>
                <a:ext cx="9710222" cy="461665"/>
              </a:xfrm>
              <a:prstGeom prst="rect">
                <a:avLst/>
              </a:prstGeom>
              <a:blipFill>
                <a:blip r:embed="rId3"/>
                <a:stretch>
                  <a:fillRect l="-261" t="-7895" r="-131" b="-28947"/>
                </a:stretch>
              </a:blipFill>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F95E6EBA-F729-EF07-5B60-383E2553CE12}"/>
              </a:ext>
            </a:extLst>
          </p:cNvPr>
          <p:cNvSpPr/>
          <p:nvPr/>
        </p:nvSpPr>
        <p:spPr>
          <a:xfrm>
            <a:off x="140171" y="4409472"/>
            <a:ext cx="11914272" cy="2275786"/>
          </a:xfrm>
          <a:prstGeom prst="rect">
            <a:avLst/>
          </a:prstGeom>
          <a:solidFill>
            <a:srgbClr val="FFFAEC"/>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p:sp>
        <p:nvSpPr>
          <p:cNvPr id="5" name="正方形/長方形 4">
            <a:extLst>
              <a:ext uri="{FF2B5EF4-FFF2-40B4-BE49-F238E27FC236}">
                <a16:creationId xmlns:a16="http://schemas.microsoft.com/office/drawing/2014/main" id="{337520B5-9D66-F557-E597-FD34EC6A736B}"/>
              </a:ext>
            </a:extLst>
          </p:cNvPr>
          <p:cNvSpPr/>
          <p:nvPr/>
        </p:nvSpPr>
        <p:spPr>
          <a:xfrm>
            <a:off x="137556" y="1943738"/>
            <a:ext cx="11916887" cy="2275786"/>
          </a:xfrm>
          <a:prstGeom prst="rect">
            <a:avLst/>
          </a:prstGeom>
          <a:solidFill>
            <a:srgbClr val="FDEDED"/>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2">
                  <a:lumMod val="20000"/>
                  <a:lumOff val="80000"/>
                </a:schemeClr>
              </a:solidFill>
            </a:endParaRPr>
          </a:p>
        </p:txBody>
      </p:sp>
      <p:cxnSp>
        <p:nvCxnSpPr>
          <p:cNvPr id="10" name="直線矢印コネクタ 9">
            <a:extLst>
              <a:ext uri="{FF2B5EF4-FFF2-40B4-BE49-F238E27FC236}">
                <a16:creationId xmlns:a16="http://schemas.microsoft.com/office/drawing/2014/main" id="{F319CDF0-EE29-DCE2-5782-3A7705EE06B2}"/>
              </a:ext>
            </a:extLst>
          </p:cNvPr>
          <p:cNvCxnSpPr>
            <a:cxnSpLocks/>
          </p:cNvCxnSpPr>
          <p:nvPr/>
        </p:nvCxnSpPr>
        <p:spPr>
          <a:xfrm>
            <a:off x="3503161" y="3297355"/>
            <a:ext cx="1787718" cy="0"/>
          </a:xfrm>
          <a:prstGeom prst="straightConnector1">
            <a:avLst/>
          </a:prstGeom>
          <a:noFill/>
          <a:ln w="22225" cap="flat" cmpd="sng" algn="ctr">
            <a:solidFill>
              <a:schemeClr val="tx2"/>
            </a:solidFill>
            <a:prstDash val="solid"/>
            <a:miter lim="800000"/>
            <a:tailEnd type="triangle"/>
          </a:ln>
          <a:effectLst/>
        </p:spPr>
      </p:cxnSp>
      <p:sp>
        <p:nvSpPr>
          <p:cNvPr id="11" name="テキスト ボックス 10">
            <a:extLst>
              <a:ext uri="{FF2B5EF4-FFF2-40B4-BE49-F238E27FC236}">
                <a16:creationId xmlns:a16="http://schemas.microsoft.com/office/drawing/2014/main" id="{29A07630-5DE3-889D-FBE6-C3CB039B39C9}"/>
              </a:ext>
            </a:extLst>
          </p:cNvPr>
          <p:cNvSpPr txBox="1"/>
          <p:nvPr/>
        </p:nvSpPr>
        <p:spPr>
          <a:xfrm>
            <a:off x="3433502" y="2943296"/>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p:sp>
        <p:nvSpPr>
          <p:cNvPr id="12" name="角丸四角形吹き出し 11">
            <a:extLst>
              <a:ext uri="{FF2B5EF4-FFF2-40B4-BE49-F238E27FC236}">
                <a16:creationId xmlns:a16="http://schemas.microsoft.com/office/drawing/2014/main" id="{B360CE2B-CB38-BF42-250B-FA4356DEDCF2}"/>
              </a:ext>
            </a:extLst>
          </p:cNvPr>
          <p:cNvSpPr/>
          <p:nvPr/>
        </p:nvSpPr>
        <p:spPr>
          <a:xfrm>
            <a:off x="5300925" y="2831199"/>
            <a:ext cx="795075" cy="401149"/>
          </a:xfrm>
          <a:prstGeom prst="wedgeRoundRectCallout">
            <a:avLst>
              <a:gd name="adj1" fmla="val -31499"/>
              <a:gd name="adj2" fmla="val 84808"/>
              <a:gd name="adj3" fmla="val 16667"/>
            </a:avLst>
          </a:prstGeom>
          <a:solidFill>
            <a:schemeClr val="tx2"/>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a:solidFill>
                  <a:schemeClr val="bg1"/>
                </a:solidFill>
              </a:rPr>
              <a:t>stop</a:t>
            </a:r>
            <a:endParaRPr kumimoji="1" lang="ja-JP" altLang="en-US" sz="2000" b="1">
              <a:solidFill>
                <a:schemeClr val="bg1"/>
              </a:solidFill>
            </a:endParaRPr>
          </a:p>
        </p:txBody>
      </p:sp>
      <p:sp>
        <p:nvSpPr>
          <p:cNvPr id="13" name="三角形 12">
            <a:extLst>
              <a:ext uri="{FF2B5EF4-FFF2-40B4-BE49-F238E27FC236}">
                <a16:creationId xmlns:a16="http://schemas.microsoft.com/office/drawing/2014/main" id="{D05DE0C0-D81E-42B0-2F8A-B491B4C64EC4}"/>
              </a:ext>
            </a:extLst>
          </p:cNvPr>
          <p:cNvSpPr/>
          <p:nvPr/>
        </p:nvSpPr>
        <p:spPr>
          <a:xfrm rot="5400000">
            <a:off x="7019951" y="3494666"/>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FD69610-6B1D-4A86-62F0-7273414442C9}"/>
                  </a:ext>
                </a:extLst>
              </p:cNvPr>
              <p:cNvSpPr txBox="1"/>
              <p:nvPr/>
            </p:nvSpPr>
            <p:spPr>
              <a:xfrm>
                <a:off x="7132245" y="3238986"/>
                <a:ext cx="2049086" cy="5234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1" i="1" smtClean="0">
                              <a:latin typeface="Cambria Math" panose="02040503050406030204" pitchFamily="18" charset="0"/>
                            </a:rPr>
                          </m:ctrlPr>
                        </m:sSupPr>
                        <m:e>
                          <m:r>
                            <a:rPr kumimoji="1" lang="en-US" altLang="ja-JP" sz="2800" b="1" i="0" smtClean="0">
                              <a:latin typeface="Cambria Math" panose="02040503050406030204" pitchFamily="18" charset="0"/>
                            </a:rPr>
                            <m:t>𝐩</m:t>
                          </m:r>
                        </m:e>
                        <m:sup>
                          <m:r>
                            <a:rPr kumimoji="1" lang="en-US" altLang="ja-JP" sz="2800" b="1" i="1" smtClean="0">
                              <a:latin typeface="Cambria Math" panose="02040503050406030204" pitchFamily="18" charset="0"/>
                            </a:rPr>
                            <m:t>∗</m:t>
                          </m:r>
                        </m:sup>
                      </m:sSup>
                    </m:oMath>
                  </m:oMathPara>
                </a14:m>
                <a:endParaRPr kumimoji="1" lang="ja-JP" altLang="en-US" sz="3200" b="1"/>
              </a:p>
            </p:txBody>
          </p:sp>
        </mc:Choice>
        <mc:Fallback xmlns="">
          <p:sp>
            <p:nvSpPr>
              <p:cNvPr id="16" name="テキスト ボックス 15">
                <a:extLst>
                  <a:ext uri="{FF2B5EF4-FFF2-40B4-BE49-F238E27FC236}">
                    <a16:creationId xmlns:a16="http://schemas.microsoft.com/office/drawing/2014/main" id="{3FD69610-6B1D-4A86-62F0-7273414442C9}"/>
                  </a:ext>
                </a:extLst>
              </p:cNvPr>
              <p:cNvSpPr txBox="1">
                <a:spLocks noRot="1" noChangeAspect="1" noMove="1" noResize="1" noEditPoints="1" noAdjustHandles="1" noChangeArrowheads="1" noChangeShapeType="1" noTextEdit="1"/>
              </p:cNvSpPr>
              <p:nvPr/>
            </p:nvSpPr>
            <p:spPr>
              <a:xfrm>
                <a:off x="7132245" y="3238986"/>
                <a:ext cx="2049086" cy="523477"/>
              </a:xfrm>
              <a:prstGeom prst="rect">
                <a:avLst/>
              </a:prstGeom>
              <a:blipFill>
                <a:blip r:embed="rId4"/>
                <a:stretch>
                  <a:fillRect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7" name="表 16">
                <a:extLst>
                  <a:ext uri="{FF2B5EF4-FFF2-40B4-BE49-F238E27FC236}">
                    <a16:creationId xmlns:a16="http://schemas.microsoft.com/office/drawing/2014/main" id="{314AA76A-A91E-CEB7-2B5C-6DC7B5AE4F49}"/>
                  </a:ext>
                </a:extLst>
              </p:cNvPr>
              <p:cNvGraphicFramePr>
                <a:graphicFrameLocks noGrp="1"/>
              </p:cNvGraphicFramePr>
              <p:nvPr>
                <p:extLst>
                  <p:ext uri="{D42A27DB-BD31-4B8C-83A1-F6EECF244321}">
                    <p14:modId xmlns:p14="http://schemas.microsoft.com/office/powerpoint/2010/main" val="2282360063"/>
                  </p:ext>
                </p:extLst>
              </p:nvPr>
            </p:nvGraphicFramePr>
            <p:xfrm>
              <a:off x="3523039" y="338728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solidFill>
                                        <a:latin typeface="Cambria Math" panose="02040503050406030204" pitchFamily="18" charset="0"/>
                                      </a:rPr>
                                    </m:ctrlPr>
                                  </m:sSubPr>
                                  <m:e>
                                    <m:r>
                                      <a:rPr kumimoji="1" lang="en-US" altLang="ja-JP" b="1" i="0" smtClean="0">
                                        <a:solidFill>
                                          <a:schemeClr val="tx1"/>
                                        </a:solidFill>
                                        <a:latin typeface="Cambria Math" panose="02040503050406030204" pitchFamily="18" charset="0"/>
                                      </a:rPr>
                                      <m:t>𝐩</m:t>
                                    </m:r>
                                  </m:e>
                                  <m:sub>
                                    <m:r>
                                      <a:rPr kumimoji="1" lang="en-US" altLang="ja-JP" b="1" i="0" smtClean="0">
                                        <a:solidFill>
                                          <a:schemeClr val="tx1"/>
                                        </a:solidFill>
                                        <a:latin typeface="Cambria Math" panose="02040503050406030204" pitchFamily="18" charset="0"/>
                                      </a:rPr>
                                      <m:t>𝟏</m:t>
                                    </m:r>
                                  </m:sub>
                                </m:sSub>
                              </m:oMath>
                            </m:oMathPara>
                          </a14:m>
                          <a:endParaRPr kumimoji="1" lang="ja-JP" altLang="en-US" b="1" i="0">
                            <a:solidFill>
                              <a:schemeClr val="tx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solidFill>
                                        <a:latin typeface="Cambria Math" panose="02040503050406030204" pitchFamily="18" charset="0"/>
                                      </a:rPr>
                                    </m:ctrlPr>
                                  </m:sSubPr>
                                  <m:e>
                                    <m:r>
                                      <a:rPr kumimoji="1" lang="en-US" altLang="ja-JP" b="1" i="0" smtClean="0">
                                        <a:solidFill>
                                          <a:schemeClr val="tx1"/>
                                        </a:solidFill>
                                        <a:latin typeface="Cambria Math" panose="02040503050406030204" pitchFamily="18" charset="0"/>
                                      </a:rPr>
                                      <m:t>𝐩</m:t>
                                    </m:r>
                                  </m:e>
                                  <m:sub>
                                    <m:r>
                                      <a:rPr kumimoji="1" lang="en-US" altLang="ja-JP" b="1" i="1" smtClean="0">
                                        <a:solidFill>
                                          <a:schemeClr val="tx1"/>
                                        </a:solidFill>
                                        <a:latin typeface="Cambria Math" panose="02040503050406030204" pitchFamily="18" charset="0"/>
                                      </a:rPr>
                                      <m:t>𝟐</m:t>
                                    </m:r>
                                  </m:sub>
                                </m:sSub>
                              </m:oMath>
                            </m:oMathPara>
                          </a14:m>
                          <a:endParaRPr kumimoji="1" lang="ja-JP" altLang="en-US">
                            <a:solidFill>
                              <a:schemeClr val="tx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solidFill>
                                        <a:latin typeface="Cambria Math" panose="02040503050406030204" pitchFamily="18" charset="0"/>
                                      </a:rPr>
                                    </m:ctrlPr>
                                  </m:sSubPr>
                                  <m:e>
                                    <m:r>
                                      <a:rPr kumimoji="1" lang="en-US" altLang="ja-JP" b="1" i="0" smtClean="0">
                                        <a:solidFill>
                                          <a:schemeClr val="tx1"/>
                                        </a:solidFill>
                                        <a:latin typeface="Cambria Math" panose="02040503050406030204" pitchFamily="18" charset="0"/>
                                      </a:rPr>
                                      <m:t>𝐩</m:t>
                                    </m:r>
                                  </m:e>
                                  <m:sub>
                                    <m:r>
                                      <a:rPr kumimoji="1" lang="en-US" altLang="ja-JP" b="1" i="1" smtClean="0">
                                        <a:solidFill>
                                          <a:schemeClr val="tx1"/>
                                        </a:solidFill>
                                        <a:latin typeface="Cambria Math" panose="02040503050406030204" pitchFamily="18" charset="0"/>
                                      </a:rPr>
                                      <m:t>𝟑</m:t>
                                    </m:r>
                                  </m:sub>
                                </m:sSub>
                              </m:oMath>
                            </m:oMathPara>
                          </a14:m>
                          <a:endParaRPr kumimoji="1" lang="ja-JP" altLang="en-US">
                            <a:solidFill>
                              <a:schemeClr val="tx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solidFill>
                              <a:schemeClr val="bg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17" name="表 16">
                <a:extLst>
                  <a:ext uri="{FF2B5EF4-FFF2-40B4-BE49-F238E27FC236}">
                    <a16:creationId xmlns:a16="http://schemas.microsoft.com/office/drawing/2014/main" id="{314AA76A-A91E-CEB7-2B5C-6DC7B5AE4F49}"/>
                  </a:ext>
                </a:extLst>
              </p:cNvPr>
              <p:cNvGraphicFramePr>
                <a:graphicFrameLocks noGrp="1"/>
              </p:cNvGraphicFramePr>
              <p:nvPr>
                <p:extLst>
                  <p:ext uri="{D42A27DB-BD31-4B8C-83A1-F6EECF244321}">
                    <p14:modId xmlns:p14="http://schemas.microsoft.com/office/powerpoint/2010/main" val="2282360063"/>
                  </p:ext>
                </p:extLst>
              </p:nvPr>
            </p:nvGraphicFramePr>
            <p:xfrm>
              <a:off x="3523039" y="338728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5"/>
                          <a:stretch>
                            <a:fillRect l="-2778" t="-2857" r="-6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5"/>
                          <a:stretch>
                            <a:fillRect l="-102778" t="-2857" r="-5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5"/>
                          <a:stretch>
                            <a:fillRect l="-202778" t="-2857" r="-405556"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solidFill>
                              <a:schemeClr val="bg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5"/>
                          <a:stretch>
                            <a:fillRect l="-405556" t="-2857" r="-202778" b="-2857"/>
                          </a:stretch>
                        </a:blip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5"/>
                          <a:stretch>
                            <a:fillRect l="-605556" t="-2857" r="-2778" b="-2857"/>
                          </a:stretch>
                        </a:blipFill>
                      </a:tcPr>
                    </a:tc>
                    <a:extLst>
                      <a:ext uri="{0D108BD9-81ED-4DB2-BD59-A6C34878D82A}">
                        <a16:rowId xmlns:a16="http://schemas.microsoft.com/office/drawing/2014/main" val="1542042504"/>
                      </a:ext>
                    </a:extLst>
                  </a:tr>
                </a:tbl>
              </a:graphicData>
            </a:graphic>
          </p:graphicFrame>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B6CD35DB-6D36-E52F-383B-27BD30791E06}"/>
                  </a:ext>
                </a:extLst>
              </p:cNvPr>
              <p:cNvSpPr txBox="1"/>
              <p:nvPr/>
            </p:nvSpPr>
            <p:spPr>
              <a:xfrm>
                <a:off x="195596" y="2009474"/>
                <a:ext cx="10125529" cy="707886"/>
              </a:xfrm>
              <a:prstGeom prst="rect">
                <a:avLst/>
              </a:prstGeom>
              <a:noFill/>
            </p:spPr>
            <p:txBody>
              <a:bodyPr wrap="none" rtlCol="0">
                <a:spAutoFit/>
              </a:bodyPr>
              <a:lstStyle/>
              <a:p>
                <a:pPr lvl="0"/>
                <a:r>
                  <a:rPr lang="en-US" altLang="ja-JP" sz="2000" b="1" dirty="0">
                    <a:solidFill>
                      <a:srgbClr val="000000"/>
                    </a:solidFill>
                  </a:rPr>
                  <a:t>Early stop</a:t>
                </a:r>
                <a:r>
                  <a:rPr lang="ja-JP" altLang="en-US" sz="2000" b="1">
                    <a:solidFill>
                      <a:srgbClr val="000000"/>
                    </a:solidFill>
                  </a:rPr>
                  <a:t>：</a:t>
                </a:r>
                <a:endParaRPr lang="en-US" altLang="ja-JP" sz="2000" b="1" dirty="0">
                  <a:solidFill>
                    <a:srgbClr val="000000"/>
                  </a:solidFill>
                </a:endParaRPr>
              </a:p>
              <a:p>
                <a:pPr lvl="0"/>
                <a:r>
                  <a:rPr lang="ja-JP" altLang="en-US" sz="2000">
                    <a:solidFill>
                      <a:srgbClr val="000000"/>
                    </a:solidFill>
                  </a:rPr>
                  <a:t>スキャン中の残りのアイテムに</a:t>
                </a:r>
                <a:r>
                  <a:rPr lang="en-US" altLang="ja-JP" sz="2000" dirty="0">
                    <a:solidFill>
                      <a:srgbClr val="000000"/>
                    </a:solidFill>
                  </a:rPr>
                  <a:t> </a:t>
                </a:r>
                <a14:m>
                  <m:oMath xmlns:m="http://schemas.openxmlformats.org/officeDocument/2006/math">
                    <m:sSup>
                      <m:sSupPr>
                        <m:ctrlPr>
                          <a:rPr lang="en-US" altLang="ja-JP" sz="2000" i="1">
                            <a:solidFill>
                              <a:srgbClr val="000000"/>
                            </a:solidFill>
                            <a:latin typeface="Cambria Math" panose="02040503050406030204" pitchFamily="18" charset="0"/>
                          </a:rPr>
                        </m:ctrlPr>
                      </m:sSupPr>
                      <m:e>
                        <m:r>
                          <a:rPr lang="en-US" altLang="ja-JP" sz="2000" b="1">
                            <a:solidFill>
                              <a:srgbClr val="000000"/>
                            </a:solidFill>
                            <a:latin typeface="Cambria Math" panose="02040503050406030204" pitchFamily="18" charset="0"/>
                          </a:rPr>
                          <m:t>𝐩</m:t>
                        </m:r>
                      </m:e>
                      <m:sup>
                        <m:r>
                          <a:rPr lang="en-US" altLang="ja-JP" sz="2000" i="1">
                            <a:solidFill>
                              <a:srgbClr val="000000"/>
                            </a:solidFill>
                            <a:latin typeface="Cambria Math" panose="02040503050406030204" pitchFamily="18" charset="0"/>
                          </a:rPr>
                          <m:t>∗</m:t>
                        </m:r>
                      </m:sup>
                    </m:sSup>
                  </m:oMath>
                </a14:m>
                <a:r>
                  <a:rPr lang="en-US" altLang="ja-JP" sz="2000" dirty="0">
                    <a:solidFill>
                      <a:srgbClr val="000000"/>
                    </a:solidFill>
                  </a:rPr>
                  <a:t> </a:t>
                </a:r>
                <a:r>
                  <a:rPr lang="ja-JP" altLang="en-US" sz="2000">
                    <a:solidFill>
                      <a:srgbClr val="000000"/>
                    </a:solidFill>
                  </a:rPr>
                  <a:t>が存在しないことが保証された時，スキャンを</a:t>
                </a:r>
                <a:r>
                  <a:rPr lang="en-US" altLang="ja-JP" sz="2000" dirty="0">
                    <a:solidFill>
                      <a:srgbClr val="000000"/>
                    </a:solidFill>
                  </a:rPr>
                  <a:t> stop</a:t>
                </a:r>
                <a:endParaRPr lang="ja-JP" altLang="en-US" sz="2000">
                  <a:solidFill>
                    <a:srgbClr val="000000"/>
                  </a:solidFill>
                </a:endParaRPr>
              </a:p>
            </p:txBody>
          </p:sp>
        </mc:Choice>
        <mc:Fallback xmlns="">
          <p:sp>
            <p:nvSpPr>
              <p:cNvPr id="18" name="テキスト ボックス 17">
                <a:extLst>
                  <a:ext uri="{FF2B5EF4-FFF2-40B4-BE49-F238E27FC236}">
                    <a16:creationId xmlns:a16="http://schemas.microsoft.com/office/drawing/2014/main" id="{B6CD35DB-6D36-E52F-383B-27BD30791E06}"/>
                  </a:ext>
                </a:extLst>
              </p:cNvPr>
              <p:cNvSpPr txBox="1">
                <a:spLocks noRot="1" noChangeAspect="1" noMove="1" noResize="1" noEditPoints="1" noAdjustHandles="1" noChangeArrowheads="1" noChangeShapeType="1" noTextEdit="1"/>
              </p:cNvSpPr>
              <p:nvPr/>
            </p:nvSpPr>
            <p:spPr>
              <a:xfrm>
                <a:off x="195596" y="2009474"/>
                <a:ext cx="10125529" cy="707886"/>
              </a:xfrm>
              <a:prstGeom prst="rect">
                <a:avLst/>
              </a:prstGeom>
              <a:blipFill>
                <a:blip r:embed="rId6"/>
                <a:stretch>
                  <a:fillRect l="-627" t="-7018" b="-15789"/>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B41ACA7E-6160-60F1-CE7E-DC11F9A8563C}"/>
              </a:ext>
            </a:extLst>
          </p:cNvPr>
          <p:cNvSpPr txBox="1"/>
          <p:nvPr/>
        </p:nvSpPr>
        <p:spPr>
          <a:xfrm>
            <a:off x="4946003" y="3355830"/>
            <a:ext cx="354584" cy="369332"/>
          </a:xfrm>
          <a:prstGeom prst="rect">
            <a:avLst/>
          </a:prstGeom>
          <a:noFill/>
        </p:spPr>
        <p:txBody>
          <a:bodyPr wrap="none" rtlCol="0">
            <a:spAutoFit/>
          </a:bodyPr>
          <a:lstStyle/>
          <a:p>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C88DAAB0-73D9-DA7F-19E2-BDDB3B0A3E55}"/>
                  </a:ext>
                </a:extLst>
              </p:cNvPr>
              <p:cNvSpPr txBox="1"/>
              <p:nvPr/>
            </p:nvSpPr>
            <p:spPr>
              <a:xfrm>
                <a:off x="202265" y="4495230"/>
                <a:ext cx="9105057" cy="707886"/>
              </a:xfrm>
              <a:prstGeom prst="rect">
                <a:avLst/>
              </a:prstGeom>
              <a:noFill/>
            </p:spPr>
            <p:txBody>
              <a:bodyPr wrap="none" rtlCol="0">
                <a:spAutoFit/>
              </a:bodyPr>
              <a:lstStyle/>
              <a:p>
                <a:r>
                  <a:rPr lang="en-US" altLang="ja-JP" sz="2000" b="1" dirty="0"/>
                  <a:t>Item level skip</a:t>
                </a:r>
                <a:r>
                  <a:rPr lang="ja-JP" altLang="en-US" sz="2000" b="1"/>
                  <a:t>：</a:t>
                </a:r>
                <a:endParaRPr lang="en-US" altLang="ja-JP" sz="2000" b="1" dirty="0"/>
              </a:p>
              <a:p>
                <a14:m>
                  <m:oMath xmlns:m="http://schemas.openxmlformats.org/officeDocument/2006/math">
                    <m:r>
                      <a:rPr lang="en-US" altLang="ja-JP" sz="2000" i="1">
                        <a:latin typeface="Cambria Math" panose="02040503050406030204" pitchFamily="18" charset="0"/>
                      </a:rPr>
                      <m:t>𝑓</m:t>
                    </m:r>
                    <m:d>
                      <m:dPr>
                        <m:ctrlPr>
                          <a:rPr lang="en-US" altLang="ja-JP" sz="2000" i="1">
                            <a:latin typeface="Cambria Math" panose="02040503050406030204" pitchFamily="18" charset="0"/>
                          </a:rPr>
                        </m:ctrlPr>
                      </m:dPr>
                      <m:e>
                        <m:r>
                          <a:rPr lang="en-US" altLang="ja-JP" sz="2000" b="1">
                            <a:latin typeface="Cambria Math" panose="02040503050406030204" pitchFamily="18" charset="0"/>
                          </a:rPr>
                          <m:t>𝐩</m:t>
                        </m:r>
                        <m:r>
                          <a:rPr lang="en-US" altLang="ja-JP" sz="2000" i="1">
                            <a:latin typeface="Cambria Math" panose="02040503050406030204" pitchFamily="18" charset="0"/>
                          </a:rPr>
                          <m:t>,</m:t>
                        </m:r>
                        <m:r>
                          <a:rPr lang="en-US" altLang="ja-JP" sz="2000" b="1">
                            <a:latin typeface="Cambria Math" panose="02040503050406030204" pitchFamily="18" charset="0"/>
                          </a:rPr>
                          <m:t>𝐒</m:t>
                        </m:r>
                      </m:e>
                    </m:d>
                  </m:oMath>
                </a14:m>
                <a:r>
                  <a:rPr lang="en-US" altLang="ja-JP" sz="2000" dirty="0"/>
                  <a:t> </a:t>
                </a:r>
                <a:r>
                  <a:rPr lang="ja-JP" altLang="en-US" sz="2000"/>
                  <a:t>を求めずに</a:t>
                </a:r>
                <a:r>
                  <a:rPr lang="en-US" altLang="ja-JP" sz="2000" dirty="0"/>
                  <a:t> </a:t>
                </a:r>
                <a14:m>
                  <m:oMath xmlns:m="http://schemas.openxmlformats.org/officeDocument/2006/math">
                    <m:sSup>
                      <m:sSupPr>
                        <m:ctrlPr>
                          <a:rPr lang="en-US" altLang="ja-JP" sz="2000" i="1">
                            <a:latin typeface="Cambria Math" panose="02040503050406030204" pitchFamily="18" charset="0"/>
                          </a:rPr>
                        </m:ctrlPr>
                      </m:sSupPr>
                      <m:e>
                        <m:r>
                          <a:rPr lang="en-US" altLang="ja-JP" sz="2000" b="1">
                            <a:latin typeface="Cambria Math" panose="02040503050406030204" pitchFamily="18" charset="0"/>
                          </a:rPr>
                          <m:t>𝐩</m:t>
                        </m:r>
                      </m:e>
                      <m:sup>
                        <m:r>
                          <a:rPr lang="en-US" altLang="ja-JP" sz="2000" i="1">
                            <a:latin typeface="Cambria Math" panose="02040503050406030204" pitchFamily="18" charset="0"/>
                          </a:rPr>
                          <m:t>∗</m:t>
                        </m:r>
                      </m:sup>
                    </m:sSup>
                  </m:oMath>
                </a14:m>
                <a:r>
                  <a:rPr lang="en-US" altLang="ja-JP" sz="2000" dirty="0"/>
                  <a:t> </a:t>
                </a:r>
                <a:r>
                  <a:rPr lang="ja-JP" altLang="en-US" sz="2000"/>
                  <a:t>ではないことが保証された場合，現在のアイテムを</a:t>
                </a:r>
                <a:r>
                  <a:rPr lang="en-US" altLang="ja-JP" sz="2000" dirty="0"/>
                  <a:t> skip</a:t>
                </a:r>
                <a:endParaRPr lang="ja-JP" altLang="en-US" sz="2000"/>
              </a:p>
            </p:txBody>
          </p:sp>
        </mc:Choice>
        <mc:Fallback xmlns="">
          <p:sp>
            <p:nvSpPr>
              <p:cNvPr id="27" name="テキスト ボックス 26">
                <a:extLst>
                  <a:ext uri="{FF2B5EF4-FFF2-40B4-BE49-F238E27FC236}">
                    <a16:creationId xmlns:a16="http://schemas.microsoft.com/office/drawing/2014/main" id="{C88DAAB0-73D9-DA7F-19E2-BDDB3B0A3E55}"/>
                  </a:ext>
                </a:extLst>
              </p:cNvPr>
              <p:cNvSpPr txBox="1">
                <a:spLocks noRot="1" noChangeAspect="1" noMove="1" noResize="1" noEditPoints="1" noAdjustHandles="1" noChangeArrowheads="1" noChangeShapeType="1" noTextEdit="1"/>
              </p:cNvSpPr>
              <p:nvPr/>
            </p:nvSpPr>
            <p:spPr>
              <a:xfrm>
                <a:off x="202265" y="4495230"/>
                <a:ext cx="9105057" cy="707886"/>
              </a:xfrm>
              <a:prstGeom prst="rect">
                <a:avLst/>
              </a:prstGeom>
              <a:blipFill>
                <a:blip r:embed="rId7"/>
                <a:stretch>
                  <a:fillRect l="-557" t="-5263" b="-15789"/>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61214E81-2EDB-6A9E-8F18-C1B4645192A1}"/>
              </a:ext>
            </a:extLst>
          </p:cNvPr>
          <p:cNvSpPr txBox="1"/>
          <p:nvPr/>
        </p:nvSpPr>
        <p:spPr>
          <a:xfrm>
            <a:off x="3495803" y="5576541"/>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mc:AlternateContent xmlns:mc="http://schemas.openxmlformats.org/markup-compatibility/2006" xmlns:a14="http://schemas.microsoft.com/office/drawing/2010/main">
        <mc:Choice Requires="a14">
          <p:graphicFrame>
            <p:nvGraphicFramePr>
              <p:cNvPr id="29" name="表 28">
                <a:extLst>
                  <a:ext uri="{FF2B5EF4-FFF2-40B4-BE49-F238E27FC236}">
                    <a16:creationId xmlns:a16="http://schemas.microsoft.com/office/drawing/2014/main" id="{4AFE5956-B0AE-06F6-BE6A-3E6C84A84CD9}"/>
                  </a:ext>
                </a:extLst>
              </p:cNvPr>
              <p:cNvGraphicFramePr>
                <a:graphicFrameLocks noGrp="1"/>
              </p:cNvGraphicFramePr>
              <p:nvPr>
                <p:extLst>
                  <p:ext uri="{D42A27DB-BD31-4B8C-83A1-F6EECF244321}">
                    <p14:modId xmlns:p14="http://schemas.microsoft.com/office/powerpoint/2010/main" val="2268633041"/>
                  </p:ext>
                </p:extLst>
              </p:nvPr>
            </p:nvGraphicFramePr>
            <p:xfrm>
              <a:off x="3575632" y="6041293"/>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0" smtClean="0">
                                        <a:latin typeface="Cambria Math" panose="02040503050406030204" pitchFamily="18" charset="0"/>
                                      </a:rPr>
                                      <m:t>𝟏</m:t>
                                    </m:r>
                                  </m:sub>
                                </m:sSub>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𝟐</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𝟑</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29" name="表 28">
                <a:extLst>
                  <a:ext uri="{FF2B5EF4-FFF2-40B4-BE49-F238E27FC236}">
                    <a16:creationId xmlns:a16="http://schemas.microsoft.com/office/drawing/2014/main" id="{4AFE5956-B0AE-06F6-BE6A-3E6C84A84CD9}"/>
                  </a:ext>
                </a:extLst>
              </p:cNvPr>
              <p:cNvGraphicFramePr>
                <a:graphicFrameLocks noGrp="1"/>
              </p:cNvGraphicFramePr>
              <p:nvPr>
                <p:extLst>
                  <p:ext uri="{D42A27DB-BD31-4B8C-83A1-F6EECF244321}">
                    <p14:modId xmlns:p14="http://schemas.microsoft.com/office/powerpoint/2010/main" val="2268633041"/>
                  </p:ext>
                </p:extLst>
              </p:nvPr>
            </p:nvGraphicFramePr>
            <p:xfrm>
              <a:off x="3575632" y="6041293"/>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2778" t="-2857" r="-6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102778" t="-2857" r="-5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202778" t="-2857" r="-405556"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405556" t="-2857" r="-202778" b="-2857"/>
                          </a:stretch>
                        </a:blip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605556" t="-2857" r="-2778" b="-2857"/>
                          </a:stretch>
                        </a:blipFill>
                      </a:tcPr>
                    </a:tc>
                    <a:extLst>
                      <a:ext uri="{0D108BD9-81ED-4DB2-BD59-A6C34878D82A}">
                        <a16:rowId xmlns:a16="http://schemas.microsoft.com/office/drawing/2014/main" val="1542042504"/>
                      </a:ext>
                    </a:extLst>
                  </a:tr>
                </a:tbl>
              </a:graphicData>
            </a:graphic>
          </p:graphicFrame>
        </mc:Fallback>
      </mc:AlternateContent>
      <p:sp>
        <p:nvSpPr>
          <p:cNvPr id="30" name="テキスト ボックス 29">
            <a:extLst>
              <a:ext uri="{FF2B5EF4-FFF2-40B4-BE49-F238E27FC236}">
                <a16:creationId xmlns:a16="http://schemas.microsoft.com/office/drawing/2014/main" id="{3C985D07-9EF9-FC4B-84D0-00F94861688B}"/>
              </a:ext>
            </a:extLst>
          </p:cNvPr>
          <p:cNvSpPr txBox="1"/>
          <p:nvPr/>
        </p:nvSpPr>
        <p:spPr>
          <a:xfrm>
            <a:off x="4998596" y="6033199"/>
            <a:ext cx="354584" cy="369332"/>
          </a:xfrm>
          <a:prstGeom prst="rect">
            <a:avLst/>
          </a:prstGeom>
          <a:noFill/>
        </p:spPr>
        <p:txBody>
          <a:bodyPr wrap="none" rtlCol="0">
            <a:spAutoFit/>
          </a:bodyPr>
          <a:lstStyle/>
          <a:p>
            <a:r>
              <a:rPr kumimoji="1" lang="en-US" altLang="ja-JP" dirty="0"/>
              <a:t>…</a:t>
            </a:r>
            <a:endParaRPr kumimoji="1" lang="ja-JP" altLang="en-US"/>
          </a:p>
        </p:txBody>
      </p:sp>
      <p:sp>
        <p:nvSpPr>
          <p:cNvPr id="31" name="テキスト ボックス 30">
            <a:extLst>
              <a:ext uri="{FF2B5EF4-FFF2-40B4-BE49-F238E27FC236}">
                <a16:creationId xmlns:a16="http://schemas.microsoft.com/office/drawing/2014/main" id="{680E6DDF-3DF6-D04E-0F51-18EFFD9EA2A3}"/>
              </a:ext>
            </a:extLst>
          </p:cNvPr>
          <p:cNvSpPr txBox="1"/>
          <p:nvPr/>
        </p:nvSpPr>
        <p:spPr>
          <a:xfrm>
            <a:off x="5916650" y="6033199"/>
            <a:ext cx="354584" cy="369332"/>
          </a:xfrm>
          <a:prstGeom prst="rect">
            <a:avLst/>
          </a:prstGeom>
          <a:noFill/>
        </p:spPr>
        <p:txBody>
          <a:bodyPr wrap="none" rtlCol="0">
            <a:spAutoFit/>
          </a:bodyPr>
          <a:lstStyle/>
          <a:p>
            <a:r>
              <a:rPr kumimoji="1" lang="en-US" altLang="ja-JP" dirty="0"/>
              <a:t>…</a:t>
            </a:r>
            <a:endParaRPr kumimoji="1" lang="ja-JP" altLang="en-US"/>
          </a:p>
        </p:txBody>
      </p:sp>
      <p:cxnSp>
        <p:nvCxnSpPr>
          <p:cNvPr id="32" name="直線矢印コネクタ 31">
            <a:extLst>
              <a:ext uri="{FF2B5EF4-FFF2-40B4-BE49-F238E27FC236}">
                <a16:creationId xmlns:a16="http://schemas.microsoft.com/office/drawing/2014/main" id="{C19DFD90-C256-9AF1-6069-FC354A83C5E5}"/>
              </a:ext>
            </a:extLst>
          </p:cNvPr>
          <p:cNvCxnSpPr>
            <a:cxnSpLocks/>
          </p:cNvCxnSpPr>
          <p:nvPr/>
        </p:nvCxnSpPr>
        <p:spPr>
          <a:xfrm>
            <a:off x="3575632" y="5952086"/>
            <a:ext cx="1787718" cy="0"/>
          </a:xfrm>
          <a:prstGeom prst="straightConnector1">
            <a:avLst/>
          </a:prstGeom>
          <a:noFill/>
          <a:ln w="22225" cap="flat" cmpd="sng" algn="ctr">
            <a:solidFill>
              <a:schemeClr val="tx2"/>
            </a:solidFill>
            <a:prstDash val="solid"/>
            <a:miter lim="800000"/>
            <a:tailEnd type="triangle"/>
          </a:ln>
          <a:effectLst/>
        </p:spPr>
      </p:cxnSp>
      <p:cxnSp>
        <p:nvCxnSpPr>
          <p:cNvPr id="33" name="直線矢印コネクタ 32">
            <a:extLst>
              <a:ext uri="{FF2B5EF4-FFF2-40B4-BE49-F238E27FC236}">
                <a16:creationId xmlns:a16="http://schemas.microsoft.com/office/drawing/2014/main" id="{A78BE98B-08B6-B9BE-05DA-FBC2E5B6BB6C}"/>
              </a:ext>
            </a:extLst>
          </p:cNvPr>
          <p:cNvCxnSpPr>
            <a:cxnSpLocks/>
          </p:cNvCxnSpPr>
          <p:nvPr/>
        </p:nvCxnSpPr>
        <p:spPr>
          <a:xfrm>
            <a:off x="5892701" y="5952086"/>
            <a:ext cx="378533" cy="0"/>
          </a:xfrm>
          <a:prstGeom prst="straightConnector1">
            <a:avLst/>
          </a:prstGeom>
          <a:noFill/>
          <a:ln w="22225" cap="flat" cmpd="sng" algn="ctr">
            <a:solidFill>
              <a:schemeClr val="tx2"/>
            </a:solidFill>
            <a:prstDash val="solid"/>
            <a:miter lim="800000"/>
            <a:tailEnd type="triangle"/>
          </a:ln>
          <a:effectLst/>
        </p:spPr>
      </p:cxnSp>
      <p:sp>
        <p:nvSpPr>
          <p:cNvPr id="38" name="角丸四角形吹き出し 37">
            <a:extLst>
              <a:ext uri="{FF2B5EF4-FFF2-40B4-BE49-F238E27FC236}">
                <a16:creationId xmlns:a16="http://schemas.microsoft.com/office/drawing/2014/main" id="{041D8C68-4E38-CDA1-6001-7227BFFC6FE8}"/>
              </a:ext>
            </a:extLst>
          </p:cNvPr>
          <p:cNvSpPr/>
          <p:nvPr/>
        </p:nvSpPr>
        <p:spPr>
          <a:xfrm>
            <a:off x="5353180" y="5420284"/>
            <a:ext cx="795075" cy="401149"/>
          </a:xfrm>
          <a:prstGeom prst="wedgeRoundRectCallout">
            <a:avLst>
              <a:gd name="adj1" fmla="val -31499"/>
              <a:gd name="adj2" fmla="val 84808"/>
              <a:gd name="adj3" fmla="val 16667"/>
            </a:avLst>
          </a:prstGeom>
          <a:solidFill>
            <a:schemeClr val="tx2"/>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a:solidFill>
                  <a:schemeClr val="bg1"/>
                </a:solidFill>
              </a:rPr>
              <a:t>skip</a:t>
            </a:r>
            <a:endParaRPr kumimoji="1" lang="ja-JP" altLang="en-US" sz="2000" b="1">
              <a:solidFill>
                <a:schemeClr val="bg1"/>
              </a:solidFill>
            </a:endParaRPr>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EF6013CA-F086-92D9-4E1E-AB6F3A1AE4C1}"/>
                  </a:ext>
                </a:extLst>
              </p:cNvPr>
              <p:cNvSpPr txBox="1"/>
              <p:nvPr/>
            </p:nvSpPr>
            <p:spPr>
              <a:xfrm>
                <a:off x="1692000" y="3444695"/>
                <a:ext cx="1766830" cy="369332"/>
              </a:xfrm>
              <a:prstGeom prst="rect">
                <a:avLst/>
              </a:prstGeom>
              <a:noFill/>
            </p:spPr>
            <p:txBody>
              <a:bodyPr wrap="none" rtlCol="0">
                <a:spAutoFit/>
              </a:bodyPr>
              <a:lstStyle/>
              <a:p>
                <a:r>
                  <a:rPr lang="ja-JP" altLang="en-US">
                    <a:solidFill>
                      <a:prstClr val="black"/>
                    </a:solidFill>
                    <a:latin typeface="Calibri" panose="020F0502020204030204"/>
                  </a:rPr>
                  <a:t>アイテム集合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𝐏</m:t>
                    </m:r>
                  </m:oMath>
                </a14:m>
                <a:endParaRPr lang="ja-JP" altLang="en-US" b="1">
                  <a:solidFill>
                    <a:prstClr val="black"/>
                  </a:solidFill>
                  <a:latin typeface="Calibri" panose="020F0502020204030204"/>
                </a:endParaRPr>
              </a:p>
            </p:txBody>
          </p:sp>
        </mc:Choice>
        <mc:Fallback xmlns="">
          <p:sp>
            <p:nvSpPr>
              <p:cNvPr id="42" name="テキスト ボックス 41">
                <a:extLst>
                  <a:ext uri="{FF2B5EF4-FFF2-40B4-BE49-F238E27FC236}">
                    <a16:creationId xmlns:a16="http://schemas.microsoft.com/office/drawing/2014/main" id="{EF6013CA-F086-92D9-4E1E-AB6F3A1AE4C1}"/>
                  </a:ext>
                </a:extLst>
              </p:cNvPr>
              <p:cNvSpPr txBox="1">
                <a:spLocks noRot="1" noChangeAspect="1" noMove="1" noResize="1" noEditPoints="1" noAdjustHandles="1" noChangeArrowheads="1" noChangeShapeType="1" noTextEdit="1"/>
              </p:cNvSpPr>
              <p:nvPr/>
            </p:nvSpPr>
            <p:spPr>
              <a:xfrm>
                <a:off x="1692000" y="3444695"/>
                <a:ext cx="1766830" cy="369332"/>
              </a:xfrm>
              <a:prstGeom prst="rect">
                <a:avLst/>
              </a:prstGeom>
              <a:blipFill>
                <a:blip r:embed="rId9"/>
                <a:stretch>
                  <a:fillRect l="-2857" t="-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D8775FBE-872D-B423-FE08-126F56CEAC58}"/>
                  </a:ext>
                </a:extLst>
              </p:cNvPr>
              <p:cNvSpPr txBox="1"/>
              <p:nvPr/>
            </p:nvSpPr>
            <p:spPr>
              <a:xfrm>
                <a:off x="1692000" y="6085377"/>
                <a:ext cx="1766830" cy="369332"/>
              </a:xfrm>
              <a:prstGeom prst="rect">
                <a:avLst/>
              </a:prstGeom>
              <a:noFill/>
            </p:spPr>
            <p:txBody>
              <a:bodyPr wrap="none" rtlCol="0">
                <a:spAutoFit/>
              </a:bodyPr>
              <a:lstStyle/>
              <a:p>
                <a:r>
                  <a:rPr lang="ja-JP" altLang="en-US">
                    <a:solidFill>
                      <a:prstClr val="black"/>
                    </a:solidFill>
                    <a:latin typeface="Calibri" panose="020F0502020204030204"/>
                  </a:rPr>
                  <a:t>アイテム集合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𝐏</m:t>
                    </m:r>
                  </m:oMath>
                </a14:m>
                <a:endParaRPr lang="ja-JP" altLang="en-US" b="1">
                  <a:solidFill>
                    <a:prstClr val="black"/>
                  </a:solidFill>
                  <a:latin typeface="Calibri" panose="020F0502020204030204"/>
                </a:endParaRPr>
              </a:p>
            </p:txBody>
          </p:sp>
        </mc:Choice>
        <mc:Fallback xmlns="">
          <p:sp>
            <p:nvSpPr>
              <p:cNvPr id="43" name="テキスト ボックス 42">
                <a:extLst>
                  <a:ext uri="{FF2B5EF4-FFF2-40B4-BE49-F238E27FC236}">
                    <a16:creationId xmlns:a16="http://schemas.microsoft.com/office/drawing/2014/main" id="{D8775FBE-872D-B423-FE08-126F56CEAC58}"/>
                  </a:ext>
                </a:extLst>
              </p:cNvPr>
              <p:cNvSpPr txBox="1">
                <a:spLocks noRot="1" noChangeAspect="1" noMove="1" noResize="1" noEditPoints="1" noAdjustHandles="1" noChangeArrowheads="1" noChangeShapeType="1" noTextEdit="1"/>
              </p:cNvSpPr>
              <p:nvPr/>
            </p:nvSpPr>
            <p:spPr>
              <a:xfrm>
                <a:off x="1692000" y="6085377"/>
                <a:ext cx="1766830" cy="369332"/>
              </a:xfrm>
              <a:prstGeom prst="rect">
                <a:avLst/>
              </a:prstGeom>
              <a:blipFill>
                <a:blip r:embed="rId10"/>
                <a:stretch>
                  <a:fillRect l="-2857" t="-3333" b="-2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49313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4E14029-F4CD-4889-C51B-D9259FA75D94}"/>
              </a:ext>
            </a:extLst>
          </p:cNvPr>
          <p:cNvSpPr/>
          <p:nvPr/>
        </p:nvSpPr>
        <p:spPr>
          <a:xfrm>
            <a:off x="140171" y="4409472"/>
            <a:ext cx="11914272" cy="2275786"/>
          </a:xfrm>
          <a:prstGeom prst="rect">
            <a:avLst/>
          </a:prstGeom>
          <a:solidFill>
            <a:srgbClr val="FFF8E9">
              <a:alpha val="88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p:sp>
        <p:nvSpPr>
          <p:cNvPr id="8" name="正方形/長方形 7">
            <a:extLst>
              <a:ext uri="{FF2B5EF4-FFF2-40B4-BE49-F238E27FC236}">
                <a16:creationId xmlns:a16="http://schemas.microsoft.com/office/drawing/2014/main" id="{2B08CA60-D4F5-34CC-DB64-58C6D82D88B4}"/>
              </a:ext>
            </a:extLst>
          </p:cNvPr>
          <p:cNvSpPr/>
          <p:nvPr/>
        </p:nvSpPr>
        <p:spPr>
          <a:xfrm>
            <a:off x="137556" y="1943738"/>
            <a:ext cx="11916887" cy="2275786"/>
          </a:xfrm>
          <a:prstGeom prst="rect">
            <a:avLst/>
          </a:prstGeom>
          <a:solidFill>
            <a:srgbClr val="FCE6E6">
              <a:alpha val="70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2">
                  <a:lumMod val="20000"/>
                  <a:lumOff val="80000"/>
                </a:schemeClr>
              </a:solidFill>
            </a:endParaRPr>
          </a:p>
        </p:txBody>
      </p:sp>
      <p:sp>
        <p:nvSpPr>
          <p:cNvPr id="2" name="タイトル 1">
            <a:extLst>
              <a:ext uri="{FF2B5EF4-FFF2-40B4-BE49-F238E27FC236}">
                <a16:creationId xmlns:a16="http://schemas.microsoft.com/office/drawing/2014/main" id="{2DA54670-F9A3-55FD-EF5E-C828088AC710}"/>
              </a:ext>
            </a:extLst>
          </p:cNvPr>
          <p:cNvSpPr>
            <a:spLocks noGrp="1"/>
          </p:cNvSpPr>
          <p:nvPr>
            <p:ph type="title"/>
          </p:nvPr>
        </p:nvSpPr>
        <p:spPr/>
        <p:txBody>
          <a:bodyPr/>
          <a:lstStyle/>
          <a:p>
            <a:r>
              <a:rPr lang="en-US" altLang="ja-JP" dirty="0"/>
              <a:t>IP-Greedy</a:t>
            </a:r>
            <a:r>
              <a:rPr lang="ja-JP" altLang="en-US"/>
              <a:t>｜理論</a:t>
            </a:r>
            <a:endParaRPr kumimoji="1" lang="ja-JP" altLang="en-US"/>
          </a:p>
        </p:txBody>
      </p:sp>
      <p:sp>
        <p:nvSpPr>
          <p:cNvPr id="4" name="スライド番号プレースホルダー 3">
            <a:extLst>
              <a:ext uri="{FF2B5EF4-FFF2-40B4-BE49-F238E27FC236}">
                <a16:creationId xmlns:a16="http://schemas.microsoft.com/office/drawing/2014/main" id="{21EF8461-357B-58C6-19DF-655426626DA4}"/>
              </a:ext>
            </a:extLst>
          </p:cNvPr>
          <p:cNvSpPr>
            <a:spLocks noGrp="1"/>
          </p:cNvSpPr>
          <p:nvPr>
            <p:ph type="sldNum" sz="quarter" idx="12"/>
          </p:nvPr>
        </p:nvSpPr>
        <p:spPr/>
        <p:txBody>
          <a:bodyPr/>
          <a:lstStyle/>
          <a:p>
            <a:fld id="{62AD2499-9603-4A42-A3D0-B63461FED508}" type="slidenum">
              <a:rPr lang="ja-JP" altLang="en-US" smtClean="0"/>
              <a:pPr/>
              <a:t>11</a:t>
            </a:fld>
            <a:endParaRPr lang="ja-JP" altLang="en-US"/>
          </a:p>
        </p:txBody>
      </p:sp>
      <p:cxnSp>
        <p:nvCxnSpPr>
          <p:cNvPr id="7" name="直線矢印コネクタ 6">
            <a:extLst>
              <a:ext uri="{FF2B5EF4-FFF2-40B4-BE49-F238E27FC236}">
                <a16:creationId xmlns:a16="http://schemas.microsoft.com/office/drawing/2014/main" id="{4BBECA00-F412-7909-434F-9A0F61062914}"/>
              </a:ext>
            </a:extLst>
          </p:cNvPr>
          <p:cNvCxnSpPr>
            <a:cxnSpLocks/>
          </p:cNvCxnSpPr>
          <p:nvPr/>
        </p:nvCxnSpPr>
        <p:spPr>
          <a:xfrm>
            <a:off x="3398922" y="3906654"/>
            <a:ext cx="342000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9F6CEBC-DD71-EBE3-F98B-F87C8E24CD1E}"/>
                  </a:ext>
                </a:extLst>
              </p:cNvPr>
              <p:cNvSpPr txBox="1"/>
              <p:nvPr/>
            </p:nvSpPr>
            <p:spPr>
              <a:xfrm>
                <a:off x="2654696" y="3592591"/>
                <a:ext cx="411138" cy="461665"/>
              </a:xfrm>
              <a:prstGeom prst="rect">
                <a:avLst/>
              </a:prstGeom>
              <a:noFill/>
            </p:spPr>
            <p:txBody>
              <a:bodyPr wrap="none" rtlCol="0">
                <a:spAutoFit/>
              </a:bodyPr>
              <a:lstStyle/>
              <a:p>
                <a:r>
                  <a:rPr kumimoji="1" lang="en-US" altLang="ja-JP" sz="2400" dirty="0"/>
                  <a:t> </a:t>
                </a:r>
                <a14:m>
                  <m:oMath xmlns:m="http://schemas.openxmlformats.org/officeDocument/2006/math">
                    <m:r>
                      <a:rPr kumimoji="1" lang="en-US" altLang="ja-JP" sz="2000" i="1" smtClean="0">
                        <a:latin typeface="Cambria Math" panose="02040503050406030204" pitchFamily="18" charset="0"/>
                        <a:ea typeface="Cambria Math" panose="02040503050406030204" pitchFamily="18" charset="0"/>
                      </a:rPr>
                      <m:t>𝛾</m:t>
                    </m:r>
                  </m:oMath>
                </a14:m>
                <a:endParaRPr kumimoji="1" lang="ja-JP" altLang="en-US" sz="2400" dirty="0"/>
              </a:p>
            </p:txBody>
          </p:sp>
        </mc:Choice>
        <mc:Fallback xmlns="">
          <p:sp>
            <p:nvSpPr>
              <p:cNvPr id="10" name="テキスト ボックス 9">
                <a:extLst>
                  <a:ext uri="{FF2B5EF4-FFF2-40B4-BE49-F238E27FC236}">
                    <a16:creationId xmlns:a16="http://schemas.microsoft.com/office/drawing/2014/main" id="{49F6CEBC-DD71-EBE3-F98B-F87C8E24CD1E}"/>
                  </a:ext>
                </a:extLst>
              </p:cNvPr>
              <p:cNvSpPr txBox="1">
                <a:spLocks noRot="1" noChangeAspect="1" noMove="1" noResize="1" noEditPoints="1" noAdjustHandles="1" noChangeArrowheads="1" noChangeShapeType="1" noTextEdit="1"/>
              </p:cNvSpPr>
              <p:nvPr/>
            </p:nvSpPr>
            <p:spPr>
              <a:xfrm>
                <a:off x="2654696" y="3592591"/>
                <a:ext cx="411138" cy="461665"/>
              </a:xfrm>
              <a:prstGeom prst="rect">
                <a:avLst/>
              </a:prstGeom>
              <a:blipFill>
                <a:blip r:embed="rId3"/>
                <a:stretch>
                  <a:fillRect b="-3947"/>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33A5AB5F-49D5-C07E-C26B-A526E52288EB}"/>
              </a:ext>
            </a:extLst>
          </p:cNvPr>
          <p:cNvSpPr txBox="1"/>
          <p:nvPr/>
        </p:nvSpPr>
        <p:spPr>
          <a:xfrm>
            <a:off x="2958371" y="3729611"/>
            <a:ext cx="415498" cy="369332"/>
          </a:xfrm>
          <a:prstGeom prst="rect">
            <a:avLst/>
          </a:prstGeom>
          <a:noFill/>
        </p:spPr>
        <p:txBody>
          <a:bodyPr wrap="none" rtlCol="0">
            <a:spAutoFit/>
          </a:bodyPr>
          <a:lstStyle/>
          <a:p>
            <a:r>
              <a:rPr kumimoji="1" lang="ja-JP" altLang="en-US" dirty="0"/>
              <a:t>大</a:t>
            </a:r>
          </a:p>
        </p:txBody>
      </p:sp>
      <p:sp>
        <p:nvSpPr>
          <p:cNvPr id="12" name="テキスト ボックス 11">
            <a:extLst>
              <a:ext uri="{FF2B5EF4-FFF2-40B4-BE49-F238E27FC236}">
                <a16:creationId xmlns:a16="http://schemas.microsoft.com/office/drawing/2014/main" id="{C1972AC2-3C72-A443-008B-531907121495}"/>
              </a:ext>
            </a:extLst>
          </p:cNvPr>
          <p:cNvSpPr txBox="1"/>
          <p:nvPr/>
        </p:nvSpPr>
        <p:spPr>
          <a:xfrm>
            <a:off x="6793196" y="3733776"/>
            <a:ext cx="415498" cy="369332"/>
          </a:xfrm>
          <a:prstGeom prst="rect">
            <a:avLst/>
          </a:prstGeom>
          <a:noFill/>
        </p:spPr>
        <p:txBody>
          <a:bodyPr wrap="none" rtlCol="0">
            <a:spAutoFit/>
          </a:bodyPr>
          <a:lstStyle/>
          <a:p>
            <a:r>
              <a:rPr lang="ja-JP" altLang="en-US" dirty="0"/>
              <a:t>小</a:t>
            </a:r>
            <a:endParaRPr kumimoji="1" lang="ja-JP" altLang="en-US" dirty="0"/>
          </a:p>
        </p:txBody>
      </p:sp>
      <p:cxnSp>
        <p:nvCxnSpPr>
          <p:cNvPr id="27" name="直線矢印コネクタ 26">
            <a:extLst>
              <a:ext uri="{FF2B5EF4-FFF2-40B4-BE49-F238E27FC236}">
                <a16:creationId xmlns:a16="http://schemas.microsoft.com/office/drawing/2014/main" id="{AD94701A-897C-A5DD-F36B-17AFC45F8F9D}"/>
              </a:ext>
            </a:extLst>
          </p:cNvPr>
          <p:cNvCxnSpPr>
            <a:cxnSpLocks/>
          </p:cNvCxnSpPr>
          <p:nvPr/>
        </p:nvCxnSpPr>
        <p:spPr>
          <a:xfrm>
            <a:off x="3503161" y="3297355"/>
            <a:ext cx="1787718" cy="0"/>
          </a:xfrm>
          <a:prstGeom prst="straightConnector1">
            <a:avLst/>
          </a:prstGeom>
          <a:noFill/>
          <a:ln w="22225" cap="flat" cmpd="sng" algn="ctr">
            <a:solidFill>
              <a:schemeClr val="tx1"/>
            </a:solidFill>
            <a:prstDash val="solid"/>
            <a:miter lim="800000"/>
            <a:tailEnd type="triangle"/>
          </a:ln>
          <a:effectLst/>
        </p:spPr>
      </p:cxnSp>
      <p:sp>
        <p:nvSpPr>
          <p:cNvPr id="28" name="テキスト ボックス 27">
            <a:extLst>
              <a:ext uri="{FF2B5EF4-FFF2-40B4-BE49-F238E27FC236}">
                <a16:creationId xmlns:a16="http://schemas.microsoft.com/office/drawing/2014/main" id="{8B0CEB3F-B57E-2A36-3BAF-B82D08149CE0}"/>
              </a:ext>
            </a:extLst>
          </p:cNvPr>
          <p:cNvSpPr txBox="1"/>
          <p:nvPr/>
        </p:nvSpPr>
        <p:spPr>
          <a:xfrm>
            <a:off x="3433502" y="2943296"/>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p:sp>
        <p:nvSpPr>
          <p:cNvPr id="32" name="角丸四角形吹き出し 31">
            <a:extLst>
              <a:ext uri="{FF2B5EF4-FFF2-40B4-BE49-F238E27FC236}">
                <a16:creationId xmlns:a16="http://schemas.microsoft.com/office/drawing/2014/main" id="{9E6EC3E2-279D-0E60-BBA5-B43446DD4107}"/>
              </a:ext>
            </a:extLst>
          </p:cNvPr>
          <p:cNvSpPr/>
          <p:nvPr/>
        </p:nvSpPr>
        <p:spPr>
          <a:xfrm>
            <a:off x="5300925" y="2831199"/>
            <a:ext cx="795075" cy="401149"/>
          </a:xfrm>
          <a:prstGeom prst="wedgeRoundRectCallout">
            <a:avLst>
              <a:gd name="adj1" fmla="val -31499"/>
              <a:gd name="adj2" fmla="val 84808"/>
              <a:gd name="adj3" fmla="val 16667"/>
            </a:avLst>
          </a:prstGeom>
          <a:solidFill>
            <a:schemeClr val="tx2"/>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a:solidFill>
                  <a:schemeClr val="bg1"/>
                </a:solidFill>
              </a:rPr>
              <a:t>stop</a:t>
            </a:r>
            <a:endParaRPr kumimoji="1" lang="ja-JP" altLang="en-US" sz="2000" b="1">
              <a:solidFill>
                <a:schemeClr val="bg1"/>
              </a:solidFill>
            </a:endParaRPr>
          </a:p>
        </p:txBody>
      </p:sp>
      <p:sp>
        <p:nvSpPr>
          <p:cNvPr id="34" name="三角形 33">
            <a:extLst>
              <a:ext uri="{FF2B5EF4-FFF2-40B4-BE49-F238E27FC236}">
                <a16:creationId xmlns:a16="http://schemas.microsoft.com/office/drawing/2014/main" id="{C26817DA-E060-CBA2-99FC-9FEAE022C99B}"/>
              </a:ext>
            </a:extLst>
          </p:cNvPr>
          <p:cNvSpPr/>
          <p:nvPr/>
        </p:nvSpPr>
        <p:spPr>
          <a:xfrm rot="5400000">
            <a:off x="7019951" y="3494666"/>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2221DB10-94DE-203F-91F7-58F639381EF8}"/>
                  </a:ext>
                </a:extLst>
              </p:cNvPr>
              <p:cNvSpPr txBox="1"/>
              <p:nvPr/>
            </p:nvSpPr>
            <p:spPr>
              <a:xfrm>
                <a:off x="7570395" y="3238986"/>
                <a:ext cx="2049086" cy="5234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1" i="1" smtClean="0">
                              <a:latin typeface="Cambria Math" panose="02040503050406030204" pitchFamily="18" charset="0"/>
                            </a:rPr>
                          </m:ctrlPr>
                        </m:sSupPr>
                        <m:e>
                          <m:r>
                            <a:rPr kumimoji="1" lang="en-US" altLang="ja-JP" sz="2800" b="1" i="0" smtClean="0">
                              <a:latin typeface="Cambria Math" panose="02040503050406030204" pitchFamily="18" charset="0"/>
                            </a:rPr>
                            <m:t>𝐩</m:t>
                          </m:r>
                        </m:e>
                        <m:sup>
                          <m:r>
                            <a:rPr kumimoji="1" lang="en-US" altLang="ja-JP" sz="2800" b="1" i="1" smtClean="0">
                              <a:latin typeface="Cambria Math" panose="02040503050406030204" pitchFamily="18" charset="0"/>
                            </a:rPr>
                            <m:t>∗</m:t>
                          </m:r>
                        </m:sup>
                      </m:sSup>
                      <m:r>
                        <a:rPr kumimoji="1" lang="en-US" altLang="ja-JP" sz="2800" b="1" i="1" smtClean="0">
                          <a:latin typeface="Cambria Math" panose="02040503050406030204" pitchFamily="18" charset="0"/>
                        </a:rPr>
                        <m:t>=</m:t>
                      </m:r>
                      <m:sSubSup>
                        <m:sSubSupPr>
                          <m:ctrlPr>
                            <a:rPr lang="en-US" altLang="ja-JP" sz="2800" i="1">
                              <a:latin typeface="Cambria Math" panose="02040503050406030204" pitchFamily="18" charset="0"/>
                            </a:rPr>
                          </m:ctrlPr>
                        </m:sSubSupPr>
                        <m:e>
                          <m:r>
                            <a:rPr lang="en-US" altLang="ja-JP" sz="2800" b="1">
                              <a:latin typeface="Cambria Math" panose="02040503050406030204" pitchFamily="18" charset="0"/>
                            </a:rPr>
                            <m:t>𝐩</m:t>
                          </m:r>
                        </m:e>
                        <m:sub>
                          <m:r>
                            <a:rPr lang="en-US" altLang="ja-JP" sz="2800" i="1">
                              <a:latin typeface="Cambria Math" panose="02040503050406030204" pitchFamily="18" charset="0"/>
                            </a:rPr>
                            <m:t>𝑖𝑛𝑡</m:t>
                          </m:r>
                        </m:sub>
                        <m:sup>
                          <m:r>
                            <a:rPr lang="en-US" altLang="ja-JP" sz="2800" i="1">
                              <a:latin typeface="Cambria Math" panose="02040503050406030204" pitchFamily="18" charset="0"/>
                            </a:rPr>
                            <m:t>∗</m:t>
                          </m:r>
                        </m:sup>
                      </m:sSubSup>
                    </m:oMath>
                  </m:oMathPara>
                </a14:m>
                <a:endParaRPr kumimoji="1" lang="ja-JP" altLang="en-US" sz="3200" b="1"/>
              </a:p>
            </p:txBody>
          </p:sp>
        </mc:Choice>
        <mc:Fallback xmlns="">
          <p:sp>
            <p:nvSpPr>
              <p:cNvPr id="35" name="テキスト ボックス 34">
                <a:extLst>
                  <a:ext uri="{FF2B5EF4-FFF2-40B4-BE49-F238E27FC236}">
                    <a16:creationId xmlns:a16="http://schemas.microsoft.com/office/drawing/2014/main" id="{2221DB10-94DE-203F-91F7-58F639381EF8}"/>
                  </a:ext>
                </a:extLst>
              </p:cNvPr>
              <p:cNvSpPr txBox="1">
                <a:spLocks noRot="1" noChangeAspect="1" noMove="1" noResize="1" noEditPoints="1" noAdjustHandles="1" noChangeArrowheads="1" noChangeShapeType="1" noTextEdit="1"/>
              </p:cNvSpPr>
              <p:nvPr/>
            </p:nvSpPr>
            <p:spPr>
              <a:xfrm>
                <a:off x="7570395" y="3238986"/>
                <a:ext cx="2049086" cy="523477"/>
              </a:xfrm>
              <a:prstGeom prst="rect">
                <a:avLst/>
              </a:prstGeom>
              <a:blipFill>
                <a:blip r:embed="rId4"/>
                <a:stretch>
                  <a:fillRect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37" name="表 36">
                <a:extLst>
                  <a:ext uri="{FF2B5EF4-FFF2-40B4-BE49-F238E27FC236}">
                    <a16:creationId xmlns:a16="http://schemas.microsoft.com/office/drawing/2014/main" id="{CCE1672E-A4D3-B210-A7CE-F7BAA608950D}"/>
                  </a:ext>
                </a:extLst>
              </p:cNvPr>
              <p:cNvGraphicFramePr>
                <a:graphicFrameLocks noGrp="1"/>
              </p:cNvGraphicFramePr>
              <p:nvPr>
                <p:extLst>
                  <p:ext uri="{D42A27DB-BD31-4B8C-83A1-F6EECF244321}">
                    <p14:modId xmlns:p14="http://schemas.microsoft.com/office/powerpoint/2010/main" val="380181774"/>
                  </p:ext>
                </p:extLst>
              </p:nvPr>
            </p:nvGraphicFramePr>
            <p:xfrm>
              <a:off x="3523039" y="338728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solidFill>
                                        <a:latin typeface="Cambria Math" panose="02040503050406030204" pitchFamily="18" charset="0"/>
                                      </a:rPr>
                                    </m:ctrlPr>
                                  </m:sSubPr>
                                  <m:e>
                                    <m:r>
                                      <a:rPr kumimoji="1" lang="en-US" altLang="ja-JP" b="1" i="0" smtClean="0">
                                        <a:solidFill>
                                          <a:schemeClr val="tx1"/>
                                        </a:solidFill>
                                        <a:latin typeface="Cambria Math" panose="02040503050406030204" pitchFamily="18" charset="0"/>
                                      </a:rPr>
                                      <m:t>𝐩</m:t>
                                    </m:r>
                                  </m:e>
                                  <m:sub>
                                    <m:r>
                                      <a:rPr kumimoji="1" lang="en-US" altLang="ja-JP" b="1" i="0" smtClean="0">
                                        <a:solidFill>
                                          <a:schemeClr val="tx1"/>
                                        </a:solidFill>
                                        <a:latin typeface="Cambria Math" panose="02040503050406030204" pitchFamily="18" charset="0"/>
                                      </a:rPr>
                                      <m:t>𝟏</m:t>
                                    </m:r>
                                  </m:sub>
                                </m:sSub>
                              </m:oMath>
                            </m:oMathPara>
                          </a14:m>
                          <a:endParaRPr kumimoji="1" lang="ja-JP" altLang="en-US" b="1" i="0">
                            <a:solidFill>
                              <a:schemeClr val="tx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solidFill>
                                        <a:latin typeface="Cambria Math" panose="02040503050406030204" pitchFamily="18" charset="0"/>
                                      </a:rPr>
                                    </m:ctrlPr>
                                  </m:sSubPr>
                                  <m:e>
                                    <m:r>
                                      <a:rPr kumimoji="1" lang="en-US" altLang="ja-JP" b="1" i="0" smtClean="0">
                                        <a:solidFill>
                                          <a:schemeClr val="tx1"/>
                                        </a:solidFill>
                                        <a:latin typeface="Cambria Math" panose="02040503050406030204" pitchFamily="18" charset="0"/>
                                      </a:rPr>
                                      <m:t>𝐩</m:t>
                                    </m:r>
                                  </m:e>
                                  <m:sub>
                                    <m:r>
                                      <a:rPr kumimoji="1" lang="en-US" altLang="ja-JP" b="1" i="1" smtClean="0">
                                        <a:solidFill>
                                          <a:schemeClr val="tx1"/>
                                        </a:solidFill>
                                        <a:latin typeface="Cambria Math" panose="02040503050406030204" pitchFamily="18" charset="0"/>
                                      </a:rPr>
                                      <m:t>𝟐</m:t>
                                    </m:r>
                                  </m:sub>
                                </m:sSub>
                              </m:oMath>
                            </m:oMathPara>
                          </a14:m>
                          <a:endParaRPr kumimoji="1" lang="ja-JP" altLang="en-US">
                            <a:solidFill>
                              <a:schemeClr val="tx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solidFill>
                                        <a:latin typeface="Cambria Math" panose="02040503050406030204" pitchFamily="18" charset="0"/>
                                      </a:rPr>
                                    </m:ctrlPr>
                                  </m:sSubPr>
                                  <m:e>
                                    <m:r>
                                      <a:rPr kumimoji="1" lang="en-US" altLang="ja-JP" b="1" i="0" smtClean="0">
                                        <a:solidFill>
                                          <a:schemeClr val="tx1"/>
                                        </a:solidFill>
                                        <a:latin typeface="Cambria Math" panose="02040503050406030204" pitchFamily="18" charset="0"/>
                                      </a:rPr>
                                      <m:t>𝐩</m:t>
                                    </m:r>
                                  </m:e>
                                  <m:sub>
                                    <m:r>
                                      <a:rPr kumimoji="1" lang="en-US" altLang="ja-JP" b="1" i="1" smtClean="0">
                                        <a:solidFill>
                                          <a:schemeClr val="tx1"/>
                                        </a:solidFill>
                                        <a:latin typeface="Cambria Math" panose="02040503050406030204" pitchFamily="18" charset="0"/>
                                      </a:rPr>
                                      <m:t>𝟑</m:t>
                                    </m:r>
                                  </m:sub>
                                </m:sSub>
                              </m:oMath>
                            </m:oMathPara>
                          </a14:m>
                          <a:endParaRPr kumimoji="1" lang="ja-JP" altLang="en-US">
                            <a:solidFill>
                              <a:schemeClr val="tx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solidFill>
                              <a:schemeClr val="bg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37" name="表 36">
                <a:extLst>
                  <a:ext uri="{FF2B5EF4-FFF2-40B4-BE49-F238E27FC236}">
                    <a16:creationId xmlns:a16="http://schemas.microsoft.com/office/drawing/2014/main" id="{CCE1672E-A4D3-B210-A7CE-F7BAA608950D}"/>
                  </a:ext>
                </a:extLst>
              </p:cNvPr>
              <p:cNvGraphicFramePr>
                <a:graphicFrameLocks noGrp="1"/>
              </p:cNvGraphicFramePr>
              <p:nvPr>
                <p:extLst>
                  <p:ext uri="{D42A27DB-BD31-4B8C-83A1-F6EECF244321}">
                    <p14:modId xmlns:p14="http://schemas.microsoft.com/office/powerpoint/2010/main" val="380181774"/>
                  </p:ext>
                </p:extLst>
              </p:nvPr>
            </p:nvGraphicFramePr>
            <p:xfrm>
              <a:off x="3523039" y="338728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5"/>
                          <a:stretch>
                            <a:fillRect l="-2778" t="-2857" r="-6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5"/>
                          <a:stretch>
                            <a:fillRect l="-102778" t="-2857" r="-5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5"/>
                          <a:stretch>
                            <a:fillRect l="-202778" t="-2857" r="-405556"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solidFill>
                              <a:schemeClr val="bg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5"/>
                          <a:stretch>
                            <a:fillRect l="-405556" t="-2857" r="-202778" b="-2857"/>
                          </a:stretch>
                        </a:blip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5"/>
                          <a:stretch>
                            <a:fillRect l="-605556" t="-2857" r="-2778" b="-2857"/>
                          </a:stretch>
                        </a:blipFill>
                      </a:tcPr>
                    </a:tc>
                    <a:extLst>
                      <a:ext uri="{0D108BD9-81ED-4DB2-BD59-A6C34878D82A}">
                        <a16:rowId xmlns:a16="http://schemas.microsoft.com/office/drawing/2014/main" val="1542042504"/>
                      </a:ext>
                    </a:extLst>
                  </a:tr>
                </a:tbl>
              </a:graphicData>
            </a:graphic>
          </p:graphicFrame>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69D56517-F1DD-5F92-9057-627D09E9EECB}"/>
                  </a:ext>
                </a:extLst>
              </p:cNvPr>
              <p:cNvSpPr txBox="1"/>
              <p:nvPr/>
            </p:nvSpPr>
            <p:spPr>
              <a:xfrm>
                <a:off x="195596" y="2009474"/>
                <a:ext cx="11971482" cy="894732"/>
              </a:xfrm>
              <a:prstGeom prst="rect">
                <a:avLst/>
              </a:prstGeom>
              <a:noFill/>
            </p:spPr>
            <p:txBody>
              <a:bodyPr wrap="none" rtlCol="0">
                <a:spAutoFit/>
              </a:bodyPr>
              <a:lstStyle/>
              <a:p>
                <a:r>
                  <a:rPr kumimoji="1" lang="ja-JP" altLang="en-US" sz="2000"/>
                  <a:t>定理１</a:t>
                </a:r>
                <a:r>
                  <a:rPr kumimoji="1" lang="ja-JP" altLang="en-US" sz="1600"/>
                  <a:t>（</a:t>
                </a:r>
                <a:r>
                  <a:rPr kumimoji="1" lang="en-US" altLang="ja-JP" sz="1600" dirty="0"/>
                  <a:t>early stop</a:t>
                </a:r>
                <a:r>
                  <a:rPr kumimoji="1" lang="ja-JP" altLang="en-US" sz="1600"/>
                  <a:t>）</a:t>
                </a:r>
                <a:r>
                  <a:rPr kumimoji="1" lang="ja-JP" altLang="en-US" sz="2000"/>
                  <a:t>：</a:t>
                </a:r>
                <a14:m>
                  <m:oMath xmlns:m="http://schemas.openxmlformats.org/officeDocument/2006/math">
                    <m:sSub>
                      <m:sSubPr>
                        <m:ctrlPr>
                          <a:rPr lang="en-US" altLang="ja-JP" sz="2000" b="1" i="1">
                            <a:solidFill>
                              <a:srgbClr val="1724FF"/>
                            </a:solidFill>
                            <a:latin typeface="Cambria Math" panose="02040503050406030204" pitchFamily="18" charset="0"/>
                          </a:rPr>
                        </m:ctrlPr>
                      </m:sSub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𝒋</m:t>
                        </m:r>
                      </m:sub>
                    </m:sSub>
                    <m:r>
                      <a:rPr lang="en-US" altLang="ja-JP" sz="2000" b="1"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𝐏</m:t>
                    </m:r>
                    <m:r>
                      <a:rPr lang="en-US" altLang="ja-JP" sz="2000" b="1" i="1">
                        <a:solidFill>
                          <a:srgbClr val="1724FF"/>
                        </a:solidFill>
                        <a:latin typeface="Cambria Math" panose="02040503050406030204" pitchFamily="18" charset="0"/>
                        <a:ea typeface="Cambria Math" panose="02040503050406030204" pitchFamily="18" charset="0"/>
                      </a:rPr>
                      <m:t>∖</m:t>
                    </m:r>
                    <m:r>
                      <a:rPr lang="en-US" altLang="ja-JP" sz="2000" b="1">
                        <a:solidFill>
                          <a:srgbClr val="1724FF"/>
                        </a:solidFill>
                        <a:latin typeface="Cambria Math" panose="02040503050406030204" pitchFamily="18" charset="0"/>
                        <a:ea typeface="Cambria Math" panose="02040503050406030204" pitchFamily="18" charset="0"/>
                      </a:rPr>
                      <m:t>𝐒</m:t>
                    </m:r>
                  </m:oMath>
                </a14:m>
                <a:r>
                  <a:rPr lang="en-US" altLang="ja-JP" sz="2000" b="1" dirty="0">
                    <a:solidFill>
                      <a:srgbClr val="1724FF"/>
                    </a:solidFill>
                  </a:rPr>
                  <a:t> </a:t>
                </a:r>
                <a:r>
                  <a:rPr lang="ja-JP" altLang="en-US" sz="2000" b="1">
                    <a:solidFill>
                      <a:srgbClr val="1724FF"/>
                    </a:solidFill>
                  </a:rPr>
                  <a:t>の評価の時，</a:t>
                </a:r>
                <a14:m>
                  <m:oMath xmlns:m="http://schemas.openxmlformats.org/officeDocument/2006/math">
                    <m:limLow>
                      <m:limLowPr>
                        <m:ctrlPr>
                          <a:rPr lang="en-US" altLang="ja-JP" sz="2000" b="1" i="1">
                            <a:solidFill>
                              <a:srgbClr val="1724FF"/>
                            </a:solidFill>
                            <a:latin typeface="Cambria Math" panose="02040503050406030204" pitchFamily="18" charset="0"/>
                          </a:rPr>
                        </m:ctrlPr>
                      </m:limLowPr>
                      <m:e>
                        <m:r>
                          <a:rPr lang="en-US" altLang="ja-JP" sz="2000" b="1">
                            <a:solidFill>
                              <a:srgbClr val="1724FF"/>
                            </a:solidFill>
                            <a:latin typeface="Cambria Math" panose="02040503050406030204" pitchFamily="18" charset="0"/>
                          </a:rPr>
                          <m:t>𝐦𝐢𝐧</m:t>
                        </m:r>
                      </m:e>
                      <m:lim>
                        <m:sSub>
                          <m:sSubPr>
                            <m:ctrlPr>
                              <a:rPr lang="en-US" altLang="ja-JP" sz="2000" b="1" i="1">
                                <a:solidFill>
                                  <a:srgbClr val="1724FF"/>
                                </a:solidFill>
                                <a:latin typeface="Cambria Math" panose="02040503050406030204" pitchFamily="18" charset="0"/>
                              </a:rPr>
                            </m:ctrlPr>
                          </m:sSub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𝒂</m:t>
                            </m:r>
                          </m:sub>
                        </m:sSub>
                        <m:r>
                          <a:rPr lang="en-US" altLang="ja-JP" sz="2000" b="1" i="1">
                            <a:solidFill>
                              <a:srgbClr val="1724FF"/>
                            </a:solidFill>
                            <a:latin typeface="Cambria Math" panose="02040503050406030204" pitchFamily="18" charset="0"/>
                          </a:rPr>
                          <m:t>,</m:t>
                        </m:r>
                        <m:sSub>
                          <m:sSubPr>
                            <m:ctrlPr>
                              <a:rPr lang="en-US" altLang="ja-JP" sz="2000" b="1" i="1">
                                <a:solidFill>
                                  <a:srgbClr val="1724FF"/>
                                </a:solidFill>
                                <a:latin typeface="Cambria Math" panose="02040503050406030204" pitchFamily="18" charset="0"/>
                              </a:rPr>
                            </m:ctrlPr>
                          </m:sSub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𝒃</m:t>
                            </m:r>
                          </m:sub>
                        </m:sSub>
                        <m:r>
                          <a:rPr lang="en-US" altLang="ja-JP" sz="2000" b="1"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lim>
                    </m:limLow>
                    <m:r>
                      <a:rPr lang="en-US" altLang="ja-JP" sz="2000" b="1" i="1">
                        <a:solidFill>
                          <a:srgbClr val="1724FF"/>
                        </a:solidFill>
                        <a:latin typeface="Cambria Math" panose="02040503050406030204" pitchFamily="18" charset="0"/>
                      </a:rPr>
                      <m:t>𝒅𝒊𝒔𝒕</m:t>
                    </m:r>
                    <m:d>
                      <m:dPr>
                        <m:ctrlPr>
                          <a:rPr lang="en-US" altLang="ja-JP" sz="2000" b="1" i="1">
                            <a:solidFill>
                              <a:srgbClr val="1724FF"/>
                            </a:solidFill>
                            <a:latin typeface="Cambria Math" panose="02040503050406030204" pitchFamily="18" charset="0"/>
                          </a:rPr>
                        </m:ctrlPr>
                      </m:dPr>
                      <m:e>
                        <m:sSub>
                          <m:sSubPr>
                            <m:ctrlPr>
                              <a:rPr lang="en-US" altLang="ja-JP" sz="2000" b="1" i="1">
                                <a:solidFill>
                                  <a:srgbClr val="1724FF"/>
                                </a:solidFill>
                                <a:latin typeface="Cambria Math" panose="02040503050406030204" pitchFamily="18" charset="0"/>
                              </a:rPr>
                            </m:ctrlPr>
                          </m:sSub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𝒂</m:t>
                            </m:r>
                          </m:sub>
                        </m:sSub>
                        <m:r>
                          <a:rPr lang="en-US" altLang="ja-JP" sz="2000" b="1" i="1">
                            <a:solidFill>
                              <a:srgbClr val="1724FF"/>
                            </a:solidFill>
                            <a:latin typeface="Cambria Math" panose="02040503050406030204" pitchFamily="18" charset="0"/>
                          </a:rPr>
                          <m:t>,</m:t>
                        </m:r>
                        <m:sSub>
                          <m:sSubPr>
                            <m:ctrlPr>
                              <a:rPr lang="en-US" altLang="ja-JP" sz="2000" b="1" i="1">
                                <a:solidFill>
                                  <a:srgbClr val="1724FF"/>
                                </a:solidFill>
                                <a:latin typeface="Cambria Math" panose="02040503050406030204" pitchFamily="18" charset="0"/>
                              </a:rPr>
                            </m:ctrlPr>
                          </m:sSub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𝒃</m:t>
                            </m:r>
                          </m:sub>
                        </m:sSub>
                      </m:e>
                    </m:d>
                    <m:r>
                      <a:rPr lang="en-US" altLang="ja-JP" sz="2000" b="1" i="1">
                        <a:solidFill>
                          <a:srgbClr val="1724FF"/>
                        </a:solidFill>
                        <a:latin typeface="Cambria Math" panose="02040503050406030204" pitchFamily="18" charset="0"/>
                      </a:rPr>
                      <m:t>≤</m:t>
                    </m:r>
                    <m:f>
                      <m:fPr>
                        <m:ctrlPr>
                          <a:rPr lang="en-US" altLang="ja-JP" sz="2000" b="1" i="1">
                            <a:solidFill>
                              <a:srgbClr val="1724FF"/>
                            </a:solidFill>
                            <a:latin typeface="Cambria Math" panose="02040503050406030204" pitchFamily="18" charset="0"/>
                          </a:rPr>
                        </m:ctrlPr>
                      </m:fPr>
                      <m:num>
                        <m:r>
                          <a:rPr lang="en-US" altLang="ja-JP" sz="2000" b="1" i="1">
                            <a:solidFill>
                              <a:srgbClr val="1724FF"/>
                            </a:solidFill>
                            <a:latin typeface="Cambria Math" panose="02040503050406030204" pitchFamily="18" charset="0"/>
                          </a:rPr>
                          <m:t>𝒇</m:t>
                        </m:r>
                        <m:d>
                          <m:dPr>
                            <m:ctrlPr>
                              <a:rPr lang="en-US" altLang="ja-JP" sz="2000" b="1" i="1">
                                <a:solidFill>
                                  <a:srgbClr val="1724FF"/>
                                </a:solidFill>
                                <a:latin typeface="Cambria Math" panose="02040503050406030204" pitchFamily="18" charset="0"/>
                              </a:rPr>
                            </m:ctrlPr>
                          </m:dPr>
                          <m:e>
                            <m:sSubSup>
                              <m:sSubSupPr>
                                <m:ctrlPr>
                                  <a:rPr lang="en-US" altLang="ja-JP" sz="2000" b="1" i="1">
                                    <a:solidFill>
                                      <a:srgbClr val="1724FF"/>
                                    </a:solidFill>
                                    <a:latin typeface="Cambria Math" panose="02040503050406030204" pitchFamily="18" charset="0"/>
                                  </a:rPr>
                                </m:ctrlPr>
                              </m:sSubSup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𝒊𝒏𝒕</m:t>
                                </m:r>
                              </m:sub>
                              <m:sup>
                                <m:r>
                                  <a:rPr lang="en-US" altLang="ja-JP" sz="2000" b="1" i="1">
                                    <a:solidFill>
                                      <a:srgbClr val="1724FF"/>
                                    </a:solidFill>
                                    <a:latin typeface="Cambria Math" panose="02040503050406030204" pitchFamily="18" charset="0"/>
                                  </a:rPr>
                                  <m:t>∗</m:t>
                                </m:r>
                              </m:sup>
                            </m:sSubSup>
                            <m:r>
                              <a:rPr lang="en-US" altLang="ja-JP" sz="2000" b="1" i="1">
                                <a:solidFill>
                                  <a:srgbClr val="1724FF"/>
                                </a:solidFill>
                                <a:latin typeface="Cambria Math" panose="02040503050406030204" pitchFamily="18" charset="0"/>
                              </a:rPr>
                              <m:t> , </m:t>
                            </m:r>
                            <m:r>
                              <a:rPr lang="en-US" altLang="ja-JP" sz="2000" b="1">
                                <a:solidFill>
                                  <a:srgbClr val="1724FF"/>
                                </a:solidFill>
                                <a:latin typeface="Cambria Math" panose="02040503050406030204" pitchFamily="18" charset="0"/>
                              </a:rPr>
                              <m:t> </m:t>
                            </m:r>
                            <m:r>
                              <a:rPr lang="en-US" altLang="ja-JP" sz="2000" b="1">
                                <a:solidFill>
                                  <a:srgbClr val="1724FF"/>
                                </a:solidFill>
                                <a:latin typeface="Cambria Math" panose="02040503050406030204" pitchFamily="18" charset="0"/>
                              </a:rPr>
                              <m:t>𝐒</m:t>
                            </m:r>
                            <m:r>
                              <a:rPr lang="en-US" altLang="ja-JP" sz="2000" b="1" i="1">
                                <a:solidFill>
                                  <a:srgbClr val="1724FF"/>
                                </a:solidFill>
                                <a:latin typeface="Cambria Math" panose="02040503050406030204" pitchFamily="18" charset="0"/>
                              </a:rPr>
                              <m:t> </m:t>
                            </m:r>
                          </m:e>
                        </m:d>
                        <m:r>
                          <a:rPr lang="en-US" altLang="ja-JP" sz="2000" b="1" i="1">
                            <a:solidFill>
                              <a:srgbClr val="1724FF"/>
                            </a:solidFill>
                            <a:latin typeface="Cambria Math" panose="02040503050406030204" pitchFamily="18" charset="0"/>
                          </a:rPr>
                          <m:t> − </m:t>
                        </m:r>
                        <m:r>
                          <a:rPr lang="en-US" altLang="ja-JP" sz="2000" b="1" i="1">
                            <a:solidFill>
                              <a:srgbClr val="1724FF"/>
                            </a:solidFill>
                            <a:latin typeface="Cambria Math" panose="02040503050406030204" pitchFamily="18" charset="0"/>
                            <a:ea typeface="Cambria Math" panose="02040503050406030204" pitchFamily="18" charset="0"/>
                          </a:rPr>
                          <m:t>𝝀</m:t>
                        </m:r>
                        <m:r>
                          <a:rPr lang="en-US" altLang="ja-JP" sz="2000" b="1" i="1">
                            <a:solidFill>
                              <a:srgbClr val="1724FF"/>
                            </a:solidFill>
                            <a:latin typeface="Cambria Math" panose="02040503050406030204" pitchFamily="18" charset="0"/>
                            <a:ea typeface="Cambria Math" panose="02040503050406030204" pitchFamily="18" charset="0"/>
                          </a:rPr>
                          <m:t> </m:t>
                        </m:r>
                        <m:sSub>
                          <m:sSubPr>
                            <m:ctrlPr>
                              <a:rPr lang="en-US" altLang="ja-JP" sz="2000" b="1" i="1">
                                <a:solidFill>
                                  <a:srgbClr val="1724FF"/>
                                </a:solidFill>
                                <a:latin typeface="Cambria Math" panose="02040503050406030204" pitchFamily="18" charset="0"/>
                                <a:ea typeface="Cambria Math" panose="02040503050406030204" pitchFamily="18" charset="0"/>
                              </a:rPr>
                            </m:ctrlPr>
                          </m:sSubPr>
                          <m:e>
                            <m:r>
                              <a:rPr lang="en-US" altLang="ja-JP" sz="2000" b="1" i="1">
                                <a:solidFill>
                                  <a:srgbClr val="1724FF"/>
                                </a:solidFill>
                                <a:latin typeface="Cambria Math" panose="02040503050406030204" pitchFamily="18" charset="0"/>
                                <a:ea typeface="Cambria Math" panose="02040503050406030204" pitchFamily="18" charset="0"/>
                              </a:rPr>
                              <m:t>𝜸</m:t>
                            </m:r>
                          </m:e>
                          <m:sub>
                            <m:r>
                              <a:rPr lang="en-US" altLang="ja-JP" sz="2000" b="1" i="1">
                                <a:solidFill>
                                  <a:srgbClr val="1724FF"/>
                                </a:solidFill>
                                <a:latin typeface="Cambria Math" panose="02040503050406030204" pitchFamily="18" charset="0"/>
                                <a:ea typeface="Cambria Math" panose="02040503050406030204" pitchFamily="18" charset="0"/>
                              </a:rPr>
                              <m:t>𝒋</m:t>
                            </m:r>
                          </m:sub>
                        </m:sSub>
                        <m:d>
                          <m:dPr>
                            <m:begChr m:val="‖"/>
                            <m:endChr m:val="‖"/>
                            <m:ctrlPr>
                              <a:rPr lang="en-US" altLang="ja-JP" sz="2000" b="1"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𝐪</m:t>
                            </m:r>
                          </m:e>
                        </m:d>
                      </m:num>
                      <m:den>
                        <m:r>
                          <a:rPr lang="en-US" altLang="ja-JP" sz="2000" b="1" i="1">
                            <a:solidFill>
                              <a:srgbClr val="1724FF"/>
                            </a:solidFill>
                            <a:latin typeface="Cambria Math" panose="02040503050406030204" pitchFamily="18" charset="0"/>
                          </a:rPr>
                          <m:t>𝒄</m:t>
                        </m:r>
                        <m:d>
                          <m:dPr>
                            <m:ctrlPr>
                              <a:rPr lang="en-US" altLang="ja-JP" sz="2000" b="1" i="1">
                                <a:solidFill>
                                  <a:srgbClr val="1724FF"/>
                                </a:solidFill>
                                <a:latin typeface="Cambria Math" panose="02040503050406030204" pitchFamily="18" charset="0"/>
                              </a:rPr>
                            </m:ctrlPr>
                          </m:dPr>
                          <m:e>
                            <m:r>
                              <a:rPr lang="en-US" altLang="ja-JP" sz="2000" b="1" i="1">
                                <a:solidFill>
                                  <a:srgbClr val="1724FF"/>
                                </a:solidFill>
                                <a:latin typeface="Cambria Math" panose="02040503050406030204" pitchFamily="18" charset="0"/>
                              </a:rPr>
                              <m:t>𝟏</m:t>
                            </m:r>
                            <m:r>
                              <a:rPr lang="en-US" altLang="ja-JP" sz="2000" b="1" i="1">
                                <a:solidFill>
                                  <a:srgbClr val="1724FF"/>
                                </a:solidFill>
                                <a:latin typeface="Cambria Math" panose="02040503050406030204" pitchFamily="18" charset="0"/>
                              </a:rPr>
                              <m:t> − </m:t>
                            </m:r>
                            <m:r>
                              <a:rPr lang="en-US" altLang="ja-JP" sz="2000" b="1" i="1">
                                <a:solidFill>
                                  <a:srgbClr val="1724FF"/>
                                </a:solidFill>
                                <a:latin typeface="Cambria Math" panose="02040503050406030204" pitchFamily="18" charset="0"/>
                                <a:ea typeface="Cambria Math" panose="02040503050406030204" pitchFamily="18" charset="0"/>
                              </a:rPr>
                              <m:t>𝝀</m:t>
                            </m:r>
                          </m:e>
                        </m:d>
                      </m:den>
                    </m:f>
                  </m:oMath>
                </a14:m>
                <a:r>
                  <a:rPr lang="en-US" altLang="ja-JP" sz="2000" b="1" dirty="0">
                    <a:solidFill>
                      <a:srgbClr val="1724FF"/>
                    </a:solidFill>
                  </a:rPr>
                  <a:t> </a:t>
                </a:r>
                <a:r>
                  <a:rPr lang="ja-JP" altLang="en-US" sz="2000" b="1">
                    <a:solidFill>
                      <a:srgbClr val="1724FF"/>
                    </a:solidFill>
                  </a:rPr>
                  <a:t>の場合，</a:t>
                </a:r>
                <a14:m>
                  <m:oMath xmlns:m="http://schemas.openxmlformats.org/officeDocument/2006/math">
                    <m:sSub>
                      <m:sSubPr>
                        <m:ctrlPr>
                          <a:rPr lang="en-US" altLang="ja-JP" sz="2000" b="1" i="1">
                            <a:solidFill>
                              <a:srgbClr val="1724FF"/>
                            </a:solidFill>
                            <a:latin typeface="Cambria Math" panose="02040503050406030204" pitchFamily="18" charset="0"/>
                          </a:rPr>
                        </m:ctrlPr>
                      </m:sSub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𝒋</m:t>
                        </m:r>
                      </m:sub>
                    </m:sSub>
                    <m:r>
                      <a:rPr lang="en-US" altLang="ja-JP" sz="2000" b="1">
                        <a:solidFill>
                          <a:srgbClr val="1724FF"/>
                        </a:solidFill>
                        <a:latin typeface="Cambria Math" panose="02040503050406030204" pitchFamily="18" charset="0"/>
                      </a:rPr>
                      <m:t>,…,</m:t>
                    </m:r>
                    <m:sSub>
                      <m:sSubPr>
                        <m:ctrlPr>
                          <a:rPr lang="en-US" altLang="ja-JP" sz="2000" b="1" i="1">
                            <a:solidFill>
                              <a:srgbClr val="1724FF"/>
                            </a:solidFill>
                            <a:latin typeface="Cambria Math" panose="02040503050406030204" pitchFamily="18" charset="0"/>
                          </a:rPr>
                        </m:ctrlPr>
                      </m:sSub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𝒏</m:t>
                        </m:r>
                      </m:sub>
                    </m:sSub>
                    <m:r>
                      <a:rPr lang="en-US" altLang="ja-JP" sz="2000" b="1" i="1" smtClean="0">
                        <a:solidFill>
                          <a:srgbClr val="1724FF"/>
                        </a:solidFill>
                        <a:latin typeface="Cambria Math" panose="02040503050406030204" pitchFamily="18" charset="0"/>
                      </a:rPr>
                      <m:t>≠</m:t>
                    </m:r>
                    <m:sSup>
                      <m:sSupPr>
                        <m:ctrlPr>
                          <a:rPr lang="en-US" altLang="ja-JP" sz="2000" b="1" i="1" smtClean="0">
                            <a:solidFill>
                              <a:srgbClr val="1724FF"/>
                            </a:solidFill>
                            <a:latin typeface="Cambria Math" panose="02040503050406030204" pitchFamily="18" charset="0"/>
                          </a:rPr>
                        </m:ctrlPr>
                      </m:sSupPr>
                      <m:e>
                        <m:r>
                          <a:rPr lang="en-US" altLang="ja-JP" sz="2000" b="1">
                            <a:solidFill>
                              <a:srgbClr val="1724FF"/>
                            </a:solidFill>
                            <a:latin typeface="Cambria Math" panose="02040503050406030204" pitchFamily="18" charset="0"/>
                          </a:rPr>
                          <m:t>𝐩</m:t>
                        </m:r>
                      </m:e>
                      <m:sup>
                        <m:r>
                          <a:rPr lang="en-US" altLang="ja-JP" sz="2000" b="1">
                            <a:solidFill>
                              <a:srgbClr val="1724FF"/>
                            </a:solidFill>
                            <a:latin typeface="Cambria Math" panose="02040503050406030204" pitchFamily="18" charset="0"/>
                          </a:rPr>
                          <m:t>∗</m:t>
                        </m:r>
                      </m:sup>
                    </m:sSup>
                  </m:oMath>
                </a14:m>
                <a:endParaRPr lang="en-US" altLang="ja-JP" sz="2000" b="1" dirty="0">
                  <a:solidFill>
                    <a:srgbClr val="1724FF"/>
                  </a:solidFill>
                </a:endParaRPr>
              </a:p>
              <a:p>
                <a:r>
                  <a:rPr lang="ja-JP" altLang="en-US" sz="1600"/>
                  <a:t>（</a:t>
                </a:r>
                <a14:m>
                  <m:oMath xmlns:m="http://schemas.openxmlformats.org/officeDocument/2006/math">
                    <m:sSubSup>
                      <m:sSubSupPr>
                        <m:ctrlPr>
                          <a:rPr lang="en-US" altLang="ja-JP" sz="1600" i="1">
                            <a:latin typeface="Cambria Math" panose="02040503050406030204" pitchFamily="18" charset="0"/>
                          </a:rPr>
                        </m:ctrlPr>
                      </m:sSubSupPr>
                      <m:e>
                        <m:r>
                          <a:rPr lang="en-US" altLang="ja-JP" sz="1600" b="1">
                            <a:latin typeface="Cambria Math" panose="02040503050406030204" pitchFamily="18" charset="0"/>
                          </a:rPr>
                          <m:t>𝐩</m:t>
                        </m:r>
                      </m:e>
                      <m:sub>
                        <m:r>
                          <a:rPr lang="en-US" altLang="ja-JP" sz="1600" i="1">
                            <a:latin typeface="Cambria Math" panose="02040503050406030204" pitchFamily="18" charset="0"/>
                          </a:rPr>
                          <m:t>𝑖𝑛𝑡</m:t>
                        </m:r>
                      </m:sub>
                      <m:sup>
                        <m:r>
                          <a:rPr lang="en-US" altLang="ja-JP" sz="1600" i="1">
                            <a:latin typeface="Cambria Math" panose="02040503050406030204" pitchFamily="18" charset="0"/>
                          </a:rPr>
                          <m:t>∗</m:t>
                        </m:r>
                      </m:sup>
                    </m:sSubSup>
                  </m:oMath>
                </a14:m>
                <a:r>
                  <a:rPr lang="ja-JP" altLang="en-US" sz="1600" dirty="0"/>
                  <a:t>：</a:t>
                </a:r>
                <a:r>
                  <a:rPr lang="ja-JP" altLang="en-US" sz="1600"/>
                  <a:t>暫定の</a:t>
                </a:r>
                <a:r>
                  <a:rPr lang="en-US" altLang="ja-JP" sz="1600" dirty="0"/>
                  <a:t> </a:t>
                </a:r>
                <a14:m>
                  <m:oMath xmlns:m="http://schemas.openxmlformats.org/officeDocument/2006/math">
                    <m:sSup>
                      <m:sSupPr>
                        <m:ctrlPr>
                          <a:rPr lang="en-US" altLang="ja-JP" sz="1600" b="1" i="1">
                            <a:latin typeface="Cambria Math" panose="02040503050406030204" pitchFamily="18" charset="0"/>
                          </a:rPr>
                        </m:ctrlPr>
                      </m:sSupPr>
                      <m:e>
                        <m:r>
                          <a:rPr lang="en-US" altLang="ja-JP" sz="1600" b="1">
                            <a:latin typeface="Cambria Math" panose="02040503050406030204" pitchFamily="18" charset="0"/>
                          </a:rPr>
                          <m:t>𝐩</m:t>
                        </m:r>
                      </m:e>
                      <m:sup>
                        <m:r>
                          <a:rPr lang="en-US" altLang="ja-JP" sz="1600" b="1">
                            <a:latin typeface="Cambria Math" panose="02040503050406030204" pitchFamily="18" charset="0"/>
                          </a:rPr>
                          <m:t>∗</m:t>
                        </m:r>
                      </m:sup>
                    </m:sSup>
                  </m:oMath>
                </a14:m>
                <a:r>
                  <a:rPr lang="ja-JP" altLang="en-US" sz="1600"/>
                  <a:t>）</a:t>
                </a:r>
              </a:p>
            </p:txBody>
          </p:sp>
        </mc:Choice>
        <mc:Fallback xmlns="">
          <p:sp>
            <p:nvSpPr>
              <p:cNvPr id="38" name="テキスト ボックス 37">
                <a:extLst>
                  <a:ext uri="{FF2B5EF4-FFF2-40B4-BE49-F238E27FC236}">
                    <a16:creationId xmlns:a16="http://schemas.microsoft.com/office/drawing/2014/main" id="{69D56517-F1DD-5F92-9057-627D09E9EECB}"/>
                  </a:ext>
                </a:extLst>
              </p:cNvPr>
              <p:cNvSpPr txBox="1">
                <a:spLocks noRot="1" noChangeAspect="1" noMove="1" noResize="1" noEditPoints="1" noAdjustHandles="1" noChangeArrowheads="1" noChangeShapeType="1" noTextEdit="1"/>
              </p:cNvSpPr>
              <p:nvPr/>
            </p:nvSpPr>
            <p:spPr>
              <a:xfrm>
                <a:off x="195596" y="2009474"/>
                <a:ext cx="11971482" cy="894732"/>
              </a:xfrm>
              <a:prstGeom prst="rect">
                <a:avLst/>
              </a:prstGeom>
              <a:blipFill>
                <a:blip r:embed="rId6"/>
                <a:stretch>
                  <a:fillRect l="-530" b="-8451"/>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E10CAFEA-37D8-9DD0-D713-F1A710CC0789}"/>
              </a:ext>
            </a:extLst>
          </p:cNvPr>
          <p:cNvSpPr txBox="1"/>
          <p:nvPr/>
        </p:nvSpPr>
        <p:spPr>
          <a:xfrm>
            <a:off x="4946003" y="3355830"/>
            <a:ext cx="354584" cy="369332"/>
          </a:xfrm>
          <a:prstGeom prst="rect">
            <a:avLst/>
          </a:prstGeom>
          <a:noFill/>
        </p:spPr>
        <p:txBody>
          <a:bodyPr wrap="none" rtlCol="0">
            <a:spAutoFit/>
          </a:bodyPr>
          <a:lstStyle/>
          <a:p>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5EAA8012-3467-72FB-66AA-CA57DA3F61F1}"/>
                  </a:ext>
                </a:extLst>
              </p:cNvPr>
              <p:cNvSpPr txBox="1"/>
              <p:nvPr/>
            </p:nvSpPr>
            <p:spPr>
              <a:xfrm>
                <a:off x="202265" y="4495230"/>
                <a:ext cx="11380872" cy="898772"/>
              </a:xfrm>
              <a:prstGeom prst="rect">
                <a:avLst/>
              </a:prstGeom>
              <a:noFill/>
            </p:spPr>
            <p:txBody>
              <a:bodyPr wrap="none" rtlCol="0">
                <a:spAutoFit/>
              </a:bodyPr>
              <a:lstStyle/>
              <a:p>
                <a:r>
                  <a:rPr kumimoji="1" lang="ja-JP" altLang="en-US" sz="2000"/>
                  <a:t>定理</a:t>
                </a:r>
                <a:r>
                  <a:rPr lang="ja-JP" altLang="en-US" sz="2000"/>
                  <a:t>２</a:t>
                </a:r>
                <a:r>
                  <a:rPr lang="ja-JP" altLang="en-US" sz="1600"/>
                  <a:t>（</a:t>
                </a:r>
                <a:r>
                  <a:rPr lang="en-US" altLang="ja-JP" sz="1600" dirty="0"/>
                  <a:t>item level skip</a:t>
                </a:r>
                <a:r>
                  <a:rPr lang="ja-JP" altLang="en-US" sz="1600"/>
                  <a:t>）</a:t>
                </a:r>
                <a:r>
                  <a:rPr kumimoji="1" lang="ja-JP" altLang="en-US" sz="2000"/>
                  <a:t>：</a:t>
                </a:r>
                <a:r>
                  <a:rPr lang="en-US" altLang="ja-JP" sz="2000" b="1" dirty="0">
                    <a:solidFill>
                      <a:srgbClr val="1724FF"/>
                    </a:solidFill>
                  </a:rPr>
                  <a:t> </a:t>
                </a:r>
                <a14:m>
                  <m:oMath xmlns:m="http://schemas.openxmlformats.org/officeDocument/2006/math">
                    <m:sSub>
                      <m:sSubPr>
                        <m:ctrlPr>
                          <a:rPr lang="en-US" altLang="ja-JP" sz="2000" b="1" i="1" smtClean="0">
                            <a:solidFill>
                              <a:srgbClr val="1724FF"/>
                            </a:solidFill>
                            <a:latin typeface="Cambria Math" panose="02040503050406030204" pitchFamily="18" charset="0"/>
                          </a:rPr>
                        </m:ctrlPr>
                      </m:sSub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𝒋</m:t>
                        </m:r>
                      </m:sub>
                    </m:sSub>
                    <m:r>
                      <a:rPr lang="en-US" altLang="ja-JP" sz="2000" b="1" i="1" smtClean="0">
                        <a:solidFill>
                          <a:srgbClr val="1724FF"/>
                        </a:solidFill>
                        <a:latin typeface="Cambria Math" panose="02040503050406030204" pitchFamily="18" charset="0"/>
                      </a:rPr>
                      <m:t>∈</m:t>
                    </m:r>
                    <m:r>
                      <a:rPr lang="en-US" altLang="ja-JP" sz="2000" b="1" smtClean="0">
                        <a:solidFill>
                          <a:srgbClr val="1724FF"/>
                        </a:solidFill>
                        <a:latin typeface="Cambria Math" panose="02040503050406030204" pitchFamily="18" charset="0"/>
                      </a:rPr>
                      <m:t>𝐏</m:t>
                    </m:r>
                    <m:r>
                      <a:rPr lang="en-US" altLang="ja-JP" sz="2000" b="1" i="1" smtClean="0">
                        <a:solidFill>
                          <a:srgbClr val="1724FF"/>
                        </a:solidFill>
                        <a:latin typeface="Cambria Math" panose="02040503050406030204" pitchFamily="18" charset="0"/>
                        <a:ea typeface="Cambria Math" panose="02040503050406030204" pitchFamily="18" charset="0"/>
                      </a:rPr>
                      <m:t>∖</m:t>
                    </m:r>
                    <m:r>
                      <a:rPr lang="en-US" altLang="ja-JP" sz="2000" b="1" smtClean="0">
                        <a:solidFill>
                          <a:srgbClr val="1724FF"/>
                        </a:solidFill>
                        <a:latin typeface="Cambria Math" panose="02040503050406030204" pitchFamily="18" charset="0"/>
                        <a:ea typeface="Cambria Math" panose="02040503050406030204" pitchFamily="18" charset="0"/>
                      </a:rPr>
                      <m:t>𝐒</m:t>
                    </m:r>
                  </m:oMath>
                </a14:m>
                <a:r>
                  <a:rPr lang="en-US" altLang="ja-JP" sz="2000" b="1" dirty="0">
                    <a:solidFill>
                      <a:srgbClr val="1724FF"/>
                    </a:solidFill>
                  </a:rPr>
                  <a:t> </a:t>
                </a:r>
                <a:r>
                  <a:rPr lang="ja-JP" altLang="en-US" sz="2000" b="1">
                    <a:solidFill>
                      <a:srgbClr val="1724FF"/>
                    </a:solidFill>
                  </a:rPr>
                  <a:t>が</a:t>
                </a:r>
                <a:r>
                  <a:rPr lang="en-US" altLang="ja-JP" sz="2000" b="1" dirty="0">
                    <a:solidFill>
                      <a:srgbClr val="1724FF"/>
                    </a:solidFill>
                  </a:rPr>
                  <a:t> </a:t>
                </a:r>
                <a14:m>
                  <m:oMath xmlns:m="http://schemas.openxmlformats.org/officeDocument/2006/math">
                    <m:sSup>
                      <m:sSupPr>
                        <m:ctrlPr>
                          <a:rPr lang="en-US" altLang="ja-JP" sz="2000" b="1" i="1">
                            <a:solidFill>
                              <a:srgbClr val="1724FF"/>
                            </a:solidFill>
                            <a:latin typeface="Cambria Math" panose="02040503050406030204" pitchFamily="18" charset="0"/>
                          </a:rPr>
                        </m:ctrlPr>
                      </m:sSupPr>
                      <m:e>
                        <m:d>
                          <m:dPr>
                            <m:begChr m:val="‖"/>
                            <m:endChr m:val="‖"/>
                            <m:ctrlPr>
                              <a:rPr lang="en-US" altLang="ja-JP" sz="2000" b="1" i="1">
                                <a:solidFill>
                                  <a:srgbClr val="1724FF"/>
                                </a:solidFill>
                                <a:latin typeface="Cambria Math" panose="02040503050406030204" pitchFamily="18" charset="0"/>
                              </a:rPr>
                            </m:ctrlPr>
                          </m:dPr>
                          <m:e>
                            <m:sSub>
                              <m:sSubPr>
                                <m:ctrlPr>
                                  <a:rPr lang="en-US" altLang="ja-JP" sz="2000" b="1" i="1">
                                    <a:solidFill>
                                      <a:srgbClr val="1724FF"/>
                                    </a:solidFill>
                                    <a:latin typeface="Cambria Math" panose="02040503050406030204" pitchFamily="18" charset="0"/>
                                  </a:rPr>
                                </m:ctrlPr>
                              </m:sSubPr>
                              <m:e>
                                <m:r>
                                  <a:rPr lang="en-US" altLang="ja-JP" sz="2000" b="1">
                                    <a:solidFill>
                                      <a:srgbClr val="1724FF"/>
                                    </a:solidFill>
                                    <a:latin typeface="Cambria Math" panose="02040503050406030204" pitchFamily="18" charset="0"/>
                                  </a:rPr>
                                  <m:t>𝐩</m:t>
                                </m:r>
                              </m:e>
                              <m:sub>
                                <m:r>
                                  <a:rPr lang="en-US" altLang="ja-JP" sz="2000" b="1">
                                    <a:solidFill>
                                      <a:srgbClr val="1724FF"/>
                                    </a:solidFill>
                                    <a:latin typeface="Cambria Math" panose="02040503050406030204" pitchFamily="18" charset="0"/>
                                  </a:rPr>
                                  <m:t>𝐣</m:t>
                                </m:r>
                              </m:sub>
                            </m:sSub>
                          </m:e>
                        </m:d>
                      </m:e>
                      <m:sup>
                        <m:r>
                          <a:rPr lang="en-US" altLang="ja-JP" sz="2000" b="1" i="1">
                            <a:solidFill>
                              <a:srgbClr val="1724FF"/>
                            </a:solidFill>
                            <a:latin typeface="Cambria Math" panose="02040503050406030204" pitchFamily="18" charset="0"/>
                          </a:rPr>
                          <m:t>𝑴</m:t>
                        </m:r>
                      </m:sup>
                    </m:sSup>
                    <m:r>
                      <a:rPr lang="en-US" altLang="ja-JP" sz="2000" b="1" i="1">
                        <a:solidFill>
                          <a:srgbClr val="1724FF"/>
                        </a:solidFill>
                        <a:latin typeface="Cambria Math" panose="02040503050406030204" pitchFamily="18" charset="0"/>
                      </a:rPr>
                      <m:t>+</m:t>
                    </m:r>
                    <m:func>
                      <m:funcPr>
                        <m:ctrlPr>
                          <a:rPr lang="en-US" altLang="ja-JP" sz="2000" b="1" i="1">
                            <a:solidFill>
                              <a:srgbClr val="1724FF"/>
                            </a:solidFill>
                            <a:latin typeface="Cambria Math" panose="02040503050406030204" pitchFamily="18" charset="0"/>
                          </a:rPr>
                        </m:ctrlPr>
                      </m:funcPr>
                      <m:fName>
                        <m:limLow>
                          <m:limLowPr>
                            <m:ctrlPr>
                              <a:rPr lang="en-US" altLang="ja-JP" sz="2000" b="1" i="1">
                                <a:solidFill>
                                  <a:srgbClr val="1724FF"/>
                                </a:solidFill>
                                <a:latin typeface="Cambria Math" panose="02040503050406030204" pitchFamily="18" charset="0"/>
                              </a:rPr>
                            </m:ctrlPr>
                          </m:limLowPr>
                          <m:e>
                            <m:r>
                              <a:rPr lang="en-US" altLang="ja-JP" sz="2000" b="1">
                                <a:solidFill>
                                  <a:srgbClr val="1724FF"/>
                                </a:solidFill>
                                <a:latin typeface="Cambria Math" panose="02040503050406030204" pitchFamily="18" charset="0"/>
                              </a:rPr>
                              <m:t>𝐦𝐢𝐧</m:t>
                            </m:r>
                          </m:e>
                          <m:lim>
                            <m:r>
                              <a:rPr lang="en-US" altLang="ja-JP" sz="2000" b="1">
                                <a:solidFill>
                                  <a:srgbClr val="1724FF"/>
                                </a:solidFill>
                                <a:latin typeface="Cambria Math" panose="02040503050406030204" pitchFamily="18" charset="0"/>
                              </a:rPr>
                              <m:t>𝐩</m:t>
                            </m:r>
                            <m:r>
                              <a:rPr lang="en-US" altLang="ja-JP" sz="2000" b="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lim>
                        </m:limLow>
                      </m:fName>
                      <m:e>
                        <m:sSup>
                          <m:sSupPr>
                            <m:ctrlPr>
                              <a:rPr lang="en-US" altLang="ja-JP" sz="2000" b="1" i="1">
                                <a:solidFill>
                                  <a:srgbClr val="1724FF"/>
                                </a:solidFill>
                                <a:latin typeface="Cambria Math" panose="02040503050406030204" pitchFamily="18" charset="0"/>
                              </a:rPr>
                            </m:ctrlPr>
                          </m:sSupPr>
                          <m:e>
                            <m:d>
                              <m:dPr>
                                <m:begChr m:val="‖"/>
                                <m:endChr m:val="‖"/>
                                <m:ctrlPr>
                                  <a:rPr lang="en-US" altLang="ja-JP" sz="2000" b="1"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𝐩</m:t>
                                </m:r>
                              </m:e>
                            </m:d>
                          </m:e>
                          <m:sup>
                            <m:r>
                              <a:rPr lang="en-US" altLang="ja-JP" sz="2000" b="1" i="1">
                                <a:solidFill>
                                  <a:srgbClr val="1724FF"/>
                                </a:solidFill>
                                <a:latin typeface="Cambria Math" panose="02040503050406030204" pitchFamily="18" charset="0"/>
                              </a:rPr>
                              <m:t>𝑴</m:t>
                            </m:r>
                          </m:sup>
                        </m:sSup>
                      </m:e>
                    </m:func>
                    <m:r>
                      <a:rPr lang="en-US" altLang="ja-JP" sz="2000" b="1" i="1">
                        <a:solidFill>
                          <a:srgbClr val="1724FF"/>
                        </a:solidFill>
                        <a:latin typeface="Cambria Math" panose="02040503050406030204" pitchFamily="18" charset="0"/>
                      </a:rPr>
                      <m:t>≤</m:t>
                    </m:r>
                    <m:f>
                      <m:fPr>
                        <m:ctrlPr>
                          <a:rPr lang="en-US" altLang="ja-JP" sz="2000" b="1" i="1">
                            <a:solidFill>
                              <a:srgbClr val="1724FF"/>
                            </a:solidFill>
                            <a:latin typeface="Cambria Math" panose="02040503050406030204" pitchFamily="18" charset="0"/>
                          </a:rPr>
                        </m:ctrlPr>
                      </m:fPr>
                      <m:num>
                        <m:r>
                          <a:rPr lang="en-US" altLang="ja-JP" sz="2000" b="1" i="1">
                            <a:solidFill>
                              <a:srgbClr val="1724FF"/>
                            </a:solidFill>
                            <a:latin typeface="Cambria Math" panose="02040503050406030204" pitchFamily="18" charset="0"/>
                          </a:rPr>
                          <m:t>𝒇</m:t>
                        </m:r>
                        <m:d>
                          <m:dPr>
                            <m:ctrlPr>
                              <a:rPr lang="en-US" altLang="ja-JP" sz="2000" b="1" i="1">
                                <a:solidFill>
                                  <a:srgbClr val="1724FF"/>
                                </a:solidFill>
                                <a:latin typeface="Cambria Math" panose="02040503050406030204" pitchFamily="18" charset="0"/>
                              </a:rPr>
                            </m:ctrlPr>
                          </m:dPr>
                          <m:e>
                            <m:sSubSup>
                              <m:sSubSupPr>
                                <m:ctrlPr>
                                  <a:rPr lang="en-US" altLang="ja-JP" sz="2000" b="1" i="1">
                                    <a:solidFill>
                                      <a:srgbClr val="1724FF"/>
                                    </a:solidFill>
                                    <a:latin typeface="Cambria Math" panose="02040503050406030204" pitchFamily="18" charset="0"/>
                                  </a:rPr>
                                </m:ctrlPr>
                              </m:sSubSup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𝒊𝒏𝒕</m:t>
                                </m:r>
                              </m:sub>
                              <m:sup>
                                <m:r>
                                  <a:rPr lang="en-US" altLang="ja-JP" sz="2000" b="1" i="1">
                                    <a:solidFill>
                                      <a:srgbClr val="1724FF"/>
                                    </a:solidFill>
                                    <a:latin typeface="Cambria Math" panose="02040503050406030204" pitchFamily="18" charset="0"/>
                                  </a:rPr>
                                  <m:t>∗</m:t>
                                </m:r>
                              </m:sup>
                            </m:sSubSup>
                            <m:r>
                              <a:rPr lang="en-US" altLang="ja-JP" sz="2000" b="1" i="1">
                                <a:solidFill>
                                  <a:srgbClr val="1724FF"/>
                                </a:solidFill>
                                <a:latin typeface="Cambria Math" panose="02040503050406030204" pitchFamily="18" charset="0"/>
                              </a:rPr>
                              <m:t> , </m:t>
                            </m:r>
                            <m:r>
                              <a:rPr lang="en-US" altLang="ja-JP" sz="2000" b="1">
                                <a:solidFill>
                                  <a:srgbClr val="1724FF"/>
                                </a:solidFill>
                                <a:latin typeface="Cambria Math" panose="02040503050406030204" pitchFamily="18" charset="0"/>
                              </a:rPr>
                              <m:t> </m:t>
                            </m:r>
                            <m:r>
                              <a:rPr lang="en-US" altLang="ja-JP" sz="2000" b="1" i="1">
                                <a:solidFill>
                                  <a:srgbClr val="1724FF"/>
                                </a:solidFill>
                                <a:latin typeface="Cambria Math" panose="02040503050406030204" pitchFamily="18" charset="0"/>
                              </a:rPr>
                              <m:t>𝑺</m:t>
                            </m:r>
                            <m:r>
                              <a:rPr lang="en-US" altLang="ja-JP" sz="2000" b="1" i="1">
                                <a:solidFill>
                                  <a:srgbClr val="1724FF"/>
                                </a:solidFill>
                                <a:latin typeface="Cambria Math" panose="02040503050406030204" pitchFamily="18" charset="0"/>
                              </a:rPr>
                              <m:t> </m:t>
                            </m:r>
                          </m:e>
                        </m:d>
                        <m:r>
                          <a:rPr lang="en-US" altLang="ja-JP" sz="2000" b="1" i="1">
                            <a:solidFill>
                              <a:srgbClr val="1724FF"/>
                            </a:solidFill>
                            <a:latin typeface="Cambria Math" panose="02040503050406030204" pitchFamily="18" charset="0"/>
                          </a:rPr>
                          <m:t> − </m:t>
                        </m:r>
                        <m:r>
                          <a:rPr lang="en-US" altLang="ja-JP" sz="2000" b="1" i="1">
                            <a:solidFill>
                              <a:srgbClr val="1724FF"/>
                            </a:solidFill>
                            <a:latin typeface="Cambria Math" panose="02040503050406030204" pitchFamily="18" charset="0"/>
                            <a:ea typeface="Cambria Math" panose="02040503050406030204" pitchFamily="18" charset="0"/>
                          </a:rPr>
                          <m:t>𝝀</m:t>
                        </m:r>
                        <m:r>
                          <a:rPr lang="en-US" altLang="ja-JP" sz="2000" b="1" i="1">
                            <a:solidFill>
                              <a:srgbClr val="1724FF"/>
                            </a:solidFill>
                            <a:latin typeface="Cambria Math" panose="02040503050406030204" pitchFamily="18" charset="0"/>
                            <a:ea typeface="Cambria Math" panose="02040503050406030204" pitchFamily="18" charset="0"/>
                          </a:rPr>
                          <m:t> </m:t>
                        </m:r>
                        <m:sSub>
                          <m:sSubPr>
                            <m:ctrlPr>
                              <a:rPr lang="en-US" altLang="ja-JP" sz="2000" b="1" i="1">
                                <a:solidFill>
                                  <a:srgbClr val="1724FF"/>
                                </a:solidFill>
                                <a:latin typeface="Cambria Math" panose="02040503050406030204" pitchFamily="18" charset="0"/>
                                <a:ea typeface="Cambria Math" panose="02040503050406030204" pitchFamily="18" charset="0"/>
                              </a:rPr>
                            </m:ctrlPr>
                          </m:sSubPr>
                          <m:e>
                            <m:r>
                              <a:rPr lang="en-US" altLang="ja-JP" sz="2000" b="1" i="1">
                                <a:solidFill>
                                  <a:srgbClr val="1724FF"/>
                                </a:solidFill>
                                <a:latin typeface="Cambria Math" panose="02040503050406030204" pitchFamily="18" charset="0"/>
                                <a:ea typeface="Cambria Math" panose="02040503050406030204" pitchFamily="18" charset="0"/>
                              </a:rPr>
                              <m:t>𝜸</m:t>
                            </m:r>
                          </m:e>
                          <m:sub>
                            <m:r>
                              <a:rPr lang="en-US" altLang="ja-JP" sz="2000" b="1" i="1">
                                <a:solidFill>
                                  <a:srgbClr val="1724FF"/>
                                </a:solidFill>
                                <a:latin typeface="Cambria Math" panose="02040503050406030204" pitchFamily="18" charset="0"/>
                                <a:ea typeface="Cambria Math" panose="02040503050406030204" pitchFamily="18" charset="0"/>
                              </a:rPr>
                              <m:t>𝒋</m:t>
                            </m:r>
                          </m:sub>
                        </m:sSub>
                        <m:d>
                          <m:dPr>
                            <m:begChr m:val="‖"/>
                            <m:endChr m:val="‖"/>
                            <m:ctrlPr>
                              <a:rPr lang="en-US" altLang="ja-JP" sz="2000" b="1" i="1">
                                <a:solidFill>
                                  <a:srgbClr val="1724FF"/>
                                </a:solidFill>
                                <a:latin typeface="Cambria Math" panose="02040503050406030204" pitchFamily="18" charset="0"/>
                              </a:rPr>
                            </m:ctrlPr>
                          </m:dPr>
                          <m:e>
                            <m:r>
                              <a:rPr lang="en-US" altLang="ja-JP" sz="2000" b="1" i="1">
                                <a:solidFill>
                                  <a:srgbClr val="1724FF"/>
                                </a:solidFill>
                                <a:latin typeface="Cambria Math" panose="02040503050406030204" pitchFamily="18" charset="0"/>
                              </a:rPr>
                              <m:t>𝒒</m:t>
                            </m:r>
                          </m:e>
                        </m:d>
                      </m:num>
                      <m:den>
                        <m:r>
                          <a:rPr lang="en-US" altLang="ja-JP" sz="2000" b="1" i="1">
                            <a:solidFill>
                              <a:srgbClr val="1724FF"/>
                            </a:solidFill>
                            <a:latin typeface="Cambria Math" panose="02040503050406030204" pitchFamily="18" charset="0"/>
                          </a:rPr>
                          <m:t>𝒄</m:t>
                        </m:r>
                        <m:d>
                          <m:dPr>
                            <m:ctrlPr>
                              <a:rPr lang="en-US" altLang="ja-JP" sz="2000" b="1" i="1">
                                <a:solidFill>
                                  <a:srgbClr val="1724FF"/>
                                </a:solidFill>
                                <a:latin typeface="Cambria Math" panose="02040503050406030204" pitchFamily="18" charset="0"/>
                              </a:rPr>
                            </m:ctrlPr>
                          </m:dPr>
                          <m:e>
                            <m:r>
                              <a:rPr lang="en-US" altLang="ja-JP" sz="2000" b="1" i="1">
                                <a:solidFill>
                                  <a:srgbClr val="1724FF"/>
                                </a:solidFill>
                                <a:latin typeface="Cambria Math" panose="02040503050406030204" pitchFamily="18" charset="0"/>
                              </a:rPr>
                              <m:t>𝟏</m:t>
                            </m:r>
                            <m:r>
                              <a:rPr lang="en-US" altLang="ja-JP" sz="2000" b="1" i="1">
                                <a:solidFill>
                                  <a:srgbClr val="1724FF"/>
                                </a:solidFill>
                                <a:latin typeface="Cambria Math" panose="02040503050406030204" pitchFamily="18" charset="0"/>
                              </a:rPr>
                              <m:t> − </m:t>
                            </m:r>
                            <m:r>
                              <a:rPr lang="en-US" altLang="ja-JP" sz="2000" b="1" i="1">
                                <a:solidFill>
                                  <a:srgbClr val="1724FF"/>
                                </a:solidFill>
                                <a:latin typeface="Cambria Math" panose="02040503050406030204" pitchFamily="18" charset="0"/>
                                <a:ea typeface="Cambria Math" panose="02040503050406030204" pitchFamily="18" charset="0"/>
                              </a:rPr>
                              <m:t>𝝀</m:t>
                            </m:r>
                          </m:e>
                        </m:d>
                      </m:den>
                    </m:f>
                  </m:oMath>
                </a14:m>
                <a:r>
                  <a:rPr lang="en-US" altLang="ja-JP" sz="2000" b="1" dirty="0">
                    <a:solidFill>
                      <a:srgbClr val="1724FF"/>
                    </a:solidFill>
                  </a:rPr>
                  <a:t> </a:t>
                </a:r>
                <a:r>
                  <a:rPr lang="ja-JP" altLang="en-US" sz="2000" b="1">
                    <a:solidFill>
                      <a:srgbClr val="1724FF"/>
                    </a:solidFill>
                  </a:rPr>
                  <a:t>を満たす場合，</a:t>
                </a:r>
                <a14:m>
                  <m:oMath xmlns:m="http://schemas.openxmlformats.org/officeDocument/2006/math">
                    <m:sSub>
                      <m:sSubPr>
                        <m:ctrlPr>
                          <a:rPr lang="en-US" altLang="ja-JP" sz="2000" b="1" i="1">
                            <a:solidFill>
                              <a:srgbClr val="1724FF"/>
                            </a:solidFill>
                            <a:latin typeface="Cambria Math" panose="02040503050406030204" pitchFamily="18" charset="0"/>
                          </a:rPr>
                        </m:ctrlPr>
                      </m:sSub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𝒋</m:t>
                        </m:r>
                      </m:sub>
                    </m:sSub>
                    <m:r>
                      <a:rPr lang="en-US" altLang="ja-JP" sz="2000" b="1" i="1">
                        <a:solidFill>
                          <a:srgbClr val="1724FF"/>
                        </a:solidFill>
                        <a:latin typeface="Cambria Math" panose="02040503050406030204" pitchFamily="18" charset="0"/>
                        <a:ea typeface="Cambria Math" panose="02040503050406030204" pitchFamily="18" charset="0"/>
                      </a:rPr>
                      <m:t>≠</m:t>
                    </m:r>
                    <m:sSup>
                      <m:sSupPr>
                        <m:ctrlPr>
                          <a:rPr lang="en-US" altLang="ja-JP" sz="2000" b="1" i="1">
                            <a:solidFill>
                              <a:srgbClr val="1724FF"/>
                            </a:solidFill>
                            <a:latin typeface="Cambria Math" panose="02040503050406030204" pitchFamily="18" charset="0"/>
                            <a:ea typeface="Cambria Math" panose="02040503050406030204" pitchFamily="18" charset="0"/>
                          </a:rPr>
                        </m:ctrlPr>
                      </m:sSupPr>
                      <m:e>
                        <m:r>
                          <a:rPr lang="en-US" altLang="ja-JP" sz="2000" b="1">
                            <a:solidFill>
                              <a:srgbClr val="1724FF"/>
                            </a:solidFill>
                            <a:latin typeface="Cambria Math" panose="02040503050406030204" pitchFamily="18" charset="0"/>
                            <a:ea typeface="Cambria Math" panose="02040503050406030204" pitchFamily="18" charset="0"/>
                          </a:rPr>
                          <m:t>𝐩</m:t>
                        </m:r>
                      </m:e>
                      <m:sup>
                        <m:r>
                          <a:rPr lang="en-US" altLang="ja-JP" sz="2000" b="1" i="1">
                            <a:solidFill>
                              <a:srgbClr val="1724FF"/>
                            </a:solidFill>
                            <a:latin typeface="Cambria Math" panose="02040503050406030204" pitchFamily="18" charset="0"/>
                            <a:ea typeface="Cambria Math" panose="02040503050406030204" pitchFamily="18" charset="0"/>
                          </a:rPr>
                          <m:t>∗</m:t>
                        </m:r>
                      </m:sup>
                    </m:sSup>
                  </m:oMath>
                </a14:m>
                <a:endParaRPr lang="en-US" altLang="ja-JP" sz="2000" b="1" dirty="0">
                  <a:solidFill>
                    <a:srgbClr val="1724FF"/>
                  </a:solidFill>
                </a:endParaRPr>
              </a:p>
              <a:p>
                <a:r>
                  <a:rPr lang="ja-JP" altLang="en-US" sz="1600">
                    <a:solidFill>
                      <a:schemeClr val="tx1"/>
                    </a:solidFill>
                  </a:rPr>
                  <a:t>（</a:t>
                </a:r>
                <a14:m>
                  <m:oMath xmlns:m="http://schemas.openxmlformats.org/officeDocument/2006/math">
                    <m:sSup>
                      <m:sSupPr>
                        <m:ctrlPr>
                          <a:rPr lang="en-US" altLang="ja-JP" sz="1600" b="1" i="1">
                            <a:solidFill>
                              <a:schemeClr val="tx1"/>
                            </a:solidFill>
                            <a:latin typeface="Cambria Math" panose="02040503050406030204" pitchFamily="18" charset="0"/>
                          </a:rPr>
                        </m:ctrlPr>
                      </m:sSupPr>
                      <m:e>
                        <m:d>
                          <m:dPr>
                            <m:begChr m:val="‖"/>
                            <m:endChr m:val="‖"/>
                            <m:ctrlPr>
                              <a:rPr lang="en-US" altLang="ja-JP" sz="1600" b="1" i="1">
                                <a:solidFill>
                                  <a:schemeClr val="tx1"/>
                                </a:solidFill>
                                <a:latin typeface="Cambria Math" panose="02040503050406030204" pitchFamily="18" charset="0"/>
                              </a:rPr>
                            </m:ctrlPr>
                          </m:dPr>
                          <m:e>
                            <m:r>
                              <a:rPr lang="en-US" altLang="ja-JP" sz="1600" b="1">
                                <a:solidFill>
                                  <a:schemeClr val="tx1"/>
                                </a:solidFill>
                                <a:latin typeface="Cambria Math" panose="02040503050406030204" pitchFamily="18" charset="0"/>
                              </a:rPr>
                              <m:t>𝐩</m:t>
                            </m:r>
                          </m:e>
                        </m:d>
                      </m:e>
                      <m:sup>
                        <m:r>
                          <a:rPr lang="en-US" altLang="ja-JP" sz="1600" b="1" i="1">
                            <a:solidFill>
                              <a:schemeClr val="tx1"/>
                            </a:solidFill>
                            <a:latin typeface="Cambria Math" panose="02040503050406030204" pitchFamily="18" charset="0"/>
                          </a:rPr>
                          <m:t>𝑴</m:t>
                        </m:r>
                      </m:sup>
                    </m:sSup>
                  </m:oMath>
                </a14:m>
                <a:r>
                  <a:rPr lang="ja-JP" altLang="en-US" sz="1600">
                    <a:solidFill>
                      <a:schemeClr val="tx1"/>
                    </a:solidFill>
                  </a:rPr>
                  <a:t>：</a:t>
                </a:r>
                <a:r>
                  <a:rPr lang="en-US" altLang="ja-JP" sz="1600" dirty="0">
                    <a:solidFill>
                      <a:schemeClr val="tx1"/>
                    </a:solidFill>
                  </a:rPr>
                  <a:t>Item2Vec </a:t>
                </a:r>
                <a:r>
                  <a:rPr lang="ja-JP" altLang="en-US" sz="1600">
                    <a:solidFill>
                      <a:schemeClr val="tx1"/>
                    </a:solidFill>
                  </a:rPr>
                  <a:t>によるベクトルのノルム）</a:t>
                </a:r>
                <a:endParaRPr lang="en-US" altLang="ja-JP" sz="1600" dirty="0">
                  <a:solidFill>
                    <a:schemeClr val="tx1"/>
                  </a:solidFill>
                </a:endParaRPr>
              </a:p>
            </p:txBody>
          </p:sp>
        </mc:Choice>
        <mc:Fallback xmlns="">
          <p:sp>
            <p:nvSpPr>
              <p:cNvPr id="23" name="テキスト ボックス 22">
                <a:extLst>
                  <a:ext uri="{FF2B5EF4-FFF2-40B4-BE49-F238E27FC236}">
                    <a16:creationId xmlns:a16="http://schemas.microsoft.com/office/drawing/2014/main" id="{5EAA8012-3467-72FB-66AA-CA57DA3F61F1}"/>
                  </a:ext>
                </a:extLst>
              </p:cNvPr>
              <p:cNvSpPr txBox="1">
                <a:spLocks noRot="1" noChangeAspect="1" noMove="1" noResize="1" noEditPoints="1" noAdjustHandles="1" noChangeArrowheads="1" noChangeShapeType="1" noTextEdit="1"/>
              </p:cNvSpPr>
              <p:nvPr/>
            </p:nvSpPr>
            <p:spPr>
              <a:xfrm>
                <a:off x="202265" y="4495230"/>
                <a:ext cx="11380872" cy="898772"/>
              </a:xfrm>
              <a:prstGeom prst="rect">
                <a:avLst/>
              </a:prstGeom>
              <a:blipFill>
                <a:blip r:embed="rId7"/>
                <a:stretch>
                  <a:fillRect l="-445" b="-9722"/>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5709FE15-2090-5931-AC02-A0C9B8487FD1}"/>
              </a:ext>
            </a:extLst>
          </p:cNvPr>
          <p:cNvSpPr txBox="1"/>
          <p:nvPr/>
        </p:nvSpPr>
        <p:spPr>
          <a:xfrm>
            <a:off x="3495803" y="5576541"/>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mc:AlternateContent xmlns:mc="http://schemas.openxmlformats.org/markup-compatibility/2006" xmlns:a14="http://schemas.microsoft.com/office/drawing/2010/main">
        <mc:Choice Requires="a14">
          <p:graphicFrame>
            <p:nvGraphicFramePr>
              <p:cNvPr id="31" name="表 30">
                <a:extLst>
                  <a:ext uri="{FF2B5EF4-FFF2-40B4-BE49-F238E27FC236}">
                    <a16:creationId xmlns:a16="http://schemas.microsoft.com/office/drawing/2014/main" id="{3BA720E7-4ECA-7EE8-C192-C436CFCFF932}"/>
                  </a:ext>
                </a:extLst>
              </p:cNvPr>
              <p:cNvGraphicFramePr>
                <a:graphicFrameLocks noGrp="1"/>
              </p:cNvGraphicFramePr>
              <p:nvPr>
                <p:extLst>
                  <p:ext uri="{D42A27DB-BD31-4B8C-83A1-F6EECF244321}">
                    <p14:modId xmlns:p14="http://schemas.microsoft.com/office/powerpoint/2010/main" val="109735598"/>
                  </p:ext>
                </p:extLst>
              </p:nvPr>
            </p:nvGraphicFramePr>
            <p:xfrm>
              <a:off x="3575632" y="6041293"/>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0" smtClean="0">
                                        <a:latin typeface="Cambria Math" panose="02040503050406030204" pitchFamily="18" charset="0"/>
                                      </a:rPr>
                                      <m:t>𝟏</m:t>
                                    </m:r>
                                  </m:sub>
                                </m:sSub>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𝟐</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𝟑</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31" name="表 30">
                <a:extLst>
                  <a:ext uri="{FF2B5EF4-FFF2-40B4-BE49-F238E27FC236}">
                    <a16:creationId xmlns:a16="http://schemas.microsoft.com/office/drawing/2014/main" id="{3BA720E7-4ECA-7EE8-C192-C436CFCFF932}"/>
                  </a:ext>
                </a:extLst>
              </p:cNvPr>
              <p:cNvGraphicFramePr>
                <a:graphicFrameLocks noGrp="1"/>
              </p:cNvGraphicFramePr>
              <p:nvPr>
                <p:extLst>
                  <p:ext uri="{D42A27DB-BD31-4B8C-83A1-F6EECF244321}">
                    <p14:modId xmlns:p14="http://schemas.microsoft.com/office/powerpoint/2010/main" val="109735598"/>
                  </p:ext>
                </p:extLst>
              </p:nvPr>
            </p:nvGraphicFramePr>
            <p:xfrm>
              <a:off x="3575632" y="6041293"/>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2778" t="-2857" r="-6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102778" t="-2857" r="-5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202778" t="-2857" r="-405556"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405556" t="-2857" r="-202778" b="-2857"/>
                          </a:stretch>
                        </a:blip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605556" t="-2857" r="-2778" b="-2857"/>
                          </a:stretch>
                        </a:blipFill>
                      </a:tcPr>
                    </a:tc>
                    <a:extLst>
                      <a:ext uri="{0D108BD9-81ED-4DB2-BD59-A6C34878D82A}">
                        <a16:rowId xmlns:a16="http://schemas.microsoft.com/office/drawing/2014/main" val="1542042504"/>
                      </a:ext>
                    </a:extLst>
                  </a:tr>
                </a:tbl>
              </a:graphicData>
            </a:graphic>
          </p:graphicFrame>
        </mc:Fallback>
      </mc:AlternateContent>
      <p:sp>
        <p:nvSpPr>
          <p:cNvPr id="40" name="テキスト ボックス 39">
            <a:extLst>
              <a:ext uri="{FF2B5EF4-FFF2-40B4-BE49-F238E27FC236}">
                <a16:creationId xmlns:a16="http://schemas.microsoft.com/office/drawing/2014/main" id="{C63B8E9C-1AF2-188E-C84B-331620272303}"/>
              </a:ext>
            </a:extLst>
          </p:cNvPr>
          <p:cNvSpPr txBox="1"/>
          <p:nvPr/>
        </p:nvSpPr>
        <p:spPr>
          <a:xfrm>
            <a:off x="4998596" y="6033199"/>
            <a:ext cx="354584" cy="369332"/>
          </a:xfrm>
          <a:prstGeom prst="rect">
            <a:avLst/>
          </a:prstGeom>
          <a:noFill/>
        </p:spPr>
        <p:txBody>
          <a:bodyPr wrap="none" rtlCol="0">
            <a:spAutoFit/>
          </a:bodyPr>
          <a:lstStyle/>
          <a:p>
            <a:r>
              <a:rPr kumimoji="1" lang="en-US" altLang="ja-JP" dirty="0"/>
              <a:t>…</a:t>
            </a:r>
            <a:endParaRPr kumimoji="1" lang="ja-JP" altLang="en-US"/>
          </a:p>
        </p:txBody>
      </p:sp>
      <p:sp>
        <p:nvSpPr>
          <p:cNvPr id="45" name="テキスト ボックス 44">
            <a:extLst>
              <a:ext uri="{FF2B5EF4-FFF2-40B4-BE49-F238E27FC236}">
                <a16:creationId xmlns:a16="http://schemas.microsoft.com/office/drawing/2014/main" id="{3542F067-C316-E4F7-2438-CA3FFC43F074}"/>
              </a:ext>
            </a:extLst>
          </p:cNvPr>
          <p:cNvSpPr txBox="1"/>
          <p:nvPr/>
        </p:nvSpPr>
        <p:spPr>
          <a:xfrm>
            <a:off x="5916650" y="6033199"/>
            <a:ext cx="354584" cy="369332"/>
          </a:xfrm>
          <a:prstGeom prst="rect">
            <a:avLst/>
          </a:prstGeom>
          <a:noFill/>
        </p:spPr>
        <p:txBody>
          <a:bodyPr wrap="none" rtlCol="0">
            <a:spAutoFit/>
          </a:bodyPr>
          <a:lstStyle/>
          <a:p>
            <a:r>
              <a:rPr kumimoji="1" lang="en-US" altLang="ja-JP" dirty="0"/>
              <a:t>…</a:t>
            </a:r>
            <a:endParaRPr kumimoji="1" lang="ja-JP" altLang="en-US"/>
          </a:p>
        </p:txBody>
      </p:sp>
      <p:cxnSp>
        <p:nvCxnSpPr>
          <p:cNvPr id="59" name="直線矢印コネクタ 58">
            <a:extLst>
              <a:ext uri="{FF2B5EF4-FFF2-40B4-BE49-F238E27FC236}">
                <a16:creationId xmlns:a16="http://schemas.microsoft.com/office/drawing/2014/main" id="{66986618-77AC-EE1D-8988-39810F56A89D}"/>
              </a:ext>
            </a:extLst>
          </p:cNvPr>
          <p:cNvCxnSpPr>
            <a:cxnSpLocks/>
          </p:cNvCxnSpPr>
          <p:nvPr/>
        </p:nvCxnSpPr>
        <p:spPr>
          <a:xfrm>
            <a:off x="3575632" y="5952086"/>
            <a:ext cx="1787718" cy="0"/>
          </a:xfrm>
          <a:prstGeom prst="straightConnector1">
            <a:avLst/>
          </a:prstGeom>
          <a:noFill/>
          <a:ln w="22225" cap="flat" cmpd="sng" algn="ctr">
            <a:solidFill>
              <a:schemeClr val="tx1"/>
            </a:solidFill>
            <a:prstDash val="solid"/>
            <a:miter lim="800000"/>
            <a:tailEnd type="triangle"/>
          </a:ln>
          <a:effectLst/>
        </p:spPr>
      </p:cxnSp>
      <p:cxnSp>
        <p:nvCxnSpPr>
          <p:cNvPr id="62" name="直線矢印コネクタ 61">
            <a:extLst>
              <a:ext uri="{FF2B5EF4-FFF2-40B4-BE49-F238E27FC236}">
                <a16:creationId xmlns:a16="http://schemas.microsoft.com/office/drawing/2014/main" id="{EA5FD2AD-4B0A-FD40-9359-8C7BECE1E8F3}"/>
              </a:ext>
            </a:extLst>
          </p:cNvPr>
          <p:cNvCxnSpPr>
            <a:cxnSpLocks/>
          </p:cNvCxnSpPr>
          <p:nvPr/>
        </p:nvCxnSpPr>
        <p:spPr>
          <a:xfrm>
            <a:off x="5892701" y="5952086"/>
            <a:ext cx="378533" cy="0"/>
          </a:xfrm>
          <a:prstGeom prst="straightConnector1">
            <a:avLst/>
          </a:prstGeom>
          <a:noFill/>
          <a:ln w="22225" cap="flat" cmpd="sng" algn="ctr">
            <a:solidFill>
              <a:schemeClr val="tx1"/>
            </a:solidFill>
            <a:prstDash val="solid"/>
            <a:miter lim="800000"/>
            <a:tailEnd type="triangle"/>
          </a:ln>
          <a:effectLst/>
        </p:spPr>
      </p:cxnSp>
      <p:sp>
        <p:nvSpPr>
          <p:cNvPr id="15" name="角丸四角形吹き出し 14">
            <a:extLst>
              <a:ext uri="{FF2B5EF4-FFF2-40B4-BE49-F238E27FC236}">
                <a16:creationId xmlns:a16="http://schemas.microsoft.com/office/drawing/2014/main" id="{8B403D62-4265-D317-02EC-6766F3074967}"/>
              </a:ext>
            </a:extLst>
          </p:cNvPr>
          <p:cNvSpPr/>
          <p:nvPr/>
        </p:nvSpPr>
        <p:spPr>
          <a:xfrm>
            <a:off x="5353180" y="5420284"/>
            <a:ext cx="795075" cy="401149"/>
          </a:xfrm>
          <a:prstGeom prst="wedgeRoundRectCallout">
            <a:avLst>
              <a:gd name="adj1" fmla="val -31499"/>
              <a:gd name="adj2" fmla="val 84808"/>
              <a:gd name="adj3" fmla="val 16667"/>
            </a:avLst>
          </a:prstGeom>
          <a:solidFill>
            <a:schemeClr val="tx2"/>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a:solidFill>
                  <a:schemeClr val="bg1"/>
                </a:solidFill>
              </a:rPr>
              <a:t>skip</a:t>
            </a:r>
            <a:endParaRPr kumimoji="1" lang="ja-JP" altLang="en-US" sz="2000" b="1">
              <a:solidFill>
                <a:schemeClr val="bg1"/>
              </a:solidFill>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7871106-7521-FB68-EF11-07373C566A7F}"/>
                  </a:ext>
                </a:extLst>
              </p:cNvPr>
              <p:cNvSpPr txBox="1"/>
              <p:nvPr/>
            </p:nvSpPr>
            <p:spPr>
              <a:xfrm>
                <a:off x="195596" y="892905"/>
                <a:ext cx="11858847" cy="919804"/>
              </a:xfrm>
              <a:prstGeom prst="rect">
                <a:avLst/>
              </a:prstGeom>
              <a:noFill/>
            </p:spPr>
            <p:txBody>
              <a:bodyPr wrap="square" rtlCol="0">
                <a:spAutoFit/>
              </a:bodyPr>
              <a:lstStyle/>
              <a:p>
                <a:r>
                  <a:rPr lang="ja-JP" altLang="en-US" sz="2000" dirty="0"/>
                  <a:t>仮定：</a:t>
                </a:r>
                <a14:m>
                  <m:oMath xmlns:m="http://schemas.openxmlformats.org/officeDocument/2006/math">
                    <m:sSub>
                      <m:sSubPr>
                        <m:ctrlPr>
                          <a:rPr lang="en-US" altLang="ja-JP" sz="2000" i="1">
                            <a:latin typeface="Cambria Math" panose="02040503050406030204" pitchFamily="18" charset="0"/>
                          </a:rPr>
                        </m:ctrlPr>
                      </m:sSubPr>
                      <m:e>
                        <m:r>
                          <a:rPr lang="en-US" altLang="ja-JP" sz="2000" b="1">
                            <a:latin typeface="Cambria Math" panose="02040503050406030204" pitchFamily="18" charset="0"/>
                          </a:rPr>
                          <m:t>𝐩</m:t>
                        </m:r>
                      </m:e>
                      <m:sub>
                        <m:r>
                          <a:rPr lang="en-US" altLang="ja-JP" sz="2000" i="1">
                            <a:latin typeface="Cambria Math" panose="02040503050406030204" pitchFamily="18" charset="0"/>
                          </a:rPr>
                          <m:t>𝑗</m:t>
                        </m:r>
                      </m:sub>
                    </m:sSub>
                    <m:r>
                      <a:rPr lang="en-US" altLang="ja-JP" sz="2000" i="1">
                        <a:latin typeface="Cambria Math" panose="02040503050406030204" pitchFamily="18" charset="0"/>
                      </a:rPr>
                      <m:t>∈</m:t>
                    </m:r>
                    <m:r>
                      <a:rPr lang="en-US" altLang="ja-JP" sz="2000" b="1">
                        <a:latin typeface="Cambria Math" panose="02040503050406030204" pitchFamily="18" charset="0"/>
                      </a:rPr>
                      <m:t>𝐏</m:t>
                    </m:r>
                  </m:oMath>
                </a14:m>
                <a:r>
                  <a:rPr lang="en-US" altLang="ja-JP" sz="2000" dirty="0"/>
                  <a:t> </a:t>
                </a:r>
                <a:r>
                  <a:rPr lang="ja-JP" altLang="en-US" sz="2000" dirty="0"/>
                  <a:t>は</a:t>
                </a:r>
                <a:r>
                  <a:rPr lang="en-US" altLang="ja-JP" sz="2000" dirty="0"/>
                  <a:t> Key </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𝛾</m:t>
                        </m:r>
                      </m:e>
                      <m:sub>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r>
                      <m:rPr>
                        <m:sty m:val="p"/>
                      </m:rPr>
                      <a:rPr lang="en-US" altLang="ja-JP" sz="2000">
                        <a:latin typeface="Cambria Math" panose="02040503050406030204" pitchFamily="18" charset="0"/>
                        <a:ea typeface="Cambria Math" panose="02040503050406030204" pitchFamily="18" charset="0"/>
                      </a:rPr>
                      <m:t>min</m:t>
                    </m:r>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d>
                          <m:dPr>
                            <m:begChr m:val="‖"/>
                            <m:endChr m:val="‖"/>
                            <m:ctrlPr>
                              <a:rPr lang="en-US" altLang="ja-JP" sz="2000" i="1">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en-US" altLang="ja-JP" sz="2000" b="1">
                                    <a:latin typeface="Cambria Math" panose="02040503050406030204" pitchFamily="18" charset="0"/>
                                    <a:ea typeface="Cambria Math" panose="02040503050406030204" pitchFamily="18" charset="0"/>
                                  </a:rPr>
                                  <m:t>𝐩</m:t>
                                </m:r>
                              </m:e>
                              <m:sub>
                                <m:r>
                                  <a:rPr lang="en-US" altLang="ja-JP" sz="2000" i="1">
                                    <a:latin typeface="Cambria Math" panose="02040503050406030204" pitchFamily="18" charset="0"/>
                                    <a:ea typeface="Cambria Math" panose="02040503050406030204" pitchFamily="18" charset="0"/>
                                  </a:rPr>
                                  <m:t>𝑗</m:t>
                                </m:r>
                              </m:sub>
                            </m:sSub>
                          </m:e>
                        </m:d>
                      </m:e>
                      <m:sup>
                        <m:r>
                          <a:rPr lang="en-US" altLang="ja-JP" sz="2000" i="1">
                            <a:latin typeface="Cambria Math" panose="02040503050406030204" pitchFamily="18" charset="0"/>
                            <a:ea typeface="Cambria Math" panose="02040503050406030204" pitchFamily="18" charset="0"/>
                          </a:rPr>
                          <m:t>𝐼</m:t>
                        </m:r>
                      </m:sup>
                    </m:sSup>
                    <m:r>
                      <a:rPr lang="ja-JP" altLang="en-US" sz="2000" i="1">
                        <a:latin typeface="Cambria Math" panose="02040503050406030204" pitchFamily="18" charset="0"/>
                        <a:ea typeface="Cambria Math" panose="02040503050406030204" pitchFamily="18" charset="0"/>
                      </a:rPr>
                      <m:t>，</m:t>
                    </m:r>
                    <m:f>
                      <m:fPr>
                        <m:ctrlPr>
                          <a:rPr lang="en-US" altLang="ja-JP" sz="2000" i="1">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b="1">
                                <a:latin typeface="Cambria Math" panose="02040503050406030204" pitchFamily="18" charset="0"/>
                              </a:rPr>
                              <m:t>𝐩</m:t>
                            </m:r>
                          </m:e>
                          <m:sub>
                            <m:r>
                              <a:rPr lang="en-US" altLang="ja-JP" sz="2000" i="1">
                                <a:latin typeface="Cambria Math" panose="02040503050406030204" pitchFamily="18" charset="0"/>
                              </a:rPr>
                              <m:t>𝑗</m:t>
                            </m:r>
                          </m:sub>
                        </m:sSub>
                        <m:r>
                          <a:rPr lang="en-US" altLang="ja-JP" sz="2000" i="1">
                            <a:latin typeface="Cambria Math" panose="02040503050406030204" pitchFamily="18" charset="0"/>
                          </a:rPr>
                          <m:t> ⋅ </m:t>
                        </m:r>
                        <m:r>
                          <a:rPr lang="en-US" altLang="ja-JP" sz="2000" b="1">
                            <a:latin typeface="Cambria Math" panose="02040503050406030204" pitchFamily="18" charset="0"/>
                          </a:rPr>
                          <m:t>𝐪</m:t>
                        </m:r>
                      </m:num>
                      <m:den>
                        <m:d>
                          <m:dPr>
                            <m:begChr m:val="‖"/>
                            <m:endChr m:val="‖"/>
                            <m:ctrlPr>
                              <a:rPr lang="en-US" altLang="ja-JP" sz="2000" i="1">
                                <a:latin typeface="Cambria Math" panose="02040503050406030204" pitchFamily="18" charset="0"/>
                              </a:rPr>
                            </m:ctrlPr>
                          </m:dPr>
                          <m:e>
                            <m:r>
                              <a:rPr lang="en-US" altLang="ja-JP" sz="2000" b="1">
                                <a:latin typeface="Cambria Math" panose="02040503050406030204" pitchFamily="18" charset="0"/>
                              </a:rPr>
                              <m:t>𝐪</m:t>
                            </m:r>
                          </m:e>
                        </m:d>
                      </m:den>
                    </m:f>
                    <m:r>
                      <a:rPr lang="en-US" altLang="ja-JP" sz="2000" i="1">
                        <a:latin typeface="Cambria Math" panose="02040503050406030204" pitchFamily="18" charset="0"/>
                        <a:ea typeface="Cambria Math" panose="02040503050406030204" pitchFamily="18" charset="0"/>
                      </a:rPr>
                      <m:t>)</m:t>
                    </m:r>
                  </m:oMath>
                </a14:m>
                <a:r>
                  <a:rPr lang="en-US" altLang="ja-JP" sz="2000" dirty="0"/>
                  <a:t> </a:t>
                </a:r>
                <a:r>
                  <a:rPr lang="ja-JP" altLang="en-US" sz="2000" dirty="0"/>
                  <a:t>の降順でソート済</a:t>
                </a:r>
                <a:br>
                  <a:rPr lang="en-US" altLang="ja-JP" sz="2000" dirty="0"/>
                </a:br>
                <a:r>
                  <a:rPr lang="en-US" altLang="ja-JP" sz="2000" dirty="0"/>
                  <a:t>          </a:t>
                </a:r>
                <a14:m>
                  <m:oMath xmlns:m="http://schemas.openxmlformats.org/officeDocument/2006/math">
                    <m:sSup>
                      <m:sSupPr>
                        <m:ctrlPr>
                          <a:rPr lang="en-US" altLang="ja-JP" sz="1600" i="1">
                            <a:latin typeface="Cambria Math" panose="02040503050406030204" pitchFamily="18" charset="0"/>
                            <a:ea typeface="Cambria Math" panose="02040503050406030204" pitchFamily="18" charset="0"/>
                          </a:rPr>
                        </m:ctrlPr>
                      </m:sSupPr>
                      <m:e>
                        <m:d>
                          <m:dPr>
                            <m:begChr m:val="‖"/>
                            <m:endChr m:val="‖"/>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b="1">
                                    <a:latin typeface="Cambria Math" panose="02040503050406030204" pitchFamily="18" charset="0"/>
                                    <a:ea typeface="Cambria Math" panose="02040503050406030204" pitchFamily="18" charset="0"/>
                                  </a:rPr>
                                  <m:t>𝐩</m:t>
                                </m:r>
                              </m:e>
                              <m:sub>
                                <m:r>
                                  <a:rPr lang="en-US" altLang="ja-JP" sz="1600" i="1">
                                    <a:latin typeface="Cambria Math" panose="02040503050406030204" pitchFamily="18" charset="0"/>
                                    <a:ea typeface="Cambria Math" panose="02040503050406030204" pitchFamily="18" charset="0"/>
                                  </a:rPr>
                                  <m:t>𝑗</m:t>
                                </m:r>
                              </m:sub>
                            </m:sSub>
                          </m:e>
                        </m:d>
                      </m:e>
                      <m:sup>
                        <m:r>
                          <a:rPr lang="en-US" altLang="ja-JP" sz="1600" i="1">
                            <a:latin typeface="Cambria Math" panose="02040503050406030204" pitchFamily="18" charset="0"/>
                            <a:ea typeface="Cambria Math" panose="02040503050406030204" pitchFamily="18" charset="0"/>
                          </a:rPr>
                          <m:t>𝐼</m:t>
                        </m:r>
                      </m:sup>
                    </m:sSup>
                    <m:r>
                      <a:rPr lang="en-US" altLang="ja-JP" sz="1600">
                        <a:latin typeface="Cambria Math" panose="02040503050406030204" pitchFamily="18" charset="0"/>
                        <a:ea typeface="Cambria Math" panose="02040503050406030204" pitchFamily="18" charset="0"/>
                      </a:rPr>
                      <m:t>,</m:t>
                    </m:r>
                    <m:d>
                      <m:dPr>
                        <m:begChr m:val="‖"/>
                        <m:endChr m:val="‖"/>
                        <m:ctrlPr>
                          <a:rPr lang="en-US" altLang="ja-JP" sz="1600" i="1">
                            <a:latin typeface="Cambria Math" panose="02040503050406030204" pitchFamily="18" charset="0"/>
                          </a:rPr>
                        </m:ctrlPr>
                      </m:dPr>
                      <m:e>
                        <m:r>
                          <a:rPr lang="en-US" altLang="ja-JP" sz="1600" b="1">
                            <a:latin typeface="Cambria Math" panose="02040503050406030204" pitchFamily="18" charset="0"/>
                          </a:rPr>
                          <m:t>𝐪</m:t>
                        </m:r>
                      </m:e>
                    </m:d>
                  </m:oMath>
                </a14:m>
                <a:r>
                  <a:rPr lang="ja-JP" altLang="en-US" sz="1600" dirty="0"/>
                  <a:t>：</a:t>
                </a:r>
                <a:r>
                  <a:rPr lang="en-US" altLang="ja-JP" sz="1600" dirty="0"/>
                  <a:t>MF </a:t>
                </a:r>
                <a:r>
                  <a:rPr lang="ja-JP" altLang="en-US" sz="1600" dirty="0"/>
                  <a:t>によるベクトルのノルム </a:t>
                </a:r>
                <a:r>
                  <a:rPr lang="en-US" altLang="ja-JP" sz="1600" dirty="0"/>
                  <a:t>(</a:t>
                </a:r>
                <a:r>
                  <a:rPr lang="ja-JP" altLang="en-US" sz="1600" dirty="0"/>
                  <a:t>オフラインで実行可能</a:t>
                </a:r>
                <a:r>
                  <a:rPr lang="en-US" altLang="ja-JP" sz="1600" dirty="0"/>
                  <a:t>)</a:t>
                </a:r>
              </a:p>
            </p:txBody>
          </p:sp>
        </mc:Choice>
        <mc:Fallback xmlns="">
          <p:sp>
            <p:nvSpPr>
              <p:cNvPr id="17" name="テキスト ボックス 16">
                <a:extLst>
                  <a:ext uri="{FF2B5EF4-FFF2-40B4-BE49-F238E27FC236}">
                    <a16:creationId xmlns:a16="http://schemas.microsoft.com/office/drawing/2014/main" id="{E7871106-7521-FB68-EF11-07373C566A7F}"/>
                  </a:ext>
                </a:extLst>
              </p:cNvPr>
              <p:cNvSpPr txBox="1">
                <a:spLocks noRot="1" noChangeAspect="1" noMove="1" noResize="1" noEditPoints="1" noAdjustHandles="1" noChangeArrowheads="1" noChangeShapeType="1" noTextEdit="1"/>
              </p:cNvSpPr>
              <p:nvPr/>
            </p:nvSpPr>
            <p:spPr>
              <a:xfrm>
                <a:off x="195596" y="892905"/>
                <a:ext cx="11858847" cy="919804"/>
              </a:xfrm>
              <a:prstGeom prst="rect">
                <a:avLst/>
              </a:prstGeom>
              <a:blipFill>
                <a:blip r:embed="rId9"/>
                <a:stretch>
                  <a:fillRect l="-514" b="-7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6154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38EBF-5925-DE2A-ACED-455D348930B0}"/>
              </a:ext>
            </a:extLst>
          </p:cNvPr>
          <p:cNvSpPr>
            <a:spLocks noGrp="1"/>
          </p:cNvSpPr>
          <p:nvPr>
            <p:ph type="title"/>
          </p:nvPr>
        </p:nvSpPr>
        <p:spPr/>
        <p:txBody>
          <a:bodyPr/>
          <a:lstStyle/>
          <a:p>
            <a:r>
              <a:rPr lang="en-US" altLang="ja-JP" dirty="0"/>
              <a:t>IP-Greedy</a:t>
            </a:r>
            <a:r>
              <a:rPr lang="ja-JP" altLang="en-US"/>
              <a:t>｜オンライン</a:t>
            </a:r>
            <a:endParaRPr kumimoji="1" lang="ja-JP" altLang="en-US"/>
          </a:p>
        </p:txBody>
      </p:sp>
      <p:sp>
        <p:nvSpPr>
          <p:cNvPr id="3" name="コンテンツ プレースホルダー 2">
            <a:extLst>
              <a:ext uri="{FF2B5EF4-FFF2-40B4-BE49-F238E27FC236}">
                <a16:creationId xmlns:a16="http://schemas.microsoft.com/office/drawing/2014/main" id="{8C5F4276-F3EC-5D42-74EA-22FCFE54EBD3}"/>
              </a:ext>
            </a:extLst>
          </p:cNvPr>
          <p:cNvSpPr>
            <a:spLocks noGrp="1"/>
          </p:cNvSpPr>
          <p:nvPr>
            <p:ph idx="1"/>
          </p:nvPr>
        </p:nvSpPr>
        <p:spPr/>
        <p:txBody>
          <a:bodyPr/>
          <a:lstStyle/>
          <a:p>
            <a:pPr marL="0" indent="0">
              <a:buNone/>
            </a:pPr>
            <a:r>
              <a:rPr kumimoji="1" lang="en-US" altLang="ja-JP" dirty="0"/>
              <a:t> </a:t>
            </a:r>
            <a:endParaRPr kumimoji="1" lang="ja-JP" altLang="en-US"/>
          </a:p>
        </p:txBody>
      </p:sp>
      <p:sp>
        <p:nvSpPr>
          <p:cNvPr id="4" name="スライド番号プレースホルダー 3">
            <a:extLst>
              <a:ext uri="{FF2B5EF4-FFF2-40B4-BE49-F238E27FC236}">
                <a16:creationId xmlns:a16="http://schemas.microsoft.com/office/drawing/2014/main" id="{D630BFE7-6E31-C1A5-800F-0F072172E427}"/>
              </a:ext>
            </a:extLst>
          </p:cNvPr>
          <p:cNvSpPr>
            <a:spLocks noGrp="1"/>
          </p:cNvSpPr>
          <p:nvPr>
            <p:ph type="sldNum" sz="quarter" idx="12"/>
          </p:nvPr>
        </p:nvSpPr>
        <p:spPr/>
        <p:txBody>
          <a:bodyPr/>
          <a:lstStyle/>
          <a:p>
            <a:fld id="{62AD2499-9603-4A42-A3D0-B63461FED508}" type="slidenum">
              <a:rPr lang="ja-JP" altLang="en-US" smtClean="0"/>
              <a:pPr/>
              <a:t>12</a:t>
            </a:fld>
            <a:endParaRPr lang="ja-JP" altLang="en-US"/>
          </a:p>
        </p:txBody>
      </p:sp>
      <p:sp>
        <p:nvSpPr>
          <p:cNvPr id="5" name="正方形/長方形 4">
            <a:extLst>
              <a:ext uri="{FF2B5EF4-FFF2-40B4-BE49-F238E27FC236}">
                <a16:creationId xmlns:a16="http://schemas.microsoft.com/office/drawing/2014/main" id="{24740721-6AD1-3850-A517-0C7E1C9072C3}"/>
              </a:ext>
            </a:extLst>
          </p:cNvPr>
          <p:cNvSpPr/>
          <p:nvPr/>
        </p:nvSpPr>
        <p:spPr>
          <a:xfrm>
            <a:off x="286049" y="980786"/>
            <a:ext cx="11690602" cy="2554749"/>
          </a:xfrm>
          <a:prstGeom prst="rect">
            <a:avLst/>
          </a:prstGeom>
          <a:solidFill>
            <a:srgbClr val="FCE6E6">
              <a:alpha val="70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48A2434-4B8C-F7F6-5039-7E91F2F9CD10}"/>
                  </a:ext>
                </a:extLst>
              </p:cNvPr>
              <p:cNvSpPr txBox="1"/>
              <p:nvPr/>
            </p:nvSpPr>
            <p:spPr>
              <a:xfrm>
                <a:off x="409007" y="2632467"/>
                <a:ext cx="1766830" cy="369332"/>
              </a:xfrm>
              <a:prstGeom prst="rect">
                <a:avLst/>
              </a:prstGeom>
              <a:noFill/>
            </p:spPr>
            <p:txBody>
              <a:bodyPr wrap="none" rtlCol="0">
                <a:spAutoFit/>
              </a:bodyPr>
              <a:lstStyle/>
              <a:p>
                <a:r>
                  <a:rPr lang="ja-JP" altLang="en-US">
                    <a:solidFill>
                      <a:prstClr val="black"/>
                    </a:solidFill>
                    <a:latin typeface="Calibri" panose="020F0502020204030204"/>
                  </a:rPr>
                  <a:t>アイテム集合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𝐏</m:t>
                    </m:r>
                  </m:oMath>
                </a14:m>
                <a:endParaRPr lang="ja-JP" altLang="en-US" b="1">
                  <a:solidFill>
                    <a:prstClr val="black"/>
                  </a:solidFill>
                  <a:latin typeface="Calibri" panose="020F0502020204030204"/>
                </a:endParaRPr>
              </a:p>
            </p:txBody>
          </p:sp>
        </mc:Choice>
        <mc:Fallback xmlns="">
          <p:sp>
            <p:nvSpPr>
              <p:cNvPr id="7" name="テキスト ボックス 6">
                <a:extLst>
                  <a:ext uri="{FF2B5EF4-FFF2-40B4-BE49-F238E27FC236}">
                    <a16:creationId xmlns:a16="http://schemas.microsoft.com/office/drawing/2014/main" id="{448A2434-4B8C-F7F6-5039-7E91F2F9CD10}"/>
                  </a:ext>
                </a:extLst>
              </p:cNvPr>
              <p:cNvSpPr txBox="1">
                <a:spLocks noRot="1" noChangeAspect="1" noMove="1" noResize="1" noEditPoints="1" noAdjustHandles="1" noChangeArrowheads="1" noChangeShapeType="1" noTextEdit="1"/>
              </p:cNvSpPr>
              <p:nvPr/>
            </p:nvSpPr>
            <p:spPr>
              <a:xfrm>
                <a:off x="409007" y="2632467"/>
                <a:ext cx="1766830" cy="369332"/>
              </a:xfrm>
              <a:prstGeom prst="rect">
                <a:avLst/>
              </a:prstGeom>
              <a:blipFill>
                <a:blip r:embed="rId3"/>
                <a:stretch>
                  <a:fillRect l="-2857" t="-6667" b="-26667"/>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87799942-BD9E-4CEF-D277-9B024EA2E8EC}"/>
              </a:ext>
            </a:extLst>
          </p:cNvPr>
          <p:cNvCxnSpPr>
            <a:cxnSpLocks/>
          </p:cNvCxnSpPr>
          <p:nvPr/>
        </p:nvCxnSpPr>
        <p:spPr>
          <a:xfrm>
            <a:off x="2319281" y="2530196"/>
            <a:ext cx="1884969" cy="0"/>
          </a:xfrm>
          <a:prstGeom prst="straightConnector1">
            <a:avLst/>
          </a:prstGeom>
          <a:noFill/>
          <a:ln w="22225" cap="flat" cmpd="sng" algn="ctr">
            <a:solidFill>
              <a:schemeClr val="tx1"/>
            </a:solidFill>
            <a:prstDash val="solid"/>
            <a:miter lim="800000"/>
            <a:tailEnd type="triangle"/>
          </a:ln>
          <a:effectLst/>
        </p:spPr>
      </p:cxnSp>
      <p:sp>
        <p:nvSpPr>
          <p:cNvPr id="9" name="テキスト ボックス 8">
            <a:extLst>
              <a:ext uri="{FF2B5EF4-FFF2-40B4-BE49-F238E27FC236}">
                <a16:creationId xmlns:a16="http://schemas.microsoft.com/office/drawing/2014/main" id="{96FB3975-33F9-4CAD-30C8-05DAB809380B}"/>
              </a:ext>
            </a:extLst>
          </p:cNvPr>
          <p:cNvSpPr txBox="1"/>
          <p:nvPr/>
        </p:nvSpPr>
        <p:spPr>
          <a:xfrm>
            <a:off x="2254709" y="2206854"/>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mc:AlternateContent xmlns:mc="http://schemas.openxmlformats.org/markup-compatibility/2006" xmlns:a14="http://schemas.microsoft.com/office/drawing/2010/main">
        <mc:Choice Requires="a14">
          <p:graphicFrame>
            <p:nvGraphicFramePr>
              <p:cNvPr id="10" name="表 9">
                <a:extLst>
                  <a:ext uri="{FF2B5EF4-FFF2-40B4-BE49-F238E27FC236}">
                    <a16:creationId xmlns:a16="http://schemas.microsoft.com/office/drawing/2014/main" id="{1AF5C6BD-0E27-57C0-9517-7EF6F1BCFD21}"/>
                  </a:ext>
                </a:extLst>
              </p:cNvPr>
              <p:cNvGraphicFramePr>
                <a:graphicFrameLocks noGrp="1"/>
              </p:cNvGraphicFramePr>
              <p:nvPr>
                <p:extLst>
                  <p:ext uri="{D42A27DB-BD31-4B8C-83A1-F6EECF244321}">
                    <p14:modId xmlns:p14="http://schemas.microsoft.com/office/powerpoint/2010/main" val="4025879122"/>
                  </p:ext>
                </p:extLst>
              </p:nvPr>
            </p:nvGraphicFramePr>
            <p:xfrm>
              <a:off x="2329451" y="2601133"/>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0" smtClean="0">
                                        <a:latin typeface="Cambria Math" panose="02040503050406030204" pitchFamily="18" charset="0"/>
                                      </a:rPr>
                                      <m:t>𝟏</m:t>
                                    </m:r>
                                  </m:sub>
                                </m:sSub>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𝟐</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𝟑</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10" name="表 9">
                <a:extLst>
                  <a:ext uri="{FF2B5EF4-FFF2-40B4-BE49-F238E27FC236}">
                    <a16:creationId xmlns:a16="http://schemas.microsoft.com/office/drawing/2014/main" id="{1AF5C6BD-0E27-57C0-9517-7EF6F1BCFD21}"/>
                  </a:ext>
                </a:extLst>
              </p:cNvPr>
              <p:cNvGraphicFramePr>
                <a:graphicFrameLocks noGrp="1"/>
              </p:cNvGraphicFramePr>
              <p:nvPr>
                <p:extLst>
                  <p:ext uri="{D42A27DB-BD31-4B8C-83A1-F6EECF244321}">
                    <p14:modId xmlns:p14="http://schemas.microsoft.com/office/powerpoint/2010/main" val="4025879122"/>
                  </p:ext>
                </p:extLst>
              </p:nvPr>
            </p:nvGraphicFramePr>
            <p:xfrm>
              <a:off x="2329451" y="2601133"/>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4"/>
                          <a:stretch>
                            <a:fillRect l="-2778" r="-605556" b="-5714"/>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4"/>
                          <a:stretch>
                            <a:fillRect l="-102778" r="-505556" b="-5714"/>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4"/>
                          <a:stretch>
                            <a:fillRect l="-202778" r="-405556" b="-5714"/>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4"/>
                          <a:stretch>
                            <a:fillRect l="-405556" r="-202778" b="-5714"/>
                          </a:stretch>
                        </a:blipFill>
                      </a:tcPr>
                    </a:tc>
                    <a:tc>
                      <a:txBody>
                        <a:bodyPr/>
                        <a:lstStyle/>
                        <a:p>
                          <a:endParaRPr kumimoji="1" lang="ja-JP" alt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4"/>
                          <a:stretch>
                            <a:fillRect l="-605556" r="-2778" b="-5714"/>
                          </a:stretch>
                        </a:blipFill>
                      </a:tcPr>
                    </a:tc>
                    <a:extLst>
                      <a:ext uri="{0D108BD9-81ED-4DB2-BD59-A6C34878D82A}">
                        <a16:rowId xmlns:a16="http://schemas.microsoft.com/office/drawing/2014/main" val="1542042504"/>
                      </a:ext>
                    </a:extLst>
                  </a:tr>
                </a:tbl>
              </a:graphicData>
            </a:graphic>
          </p:graphicFrame>
        </mc:Fallback>
      </mc:AlternateContent>
      <p:sp>
        <p:nvSpPr>
          <p:cNvPr id="11" name="テキスト ボックス 10">
            <a:extLst>
              <a:ext uri="{FF2B5EF4-FFF2-40B4-BE49-F238E27FC236}">
                <a16:creationId xmlns:a16="http://schemas.microsoft.com/office/drawing/2014/main" id="{FD1AEAFC-6C1B-27D0-EE99-EDD594B6158E}"/>
              </a:ext>
            </a:extLst>
          </p:cNvPr>
          <p:cNvSpPr txBox="1"/>
          <p:nvPr/>
        </p:nvSpPr>
        <p:spPr>
          <a:xfrm>
            <a:off x="3752415" y="2593039"/>
            <a:ext cx="354584" cy="369332"/>
          </a:xfrm>
          <a:prstGeom prst="rect">
            <a:avLst/>
          </a:prstGeom>
          <a:noFill/>
        </p:spPr>
        <p:txBody>
          <a:bodyPr wrap="none" rtlCol="0">
            <a:spAutoFit/>
          </a:bodyPr>
          <a:lstStyle/>
          <a:p>
            <a:r>
              <a:rPr kumimoji="1" lang="en-US" altLang="ja-JP" dirty="0"/>
              <a:t>…</a:t>
            </a:r>
            <a:endParaRPr kumimoji="1" lang="ja-JP" altLang="en-US"/>
          </a:p>
        </p:txBody>
      </p:sp>
      <p:sp>
        <p:nvSpPr>
          <p:cNvPr id="12" name="テキスト ボックス 11">
            <a:extLst>
              <a:ext uri="{FF2B5EF4-FFF2-40B4-BE49-F238E27FC236}">
                <a16:creationId xmlns:a16="http://schemas.microsoft.com/office/drawing/2014/main" id="{74664B3B-A5FE-E174-CC2B-E0C15F32FF68}"/>
              </a:ext>
            </a:extLst>
          </p:cNvPr>
          <p:cNvSpPr txBox="1"/>
          <p:nvPr/>
        </p:nvSpPr>
        <p:spPr>
          <a:xfrm>
            <a:off x="4670469" y="2593039"/>
            <a:ext cx="354584" cy="369332"/>
          </a:xfrm>
          <a:prstGeom prst="rect">
            <a:avLst/>
          </a:prstGeom>
          <a:noFill/>
        </p:spPr>
        <p:txBody>
          <a:bodyPr wrap="none" rtlCol="0">
            <a:spAutoFit/>
          </a:bodyPr>
          <a:lstStyle/>
          <a:p>
            <a:r>
              <a:rPr kumimoji="1" lang="en-US" altLang="ja-JP" dirty="0"/>
              <a:t>…</a:t>
            </a:r>
            <a:endParaRPr kumimoji="1" lang="ja-JP" altLang="en-US"/>
          </a:p>
        </p:txBody>
      </p:sp>
      <p:sp>
        <p:nvSpPr>
          <p:cNvPr id="13" name="三角形 12">
            <a:extLst>
              <a:ext uri="{FF2B5EF4-FFF2-40B4-BE49-F238E27FC236}">
                <a16:creationId xmlns:a16="http://schemas.microsoft.com/office/drawing/2014/main" id="{B99E6861-8E2B-CB67-A5EF-D07E01DD202D}"/>
              </a:ext>
            </a:extLst>
          </p:cNvPr>
          <p:cNvSpPr/>
          <p:nvPr/>
        </p:nvSpPr>
        <p:spPr>
          <a:xfrm rot="5400000">
            <a:off x="6536048" y="2650105"/>
            <a:ext cx="769935" cy="278380"/>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EC96337-22A9-004F-CFC3-2FD99CE9844B}"/>
                  </a:ext>
                </a:extLst>
              </p:cNvPr>
              <p:cNvSpPr txBox="1"/>
              <p:nvPr/>
            </p:nvSpPr>
            <p:spPr>
              <a:xfrm>
                <a:off x="9050301" y="2140855"/>
                <a:ext cx="1088845"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14" name="テキスト ボックス 13">
                <a:extLst>
                  <a:ext uri="{FF2B5EF4-FFF2-40B4-BE49-F238E27FC236}">
                    <a16:creationId xmlns:a16="http://schemas.microsoft.com/office/drawing/2014/main" id="{8EC96337-22A9-004F-CFC3-2FD99CE9844B}"/>
                  </a:ext>
                </a:extLst>
              </p:cNvPr>
              <p:cNvSpPr txBox="1">
                <a:spLocks noRot="1" noChangeAspect="1" noMove="1" noResize="1" noEditPoints="1" noAdjustHandles="1" noChangeArrowheads="1" noChangeShapeType="1" noTextEdit="1"/>
              </p:cNvSpPr>
              <p:nvPr/>
            </p:nvSpPr>
            <p:spPr>
              <a:xfrm>
                <a:off x="9050301" y="2140855"/>
                <a:ext cx="1088845" cy="369332"/>
              </a:xfrm>
              <a:prstGeom prst="rect">
                <a:avLst/>
              </a:prstGeom>
              <a:blipFill>
                <a:blip r:embed="rId5"/>
                <a:stretch>
                  <a:fillRect l="-4598" t="-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表 9">
                <a:extLst>
                  <a:ext uri="{FF2B5EF4-FFF2-40B4-BE49-F238E27FC236}">
                    <a16:creationId xmlns:a16="http://schemas.microsoft.com/office/drawing/2014/main" id="{1FB8F62C-9FBE-8B52-91A9-96425C83DC81}"/>
                  </a:ext>
                </a:extLst>
              </p:cNvPr>
              <p:cNvGraphicFramePr>
                <a:graphicFrameLocks noGrp="1"/>
              </p:cNvGraphicFramePr>
              <p:nvPr>
                <p:extLst>
                  <p:ext uri="{D42A27DB-BD31-4B8C-83A1-F6EECF244321}">
                    <p14:modId xmlns:p14="http://schemas.microsoft.com/office/powerpoint/2010/main" val="2651579000"/>
                  </p:ext>
                </p:extLst>
              </p:nvPr>
            </p:nvGraphicFramePr>
            <p:xfrm>
              <a:off x="8373345" y="2562807"/>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2"/>
                                        </a:solidFill>
                                        <a:latin typeface="Cambria Math" panose="02040503050406030204" pitchFamily="18" charset="0"/>
                                      </a:rPr>
                                    </m:ctrlPr>
                                  </m:sSupPr>
                                  <m:e>
                                    <m:r>
                                      <a:rPr kumimoji="1" lang="en-US" altLang="ja-JP" b="1" i="0" smtClean="0">
                                        <a:solidFill>
                                          <a:schemeClr val="tx2"/>
                                        </a:solidFill>
                                        <a:latin typeface="Cambria Math" panose="02040503050406030204" pitchFamily="18" charset="0"/>
                                      </a:rPr>
                                      <m:t>𝐩</m:t>
                                    </m:r>
                                  </m:e>
                                  <m:sup>
                                    <m:r>
                                      <a:rPr kumimoji="1" lang="en-US" altLang="ja-JP" b="1" i="1" smtClean="0">
                                        <a:solidFill>
                                          <a:schemeClr val="tx2"/>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16" name="表 9">
                <a:extLst>
                  <a:ext uri="{FF2B5EF4-FFF2-40B4-BE49-F238E27FC236}">
                    <a16:creationId xmlns:a16="http://schemas.microsoft.com/office/drawing/2014/main" id="{1FB8F62C-9FBE-8B52-91A9-96425C83DC81}"/>
                  </a:ext>
                </a:extLst>
              </p:cNvPr>
              <p:cNvGraphicFramePr>
                <a:graphicFrameLocks noGrp="1"/>
              </p:cNvGraphicFramePr>
              <p:nvPr>
                <p:extLst>
                  <p:ext uri="{D42A27DB-BD31-4B8C-83A1-F6EECF244321}">
                    <p14:modId xmlns:p14="http://schemas.microsoft.com/office/powerpoint/2010/main" val="2651579000"/>
                  </p:ext>
                </p:extLst>
              </p:nvPr>
            </p:nvGraphicFramePr>
            <p:xfrm>
              <a:off x="8373345" y="2562807"/>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l="-2778" r="-405556" b="-5714"/>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B9422081-4479-56D2-7AA5-B2CF2DB7A9C1}"/>
                  </a:ext>
                </a:extLst>
              </p:cNvPr>
              <p:cNvSpPr txBox="1"/>
              <p:nvPr/>
            </p:nvSpPr>
            <p:spPr>
              <a:xfrm>
                <a:off x="405315" y="1092150"/>
                <a:ext cx="8748485" cy="400110"/>
              </a:xfrm>
              <a:prstGeom prst="rect">
                <a:avLst/>
              </a:prstGeom>
              <a:noFill/>
            </p:spPr>
            <p:txBody>
              <a:bodyPr wrap="none" rtlCol="0">
                <a:spAutoFit/>
              </a:bodyPr>
              <a:lstStyle/>
              <a:p>
                <a:r>
                  <a:rPr kumimoji="1" lang="en-US" altLang="ja-JP" sz="2000" b="1" dirty="0"/>
                  <a:t>Step</a:t>
                </a:r>
                <a:r>
                  <a:rPr kumimoji="1" lang="ja-JP" altLang="en-US" sz="2000" b="1"/>
                  <a:t>１</a:t>
                </a:r>
                <a:r>
                  <a:rPr lang="ja-JP" altLang="en-US" sz="2000"/>
                  <a:t>（</a:t>
                </a:r>
                <a14:m>
                  <m:oMath xmlns:m="http://schemas.openxmlformats.org/officeDocument/2006/math">
                    <m:r>
                      <a:rPr lang="en-US" altLang="ja-JP" sz="2000" b="1">
                        <a:latin typeface="Cambria Math" panose="02040503050406030204" pitchFamily="18" charset="0"/>
                      </a:rPr>
                      <m:t>𝐒</m:t>
                    </m:r>
                  </m:oMath>
                </a14:m>
                <a:r>
                  <a:rPr lang="en-US" altLang="ja-JP" sz="2000" dirty="0"/>
                  <a:t> </a:t>
                </a:r>
                <a:r>
                  <a:rPr lang="ja-JP" altLang="en-US" sz="2000"/>
                  <a:t>の初期化：クエリ</a:t>
                </a:r>
                <a:r>
                  <a:rPr lang="en-US" altLang="ja-JP" sz="2000" dirty="0"/>
                  <a:t> </a:t>
                </a:r>
                <a14:m>
                  <m:oMath xmlns:m="http://schemas.openxmlformats.org/officeDocument/2006/math">
                    <m:r>
                      <a:rPr lang="en-US" altLang="ja-JP" sz="2000" b="1">
                        <a:latin typeface="Cambria Math" panose="02040503050406030204" pitchFamily="18" charset="0"/>
                      </a:rPr>
                      <m:t>𝐪</m:t>
                    </m:r>
                  </m:oMath>
                </a14:m>
                <a:r>
                  <a:rPr lang="en-US" altLang="ja-JP" sz="2000" dirty="0"/>
                  <a:t> </a:t>
                </a:r>
                <a:r>
                  <a:rPr lang="ja-JP" altLang="en-US" sz="2000" dirty="0"/>
                  <a:t>と</a:t>
                </a:r>
                <a:r>
                  <a:rPr lang="ja-JP" altLang="en-US" sz="2000"/>
                  <a:t>最大の内積となるアイテムを</a:t>
                </a:r>
                <a:r>
                  <a:rPr lang="en-US" altLang="ja-JP" sz="2000" dirty="0"/>
                  <a:t> </a:t>
                </a:r>
                <a14:m>
                  <m:oMath xmlns:m="http://schemas.openxmlformats.org/officeDocument/2006/math">
                    <m:r>
                      <a:rPr lang="en-US" altLang="ja-JP" sz="2000" b="1">
                        <a:latin typeface="Cambria Math" panose="02040503050406030204" pitchFamily="18" charset="0"/>
                      </a:rPr>
                      <m:t>𝐒</m:t>
                    </m:r>
                  </m:oMath>
                </a14:m>
                <a:r>
                  <a:rPr lang="en-US" altLang="ja-JP" sz="2000" dirty="0"/>
                  <a:t> </a:t>
                </a:r>
                <a:r>
                  <a:rPr lang="ja-JP" altLang="en-US" sz="2000"/>
                  <a:t>に追加）</a:t>
                </a:r>
                <a:endParaRPr lang="en-US" altLang="ja-JP" dirty="0"/>
              </a:p>
            </p:txBody>
          </p:sp>
        </mc:Choice>
        <mc:Fallback xmlns="">
          <p:sp>
            <p:nvSpPr>
              <p:cNvPr id="17" name="テキスト ボックス 16">
                <a:extLst>
                  <a:ext uri="{FF2B5EF4-FFF2-40B4-BE49-F238E27FC236}">
                    <a16:creationId xmlns:a16="http://schemas.microsoft.com/office/drawing/2014/main" id="{B9422081-4479-56D2-7AA5-B2CF2DB7A9C1}"/>
                  </a:ext>
                </a:extLst>
              </p:cNvPr>
              <p:cNvSpPr txBox="1">
                <a:spLocks noRot="1" noChangeAspect="1" noMove="1" noResize="1" noEditPoints="1" noAdjustHandles="1" noChangeArrowheads="1" noChangeShapeType="1" noTextEdit="1"/>
              </p:cNvSpPr>
              <p:nvPr/>
            </p:nvSpPr>
            <p:spPr>
              <a:xfrm>
                <a:off x="405315" y="1092150"/>
                <a:ext cx="8748485" cy="400110"/>
              </a:xfrm>
              <a:prstGeom prst="rect">
                <a:avLst/>
              </a:prstGeom>
              <a:blipFill>
                <a:blip r:embed="rId7"/>
                <a:stretch>
                  <a:fillRect l="-725" t="-909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5384D0FC-ABB1-EF69-6539-6E41B6DB7EB6}"/>
                  </a:ext>
                </a:extLst>
              </p:cNvPr>
              <p:cNvSpPr txBox="1"/>
              <p:nvPr/>
            </p:nvSpPr>
            <p:spPr>
              <a:xfrm>
                <a:off x="482484" y="1504009"/>
                <a:ext cx="9032666" cy="668645"/>
              </a:xfrm>
              <a:prstGeom prst="rect">
                <a:avLst/>
              </a:prstGeom>
              <a:noFill/>
            </p:spPr>
            <p:txBody>
              <a:bodyPr wrap="none" rtlCol="0">
                <a:spAutoFit/>
              </a:bodyPr>
              <a:lstStyle/>
              <a:p>
                <a:pPr marL="285750" indent="-285750">
                  <a:buFont typeface="Wingdings" pitchFamily="2" charset="2"/>
                  <a:buChar char="p"/>
                </a:pPr>
                <a:r>
                  <a:rPr lang="en-US" altLang="ja-JP" dirty="0"/>
                  <a:t> </a:t>
                </a:r>
                <a:r>
                  <a:rPr lang="ja-JP" altLang="en-US"/>
                  <a:t>コーシーシュワルツの不等式（</a:t>
                </a:r>
                <a:r>
                  <a:rPr lang="en-US" altLang="ja-JP" b="1" dirty="0"/>
                  <a:t> </a:t>
                </a:r>
                <a14:m>
                  <m:oMath xmlns:m="http://schemas.openxmlformats.org/officeDocument/2006/math">
                    <m:r>
                      <a:rPr lang="en-US" altLang="ja-JP" b="1">
                        <a:latin typeface="Cambria Math" panose="02040503050406030204" pitchFamily="18" charset="0"/>
                      </a:rPr>
                      <m:t>𝐩</m:t>
                    </m:r>
                    <m:r>
                      <a:rPr lang="en-US" altLang="ja-JP" b="1">
                        <a:latin typeface="Cambria Math" panose="02040503050406030204" pitchFamily="18" charset="0"/>
                      </a:rPr>
                      <m:t>⋅</m:t>
                    </m:r>
                    <m:r>
                      <a:rPr lang="en-US" altLang="ja-JP" b="1">
                        <a:latin typeface="Cambria Math" panose="02040503050406030204" pitchFamily="18" charset="0"/>
                      </a:rPr>
                      <m:t>𝐪</m:t>
                    </m:r>
                    <m:r>
                      <a:rPr lang="en-US" altLang="ja-JP" b="1">
                        <a:latin typeface="Cambria Math" panose="02040503050406030204" pitchFamily="18" charset="0"/>
                      </a:rPr>
                      <m:t>≤</m:t>
                    </m:r>
                    <m:d>
                      <m:dPr>
                        <m:begChr m:val="‖"/>
                        <m:endChr m:val="‖"/>
                        <m:ctrlPr>
                          <a:rPr lang="en-US" altLang="ja-JP" b="1" i="1">
                            <a:latin typeface="Cambria Math" panose="02040503050406030204" pitchFamily="18" charset="0"/>
                          </a:rPr>
                        </m:ctrlPr>
                      </m:dPr>
                      <m:e>
                        <m:r>
                          <a:rPr lang="en-US" altLang="ja-JP" b="1">
                            <a:latin typeface="Cambria Math" panose="02040503050406030204" pitchFamily="18" charset="0"/>
                          </a:rPr>
                          <m:t>𝐩</m:t>
                        </m:r>
                      </m:e>
                    </m:d>
                    <m:d>
                      <m:dPr>
                        <m:begChr m:val="‖"/>
                        <m:endChr m:val="‖"/>
                        <m:ctrlPr>
                          <a:rPr lang="en-US" altLang="ja-JP" b="1" i="1">
                            <a:latin typeface="Cambria Math" panose="02040503050406030204" pitchFamily="18" charset="0"/>
                          </a:rPr>
                        </m:ctrlPr>
                      </m:dPr>
                      <m:e>
                        <m:r>
                          <a:rPr lang="en-US" altLang="ja-JP" b="1">
                            <a:latin typeface="Cambria Math" panose="02040503050406030204" pitchFamily="18" charset="0"/>
                          </a:rPr>
                          <m:t>𝐪</m:t>
                        </m:r>
                      </m:e>
                    </m:d>
                    <m:r>
                      <a:rPr lang="en-US" altLang="ja-JP" b="1" i="1">
                        <a:latin typeface="Cambria Math" panose="02040503050406030204" pitchFamily="18" charset="0"/>
                      </a:rPr>
                      <m:t> </m:t>
                    </m:r>
                  </m:oMath>
                </a14:m>
                <a:r>
                  <a:rPr lang="ja-JP" altLang="en-US"/>
                  <a:t>）を利用し，</a:t>
                </a:r>
                <a:r>
                  <a:rPr lang="ja-JP" altLang="en-US" b="1"/>
                  <a:t>内積の計算回数を削減</a:t>
                </a:r>
                <a:endParaRPr lang="en-US" altLang="ja-JP" b="1" dirty="0"/>
              </a:p>
              <a:p>
                <a:pPr marL="285750" indent="-285750">
                  <a:buFont typeface="Wingdings" pitchFamily="2" charset="2"/>
                  <a:buChar char="p"/>
                </a:pPr>
                <a:r>
                  <a:rPr lang="en-US" altLang="ja-JP" dirty="0">
                    <a:ea typeface="Cambria Math" panose="02040503050406030204" pitchFamily="18" charset="0"/>
                  </a:rPr>
                  <a:t>Key </a:t>
                </a:r>
                <a14:m>
                  <m:oMath xmlns:m="http://schemas.openxmlformats.org/officeDocument/2006/math">
                    <m:r>
                      <a:rPr lang="en-US" altLang="ja-JP" i="1">
                        <a:latin typeface="Cambria Math" panose="02040503050406030204" pitchFamily="18" charset="0"/>
                        <a:ea typeface="Cambria Math" panose="02040503050406030204" pitchFamily="18" charset="0"/>
                      </a:rPr>
                      <m:t>𝛾</m:t>
                    </m:r>
                  </m:oMath>
                </a14:m>
                <a:r>
                  <a:rPr lang="en-US" altLang="ja-JP" dirty="0"/>
                  <a:t> </a:t>
                </a:r>
                <a:r>
                  <a:rPr lang="ja-JP" altLang="en-US"/>
                  <a:t>を更新</a:t>
                </a:r>
                <a:endParaRPr lang="en-US" altLang="ja-JP" sz="800" b="1" dirty="0"/>
              </a:p>
            </p:txBody>
          </p:sp>
        </mc:Choice>
        <mc:Fallback xmlns="">
          <p:sp>
            <p:nvSpPr>
              <p:cNvPr id="19" name="テキスト ボックス 18">
                <a:extLst>
                  <a:ext uri="{FF2B5EF4-FFF2-40B4-BE49-F238E27FC236}">
                    <a16:creationId xmlns:a16="http://schemas.microsoft.com/office/drawing/2014/main" id="{5384D0FC-ABB1-EF69-6539-6E41B6DB7EB6}"/>
                  </a:ext>
                </a:extLst>
              </p:cNvPr>
              <p:cNvSpPr txBox="1">
                <a:spLocks noRot="1" noChangeAspect="1" noMove="1" noResize="1" noEditPoints="1" noAdjustHandles="1" noChangeArrowheads="1" noChangeShapeType="1" noTextEdit="1"/>
              </p:cNvSpPr>
              <p:nvPr/>
            </p:nvSpPr>
            <p:spPr>
              <a:xfrm>
                <a:off x="482484" y="1504009"/>
                <a:ext cx="9032666" cy="668645"/>
              </a:xfrm>
              <a:prstGeom prst="rect">
                <a:avLst/>
              </a:prstGeom>
              <a:blipFill>
                <a:blip r:embed="rId8"/>
                <a:stretch>
                  <a:fillRect l="-281" t="-3774" r="-281" b="-11321"/>
                </a:stretch>
              </a:blipFill>
            </p:spPr>
            <p:txBody>
              <a:bodyPr/>
              <a:lstStyle/>
              <a:p>
                <a:r>
                  <a:rPr lang="ja-JP" altLang="en-US">
                    <a:noFill/>
                  </a:rPr>
                  <a:t> </a:t>
                </a:r>
              </a:p>
            </p:txBody>
          </p:sp>
        </mc:Fallback>
      </mc:AlternateContent>
      <p:sp>
        <p:nvSpPr>
          <p:cNvPr id="15" name="正方形/長方形 14">
            <a:extLst>
              <a:ext uri="{FF2B5EF4-FFF2-40B4-BE49-F238E27FC236}">
                <a16:creationId xmlns:a16="http://schemas.microsoft.com/office/drawing/2014/main" id="{9EEF7B2D-DE5C-E500-5A85-54F10FC48FA2}"/>
              </a:ext>
            </a:extLst>
          </p:cNvPr>
          <p:cNvSpPr/>
          <p:nvPr/>
        </p:nvSpPr>
        <p:spPr>
          <a:xfrm>
            <a:off x="286049" y="3668051"/>
            <a:ext cx="11690602" cy="3054743"/>
          </a:xfrm>
          <a:prstGeom prst="rect">
            <a:avLst/>
          </a:prstGeom>
          <a:solidFill>
            <a:srgbClr val="FFF8E9">
              <a:alpha val="88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979ECDFD-885F-020B-53AB-7BC9B9359E7B}"/>
                  </a:ext>
                </a:extLst>
              </p:cNvPr>
              <p:cNvSpPr txBox="1"/>
              <p:nvPr/>
            </p:nvSpPr>
            <p:spPr>
              <a:xfrm>
                <a:off x="1101437" y="6168870"/>
                <a:ext cx="1210186"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21" name="テキスト ボックス 20">
                <a:extLst>
                  <a:ext uri="{FF2B5EF4-FFF2-40B4-BE49-F238E27FC236}">
                    <a16:creationId xmlns:a16="http://schemas.microsoft.com/office/drawing/2014/main" id="{979ECDFD-885F-020B-53AB-7BC9B9359E7B}"/>
                  </a:ext>
                </a:extLst>
              </p:cNvPr>
              <p:cNvSpPr txBox="1">
                <a:spLocks noRot="1" noChangeAspect="1" noMove="1" noResize="1" noEditPoints="1" noAdjustHandles="1" noChangeArrowheads="1" noChangeShapeType="1" noTextEdit="1"/>
              </p:cNvSpPr>
              <p:nvPr/>
            </p:nvSpPr>
            <p:spPr>
              <a:xfrm>
                <a:off x="1101437" y="6168870"/>
                <a:ext cx="1210186" cy="369332"/>
              </a:xfrm>
              <a:prstGeom prst="rect">
                <a:avLst/>
              </a:prstGeom>
              <a:blipFill>
                <a:blip r:embed="rId9"/>
                <a:stretch>
                  <a:fillRect l="-4167" t="-3226"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5" name="表 9">
                <a:extLst>
                  <a:ext uri="{FF2B5EF4-FFF2-40B4-BE49-F238E27FC236}">
                    <a16:creationId xmlns:a16="http://schemas.microsoft.com/office/drawing/2014/main" id="{DFF21971-30B8-B45C-D7BD-80FC7FB87CF8}"/>
                  </a:ext>
                </a:extLst>
              </p:cNvPr>
              <p:cNvGraphicFramePr>
                <a:graphicFrameLocks noGrp="1"/>
              </p:cNvGraphicFramePr>
              <p:nvPr>
                <p:extLst>
                  <p:ext uri="{D42A27DB-BD31-4B8C-83A1-F6EECF244321}">
                    <p14:modId xmlns:p14="http://schemas.microsoft.com/office/powerpoint/2010/main" val="2879109910"/>
                  </p:ext>
                </p:extLst>
              </p:nvPr>
            </p:nvGraphicFramePr>
            <p:xfrm>
              <a:off x="2365290" y="6137536"/>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𝟐</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𝟑</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25" name="表 9">
                <a:extLst>
                  <a:ext uri="{FF2B5EF4-FFF2-40B4-BE49-F238E27FC236}">
                    <a16:creationId xmlns:a16="http://schemas.microsoft.com/office/drawing/2014/main" id="{DFF21971-30B8-B45C-D7BD-80FC7FB87CF8}"/>
                  </a:ext>
                </a:extLst>
              </p:cNvPr>
              <p:cNvGraphicFramePr>
                <a:graphicFrameLocks noGrp="1"/>
              </p:cNvGraphicFramePr>
              <p:nvPr>
                <p:extLst>
                  <p:ext uri="{D42A27DB-BD31-4B8C-83A1-F6EECF244321}">
                    <p14:modId xmlns:p14="http://schemas.microsoft.com/office/powerpoint/2010/main" val="2879109910"/>
                  </p:ext>
                </p:extLst>
              </p:nvPr>
            </p:nvGraphicFramePr>
            <p:xfrm>
              <a:off x="2365290" y="6137536"/>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0"/>
                          <a:stretch>
                            <a:fillRect l="-2778" t="-2857" r="-4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0"/>
                          <a:stretch>
                            <a:fillRect l="-102778" t="-2857" r="-3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0"/>
                          <a:stretch>
                            <a:fillRect l="-197297" t="-2857" r="-197297"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E8E60644-FEDE-709A-8B89-0DB917C9810A}"/>
                  </a:ext>
                </a:extLst>
              </p:cNvPr>
              <p:cNvSpPr txBox="1"/>
              <p:nvPr/>
            </p:nvSpPr>
            <p:spPr>
              <a:xfrm>
                <a:off x="9026530" y="5261114"/>
                <a:ext cx="1088845"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28" name="テキスト ボックス 27">
                <a:extLst>
                  <a:ext uri="{FF2B5EF4-FFF2-40B4-BE49-F238E27FC236}">
                    <a16:creationId xmlns:a16="http://schemas.microsoft.com/office/drawing/2014/main" id="{E8E60644-FEDE-709A-8B89-0DB917C9810A}"/>
                  </a:ext>
                </a:extLst>
              </p:cNvPr>
              <p:cNvSpPr txBox="1">
                <a:spLocks noRot="1" noChangeAspect="1" noMove="1" noResize="1" noEditPoints="1" noAdjustHandles="1" noChangeArrowheads="1" noChangeShapeType="1" noTextEdit="1"/>
              </p:cNvSpPr>
              <p:nvPr/>
            </p:nvSpPr>
            <p:spPr>
              <a:xfrm>
                <a:off x="9026530" y="5261114"/>
                <a:ext cx="1088845" cy="369332"/>
              </a:xfrm>
              <a:prstGeom prst="rect">
                <a:avLst/>
              </a:prstGeom>
              <a:blipFill>
                <a:blip r:embed="rId11"/>
                <a:stretch>
                  <a:fillRect l="-4598" t="-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D750D1A7-5218-4648-1915-D1246713F410}"/>
                  </a:ext>
                </a:extLst>
              </p:cNvPr>
              <p:cNvSpPr txBox="1"/>
              <p:nvPr/>
            </p:nvSpPr>
            <p:spPr>
              <a:xfrm>
                <a:off x="6655192" y="5512686"/>
                <a:ext cx="627543"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1" i="1" smtClean="0">
                              <a:latin typeface="Cambria Math" panose="02040503050406030204" pitchFamily="18" charset="0"/>
                            </a:rPr>
                          </m:ctrlPr>
                        </m:sSupPr>
                        <m:e>
                          <m:r>
                            <a:rPr kumimoji="1" lang="en-US" altLang="ja-JP" sz="3600" b="1" i="0" smtClean="0">
                              <a:latin typeface="Cambria Math" panose="02040503050406030204" pitchFamily="18" charset="0"/>
                            </a:rPr>
                            <m:t>𝐩</m:t>
                          </m:r>
                        </m:e>
                        <m:sup>
                          <m:r>
                            <a:rPr kumimoji="1" lang="en-US" altLang="ja-JP" sz="3600" b="1" i="1" smtClean="0">
                              <a:latin typeface="Cambria Math" panose="02040503050406030204" pitchFamily="18" charset="0"/>
                            </a:rPr>
                            <m:t>∗</m:t>
                          </m:r>
                        </m:sup>
                      </m:sSup>
                    </m:oMath>
                  </m:oMathPara>
                </a14:m>
                <a:endParaRPr kumimoji="1" lang="ja-JP" altLang="en-US" sz="2400" b="1"/>
              </a:p>
            </p:txBody>
          </p:sp>
        </mc:Choice>
        <mc:Fallback xmlns="">
          <p:sp>
            <p:nvSpPr>
              <p:cNvPr id="30" name="テキスト ボックス 29">
                <a:extLst>
                  <a:ext uri="{FF2B5EF4-FFF2-40B4-BE49-F238E27FC236}">
                    <a16:creationId xmlns:a16="http://schemas.microsoft.com/office/drawing/2014/main" id="{D750D1A7-5218-4648-1915-D1246713F410}"/>
                  </a:ext>
                </a:extLst>
              </p:cNvPr>
              <p:cNvSpPr txBox="1">
                <a:spLocks noRot="1" noChangeAspect="1" noMove="1" noResize="1" noEditPoints="1" noAdjustHandles="1" noChangeArrowheads="1" noChangeShapeType="1" noTextEdit="1"/>
              </p:cNvSpPr>
              <p:nvPr/>
            </p:nvSpPr>
            <p:spPr>
              <a:xfrm>
                <a:off x="6655192" y="5512686"/>
                <a:ext cx="627543" cy="646331"/>
              </a:xfrm>
              <a:prstGeom prst="rect">
                <a:avLst/>
              </a:prstGeom>
              <a:blipFill>
                <a:blip r:embed="rId12"/>
                <a:stretch>
                  <a:fillRect l="-14000" b="-17308"/>
                </a:stretch>
              </a:blipFill>
            </p:spPr>
            <p:txBody>
              <a:bodyPr/>
              <a:lstStyle/>
              <a:p>
                <a:r>
                  <a:rPr lang="ja-JP" altLang="en-US">
                    <a:noFill/>
                  </a:rPr>
                  <a:t> </a:t>
                </a:r>
              </a:p>
            </p:txBody>
          </p:sp>
        </mc:Fallback>
      </mc:AlternateContent>
      <p:sp>
        <p:nvSpPr>
          <p:cNvPr id="31" name="三角形 30">
            <a:extLst>
              <a:ext uri="{FF2B5EF4-FFF2-40B4-BE49-F238E27FC236}">
                <a16:creationId xmlns:a16="http://schemas.microsoft.com/office/drawing/2014/main" id="{454148E5-E502-DAAA-8D73-00ECABE7BFF4}"/>
              </a:ext>
            </a:extLst>
          </p:cNvPr>
          <p:cNvSpPr/>
          <p:nvPr/>
        </p:nvSpPr>
        <p:spPr>
          <a:xfrm rot="5400000">
            <a:off x="5804963" y="5789057"/>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graphicFrame>
            <p:nvGraphicFramePr>
              <p:cNvPr id="32" name="表 9">
                <a:extLst>
                  <a:ext uri="{FF2B5EF4-FFF2-40B4-BE49-F238E27FC236}">
                    <a16:creationId xmlns:a16="http://schemas.microsoft.com/office/drawing/2014/main" id="{2F09D1D6-C647-4043-F059-3AD734CB7AB8}"/>
                  </a:ext>
                </a:extLst>
              </p:cNvPr>
              <p:cNvGraphicFramePr>
                <a:graphicFrameLocks noGrp="1"/>
              </p:cNvGraphicFramePr>
              <p:nvPr>
                <p:extLst>
                  <p:ext uri="{D42A27DB-BD31-4B8C-83A1-F6EECF244321}">
                    <p14:modId xmlns:p14="http://schemas.microsoft.com/office/powerpoint/2010/main" val="2017710932"/>
                  </p:ext>
                </p:extLst>
              </p:nvPr>
            </p:nvGraphicFramePr>
            <p:xfrm>
              <a:off x="8379602" y="572029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𝟐</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𝟑</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rgbClr val="FF0000"/>
                                        </a:solidFill>
                                        <a:latin typeface="Cambria Math" panose="02040503050406030204" pitchFamily="18" charset="0"/>
                                      </a:rPr>
                                    </m:ctrlPr>
                                  </m:sSupPr>
                                  <m:e>
                                    <m:r>
                                      <a:rPr kumimoji="1" lang="en-US" altLang="ja-JP" b="1" i="0" smtClean="0">
                                        <a:solidFill>
                                          <a:srgbClr val="FF0000"/>
                                        </a:solidFill>
                                        <a:latin typeface="Cambria Math" panose="02040503050406030204" pitchFamily="18" charset="0"/>
                                      </a:rPr>
                                      <m:t>𝐩</m:t>
                                    </m:r>
                                  </m:e>
                                  <m:sup>
                                    <m:r>
                                      <a:rPr kumimoji="1" lang="en-US" altLang="ja-JP" b="1" i="1" smtClean="0">
                                        <a:solidFill>
                                          <a:srgbClr val="FF0000"/>
                                        </a:solidFill>
                                        <a:latin typeface="Cambria Math" panose="02040503050406030204" pitchFamily="18" charset="0"/>
                                      </a:rPr>
                                      <m:t>𝒌</m:t>
                                    </m:r>
                                  </m:sup>
                                </m:sSup>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32" name="表 9">
                <a:extLst>
                  <a:ext uri="{FF2B5EF4-FFF2-40B4-BE49-F238E27FC236}">
                    <a16:creationId xmlns:a16="http://schemas.microsoft.com/office/drawing/2014/main" id="{2F09D1D6-C647-4043-F059-3AD734CB7AB8}"/>
                  </a:ext>
                </a:extLst>
              </p:cNvPr>
              <p:cNvGraphicFramePr>
                <a:graphicFrameLocks noGrp="1"/>
              </p:cNvGraphicFramePr>
              <p:nvPr>
                <p:extLst>
                  <p:ext uri="{D42A27DB-BD31-4B8C-83A1-F6EECF244321}">
                    <p14:modId xmlns:p14="http://schemas.microsoft.com/office/powerpoint/2010/main" val="2017710932"/>
                  </p:ext>
                </p:extLst>
              </p:nvPr>
            </p:nvGraphicFramePr>
            <p:xfrm>
              <a:off x="8379602" y="572029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t="-2857" r="-4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100000" t="-2857" r="-3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194595" t="-2857" r="-197297"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402778" t="-2857" r="-2778" b="-2857"/>
                          </a:stretch>
                        </a:blipFill>
                      </a:tcPr>
                    </a:tc>
                    <a:extLst>
                      <a:ext uri="{0D108BD9-81ED-4DB2-BD59-A6C34878D82A}">
                        <a16:rowId xmlns:a16="http://schemas.microsoft.com/office/drawing/2014/main" val="1542042504"/>
                      </a:ext>
                    </a:extLst>
                  </a:tr>
                </a:tbl>
              </a:graphicData>
            </a:graphic>
          </p:graphicFrame>
        </mc:Fallback>
      </mc:AlternateContent>
      <p:sp>
        <p:nvSpPr>
          <p:cNvPr id="33" name="テキスト ボックス 32">
            <a:extLst>
              <a:ext uri="{FF2B5EF4-FFF2-40B4-BE49-F238E27FC236}">
                <a16:creationId xmlns:a16="http://schemas.microsoft.com/office/drawing/2014/main" id="{8FEB4657-05B9-9495-D144-1B938F4F0768}"/>
              </a:ext>
            </a:extLst>
          </p:cNvPr>
          <p:cNvSpPr txBox="1"/>
          <p:nvPr/>
        </p:nvSpPr>
        <p:spPr>
          <a:xfrm>
            <a:off x="3785976" y="6112697"/>
            <a:ext cx="354584" cy="369332"/>
          </a:xfrm>
          <a:prstGeom prst="rect">
            <a:avLst/>
          </a:prstGeom>
          <a:noFill/>
        </p:spPr>
        <p:txBody>
          <a:bodyPr wrap="none" rtlCol="0">
            <a:spAutoFit/>
          </a:bodyPr>
          <a:lstStyle/>
          <a:p>
            <a:r>
              <a:rPr kumimoji="1" lang="en-US" altLang="ja-JP" dirty="0"/>
              <a:t>…</a:t>
            </a:r>
            <a:endParaRPr kumimoji="1" lang="ja-JP" altLang="en-US"/>
          </a:p>
        </p:txBody>
      </p:sp>
      <p:sp>
        <p:nvSpPr>
          <p:cNvPr id="34" name="テキスト ボックス 33">
            <a:extLst>
              <a:ext uri="{FF2B5EF4-FFF2-40B4-BE49-F238E27FC236}">
                <a16:creationId xmlns:a16="http://schemas.microsoft.com/office/drawing/2014/main" id="{C5617717-21D3-305D-32EA-A56177047DFB}"/>
              </a:ext>
            </a:extLst>
          </p:cNvPr>
          <p:cNvSpPr txBox="1"/>
          <p:nvPr/>
        </p:nvSpPr>
        <p:spPr>
          <a:xfrm>
            <a:off x="9818271" y="5695459"/>
            <a:ext cx="354584" cy="369332"/>
          </a:xfrm>
          <a:prstGeom prst="rect">
            <a:avLst/>
          </a:prstGeom>
          <a:noFill/>
        </p:spPr>
        <p:txBody>
          <a:bodyPr wrap="none" rtlCol="0">
            <a:spAutoFit/>
          </a:bodyPr>
          <a:lstStyle/>
          <a:p>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B8784DE-AAEA-3578-939E-822CF81A10E2}"/>
                  </a:ext>
                </a:extLst>
              </p:cNvPr>
              <p:cNvSpPr txBox="1"/>
              <p:nvPr/>
            </p:nvSpPr>
            <p:spPr>
              <a:xfrm>
                <a:off x="5169184" y="6265508"/>
                <a:ext cx="1773499" cy="400110"/>
              </a:xfrm>
              <a:prstGeom prst="rect">
                <a:avLst/>
              </a:prstGeom>
              <a:noFill/>
            </p:spPr>
            <p:txBody>
              <a:bodyPr wrap="none" rtlCol="0">
                <a:spAutoFit/>
              </a:bodyPr>
              <a:lstStyle/>
              <a:p>
                <a14:m>
                  <m:oMath xmlns:m="http://schemas.openxmlformats.org/officeDocument/2006/math">
                    <m:r>
                      <a:rPr lang="en-US" altLang="ja-JP" sz="2000" i="1" smtClean="0">
                        <a:solidFill>
                          <a:schemeClr val="tx1"/>
                        </a:solidFill>
                        <a:latin typeface="Cambria Math" panose="02040503050406030204" pitchFamily="18" charset="0"/>
                      </a:rPr>
                      <m:t>𝑓</m:t>
                    </m:r>
                    <m:d>
                      <m:dPr>
                        <m:ctrlPr>
                          <a:rPr lang="en-US" altLang="ja-JP" sz="2000" i="1">
                            <a:solidFill>
                              <a:schemeClr val="tx1"/>
                            </a:solidFill>
                            <a:latin typeface="Cambria Math" panose="02040503050406030204" pitchFamily="18" charset="0"/>
                          </a:rPr>
                        </m:ctrlPr>
                      </m:dPr>
                      <m:e>
                        <m:r>
                          <a:rPr lang="en-US" altLang="ja-JP" sz="2000" b="1">
                            <a:solidFill>
                              <a:schemeClr val="tx1"/>
                            </a:solidFill>
                            <a:latin typeface="Cambria Math" panose="02040503050406030204" pitchFamily="18" charset="0"/>
                          </a:rPr>
                          <m:t>𝐩</m:t>
                        </m:r>
                        <m:r>
                          <a:rPr lang="en-US" altLang="ja-JP" sz="2000" i="1">
                            <a:solidFill>
                              <a:schemeClr val="tx1"/>
                            </a:solidFill>
                            <a:latin typeface="Cambria Math" panose="02040503050406030204" pitchFamily="18" charset="0"/>
                          </a:rPr>
                          <m:t>,</m:t>
                        </m:r>
                        <m:r>
                          <a:rPr lang="en-US" altLang="ja-JP" sz="2000" b="1">
                            <a:solidFill>
                              <a:schemeClr val="tx1"/>
                            </a:solidFill>
                            <a:latin typeface="Cambria Math" panose="02040503050406030204" pitchFamily="18" charset="0"/>
                          </a:rPr>
                          <m:t>𝐒</m:t>
                        </m:r>
                      </m:e>
                    </m:d>
                  </m:oMath>
                </a14:m>
                <a:r>
                  <a:rPr kumimoji="1" lang="en-US" altLang="ja-JP" sz="2000" dirty="0"/>
                  <a:t> </a:t>
                </a:r>
                <a:r>
                  <a:rPr lang="ja-JP" altLang="en-US" sz="2000"/>
                  <a:t>の</a:t>
                </a:r>
                <a:r>
                  <a:rPr kumimoji="1" lang="ja-JP" altLang="en-US" sz="2000"/>
                  <a:t>計算</a:t>
                </a:r>
                <a:endParaRPr kumimoji="1" lang="en-US" altLang="ja-JP" sz="2000" dirty="0"/>
              </a:p>
            </p:txBody>
          </p:sp>
        </mc:Choice>
        <mc:Fallback xmlns="">
          <p:sp>
            <p:nvSpPr>
              <p:cNvPr id="36" name="テキスト ボックス 35">
                <a:extLst>
                  <a:ext uri="{FF2B5EF4-FFF2-40B4-BE49-F238E27FC236}">
                    <a16:creationId xmlns:a16="http://schemas.microsoft.com/office/drawing/2014/main" id="{6B8784DE-AAEA-3578-939E-822CF81A10E2}"/>
                  </a:ext>
                </a:extLst>
              </p:cNvPr>
              <p:cNvSpPr txBox="1">
                <a:spLocks noRot="1" noChangeAspect="1" noMove="1" noResize="1" noEditPoints="1" noAdjustHandles="1" noChangeArrowheads="1" noChangeShapeType="1" noTextEdit="1"/>
              </p:cNvSpPr>
              <p:nvPr/>
            </p:nvSpPr>
            <p:spPr>
              <a:xfrm>
                <a:off x="5169184" y="6265508"/>
                <a:ext cx="1773499" cy="400110"/>
              </a:xfrm>
              <a:prstGeom prst="rect">
                <a:avLst/>
              </a:prstGeom>
              <a:blipFill>
                <a:blip r:embed="rId14"/>
                <a:stretch>
                  <a:fillRect l="-1429" t="-6250" r="-2857" b="-31250"/>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7342F38D-A325-ADF6-BBF7-782AD3ED6FF3}"/>
              </a:ext>
            </a:extLst>
          </p:cNvPr>
          <p:cNvSpPr txBox="1"/>
          <p:nvPr/>
        </p:nvSpPr>
        <p:spPr>
          <a:xfrm>
            <a:off x="7404473" y="6265508"/>
            <a:ext cx="697627" cy="400110"/>
          </a:xfrm>
          <a:prstGeom prst="rect">
            <a:avLst/>
          </a:prstGeom>
          <a:noFill/>
        </p:spPr>
        <p:txBody>
          <a:bodyPr wrap="none" rtlCol="0">
            <a:spAutoFit/>
          </a:bodyPr>
          <a:lstStyle/>
          <a:p>
            <a:r>
              <a:rPr kumimoji="1" lang="ja-JP" altLang="en-US" sz="2000"/>
              <a:t>追加</a:t>
            </a:r>
          </a:p>
        </p:txBody>
      </p:sp>
      <p:sp>
        <p:nvSpPr>
          <p:cNvPr id="38" name="三角形 37">
            <a:extLst>
              <a:ext uri="{FF2B5EF4-FFF2-40B4-BE49-F238E27FC236}">
                <a16:creationId xmlns:a16="http://schemas.microsoft.com/office/drawing/2014/main" id="{6B72F01E-7E58-AD84-618A-F85CD6372E96}"/>
              </a:ext>
            </a:extLst>
          </p:cNvPr>
          <p:cNvSpPr/>
          <p:nvPr/>
        </p:nvSpPr>
        <p:spPr>
          <a:xfrm rot="5400000">
            <a:off x="7403905" y="5792194"/>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BF6EB215-D8CF-6A06-3EDE-E2722B5BE049}"/>
                  </a:ext>
                </a:extLst>
              </p:cNvPr>
              <p:cNvSpPr txBox="1"/>
              <p:nvPr/>
            </p:nvSpPr>
            <p:spPr>
              <a:xfrm>
                <a:off x="431454" y="5535534"/>
                <a:ext cx="1766830" cy="369332"/>
              </a:xfrm>
              <a:prstGeom prst="rect">
                <a:avLst/>
              </a:prstGeom>
              <a:noFill/>
            </p:spPr>
            <p:txBody>
              <a:bodyPr wrap="none" rtlCol="0">
                <a:spAutoFit/>
              </a:bodyPr>
              <a:lstStyle/>
              <a:p>
                <a:r>
                  <a:rPr lang="ja-JP" altLang="en-US">
                    <a:solidFill>
                      <a:prstClr val="black"/>
                    </a:solidFill>
                    <a:latin typeface="Calibri" panose="020F0502020204030204"/>
                  </a:rPr>
                  <a:t>アイテム集合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𝐏</m:t>
                    </m:r>
                  </m:oMath>
                </a14:m>
                <a:endParaRPr lang="ja-JP" altLang="en-US" b="1">
                  <a:solidFill>
                    <a:prstClr val="black"/>
                  </a:solidFill>
                  <a:latin typeface="Calibri" panose="020F0502020204030204"/>
                </a:endParaRPr>
              </a:p>
            </p:txBody>
          </p:sp>
        </mc:Choice>
        <mc:Fallback xmlns="">
          <p:sp>
            <p:nvSpPr>
              <p:cNvPr id="41" name="テキスト ボックス 40">
                <a:extLst>
                  <a:ext uri="{FF2B5EF4-FFF2-40B4-BE49-F238E27FC236}">
                    <a16:creationId xmlns:a16="http://schemas.microsoft.com/office/drawing/2014/main" id="{BF6EB215-D8CF-6A06-3EDE-E2722B5BE049}"/>
                  </a:ext>
                </a:extLst>
              </p:cNvPr>
              <p:cNvSpPr txBox="1">
                <a:spLocks noRot="1" noChangeAspect="1" noMove="1" noResize="1" noEditPoints="1" noAdjustHandles="1" noChangeArrowheads="1" noChangeShapeType="1" noTextEdit="1"/>
              </p:cNvSpPr>
              <p:nvPr/>
            </p:nvSpPr>
            <p:spPr>
              <a:xfrm>
                <a:off x="431454" y="5535534"/>
                <a:ext cx="1766830" cy="369332"/>
              </a:xfrm>
              <a:prstGeom prst="rect">
                <a:avLst/>
              </a:prstGeom>
              <a:blipFill>
                <a:blip r:embed="rId15"/>
                <a:stretch>
                  <a:fillRect l="-3571" t="-3226" b="-22581"/>
                </a:stretch>
              </a:blipFill>
            </p:spPr>
            <p:txBody>
              <a:bodyPr/>
              <a:lstStyle/>
              <a:p>
                <a:r>
                  <a:rPr lang="ja-JP" altLang="en-US">
                    <a:noFill/>
                  </a:rPr>
                  <a:t> </a:t>
                </a:r>
              </a:p>
            </p:txBody>
          </p:sp>
        </mc:Fallback>
      </mc:AlternateContent>
      <p:cxnSp>
        <p:nvCxnSpPr>
          <p:cNvPr id="42" name="直線矢印コネクタ 41">
            <a:extLst>
              <a:ext uri="{FF2B5EF4-FFF2-40B4-BE49-F238E27FC236}">
                <a16:creationId xmlns:a16="http://schemas.microsoft.com/office/drawing/2014/main" id="{2515C6A2-5469-05B3-6748-C3E5A57F7EB9}"/>
              </a:ext>
            </a:extLst>
          </p:cNvPr>
          <p:cNvCxnSpPr>
            <a:cxnSpLocks/>
          </p:cNvCxnSpPr>
          <p:nvPr/>
        </p:nvCxnSpPr>
        <p:spPr>
          <a:xfrm>
            <a:off x="2341728" y="5433263"/>
            <a:ext cx="1884969" cy="0"/>
          </a:xfrm>
          <a:prstGeom prst="straightConnector1">
            <a:avLst/>
          </a:prstGeom>
          <a:noFill/>
          <a:ln w="22225" cap="flat" cmpd="sng" algn="ctr">
            <a:solidFill>
              <a:schemeClr val="tx1"/>
            </a:solidFill>
            <a:prstDash val="solid"/>
            <a:miter lim="800000"/>
            <a:tailEnd type="triangle"/>
          </a:ln>
          <a:effectLst/>
        </p:spPr>
      </p:cxnSp>
      <p:sp>
        <p:nvSpPr>
          <p:cNvPr id="43" name="テキスト ボックス 42">
            <a:extLst>
              <a:ext uri="{FF2B5EF4-FFF2-40B4-BE49-F238E27FC236}">
                <a16:creationId xmlns:a16="http://schemas.microsoft.com/office/drawing/2014/main" id="{C4F7D4EE-0AD0-076A-7EF1-267F0F1AC1DE}"/>
              </a:ext>
            </a:extLst>
          </p:cNvPr>
          <p:cNvSpPr txBox="1"/>
          <p:nvPr/>
        </p:nvSpPr>
        <p:spPr>
          <a:xfrm>
            <a:off x="2277156" y="5090043"/>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mc:AlternateContent xmlns:mc="http://schemas.openxmlformats.org/markup-compatibility/2006" xmlns:a14="http://schemas.microsoft.com/office/drawing/2010/main">
        <mc:Choice Requires="a14">
          <p:graphicFrame>
            <p:nvGraphicFramePr>
              <p:cNvPr id="44" name="表 43">
                <a:extLst>
                  <a:ext uri="{FF2B5EF4-FFF2-40B4-BE49-F238E27FC236}">
                    <a16:creationId xmlns:a16="http://schemas.microsoft.com/office/drawing/2014/main" id="{A39D345D-93A6-C10F-8B2B-CF054427EF5F}"/>
                  </a:ext>
                </a:extLst>
              </p:cNvPr>
              <p:cNvGraphicFramePr>
                <a:graphicFrameLocks noGrp="1"/>
              </p:cNvGraphicFramePr>
              <p:nvPr>
                <p:extLst>
                  <p:ext uri="{D42A27DB-BD31-4B8C-83A1-F6EECF244321}">
                    <p14:modId xmlns:p14="http://schemas.microsoft.com/office/powerpoint/2010/main" val="2216682493"/>
                  </p:ext>
                </p:extLst>
              </p:nvPr>
            </p:nvGraphicFramePr>
            <p:xfrm>
              <a:off x="2351898" y="5504200"/>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0" smtClean="0">
                                        <a:latin typeface="Cambria Math" panose="02040503050406030204" pitchFamily="18" charset="0"/>
                                      </a:rPr>
                                      <m:t>𝟏</m:t>
                                    </m:r>
                                  </m:sub>
                                </m:sSub>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𝟐</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𝟑</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44" name="表 43">
                <a:extLst>
                  <a:ext uri="{FF2B5EF4-FFF2-40B4-BE49-F238E27FC236}">
                    <a16:creationId xmlns:a16="http://schemas.microsoft.com/office/drawing/2014/main" id="{A39D345D-93A6-C10F-8B2B-CF054427EF5F}"/>
                  </a:ext>
                </a:extLst>
              </p:cNvPr>
              <p:cNvGraphicFramePr>
                <a:graphicFrameLocks noGrp="1"/>
              </p:cNvGraphicFramePr>
              <p:nvPr>
                <p:extLst>
                  <p:ext uri="{D42A27DB-BD31-4B8C-83A1-F6EECF244321}">
                    <p14:modId xmlns:p14="http://schemas.microsoft.com/office/powerpoint/2010/main" val="2216682493"/>
                  </p:ext>
                </p:extLst>
              </p:nvPr>
            </p:nvGraphicFramePr>
            <p:xfrm>
              <a:off x="2351898" y="5504200"/>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6"/>
                          <a:stretch>
                            <a:fillRect l="-2778" t="-2857" r="-6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6"/>
                          <a:stretch>
                            <a:fillRect l="-102778" t="-2857" r="-5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6"/>
                          <a:stretch>
                            <a:fillRect l="-202778" t="-2857" r="-405556"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6"/>
                          <a:stretch>
                            <a:fillRect l="-405556" t="-2857" r="-202778" b="-2857"/>
                          </a:stretch>
                        </a:blipFill>
                      </a:tcPr>
                    </a:tc>
                    <a:tc>
                      <a:txBody>
                        <a:bodyPr/>
                        <a:lstStyle/>
                        <a:p>
                          <a:endParaRPr kumimoji="1" lang="ja-JP" alt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6"/>
                          <a:stretch>
                            <a:fillRect l="-605556" t="-2857" r="-2778" b="-2857"/>
                          </a:stretch>
                        </a:blipFill>
                      </a:tcPr>
                    </a:tc>
                    <a:extLst>
                      <a:ext uri="{0D108BD9-81ED-4DB2-BD59-A6C34878D82A}">
                        <a16:rowId xmlns:a16="http://schemas.microsoft.com/office/drawing/2014/main" val="1542042504"/>
                      </a:ext>
                    </a:extLst>
                  </a:tr>
                </a:tbl>
              </a:graphicData>
            </a:graphic>
          </p:graphicFrame>
        </mc:Fallback>
      </mc:AlternateContent>
      <p:sp>
        <p:nvSpPr>
          <p:cNvPr id="45" name="テキスト ボックス 44">
            <a:extLst>
              <a:ext uri="{FF2B5EF4-FFF2-40B4-BE49-F238E27FC236}">
                <a16:creationId xmlns:a16="http://schemas.microsoft.com/office/drawing/2014/main" id="{864D2767-E3BF-D663-B314-5AEEC6D12C2E}"/>
              </a:ext>
            </a:extLst>
          </p:cNvPr>
          <p:cNvSpPr txBox="1"/>
          <p:nvPr/>
        </p:nvSpPr>
        <p:spPr>
          <a:xfrm>
            <a:off x="3774862" y="5496106"/>
            <a:ext cx="354584" cy="369332"/>
          </a:xfrm>
          <a:prstGeom prst="rect">
            <a:avLst/>
          </a:prstGeom>
          <a:noFill/>
        </p:spPr>
        <p:txBody>
          <a:bodyPr wrap="none" rtlCol="0">
            <a:spAutoFit/>
          </a:bodyPr>
          <a:lstStyle/>
          <a:p>
            <a:r>
              <a:rPr kumimoji="1" lang="en-US" altLang="ja-JP" dirty="0"/>
              <a:t>…</a:t>
            </a:r>
            <a:endParaRPr kumimoji="1" lang="ja-JP" altLang="en-US"/>
          </a:p>
        </p:txBody>
      </p:sp>
      <p:sp>
        <p:nvSpPr>
          <p:cNvPr id="46" name="テキスト ボックス 45">
            <a:extLst>
              <a:ext uri="{FF2B5EF4-FFF2-40B4-BE49-F238E27FC236}">
                <a16:creationId xmlns:a16="http://schemas.microsoft.com/office/drawing/2014/main" id="{ACD312AE-1DDD-6905-9A9A-349E49E39790}"/>
              </a:ext>
            </a:extLst>
          </p:cNvPr>
          <p:cNvSpPr txBox="1"/>
          <p:nvPr/>
        </p:nvSpPr>
        <p:spPr>
          <a:xfrm>
            <a:off x="4692916" y="5496106"/>
            <a:ext cx="354584" cy="369332"/>
          </a:xfrm>
          <a:prstGeom prst="rect">
            <a:avLst/>
          </a:prstGeom>
          <a:noFill/>
        </p:spPr>
        <p:txBody>
          <a:bodyPr wrap="none" rtlCol="0">
            <a:spAutoFit/>
          </a:bodyPr>
          <a:lstStyle/>
          <a:p>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58D3F9B9-ED4E-4676-AF92-2D0AE5E9580B}"/>
                  </a:ext>
                </a:extLst>
              </p:cNvPr>
              <p:cNvSpPr txBox="1"/>
              <p:nvPr/>
            </p:nvSpPr>
            <p:spPr>
              <a:xfrm>
                <a:off x="406800" y="3758851"/>
                <a:ext cx="11125482" cy="586635"/>
              </a:xfrm>
              <a:prstGeom prst="rect">
                <a:avLst/>
              </a:prstGeom>
              <a:noFill/>
            </p:spPr>
            <p:txBody>
              <a:bodyPr wrap="none" rtlCol="0">
                <a:spAutoFit/>
              </a:bodyPr>
              <a:lstStyle/>
              <a:p>
                <a:r>
                  <a:rPr lang="en-US" altLang="ja-JP" sz="2000" b="1" dirty="0"/>
                  <a:t>Step</a:t>
                </a:r>
                <a:r>
                  <a:rPr lang="ja-JP" altLang="en-US" sz="2000" b="1"/>
                  <a:t>２</a:t>
                </a:r>
                <a:r>
                  <a:rPr lang="en-US" altLang="ja-JP" sz="2000" b="1" dirty="0"/>
                  <a:t>, </a:t>
                </a:r>
                <a:r>
                  <a:rPr lang="ja-JP" altLang="en-US" sz="2000" b="1"/>
                  <a:t>３</a:t>
                </a:r>
                <a:r>
                  <a:rPr lang="ja-JP" altLang="en-US" sz="2000"/>
                  <a:t>（</a:t>
                </a:r>
                <a14:m>
                  <m:oMath xmlns:m="http://schemas.openxmlformats.org/officeDocument/2006/math">
                    <m:r>
                      <a:rPr lang="en-US" altLang="ja-JP" sz="2000" b="1">
                        <a:latin typeface="Cambria Math" panose="02040503050406030204" pitchFamily="18" charset="0"/>
                      </a:rPr>
                      <m:t>𝐒</m:t>
                    </m:r>
                  </m:oMath>
                </a14:m>
                <a:r>
                  <a:rPr lang="en-US" altLang="ja-JP" sz="2000" dirty="0"/>
                  <a:t> </a:t>
                </a:r>
                <a:r>
                  <a:rPr lang="ja-JP" altLang="en-US" sz="2000"/>
                  <a:t>の更新：</a:t>
                </a:r>
                <a:r>
                  <a:rPr lang="en-US" altLang="ja-JP" sz="2000" dirty="0"/>
                  <a:t> </a:t>
                </a:r>
                <a14:m>
                  <m:oMath xmlns:m="http://schemas.openxmlformats.org/officeDocument/2006/math">
                    <m:r>
                      <a:rPr lang="en-US" altLang="ja-JP" sz="2000" b="1">
                        <a:latin typeface="Cambria Math" panose="02040503050406030204" pitchFamily="18" charset="0"/>
                      </a:rPr>
                      <m:t>𝐩</m:t>
                    </m:r>
                    <m:r>
                      <a:rPr lang="en-US" altLang="ja-JP" sz="2000" b="1">
                        <a:latin typeface="Cambria Math" panose="02040503050406030204" pitchFamily="18" charset="0"/>
                      </a:rPr>
                      <m:t>∈</m:t>
                    </m:r>
                    <m:r>
                      <a:rPr lang="en-US" altLang="ja-JP" sz="2000" b="1">
                        <a:latin typeface="Cambria Math" panose="02040503050406030204" pitchFamily="18" charset="0"/>
                      </a:rPr>
                      <m:t>𝐏</m:t>
                    </m:r>
                    <m:r>
                      <a:rPr lang="en-US" altLang="ja-JP" sz="2000" b="1">
                        <a:latin typeface="Cambria Math" panose="02040503050406030204" pitchFamily="18" charset="0"/>
                        <a:ea typeface="Cambria Math" panose="02040503050406030204" pitchFamily="18" charset="0"/>
                      </a:rPr>
                      <m:t>∖</m:t>
                    </m:r>
                    <m:r>
                      <a:rPr lang="en-US" altLang="ja-JP" sz="2000" b="1">
                        <a:latin typeface="Cambria Math" panose="02040503050406030204" pitchFamily="18" charset="0"/>
                        <a:ea typeface="Cambria Math" panose="02040503050406030204" pitchFamily="18" charset="0"/>
                      </a:rPr>
                      <m:t>𝐒</m:t>
                    </m:r>
                  </m:oMath>
                </a14:m>
                <a:r>
                  <a:rPr lang="en-US" altLang="ja-JP" sz="2000" b="1" dirty="0"/>
                  <a:t> </a:t>
                </a:r>
                <a:r>
                  <a:rPr lang="ja-JP" altLang="en-US" sz="2000"/>
                  <a:t>のスコア</a:t>
                </a:r>
                <a:r>
                  <a:rPr lang="en-US" altLang="ja-JP" sz="2000" dirty="0"/>
                  <a:t> </a:t>
                </a:r>
                <a14:m>
                  <m:oMath xmlns:m="http://schemas.openxmlformats.org/officeDocument/2006/math">
                    <m:r>
                      <a:rPr lang="en-US" altLang="ja-JP" sz="2000" i="1">
                        <a:latin typeface="Cambria Math" panose="02040503050406030204" pitchFamily="18" charset="0"/>
                      </a:rPr>
                      <m:t>𝑓</m:t>
                    </m:r>
                    <m:d>
                      <m:dPr>
                        <m:ctrlPr>
                          <a:rPr lang="en-US" altLang="ja-JP" sz="2000" i="1">
                            <a:latin typeface="Cambria Math" panose="02040503050406030204" pitchFamily="18" charset="0"/>
                          </a:rPr>
                        </m:ctrlPr>
                      </m:dPr>
                      <m:e>
                        <m:r>
                          <a:rPr lang="en-US" altLang="ja-JP" sz="2000" b="1">
                            <a:latin typeface="Cambria Math" panose="02040503050406030204" pitchFamily="18" charset="0"/>
                          </a:rPr>
                          <m:t>𝐩</m:t>
                        </m:r>
                        <m:r>
                          <a:rPr lang="en-US" altLang="ja-JP" sz="2000" i="1">
                            <a:latin typeface="Cambria Math" panose="02040503050406030204" pitchFamily="18" charset="0"/>
                          </a:rPr>
                          <m:t>,</m:t>
                        </m:r>
                        <m:r>
                          <a:rPr lang="en-US" altLang="ja-JP" sz="2000" b="1">
                            <a:latin typeface="Cambria Math" panose="02040503050406030204" pitchFamily="18" charset="0"/>
                          </a:rPr>
                          <m:t>𝐒</m:t>
                        </m:r>
                      </m:e>
                    </m:d>
                  </m:oMath>
                </a14:m>
                <a:r>
                  <a:rPr lang="en-US" altLang="ja-JP" sz="2000" dirty="0"/>
                  <a:t> </a:t>
                </a:r>
                <a:r>
                  <a:rPr lang="ja-JP" altLang="en-US" sz="2000"/>
                  <a:t>を計算し，</a:t>
                </a:r>
                <a:r>
                  <a:rPr lang="en-US" altLang="ja-JP" sz="2000" b="1" dirty="0"/>
                  <a:t> </a:t>
                </a:r>
                <a14:m>
                  <m:oMath xmlns:m="http://schemas.openxmlformats.org/officeDocument/2006/math">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𝐩</m:t>
                        </m:r>
                      </m:e>
                      <m:sup>
                        <m:r>
                          <a:rPr lang="en-US" altLang="ja-JP" sz="2000" b="1">
                            <a:latin typeface="Cambria Math" panose="02040503050406030204" pitchFamily="18" charset="0"/>
                          </a:rPr>
                          <m:t>∗</m:t>
                        </m:r>
                      </m:sup>
                    </m:sSup>
                    <m:r>
                      <a:rPr lang="en-US" altLang="ja-JP" sz="2000" i="1">
                        <a:latin typeface="Cambria Math" panose="02040503050406030204" pitchFamily="18" charset="0"/>
                      </a:rPr>
                      <m:t>=</m:t>
                    </m:r>
                    <m:limLow>
                      <m:limLowPr>
                        <m:ctrlPr>
                          <a:rPr lang="en-US" altLang="ja-JP" sz="2000" i="1">
                            <a:latin typeface="Cambria Math" panose="02040503050406030204" pitchFamily="18" charset="0"/>
                          </a:rPr>
                        </m:ctrlPr>
                      </m:limLowPr>
                      <m:e>
                        <m:r>
                          <m:rPr>
                            <m:sty m:val="p"/>
                          </m:rPr>
                          <a:rPr lang="en-US" altLang="ja-JP" sz="2000">
                            <a:latin typeface="Cambria Math" panose="02040503050406030204" pitchFamily="18" charset="0"/>
                          </a:rPr>
                          <m:t>argmax</m:t>
                        </m:r>
                      </m:e>
                      <m:lim>
                        <m:r>
                          <a:rPr lang="en-US" altLang="ja-JP" sz="2000" b="1">
                            <a:latin typeface="Cambria Math" panose="02040503050406030204" pitchFamily="18" charset="0"/>
                          </a:rPr>
                          <m:t>𝐩</m:t>
                        </m:r>
                        <m:r>
                          <a:rPr lang="en-US" altLang="ja-JP" sz="2000" b="1">
                            <a:latin typeface="Cambria Math" panose="02040503050406030204" pitchFamily="18" charset="0"/>
                          </a:rPr>
                          <m:t>∈</m:t>
                        </m:r>
                        <m:r>
                          <a:rPr lang="en-US" altLang="ja-JP" sz="2000" b="1">
                            <a:latin typeface="Cambria Math" panose="02040503050406030204" pitchFamily="18" charset="0"/>
                          </a:rPr>
                          <m:t>𝐏</m:t>
                        </m:r>
                        <m:r>
                          <a:rPr lang="en-US" altLang="ja-JP" sz="2000" b="1">
                            <a:latin typeface="Cambria Math" panose="02040503050406030204" pitchFamily="18" charset="0"/>
                            <a:ea typeface="Cambria Math" panose="02040503050406030204" pitchFamily="18" charset="0"/>
                          </a:rPr>
                          <m:t>∖</m:t>
                        </m:r>
                        <m:r>
                          <a:rPr lang="en-US" altLang="ja-JP" sz="2000" b="1">
                            <a:latin typeface="Cambria Math" panose="02040503050406030204" pitchFamily="18" charset="0"/>
                            <a:ea typeface="Cambria Math" panose="02040503050406030204" pitchFamily="18" charset="0"/>
                          </a:rPr>
                          <m:t>𝐒</m:t>
                        </m:r>
                      </m:lim>
                    </m:limLow>
                    <m:r>
                      <a:rPr lang="en-US" altLang="ja-JP" sz="2000" i="1">
                        <a:latin typeface="Cambria Math" panose="02040503050406030204" pitchFamily="18" charset="0"/>
                      </a:rPr>
                      <m:t> </m:t>
                    </m:r>
                    <m:r>
                      <a:rPr lang="en-US" altLang="ja-JP" sz="2000" i="1">
                        <a:latin typeface="Cambria Math" panose="02040503050406030204" pitchFamily="18" charset="0"/>
                      </a:rPr>
                      <m:t>𝑓</m:t>
                    </m:r>
                    <m:d>
                      <m:dPr>
                        <m:ctrlPr>
                          <a:rPr lang="en-US" altLang="ja-JP" sz="2000" i="1">
                            <a:latin typeface="Cambria Math" panose="02040503050406030204" pitchFamily="18" charset="0"/>
                          </a:rPr>
                        </m:ctrlPr>
                      </m:dPr>
                      <m:e>
                        <m:r>
                          <a:rPr lang="en-US" altLang="ja-JP" sz="2000" b="1">
                            <a:latin typeface="Cambria Math" panose="02040503050406030204" pitchFamily="18" charset="0"/>
                          </a:rPr>
                          <m:t>𝐩</m:t>
                        </m:r>
                        <m:r>
                          <a:rPr lang="en-US" altLang="ja-JP" sz="2000" i="1">
                            <a:latin typeface="Cambria Math" panose="02040503050406030204" pitchFamily="18" charset="0"/>
                          </a:rPr>
                          <m:t>,</m:t>
                        </m:r>
                        <m:r>
                          <a:rPr lang="en-US" altLang="ja-JP" sz="2000" b="1">
                            <a:latin typeface="Cambria Math" panose="02040503050406030204" pitchFamily="18" charset="0"/>
                          </a:rPr>
                          <m:t>𝐒</m:t>
                        </m:r>
                      </m:e>
                    </m:d>
                  </m:oMath>
                </a14:m>
                <a:r>
                  <a:rPr lang="en-US" altLang="ja-JP" sz="2000" dirty="0"/>
                  <a:t> </a:t>
                </a:r>
                <a:r>
                  <a:rPr lang="ja-JP" altLang="en-US" sz="2000"/>
                  <a:t>を</a:t>
                </a:r>
                <a:r>
                  <a:rPr lang="en-US" altLang="ja-JP" sz="2000" dirty="0"/>
                  <a:t> </a:t>
                </a:r>
                <a14:m>
                  <m:oMath xmlns:m="http://schemas.openxmlformats.org/officeDocument/2006/math">
                    <m:r>
                      <a:rPr lang="en-US" altLang="ja-JP" sz="2000" b="1">
                        <a:latin typeface="Cambria Math" panose="02040503050406030204" pitchFamily="18" charset="0"/>
                      </a:rPr>
                      <m:t>𝐒</m:t>
                    </m:r>
                  </m:oMath>
                </a14:m>
                <a:r>
                  <a:rPr lang="en-US" altLang="ja-JP" sz="2000" dirty="0"/>
                  <a:t> </a:t>
                </a:r>
                <a:r>
                  <a:rPr lang="ja-JP" altLang="en-US" sz="2000"/>
                  <a:t>に追加）</a:t>
                </a:r>
                <a:endParaRPr lang="en-US" altLang="ja-JP" sz="2000" dirty="0"/>
              </a:p>
            </p:txBody>
          </p:sp>
        </mc:Choice>
        <mc:Fallback xmlns="">
          <p:sp>
            <p:nvSpPr>
              <p:cNvPr id="47" name="テキスト ボックス 46">
                <a:extLst>
                  <a:ext uri="{FF2B5EF4-FFF2-40B4-BE49-F238E27FC236}">
                    <a16:creationId xmlns:a16="http://schemas.microsoft.com/office/drawing/2014/main" id="{58D3F9B9-ED4E-4676-AF92-2D0AE5E9580B}"/>
                  </a:ext>
                </a:extLst>
              </p:cNvPr>
              <p:cNvSpPr txBox="1">
                <a:spLocks noRot="1" noChangeAspect="1" noMove="1" noResize="1" noEditPoints="1" noAdjustHandles="1" noChangeArrowheads="1" noChangeShapeType="1" noTextEdit="1"/>
              </p:cNvSpPr>
              <p:nvPr/>
            </p:nvSpPr>
            <p:spPr>
              <a:xfrm>
                <a:off x="406800" y="3758851"/>
                <a:ext cx="11125482" cy="586635"/>
              </a:xfrm>
              <a:prstGeom prst="rect">
                <a:avLst/>
              </a:prstGeom>
              <a:blipFill>
                <a:blip r:embed="rId17"/>
                <a:stretch>
                  <a:fillRect l="-684" t="-6383" b="-63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856645B1-25F4-EE25-364E-050F40FF5ADE}"/>
                  </a:ext>
                </a:extLst>
              </p:cNvPr>
              <p:cNvSpPr txBox="1"/>
              <p:nvPr/>
            </p:nvSpPr>
            <p:spPr>
              <a:xfrm>
                <a:off x="482400" y="4149271"/>
                <a:ext cx="6656694" cy="888705"/>
              </a:xfrm>
              <a:prstGeom prst="rect">
                <a:avLst/>
              </a:prstGeom>
              <a:noFill/>
            </p:spPr>
            <p:txBody>
              <a:bodyPr wrap="none" rtlCol="0">
                <a:spAutoFit/>
              </a:bodyPr>
              <a:lstStyle/>
              <a:p>
                <a:pPr marL="285750" indent="-285750">
                  <a:lnSpc>
                    <a:spcPct val="150000"/>
                  </a:lnSpc>
                  <a:buFont typeface="Wingdings" pitchFamily="2" charset="2"/>
                  <a:buChar char="p"/>
                </a:pPr>
                <a:r>
                  <a:rPr lang="en-US" altLang="ja-JP" dirty="0"/>
                  <a:t>Key </a:t>
                </a:r>
                <a14:m>
                  <m:oMath xmlns:m="http://schemas.openxmlformats.org/officeDocument/2006/math">
                    <m:r>
                      <a:rPr lang="en-US" altLang="ja-JP" i="1">
                        <a:latin typeface="Cambria Math" panose="02040503050406030204" pitchFamily="18" charset="0"/>
                        <a:ea typeface="Cambria Math" panose="02040503050406030204" pitchFamily="18" charset="0"/>
                      </a:rPr>
                      <m:t>𝛾</m:t>
                    </m:r>
                  </m:oMath>
                </a14:m>
                <a:r>
                  <a:rPr lang="en-US" altLang="ja-JP" dirty="0"/>
                  <a:t> </a:t>
                </a:r>
                <a:r>
                  <a:rPr lang="ja-JP" altLang="en-US" dirty="0"/>
                  <a:t>で</a:t>
                </a:r>
                <a:r>
                  <a:rPr lang="ja-JP" altLang="en-US"/>
                  <a:t>部分ソート</a:t>
                </a:r>
                <a:endParaRPr lang="en-US" altLang="ja-JP" sz="800" b="1" dirty="0"/>
              </a:p>
              <a:p>
                <a:pPr marL="285750" indent="-285750">
                  <a:lnSpc>
                    <a:spcPct val="150000"/>
                  </a:lnSpc>
                  <a:buFont typeface="Wingdings" pitchFamily="2" charset="2"/>
                  <a:buChar char="p"/>
                </a:pPr>
                <a:r>
                  <a:rPr lang="en-US" altLang="ja-JP" b="1" dirty="0"/>
                  <a:t> </a:t>
                </a:r>
                <a:r>
                  <a:rPr lang="en-US" altLang="ja-JP" b="1" dirty="0">
                    <a:solidFill>
                      <a:srgbClr val="0000FF"/>
                    </a:solidFill>
                  </a:rPr>
                  <a:t>early stop </a:t>
                </a:r>
                <a:r>
                  <a:rPr lang="ja-JP" altLang="en-US" b="1">
                    <a:solidFill>
                      <a:srgbClr val="0000FF"/>
                    </a:solidFill>
                  </a:rPr>
                  <a:t>と</a:t>
                </a:r>
                <a:r>
                  <a:rPr lang="en-US" altLang="ja-JP" b="1" dirty="0">
                    <a:solidFill>
                      <a:srgbClr val="0000FF"/>
                    </a:solidFill>
                  </a:rPr>
                  <a:t> item level skip </a:t>
                </a:r>
                <a:r>
                  <a:rPr lang="ja-JP" altLang="en-US" b="1">
                    <a:solidFill>
                      <a:srgbClr val="0000FF"/>
                    </a:solidFill>
                  </a:rPr>
                  <a:t>を使用し，効率的に</a:t>
                </a:r>
                <a:r>
                  <a:rPr lang="en-US" altLang="ja-JP" b="1" dirty="0">
                    <a:solidFill>
                      <a:srgbClr val="0000FF"/>
                    </a:solidFill>
                  </a:rPr>
                  <a:t> </a:t>
                </a:r>
                <a14:m>
                  <m:oMath xmlns:m="http://schemas.openxmlformats.org/officeDocument/2006/math">
                    <m:sSup>
                      <m:sSupPr>
                        <m:ctrlPr>
                          <a:rPr lang="en-US" altLang="ja-JP" b="1" i="1">
                            <a:solidFill>
                              <a:srgbClr val="0000FF"/>
                            </a:solidFill>
                            <a:latin typeface="Cambria Math" panose="02040503050406030204" pitchFamily="18" charset="0"/>
                          </a:rPr>
                        </m:ctrlPr>
                      </m:sSupPr>
                      <m:e>
                        <m:r>
                          <a:rPr lang="en-US" altLang="ja-JP" b="1">
                            <a:solidFill>
                              <a:srgbClr val="0000FF"/>
                            </a:solidFill>
                            <a:latin typeface="Cambria Math" panose="02040503050406030204" pitchFamily="18" charset="0"/>
                          </a:rPr>
                          <m:t>𝐩</m:t>
                        </m:r>
                      </m:e>
                      <m:sup>
                        <m:r>
                          <a:rPr lang="en-US" altLang="ja-JP" b="1">
                            <a:solidFill>
                              <a:srgbClr val="0000FF"/>
                            </a:solidFill>
                            <a:latin typeface="Cambria Math" panose="02040503050406030204" pitchFamily="18" charset="0"/>
                          </a:rPr>
                          <m:t>∗</m:t>
                        </m:r>
                      </m:sup>
                    </m:sSup>
                  </m:oMath>
                </a14:m>
                <a:r>
                  <a:rPr lang="en-US" altLang="ja-JP" b="1" dirty="0">
                    <a:solidFill>
                      <a:srgbClr val="0000FF"/>
                    </a:solidFill>
                  </a:rPr>
                  <a:t> </a:t>
                </a:r>
                <a:r>
                  <a:rPr lang="ja-JP" altLang="en-US" b="1" dirty="0">
                    <a:solidFill>
                      <a:srgbClr val="0000FF"/>
                    </a:solidFill>
                  </a:rPr>
                  <a:t>を特定</a:t>
                </a:r>
                <a:endParaRPr lang="en-US" altLang="ja-JP" b="1" dirty="0">
                  <a:solidFill>
                    <a:srgbClr val="0000FF"/>
                  </a:solidFill>
                </a:endParaRPr>
              </a:p>
            </p:txBody>
          </p:sp>
        </mc:Choice>
        <mc:Fallback xmlns="">
          <p:sp>
            <p:nvSpPr>
              <p:cNvPr id="48" name="テキスト ボックス 47">
                <a:extLst>
                  <a:ext uri="{FF2B5EF4-FFF2-40B4-BE49-F238E27FC236}">
                    <a16:creationId xmlns:a16="http://schemas.microsoft.com/office/drawing/2014/main" id="{856645B1-25F4-EE25-364E-050F40FF5ADE}"/>
                  </a:ext>
                </a:extLst>
              </p:cNvPr>
              <p:cNvSpPr txBox="1">
                <a:spLocks noRot="1" noChangeAspect="1" noMove="1" noResize="1" noEditPoints="1" noAdjustHandles="1" noChangeArrowheads="1" noChangeShapeType="1" noTextEdit="1"/>
              </p:cNvSpPr>
              <p:nvPr/>
            </p:nvSpPr>
            <p:spPr>
              <a:xfrm>
                <a:off x="482400" y="4149271"/>
                <a:ext cx="6656694" cy="888705"/>
              </a:xfrm>
              <a:prstGeom prst="rect">
                <a:avLst/>
              </a:prstGeom>
              <a:blipFill>
                <a:blip r:embed="rId18"/>
                <a:stretch>
                  <a:fillRect l="-380" r="-570" b="-98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AC356BE-863A-E779-2756-83E080C633C5}"/>
                  </a:ext>
                </a:extLst>
              </p:cNvPr>
              <p:cNvSpPr txBox="1"/>
              <p:nvPr/>
            </p:nvSpPr>
            <p:spPr>
              <a:xfrm>
                <a:off x="7933758" y="3109518"/>
                <a:ext cx="3297056" cy="346570"/>
              </a:xfrm>
              <a:prstGeom prst="rect">
                <a:avLst/>
              </a:prstGeom>
              <a:noFill/>
            </p:spPr>
            <p:txBody>
              <a:bodyPr wrap="none" rtlCol="0">
                <a:spAutoFit/>
              </a:bodyPr>
              <a:lstStyle/>
              <a:p>
                <a:r>
                  <a:rPr lang="en-US" altLang="ja-JP" sz="1600" dirty="0"/>
                  <a:t>(</a:t>
                </a:r>
                <a14:m>
                  <m:oMath xmlns:m="http://schemas.openxmlformats.org/officeDocument/2006/math">
                    <m:sSup>
                      <m:sSupPr>
                        <m:ctrlPr>
                          <a:rPr lang="en-US" altLang="ja-JP" sz="1600" i="1">
                            <a:latin typeface="Cambria Math" panose="02040503050406030204" pitchFamily="18" charset="0"/>
                          </a:rPr>
                        </m:ctrlPr>
                      </m:sSupPr>
                      <m:e>
                        <m:r>
                          <a:rPr lang="en-US" altLang="ja-JP" sz="1600" b="1">
                            <a:latin typeface="Cambria Math" panose="02040503050406030204" pitchFamily="18" charset="0"/>
                          </a:rPr>
                          <m:t>𝐩</m:t>
                        </m:r>
                      </m:e>
                      <m:sup>
                        <m:r>
                          <a:rPr lang="en-US" altLang="ja-JP" sz="1600" i="1">
                            <a:latin typeface="Cambria Math" panose="02040503050406030204" pitchFamily="18" charset="0"/>
                          </a:rPr>
                          <m:t>𝑖</m:t>
                        </m:r>
                      </m:sup>
                    </m:sSup>
                  </m:oMath>
                </a14:m>
                <a:r>
                  <a:rPr lang="ja-JP" altLang="en-US" sz="1600"/>
                  <a:t>：</a:t>
                </a:r>
                <a14:m>
                  <m:oMath xmlns:m="http://schemas.openxmlformats.org/officeDocument/2006/math">
                    <m:r>
                      <a:rPr lang="en-US" altLang="ja-JP" sz="1600" i="1">
                        <a:latin typeface="Cambria Math" panose="02040503050406030204" pitchFamily="18" charset="0"/>
                      </a:rPr>
                      <m:t>𝑖</m:t>
                    </m:r>
                  </m:oMath>
                </a14:m>
                <a:r>
                  <a:rPr lang="en-US" altLang="ja-JP" sz="1600" dirty="0"/>
                  <a:t> </a:t>
                </a:r>
                <a:r>
                  <a:rPr lang="ja-JP" altLang="en-US" sz="1600"/>
                  <a:t>回目に追加されるアイテム</a:t>
                </a:r>
                <a:r>
                  <a:rPr lang="en-US" altLang="ja-JP" sz="1600" dirty="0"/>
                  <a:t>)</a:t>
                </a:r>
              </a:p>
            </p:txBody>
          </p:sp>
        </mc:Choice>
        <mc:Fallback xmlns="">
          <p:sp>
            <p:nvSpPr>
              <p:cNvPr id="6" name="テキスト ボックス 5">
                <a:extLst>
                  <a:ext uri="{FF2B5EF4-FFF2-40B4-BE49-F238E27FC236}">
                    <a16:creationId xmlns:a16="http://schemas.microsoft.com/office/drawing/2014/main" id="{4AC356BE-863A-E779-2756-83E080C633C5}"/>
                  </a:ext>
                </a:extLst>
              </p:cNvPr>
              <p:cNvSpPr txBox="1">
                <a:spLocks noRot="1" noChangeAspect="1" noMove="1" noResize="1" noEditPoints="1" noAdjustHandles="1" noChangeArrowheads="1" noChangeShapeType="1" noTextEdit="1"/>
              </p:cNvSpPr>
              <p:nvPr/>
            </p:nvSpPr>
            <p:spPr>
              <a:xfrm>
                <a:off x="7933758" y="3109518"/>
                <a:ext cx="3297056" cy="346570"/>
              </a:xfrm>
              <a:prstGeom prst="rect">
                <a:avLst/>
              </a:prstGeom>
              <a:blipFill>
                <a:blip r:embed="rId19"/>
                <a:stretch>
                  <a:fillRect l="-766" t="-6897" b="-2413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9164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C4B8E1-1F73-7616-4B8F-3548EAD32F85}"/>
              </a:ext>
            </a:extLst>
          </p:cNvPr>
          <p:cNvSpPr>
            <a:spLocks noGrp="1"/>
          </p:cNvSpPr>
          <p:nvPr>
            <p:ph type="title"/>
          </p:nvPr>
        </p:nvSpPr>
        <p:spPr/>
        <p:txBody>
          <a:bodyPr/>
          <a:lstStyle/>
          <a:p>
            <a:r>
              <a:rPr kumimoji="1" lang="ja-JP" altLang="en-US"/>
              <a:t>評価実験</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3CF5C0A-B1DD-8323-622E-AB6CFDD4283F}"/>
                  </a:ext>
                </a:extLst>
              </p:cNvPr>
              <p:cNvSpPr>
                <a:spLocks noGrp="1"/>
              </p:cNvSpPr>
              <p:nvPr>
                <p:ph idx="1"/>
              </p:nvPr>
            </p:nvSpPr>
            <p:spPr>
              <a:xfrm>
                <a:off x="286049" y="899999"/>
                <a:ext cx="11903551" cy="5808913"/>
              </a:xfrm>
            </p:spPr>
            <p:txBody>
              <a:bodyPr>
                <a:normAutofit/>
              </a:bodyPr>
              <a:lstStyle/>
              <a:p>
                <a:pPr marL="0" indent="0">
                  <a:buNone/>
                </a:pPr>
                <a:r>
                  <a:rPr kumimoji="1" lang="ja-JP" altLang="en-US"/>
                  <a:t>データセット</a:t>
                </a:r>
                <a:endParaRPr kumimoji="1" lang="en-US" altLang="ja-JP" dirty="0"/>
              </a:p>
              <a:p>
                <a:endParaRPr lang="en-US" altLang="ja-JP" dirty="0"/>
              </a:p>
              <a:p>
                <a:endParaRPr kumimoji="1" lang="en-US" altLang="ja-JP" dirty="0"/>
              </a:p>
              <a:p>
                <a:endParaRPr lang="en-US" altLang="ja-JP" dirty="0"/>
              </a:p>
              <a:p>
                <a:pPr marL="0" indent="0">
                  <a:buNone/>
                </a:pPr>
                <a:r>
                  <a:rPr kumimoji="1" lang="ja-JP" altLang="en-US"/>
                  <a:t>評価指標</a:t>
                </a:r>
                <a:endParaRPr kumimoji="1" lang="en-US" altLang="ja-JP" dirty="0"/>
              </a:p>
              <a:p>
                <a:pPr lvl="1"/>
                <a:r>
                  <a:rPr lang="en-US" altLang="ja-JP" dirty="0"/>
                  <a:t>Time</a:t>
                </a:r>
                <a:r>
                  <a:rPr lang="ja-JP" altLang="en-US"/>
                  <a:t>：クエリが与えられ，解集合を出力するまでの時間</a:t>
                </a:r>
                <a:endParaRPr lang="en-US" altLang="ja-JP" dirty="0"/>
              </a:p>
              <a:p>
                <a:pPr lvl="1"/>
                <a:r>
                  <a:rPr kumimoji="1" lang="en-US" altLang="ja-JP" dirty="0"/>
                  <a:t>MMR</a:t>
                </a:r>
                <a:r>
                  <a:rPr kumimoji="1" lang="ja-JP" altLang="en-US"/>
                  <a:t>：目的関数の値．大きいほど良い．</a:t>
                </a:r>
                <a:endParaRPr kumimoji="1" lang="en-US" altLang="ja-JP" dirty="0"/>
              </a:p>
              <a:p>
                <a:pPr lvl="1"/>
                <a:r>
                  <a:rPr lang="en-US" altLang="ja-JP" dirty="0"/>
                  <a:t>Min-</a:t>
                </a:r>
                <a:r>
                  <a:rPr lang="en-US" altLang="ja-JP" dirty="0" err="1"/>
                  <a:t>Dist</a:t>
                </a:r>
                <a:r>
                  <a:rPr lang="ja-JP" altLang="en-US"/>
                  <a:t>：</a:t>
                </a:r>
                <a:r>
                  <a:rPr lang="en-US" altLang="ja-JP" dirty="0">
                    <a:solidFill>
                      <a:srgbClr val="1724FF"/>
                    </a:solidFill>
                  </a:rPr>
                  <a:t> </a:t>
                </a:r>
                <a14:m>
                  <m:oMath xmlns:m="http://schemas.openxmlformats.org/officeDocument/2006/math">
                    <m:r>
                      <m:rPr>
                        <m:sty m:val="p"/>
                      </m:rPr>
                      <a:rPr lang="en-US" altLang="ja-JP" smtClean="0">
                        <a:solidFill>
                          <a:schemeClr val="tx1"/>
                        </a:solidFill>
                        <a:latin typeface="Cambria Math" panose="02040503050406030204" pitchFamily="18" charset="0"/>
                      </a:rPr>
                      <m:t>mi</m:t>
                    </m:r>
                    <m:sSub>
                      <m:sSubPr>
                        <m:ctrlPr>
                          <a:rPr lang="en-US" altLang="ja-JP" i="1">
                            <a:solidFill>
                              <a:schemeClr val="tx1"/>
                            </a:solidFill>
                            <a:latin typeface="Cambria Math" panose="02040503050406030204" pitchFamily="18" charset="0"/>
                          </a:rPr>
                        </m:ctrlPr>
                      </m:sSubPr>
                      <m:e>
                        <m:r>
                          <m:rPr>
                            <m:sty m:val="p"/>
                          </m:rPr>
                          <a:rPr lang="en-US" altLang="ja-JP">
                            <a:solidFill>
                              <a:schemeClr val="tx1"/>
                            </a:solidFill>
                            <a:latin typeface="Cambria Math" panose="02040503050406030204" pitchFamily="18" charset="0"/>
                          </a:rPr>
                          <m:t>n</m:t>
                        </m:r>
                      </m:e>
                      <m:sub>
                        <m:r>
                          <a:rPr lang="en-US" altLang="ja-JP" b="1">
                            <a:solidFill>
                              <a:schemeClr val="tx1"/>
                            </a:solidFill>
                            <a:latin typeface="Cambria Math" panose="02040503050406030204" pitchFamily="18" charset="0"/>
                          </a:rPr>
                          <m:t>𝐩</m:t>
                        </m:r>
                        <m:r>
                          <a:rPr lang="en-US" altLang="ja-JP">
                            <a:solidFill>
                              <a:schemeClr val="tx1"/>
                            </a:solidFill>
                            <a:latin typeface="Cambria Math" panose="02040503050406030204" pitchFamily="18" charset="0"/>
                          </a:rPr>
                          <m:t>,</m:t>
                        </m:r>
                        <m:sSup>
                          <m:sSupPr>
                            <m:ctrlPr>
                              <a:rPr lang="en-US" altLang="ja-JP" i="1">
                                <a:solidFill>
                                  <a:schemeClr val="tx1"/>
                                </a:solidFill>
                                <a:latin typeface="Cambria Math" panose="02040503050406030204" pitchFamily="18" charset="0"/>
                              </a:rPr>
                            </m:ctrlPr>
                          </m:sSupPr>
                          <m:e>
                            <m:r>
                              <a:rPr lang="en-US" altLang="ja-JP" b="1">
                                <a:solidFill>
                                  <a:schemeClr val="tx1"/>
                                </a:solidFill>
                                <a:latin typeface="Cambria Math" panose="02040503050406030204" pitchFamily="18" charset="0"/>
                              </a:rPr>
                              <m:t>𝐩</m:t>
                            </m:r>
                          </m:e>
                          <m:sup>
                            <m:r>
                              <a:rPr lang="en-US" altLang="ja-JP">
                                <a:solidFill>
                                  <a:schemeClr val="tx1"/>
                                </a:solidFill>
                                <a:latin typeface="Cambria Math" panose="02040503050406030204" pitchFamily="18" charset="0"/>
                              </a:rPr>
                              <m:t>′</m:t>
                            </m:r>
                          </m:sup>
                        </m:sSup>
                        <m:r>
                          <a:rPr lang="en-US" altLang="ja-JP">
                            <a:solidFill>
                              <a:schemeClr val="tx1"/>
                            </a:solidFill>
                            <a:latin typeface="Cambria Math" panose="02040503050406030204" pitchFamily="18" charset="0"/>
                          </a:rPr>
                          <m:t>∈</m:t>
                        </m:r>
                        <m:r>
                          <a:rPr lang="en-US" altLang="ja-JP" b="1">
                            <a:solidFill>
                              <a:schemeClr val="tx1"/>
                            </a:solidFill>
                            <a:latin typeface="Cambria Math" panose="02040503050406030204" pitchFamily="18" charset="0"/>
                          </a:rPr>
                          <m:t>𝐒</m:t>
                        </m:r>
                      </m:sub>
                    </m:sSub>
                    <m:r>
                      <a:rPr lang="en-US" altLang="ja-JP">
                        <a:solidFill>
                          <a:schemeClr val="tx1"/>
                        </a:solidFill>
                        <a:latin typeface="Cambria Math" panose="02040503050406030204" pitchFamily="18" charset="0"/>
                      </a:rPr>
                      <m:t> </m:t>
                    </m:r>
                    <m:r>
                      <a:rPr lang="en-US" altLang="ja-JP" i="1">
                        <a:solidFill>
                          <a:schemeClr val="tx1"/>
                        </a:solidFill>
                        <a:latin typeface="Cambria Math" panose="02040503050406030204" pitchFamily="18" charset="0"/>
                      </a:rPr>
                      <m:t>𝑑𝑖𝑠𝑡</m:t>
                    </m:r>
                    <m:d>
                      <m:dPr>
                        <m:ctrlPr>
                          <a:rPr lang="en-US" altLang="ja-JP" i="1">
                            <a:solidFill>
                              <a:schemeClr val="tx1"/>
                            </a:solidFill>
                            <a:latin typeface="Cambria Math" panose="02040503050406030204" pitchFamily="18" charset="0"/>
                          </a:rPr>
                        </m:ctrlPr>
                      </m:dPr>
                      <m:e>
                        <m:r>
                          <a:rPr lang="en-US" altLang="ja-JP" b="1">
                            <a:solidFill>
                              <a:schemeClr val="tx1"/>
                            </a:solidFill>
                            <a:latin typeface="Cambria Math" panose="02040503050406030204" pitchFamily="18" charset="0"/>
                          </a:rPr>
                          <m:t>𝐩</m:t>
                        </m:r>
                        <m:r>
                          <a:rPr lang="en-US" altLang="ja-JP" b="1">
                            <a:solidFill>
                              <a:schemeClr val="tx1"/>
                            </a:solidFill>
                            <a:latin typeface="Cambria Math" panose="02040503050406030204" pitchFamily="18" charset="0"/>
                          </a:rPr>
                          <m:t>,</m:t>
                        </m:r>
                        <m:sSup>
                          <m:sSupPr>
                            <m:ctrlPr>
                              <a:rPr lang="en-US" altLang="ja-JP" b="1" i="1">
                                <a:solidFill>
                                  <a:schemeClr val="tx1"/>
                                </a:solidFill>
                                <a:latin typeface="Cambria Math" panose="02040503050406030204" pitchFamily="18" charset="0"/>
                              </a:rPr>
                            </m:ctrlPr>
                          </m:sSupPr>
                          <m:e>
                            <m:r>
                              <a:rPr lang="en-US" altLang="ja-JP" b="1">
                                <a:solidFill>
                                  <a:schemeClr val="tx1"/>
                                </a:solidFill>
                                <a:latin typeface="Cambria Math" panose="02040503050406030204" pitchFamily="18" charset="0"/>
                              </a:rPr>
                              <m:t>𝐩</m:t>
                            </m:r>
                          </m:e>
                          <m:sup>
                            <m:r>
                              <a:rPr lang="en-US" altLang="ja-JP" b="1">
                                <a:solidFill>
                                  <a:schemeClr val="tx1"/>
                                </a:solidFill>
                                <a:latin typeface="Cambria Math" panose="02040503050406030204" pitchFamily="18" charset="0"/>
                              </a:rPr>
                              <m:t>′</m:t>
                            </m:r>
                          </m:sup>
                        </m:sSup>
                      </m:e>
                    </m:d>
                  </m:oMath>
                </a14:m>
                <a:r>
                  <a:rPr kumimoji="1" lang="ja-JP" altLang="en-US"/>
                  <a:t>．大きいほど多様化されていることを表す．</a:t>
                </a:r>
                <a:endParaRPr kumimoji="1" lang="en-US" altLang="ja-JP" dirty="0"/>
              </a:p>
              <a:p>
                <a:pPr lvl="1"/>
                <a:endParaRPr lang="en-US" altLang="ja-JP" dirty="0"/>
              </a:p>
              <a:p>
                <a:pPr marL="0" indent="0">
                  <a:buNone/>
                </a:pPr>
                <a:r>
                  <a:rPr kumimoji="1" lang="ja-JP" altLang="en-US"/>
                  <a:t>評価手法</a:t>
                </a:r>
                <a:endParaRPr kumimoji="1" lang="en-US" altLang="ja-JP" dirty="0"/>
              </a:p>
              <a:p>
                <a:pPr lvl="1"/>
                <a:r>
                  <a:rPr kumimoji="1" lang="en-US" altLang="ja-JP" dirty="0"/>
                  <a:t>IP-Greedy</a:t>
                </a:r>
                <a:r>
                  <a:rPr kumimoji="1" lang="ja-JP" altLang="en-US"/>
                  <a:t>：提案手法</a:t>
                </a:r>
                <a:endParaRPr kumimoji="1" lang="en-US" altLang="ja-JP" dirty="0"/>
              </a:p>
              <a:p>
                <a:pPr lvl="1"/>
                <a:r>
                  <a:rPr lang="en-US" altLang="ja-JP" dirty="0"/>
                  <a:t>Greedy</a:t>
                </a:r>
                <a:r>
                  <a:rPr lang="ja-JP" altLang="en-US"/>
                  <a:t>：貪欲法（ベースライン）</a:t>
                </a:r>
                <a:endParaRPr kumimoji="1" lang="en-US" altLang="ja-JP" dirty="0"/>
              </a:p>
              <a:p>
                <a:pPr lvl="1"/>
                <a:r>
                  <a:rPr lang="en-US" altLang="ja-JP" dirty="0"/>
                  <a:t>FEXIPRO</a:t>
                </a:r>
                <a:r>
                  <a:rPr lang="ja-JP" altLang="en-US"/>
                  <a:t>：</a:t>
                </a:r>
                <a14:m>
                  <m:oMath xmlns:m="http://schemas.openxmlformats.org/officeDocument/2006/math">
                    <m:r>
                      <a:rPr lang="en-US" altLang="ja-JP" b="0" i="1" smtClean="0">
                        <a:latin typeface="Cambria Math" panose="02040503050406030204" pitchFamily="18" charset="0"/>
                      </a:rPr>
                      <m:t>𝑘</m:t>
                    </m:r>
                  </m:oMath>
                </a14:m>
                <a:r>
                  <a:rPr lang="en-US" altLang="ja-JP" dirty="0"/>
                  <a:t>-MIPS </a:t>
                </a:r>
                <a:r>
                  <a:rPr lang="ja-JP" altLang="en-US"/>
                  <a:t>の厳密解を求める最新のアルゴリズム</a:t>
                </a:r>
                <a:endParaRPr lang="en-US" altLang="ja-JP" dirty="0"/>
              </a:p>
              <a:p>
                <a:pPr lvl="1"/>
                <a:r>
                  <a:rPr kumimoji="1" lang="en-US" altLang="ja-JP" dirty="0" err="1"/>
                  <a:t>ScaNN</a:t>
                </a:r>
                <a:r>
                  <a:rPr kumimoji="1" lang="ja-JP" altLang="en-US"/>
                  <a:t>：</a:t>
                </a:r>
                <a:r>
                  <a:rPr lang="en-US" altLang="ja-JP" b="0" dirty="0"/>
                  <a:t> </a:t>
                </a:r>
                <a14:m>
                  <m:oMath xmlns:m="http://schemas.openxmlformats.org/officeDocument/2006/math">
                    <m:r>
                      <a:rPr lang="en-US" altLang="ja-JP" b="0" i="1" smtClean="0">
                        <a:latin typeface="Cambria Math" panose="02040503050406030204" pitchFamily="18" charset="0"/>
                      </a:rPr>
                      <m:t>𝑘</m:t>
                    </m:r>
                  </m:oMath>
                </a14:m>
                <a:r>
                  <a:rPr lang="en-US" altLang="ja-JP" dirty="0"/>
                  <a:t>-MIPS </a:t>
                </a:r>
                <a:r>
                  <a:rPr lang="ja-JP" altLang="en-US"/>
                  <a:t>の近似解を求める最新のアルゴリズム</a:t>
                </a:r>
                <a:endParaRPr kumimoji="1" lang="en-US" altLang="ja-JP" dirty="0"/>
              </a:p>
              <a:p>
                <a:pPr lvl="1"/>
                <a:endParaRPr kumimoji="1" lang="ja-JP" altLang="en-US"/>
              </a:p>
            </p:txBody>
          </p:sp>
        </mc:Choice>
        <mc:Fallback xmlns="">
          <p:sp>
            <p:nvSpPr>
              <p:cNvPr id="3" name="コンテンツ プレースホルダー 2">
                <a:extLst>
                  <a:ext uri="{FF2B5EF4-FFF2-40B4-BE49-F238E27FC236}">
                    <a16:creationId xmlns:a16="http://schemas.microsoft.com/office/drawing/2014/main" id="{F3CF5C0A-B1DD-8323-622E-AB6CFDD4283F}"/>
                  </a:ext>
                </a:extLst>
              </p:cNvPr>
              <p:cNvSpPr>
                <a:spLocks noGrp="1" noRot="1" noChangeAspect="1" noMove="1" noResize="1" noEditPoints="1" noAdjustHandles="1" noChangeArrowheads="1" noChangeShapeType="1" noTextEdit="1"/>
              </p:cNvSpPr>
              <p:nvPr>
                <p:ph idx="1"/>
              </p:nvPr>
            </p:nvSpPr>
            <p:spPr>
              <a:xfrm>
                <a:off x="286049" y="899999"/>
                <a:ext cx="11903551" cy="5808913"/>
              </a:xfrm>
              <a:blipFill>
                <a:blip r:embed="rId3"/>
                <a:stretch>
                  <a:fillRect l="-852" t="-131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3AF4AE7-B219-5101-8EB0-B07484CBADB0}"/>
              </a:ext>
            </a:extLst>
          </p:cNvPr>
          <p:cNvSpPr>
            <a:spLocks noGrp="1"/>
          </p:cNvSpPr>
          <p:nvPr>
            <p:ph type="sldNum" sz="quarter" idx="12"/>
          </p:nvPr>
        </p:nvSpPr>
        <p:spPr/>
        <p:txBody>
          <a:bodyPr/>
          <a:lstStyle/>
          <a:p>
            <a:fld id="{62AD2499-9603-4A42-A3D0-B63461FED508}" type="slidenum">
              <a:rPr lang="ja-JP" altLang="en-US" smtClean="0"/>
              <a:pPr/>
              <a:t>13</a:t>
            </a:fld>
            <a:endParaRPr lang="ja-JP" altLang="en-US"/>
          </a:p>
        </p:txBody>
      </p:sp>
      <p:graphicFrame>
        <p:nvGraphicFramePr>
          <p:cNvPr id="5" name="表 5">
            <a:extLst>
              <a:ext uri="{FF2B5EF4-FFF2-40B4-BE49-F238E27FC236}">
                <a16:creationId xmlns:a16="http://schemas.microsoft.com/office/drawing/2014/main" id="{3DEBB42F-504F-352F-0CF6-BBD5317D8B7A}"/>
              </a:ext>
            </a:extLst>
          </p:cNvPr>
          <p:cNvGraphicFramePr>
            <a:graphicFrameLocks noGrp="1"/>
          </p:cNvGraphicFramePr>
          <p:nvPr>
            <p:extLst>
              <p:ext uri="{D42A27DB-BD31-4B8C-83A1-F6EECF244321}">
                <p14:modId xmlns:p14="http://schemas.microsoft.com/office/powerpoint/2010/main" val="1613624342"/>
              </p:ext>
            </p:extLst>
          </p:nvPr>
        </p:nvGraphicFramePr>
        <p:xfrm>
          <a:off x="920389" y="1517858"/>
          <a:ext cx="10634870" cy="792480"/>
        </p:xfrm>
        <a:graphic>
          <a:graphicData uri="http://schemas.openxmlformats.org/drawingml/2006/table">
            <a:tbl>
              <a:tblPr firstRow="1" bandRow="1">
                <a:tableStyleId>{5940675A-B579-460E-94D1-54222C63F5DA}</a:tableStyleId>
              </a:tblPr>
              <a:tblGrid>
                <a:gridCol w="2126974">
                  <a:extLst>
                    <a:ext uri="{9D8B030D-6E8A-4147-A177-3AD203B41FA5}">
                      <a16:colId xmlns:a16="http://schemas.microsoft.com/office/drawing/2014/main" val="2589626711"/>
                    </a:ext>
                  </a:extLst>
                </a:gridCol>
                <a:gridCol w="2126974">
                  <a:extLst>
                    <a:ext uri="{9D8B030D-6E8A-4147-A177-3AD203B41FA5}">
                      <a16:colId xmlns:a16="http://schemas.microsoft.com/office/drawing/2014/main" val="2577284166"/>
                    </a:ext>
                  </a:extLst>
                </a:gridCol>
                <a:gridCol w="2126974">
                  <a:extLst>
                    <a:ext uri="{9D8B030D-6E8A-4147-A177-3AD203B41FA5}">
                      <a16:colId xmlns:a16="http://schemas.microsoft.com/office/drawing/2014/main" val="2321452817"/>
                    </a:ext>
                  </a:extLst>
                </a:gridCol>
                <a:gridCol w="2126974">
                  <a:extLst>
                    <a:ext uri="{9D8B030D-6E8A-4147-A177-3AD203B41FA5}">
                      <a16:colId xmlns:a16="http://schemas.microsoft.com/office/drawing/2014/main" val="1946950193"/>
                    </a:ext>
                  </a:extLst>
                </a:gridCol>
                <a:gridCol w="2126974">
                  <a:extLst>
                    <a:ext uri="{9D8B030D-6E8A-4147-A177-3AD203B41FA5}">
                      <a16:colId xmlns:a16="http://schemas.microsoft.com/office/drawing/2014/main" val="500032556"/>
                    </a:ext>
                  </a:extLst>
                </a:gridCol>
              </a:tblGrid>
              <a:tr h="370840">
                <a:tc>
                  <a:txBody>
                    <a:bodyPr/>
                    <a:lstStyle/>
                    <a:p>
                      <a:pPr algn="ctr"/>
                      <a:r>
                        <a:rPr kumimoji="1" lang="ja-JP" altLang="en-US" sz="2000"/>
                        <a:t>データセット</a:t>
                      </a:r>
                    </a:p>
                  </a:txBody>
                  <a:tcPr>
                    <a:lnL w="12700" cap="flat" cmpd="sng" algn="ctr">
                      <a:noFill/>
                      <a:prstDash val="solid"/>
                      <a:round/>
                      <a:headEnd type="none" w="med" len="med"/>
                      <a:tailEnd type="none" w="med" len="med"/>
                    </a:lnL>
                  </a:tcPr>
                </a:tc>
                <a:tc>
                  <a:txBody>
                    <a:bodyPr/>
                    <a:lstStyle/>
                    <a:p>
                      <a:pPr algn="ctr"/>
                      <a:r>
                        <a:rPr kumimoji="1" lang="en-US" altLang="ja-JP" sz="2000" dirty="0"/>
                        <a:t>Amazon-Kindle</a:t>
                      </a:r>
                      <a:endParaRPr kumimoji="1" lang="ja-JP" altLang="en-US" sz="2000"/>
                    </a:p>
                  </a:txBody>
                  <a:tcPr/>
                </a:tc>
                <a:tc>
                  <a:txBody>
                    <a:bodyPr/>
                    <a:lstStyle/>
                    <a:p>
                      <a:pPr algn="ctr"/>
                      <a:r>
                        <a:rPr kumimoji="1" lang="en-US" altLang="ja-JP" sz="2000" dirty="0"/>
                        <a:t>Amazon-Movie</a:t>
                      </a:r>
                      <a:endParaRPr kumimoji="1" lang="ja-JP" altLang="en-US" sz="2000"/>
                    </a:p>
                  </a:txBody>
                  <a:tcPr/>
                </a:tc>
                <a:tc>
                  <a:txBody>
                    <a:bodyPr/>
                    <a:lstStyle/>
                    <a:p>
                      <a:pPr algn="ctr"/>
                      <a:r>
                        <a:rPr kumimoji="1" lang="en-US" altLang="ja-JP" sz="2000" dirty="0" err="1"/>
                        <a:t>MovieLens</a:t>
                      </a:r>
                      <a:endParaRPr kumimoji="1" lang="ja-JP" altLang="en-US" sz="2000"/>
                    </a:p>
                  </a:txBody>
                  <a:tcPr/>
                </a:tc>
                <a:tc>
                  <a:txBody>
                    <a:bodyPr/>
                    <a:lstStyle/>
                    <a:p>
                      <a:pPr algn="ctr"/>
                      <a:r>
                        <a:rPr kumimoji="1" lang="en-US" altLang="ja-JP" sz="2000" dirty="0"/>
                        <a:t>Netflix</a:t>
                      </a:r>
                      <a:endParaRPr kumimoji="1" lang="ja-JP" altLang="en-US" sz="2000"/>
                    </a:p>
                  </a:txBody>
                  <a:tcPr>
                    <a:lnR w="12700" cap="flat" cmpd="sng" algn="ctr">
                      <a:noFill/>
                      <a:prstDash val="solid"/>
                      <a:round/>
                      <a:headEnd type="none" w="med" len="med"/>
                      <a:tailEnd type="none" w="med" len="med"/>
                    </a:lnR>
                  </a:tcPr>
                </a:tc>
                <a:extLst>
                  <a:ext uri="{0D108BD9-81ED-4DB2-BD59-A6C34878D82A}">
                    <a16:rowId xmlns:a16="http://schemas.microsoft.com/office/drawing/2014/main" val="1592090402"/>
                  </a:ext>
                </a:extLst>
              </a:tr>
              <a:tr h="370840">
                <a:tc>
                  <a:txBody>
                    <a:bodyPr/>
                    <a:lstStyle/>
                    <a:p>
                      <a:pPr algn="ctr"/>
                      <a:r>
                        <a:rPr kumimoji="1" lang="ja-JP" altLang="en-US" sz="2000"/>
                        <a:t>アイテム数</a:t>
                      </a:r>
                    </a:p>
                  </a:txBody>
                  <a:tcPr>
                    <a:lnL w="12700" cap="flat" cmpd="sng" algn="ctr">
                      <a:noFill/>
                      <a:prstDash val="solid"/>
                      <a:round/>
                      <a:headEnd type="none" w="med" len="med"/>
                      <a:tailEnd type="none" w="med" len="med"/>
                    </a:lnL>
                  </a:tcPr>
                </a:tc>
                <a:tc>
                  <a:txBody>
                    <a:bodyPr/>
                    <a:lstStyle/>
                    <a:p>
                      <a:pPr algn="ctr"/>
                      <a:r>
                        <a:rPr kumimoji="1" lang="en-US" altLang="ja-JP" sz="2000" dirty="0"/>
                        <a:t>430,530</a:t>
                      </a:r>
                      <a:endParaRPr kumimoji="1" lang="ja-JP" altLang="en-US" sz="2000"/>
                    </a:p>
                  </a:txBody>
                  <a:tcPr/>
                </a:tc>
                <a:tc>
                  <a:txBody>
                    <a:bodyPr/>
                    <a:lstStyle/>
                    <a:p>
                      <a:pPr algn="ctr"/>
                      <a:r>
                        <a:rPr kumimoji="1" lang="en-US" altLang="ja-JP" sz="2000" dirty="0"/>
                        <a:t>200,941</a:t>
                      </a:r>
                      <a:endParaRPr kumimoji="1" lang="ja-JP" altLang="en-US" sz="2000"/>
                    </a:p>
                  </a:txBody>
                  <a:tcPr/>
                </a:tc>
                <a:tc>
                  <a:txBody>
                    <a:bodyPr/>
                    <a:lstStyle/>
                    <a:p>
                      <a:pPr algn="ctr"/>
                      <a:r>
                        <a:rPr kumimoji="1" lang="en-US" altLang="ja-JP" sz="2000" dirty="0"/>
                        <a:t>59,047</a:t>
                      </a:r>
                      <a:endParaRPr kumimoji="1" lang="ja-JP" altLang="en-US" sz="2000"/>
                    </a:p>
                  </a:txBody>
                  <a:tcPr/>
                </a:tc>
                <a:tc>
                  <a:txBody>
                    <a:bodyPr/>
                    <a:lstStyle/>
                    <a:p>
                      <a:pPr algn="ctr"/>
                      <a:r>
                        <a:rPr kumimoji="1" lang="en-US" altLang="ja-JP" sz="2000" dirty="0"/>
                        <a:t>17,770</a:t>
                      </a:r>
                      <a:endParaRPr kumimoji="1" lang="ja-JP" altLang="en-US" sz="2000"/>
                    </a:p>
                  </a:txBody>
                  <a:tcPr>
                    <a:lnR w="12700" cap="flat" cmpd="sng" algn="ctr">
                      <a:noFill/>
                      <a:prstDash val="solid"/>
                      <a:round/>
                      <a:headEnd type="none" w="med" len="med"/>
                      <a:tailEnd type="none" w="med" len="med"/>
                    </a:lnR>
                  </a:tcPr>
                </a:tc>
                <a:extLst>
                  <a:ext uri="{0D108BD9-81ED-4DB2-BD59-A6C34878D82A}">
                    <a16:rowId xmlns:a16="http://schemas.microsoft.com/office/drawing/2014/main" val="1773625292"/>
                  </a:ext>
                </a:extLst>
              </a:tr>
            </a:tbl>
          </a:graphicData>
        </a:graphic>
      </p:graphicFrame>
    </p:spTree>
    <p:extLst>
      <p:ext uri="{BB962C8B-B14F-4D97-AF65-F5344CB8AC3E}">
        <p14:creationId xmlns:p14="http://schemas.microsoft.com/office/powerpoint/2010/main" val="1945230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7FF1685A-27FC-3C1B-3B62-D423314F66B9}"/>
                  </a:ext>
                </a:extLst>
              </p:cNvPr>
              <p:cNvSpPr>
                <a:spLocks noGrp="1"/>
              </p:cNvSpPr>
              <p:nvPr>
                <p:ph type="title"/>
              </p:nvPr>
            </p:nvSpPr>
            <p:spPr/>
            <p:txBody>
              <a:bodyPr/>
              <a:lstStyle/>
              <a:p>
                <a:r>
                  <a:rPr lang="ja-JP" altLang="en-US">
                    <a:solidFill>
                      <a:srgbClr val="FFFFFF"/>
                    </a:solidFill>
                  </a:rPr>
                  <a:t>実験結果</a:t>
                </a:r>
                <a:r>
                  <a:rPr lang="ja-JP" altLang="en-US" sz="2400">
                    <a:solidFill>
                      <a:srgbClr val="FFFFFF"/>
                    </a:solidFill>
                  </a:rPr>
                  <a:t>：</a:t>
                </a:r>
                <a14:m>
                  <m:oMath xmlns:m="http://schemas.openxmlformats.org/officeDocument/2006/math">
                    <m:r>
                      <a:rPr lang="ja-JP" altLang="en-US" sz="2400" i="1">
                        <a:solidFill>
                          <a:srgbClr val="FFFFFF"/>
                        </a:solidFill>
                        <a:latin typeface="Cambria Math" panose="02040503050406030204" pitchFamily="18" charset="0"/>
                      </a:rPr>
                      <m:t>𝝀</m:t>
                    </m:r>
                  </m:oMath>
                </a14:m>
                <a:r>
                  <a:rPr lang="en-US" altLang="ja-JP" sz="2400" dirty="0">
                    <a:solidFill>
                      <a:srgbClr val="FFFFFF"/>
                    </a:solidFill>
                  </a:rPr>
                  <a:t> </a:t>
                </a:r>
                <a:r>
                  <a:rPr lang="ja-JP" altLang="en-US" sz="2400">
                    <a:solidFill>
                      <a:srgbClr val="FFFFFF"/>
                    </a:solidFill>
                  </a:rPr>
                  <a:t>の影響（</a:t>
                </a:r>
                <a14:m>
                  <m:oMath xmlns:m="http://schemas.openxmlformats.org/officeDocument/2006/math">
                    <m:r>
                      <a:rPr lang="en-US" altLang="ja-JP" sz="2400" i="1">
                        <a:solidFill>
                          <a:srgbClr val="FFFFFF"/>
                        </a:solidFill>
                        <a:latin typeface="Cambria Math" panose="02040503050406030204" pitchFamily="18" charset="0"/>
                      </a:rPr>
                      <m:t>𝒌</m:t>
                    </m:r>
                    <m:r>
                      <a:rPr lang="en-US" altLang="ja-JP" sz="2400" i="1">
                        <a:solidFill>
                          <a:srgbClr val="FFFFFF"/>
                        </a:solidFill>
                        <a:latin typeface="Cambria Math" panose="02040503050406030204" pitchFamily="18" charset="0"/>
                      </a:rPr>
                      <m:t>=</m:t>
                    </m:r>
                    <m:r>
                      <a:rPr lang="en-US" altLang="ja-JP" sz="2400" i="1">
                        <a:solidFill>
                          <a:srgbClr val="FFFFFF"/>
                        </a:solidFill>
                        <a:latin typeface="Cambria Math" panose="02040503050406030204" pitchFamily="18" charset="0"/>
                      </a:rPr>
                      <m:t>𝟏𝟎</m:t>
                    </m:r>
                  </m:oMath>
                </a14:m>
                <a:r>
                  <a:rPr lang="ja-JP" altLang="en-US" sz="2400">
                    <a:solidFill>
                      <a:srgbClr val="FFFFFF"/>
                    </a:solidFill>
                  </a:rPr>
                  <a:t>）</a:t>
                </a:r>
                <a:r>
                  <a:rPr lang="ja-JP" altLang="en-US" sz="2400" dirty="0">
                    <a:solidFill>
                      <a:srgbClr val="FFFFFF"/>
                    </a:solidFill>
                  </a:rPr>
                  <a:t>（</a:t>
                </a:r>
                <a14:m>
                  <m:oMath xmlns:m="http://schemas.openxmlformats.org/officeDocument/2006/math">
                    <m:r>
                      <a:rPr lang="en-US" altLang="ja-JP" sz="2400" i="1">
                        <a:solidFill>
                          <a:srgbClr val="FFFFFF"/>
                        </a:solidFill>
                        <a:latin typeface="Cambria Math" panose="02040503050406030204" pitchFamily="18" charset="0"/>
                        <a:ea typeface="Cambria Math" panose="02040503050406030204" pitchFamily="18" charset="0"/>
                      </a:rPr>
                      <m:t>𝝀</m:t>
                    </m:r>
                  </m:oMath>
                </a14:m>
                <a:r>
                  <a:rPr lang="en-US" altLang="ja-JP" sz="2400" dirty="0">
                    <a:solidFill>
                      <a:srgbClr val="FFFFFF"/>
                    </a:solidFill>
                  </a:rPr>
                  <a:t> </a:t>
                </a:r>
                <a:r>
                  <a:rPr lang="ja-JP" altLang="en-US" sz="2400">
                    <a:solidFill>
                      <a:srgbClr val="FFFFFF"/>
                    </a:solidFill>
                  </a:rPr>
                  <a:t>が小さいほど多様性を考慮）</a:t>
                </a:r>
                <a:endParaRPr kumimoji="1" lang="ja-JP" altLang="en-US"/>
              </a:p>
            </p:txBody>
          </p:sp>
        </mc:Choice>
        <mc:Fallback xmlns="">
          <p:sp>
            <p:nvSpPr>
              <p:cNvPr id="2" name="タイトル 1">
                <a:extLst>
                  <a:ext uri="{FF2B5EF4-FFF2-40B4-BE49-F238E27FC236}">
                    <a16:creationId xmlns:a16="http://schemas.microsoft.com/office/drawing/2014/main" id="{7FF1685A-27FC-3C1B-3B62-D423314F66B9}"/>
                  </a:ext>
                </a:extLst>
              </p:cNvPr>
              <p:cNvSpPr>
                <a:spLocks noGrp="1" noRot="1" noChangeAspect="1" noMove="1" noResize="1" noEditPoints="1" noAdjustHandles="1" noChangeArrowheads="1" noChangeShapeType="1" noTextEdit="1"/>
              </p:cNvSpPr>
              <p:nvPr>
                <p:ph type="title"/>
              </p:nvPr>
            </p:nvSpPr>
            <p:spPr>
              <a:blipFill>
                <a:blip r:embed="rId3"/>
                <a:stretch>
                  <a:fillRect b="-2539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4E8034A-5E92-4B9B-E1CF-62474A73A409}"/>
              </a:ext>
            </a:extLst>
          </p:cNvPr>
          <p:cNvSpPr>
            <a:spLocks noGrp="1"/>
          </p:cNvSpPr>
          <p:nvPr>
            <p:ph type="sldNum" sz="quarter" idx="12"/>
          </p:nvPr>
        </p:nvSpPr>
        <p:spPr/>
        <p:txBody>
          <a:bodyPr/>
          <a:lstStyle/>
          <a:p>
            <a:fld id="{62AD2499-9603-4A42-A3D0-B63461FED508}" type="slidenum">
              <a:rPr lang="ja-JP" altLang="en-US" smtClean="0"/>
              <a:pPr/>
              <a:t>14</a:t>
            </a:fld>
            <a:endParaRPr lang="ja-JP" altLang="en-US"/>
          </a:p>
        </p:txBody>
      </p:sp>
      <p:sp>
        <p:nvSpPr>
          <p:cNvPr id="5" name="コンテンツ プレースホルダー 2">
            <a:extLst>
              <a:ext uri="{FF2B5EF4-FFF2-40B4-BE49-F238E27FC236}">
                <a16:creationId xmlns:a16="http://schemas.microsoft.com/office/drawing/2014/main" id="{8A71CAC2-5E86-8BCF-5D59-C2F7760E7A46}"/>
              </a:ext>
            </a:extLst>
          </p:cNvPr>
          <p:cNvSpPr>
            <a:spLocks noGrp="1"/>
          </p:cNvSpPr>
          <p:nvPr>
            <p:ph idx="1"/>
          </p:nvPr>
        </p:nvSpPr>
        <p:spPr>
          <a:xfrm>
            <a:off x="286049" y="900000"/>
            <a:ext cx="11903551" cy="5400000"/>
          </a:xfrm>
        </p:spPr>
        <p:txBody>
          <a:bodyPr/>
          <a:lstStyle/>
          <a:p>
            <a:pPr marL="0" indent="0">
              <a:buNone/>
            </a:pPr>
            <a:r>
              <a:rPr lang="en-US" altLang="ja-JP" dirty="0"/>
              <a:t> </a:t>
            </a:r>
            <a:endParaRPr kumimoji="1" lang="ja-JP" altLang="en-US"/>
          </a:p>
        </p:txBody>
      </p:sp>
      <p:sp>
        <p:nvSpPr>
          <p:cNvPr id="6" name="スライド番号プレースホルダー 3">
            <a:extLst>
              <a:ext uri="{FF2B5EF4-FFF2-40B4-BE49-F238E27FC236}">
                <a16:creationId xmlns:a16="http://schemas.microsoft.com/office/drawing/2014/main" id="{497D4026-0569-6716-9A8F-4775E38402AF}"/>
              </a:ext>
            </a:extLst>
          </p:cNvPr>
          <p:cNvSpPr txBox="1">
            <a:spLocks/>
          </p:cNvSpPr>
          <p:nvPr/>
        </p:nvSpPr>
        <p:spPr>
          <a:xfrm>
            <a:off x="11257807" y="6432587"/>
            <a:ext cx="796637"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400" kern="1200">
                <a:solidFill>
                  <a:schemeClr val="bg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62AD2499-9603-4A42-A3D0-B63461FED508}" type="slidenum">
              <a:rPr lang="ja-JP" altLang="en-US" smtClean="0"/>
              <a:pPr/>
              <a:t>14</a:t>
            </a:fld>
            <a:endParaRPr lang="ja-JP" altLang="en-US"/>
          </a:p>
        </p:txBody>
      </p:sp>
      <mc:AlternateContent xmlns:mc="http://schemas.openxmlformats.org/markup-compatibility/2006" xmlns:a14="http://schemas.microsoft.com/office/drawing/2010/main">
        <mc:Choice Requires="a14">
          <p:graphicFrame>
            <p:nvGraphicFramePr>
              <p:cNvPr id="7" name="表 5">
                <a:extLst>
                  <a:ext uri="{FF2B5EF4-FFF2-40B4-BE49-F238E27FC236}">
                    <a16:creationId xmlns:a16="http://schemas.microsoft.com/office/drawing/2014/main" id="{66ECD16C-A25A-7676-6924-506458004C70}"/>
                  </a:ext>
                </a:extLst>
              </p:cNvPr>
              <p:cNvGraphicFramePr>
                <a:graphicFrameLocks noGrp="1"/>
              </p:cNvGraphicFramePr>
              <p:nvPr>
                <p:extLst>
                  <p:ext uri="{D42A27DB-BD31-4B8C-83A1-F6EECF244321}">
                    <p14:modId xmlns:p14="http://schemas.microsoft.com/office/powerpoint/2010/main" val="2648730495"/>
                  </p:ext>
                </p:extLst>
              </p:nvPr>
            </p:nvGraphicFramePr>
            <p:xfrm>
              <a:off x="284848" y="964542"/>
              <a:ext cx="11619903" cy="2585720"/>
            </p:xfrm>
            <a:graphic>
              <a:graphicData uri="http://schemas.openxmlformats.org/drawingml/2006/table">
                <a:tbl>
                  <a:tblPr firstRow="1" bandRow="1">
                    <a:tableStyleId>{5940675A-B579-460E-94D1-54222C63F5DA}</a:tableStyleId>
                  </a:tblPr>
                  <a:tblGrid>
                    <a:gridCol w="1324090">
                      <a:extLst>
                        <a:ext uri="{9D8B030D-6E8A-4147-A177-3AD203B41FA5}">
                          <a16:colId xmlns:a16="http://schemas.microsoft.com/office/drawing/2014/main" val="1244934549"/>
                        </a:ext>
                      </a:extLst>
                    </a:gridCol>
                    <a:gridCol w="1122510">
                      <a:extLst>
                        <a:ext uri="{9D8B030D-6E8A-4147-A177-3AD203B41FA5}">
                          <a16:colId xmlns:a16="http://schemas.microsoft.com/office/drawing/2014/main" val="3869572027"/>
                        </a:ext>
                      </a:extLst>
                    </a:gridCol>
                    <a:gridCol w="863520">
                      <a:extLst>
                        <a:ext uri="{9D8B030D-6E8A-4147-A177-3AD203B41FA5}">
                          <a16:colId xmlns:a16="http://schemas.microsoft.com/office/drawing/2014/main" val="916041340"/>
                        </a:ext>
                      </a:extLst>
                    </a:gridCol>
                    <a:gridCol w="1337843">
                      <a:extLst>
                        <a:ext uri="{9D8B030D-6E8A-4147-A177-3AD203B41FA5}">
                          <a16:colId xmlns:a16="http://schemas.microsoft.com/office/drawing/2014/main" val="2023557203"/>
                        </a:ext>
                      </a:extLst>
                    </a:gridCol>
                    <a:gridCol w="1161990">
                      <a:extLst>
                        <a:ext uri="{9D8B030D-6E8A-4147-A177-3AD203B41FA5}">
                          <a16:colId xmlns:a16="http://schemas.microsoft.com/office/drawing/2014/main" val="3178948943"/>
                        </a:ext>
                      </a:extLst>
                    </a:gridCol>
                    <a:gridCol w="980851">
                      <a:extLst>
                        <a:ext uri="{9D8B030D-6E8A-4147-A177-3AD203B41FA5}">
                          <a16:colId xmlns:a16="http://schemas.microsoft.com/office/drawing/2014/main" val="672271663"/>
                        </a:ext>
                      </a:extLst>
                    </a:gridCol>
                    <a:gridCol w="1196941">
                      <a:extLst>
                        <a:ext uri="{9D8B030D-6E8A-4147-A177-3AD203B41FA5}">
                          <a16:colId xmlns:a16="http://schemas.microsoft.com/office/drawing/2014/main" val="3396417828"/>
                        </a:ext>
                      </a:extLst>
                    </a:gridCol>
                    <a:gridCol w="1308178">
                      <a:extLst>
                        <a:ext uri="{9D8B030D-6E8A-4147-A177-3AD203B41FA5}">
                          <a16:colId xmlns:a16="http://schemas.microsoft.com/office/drawing/2014/main" val="3354413110"/>
                        </a:ext>
                      </a:extLst>
                    </a:gridCol>
                    <a:gridCol w="1161990">
                      <a:extLst>
                        <a:ext uri="{9D8B030D-6E8A-4147-A177-3AD203B41FA5}">
                          <a16:colId xmlns:a16="http://schemas.microsoft.com/office/drawing/2014/main" val="2134318522"/>
                        </a:ext>
                      </a:extLst>
                    </a:gridCol>
                    <a:gridCol w="1161990">
                      <a:extLst>
                        <a:ext uri="{9D8B030D-6E8A-4147-A177-3AD203B41FA5}">
                          <a16:colId xmlns:a16="http://schemas.microsoft.com/office/drawing/2014/main" val="1187458617"/>
                        </a:ext>
                      </a:extLst>
                    </a:gridCol>
                  </a:tblGrid>
                  <a:tr h="0">
                    <a:tc grid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Amazon-Movie (</a:t>
                          </a:r>
                          <a:r>
                            <a:rPr kumimoji="1" lang="ja-JP" altLang="en-US"/>
                            <a:t>アイテム数</a:t>
                          </a:r>
                          <a:r>
                            <a:rPr kumimoji="1" lang="en-US" altLang="ja-JP" dirty="0"/>
                            <a:t> 200,941)</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DEDED"/>
                        </a:solidFill>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046552535"/>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𝜆</m:t>
                                </m:r>
                              </m:oMath>
                            </m:oMathPara>
                          </a14:m>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dirty="0"/>
                            <a:t>0.25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0.75</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02388502"/>
                      </a:ext>
                    </a:extLst>
                  </a:tr>
                  <a:tr h="370840">
                    <a:tc>
                      <a:txBody>
                        <a:bodyPr/>
                        <a:lstStyle/>
                        <a:p>
                          <a:pPr algn="ctr"/>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Time </a:t>
                          </a:r>
                          <a:r>
                            <a:rPr kumimoji="1" lang="en-US" altLang="ja-JP" sz="1050" dirty="0"/>
                            <a:t>[msec]</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82643017"/>
                      </a:ext>
                    </a:extLst>
                  </a:tr>
                  <a:tr h="370840">
                    <a:tc>
                      <a:txBody>
                        <a:bodyPr/>
                        <a:lstStyle/>
                        <a:p>
                          <a:pPr algn="ctr"/>
                          <a:r>
                            <a:rPr kumimoji="1" lang="en-US" altLang="ja-JP" dirty="0">
                              <a:solidFill>
                                <a:schemeClr val="bg1">
                                  <a:lumMod val="75000"/>
                                </a:schemeClr>
                              </a:solidFill>
                            </a:rPr>
                            <a:t>FEXIPRO</a:t>
                          </a:r>
                          <a:endParaRPr kumimoji="1" lang="ja-JP" altLang="en-US">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bg1">
                                  <a:lumMod val="75000"/>
                                </a:schemeClr>
                              </a:solidFill>
                            </a:rPr>
                            <a:t>1.47</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1.25</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0.32</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1.47</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2.44</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0.32</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1.47</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3.63</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0.32</a:t>
                          </a:r>
                          <a:endParaRPr kumimoji="1" lang="ja-JP" altLang="en-US" sz="180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904590118"/>
                      </a:ext>
                    </a:extLst>
                  </a:tr>
                  <a:tr h="370840">
                    <a:tc>
                      <a:txBody>
                        <a:bodyPr/>
                        <a:lstStyle/>
                        <a:p>
                          <a:pPr algn="ctr"/>
                          <a:r>
                            <a:rPr kumimoji="1" lang="en-US" altLang="ja-JP" b="0" dirty="0" err="1">
                              <a:solidFill>
                                <a:schemeClr val="bg1">
                                  <a:lumMod val="75000"/>
                                </a:schemeClr>
                              </a:solidFill>
                            </a:rPr>
                            <a:t>ScaNN</a:t>
                          </a:r>
                          <a:endParaRPr kumimoji="1" lang="ja-JP" altLang="en-US" b="0">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b="0" dirty="0">
                              <a:solidFill>
                                <a:schemeClr val="bg1">
                                  <a:lumMod val="75000"/>
                                </a:schemeClr>
                              </a:solidFill>
                            </a:rPr>
                            <a:t>0.08</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1.23</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0.40</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0.08</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2.39</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0.40</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0.08</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3.55</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0.40</a:t>
                          </a:r>
                          <a:endParaRPr kumimoji="1" lang="ja-JP" altLang="en-US" sz="1800" b="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721510760"/>
                      </a:ext>
                    </a:extLst>
                  </a:tr>
                  <a:tr h="370840">
                    <a:tc>
                      <a:txBody>
                        <a:bodyPr/>
                        <a:lstStyle/>
                        <a:p>
                          <a:pPr algn="ctr"/>
                          <a:r>
                            <a:rPr kumimoji="1" lang="en-US" altLang="ja-JP" dirty="0"/>
                            <a:t>Greedy</a:t>
                          </a:r>
                          <a:endParaRPr kumimoji="1" lang="ja-JP" altLang="en-US"/>
                        </a:p>
                      </a:txBody>
                      <a:tcPr>
                        <a:lnL w="12700" cap="flat" cmpd="sng" algn="ctr">
                          <a:noFill/>
                          <a:prstDash val="solid"/>
                          <a:round/>
                          <a:headEnd type="none" w="med" len="med"/>
                          <a:tailEnd type="none" w="med" len="med"/>
                        </a:lnL>
                      </a:tcPr>
                    </a:tc>
                    <a:tc>
                      <a:txBody>
                        <a:bodyPr/>
                        <a:lstStyle/>
                        <a:p>
                          <a:pPr algn="ctr"/>
                          <a:r>
                            <a:rPr kumimoji="1" lang="en-US" altLang="ja-JP" sz="1800" dirty="0"/>
                            <a:t>940.46</a:t>
                          </a:r>
                          <a:endParaRPr kumimoji="1" lang="ja-JP" altLang="en-US" sz="1800"/>
                        </a:p>
                      </a:txBody>
                      <a:tcPr/>
                    </a:tc>
                    <a:tc>
                      <a:txBody>
                        <a:bodyPr/>
                        <a:lstStyle/>
                        <a:p>
                          <a:pPr algn="ctr"/>
                          <a:r>
                            <a:rPr kumimoji="1" lang="en-US" altLang="ja-JP" sz="1800" dirty="0"/>
                            <a:t>1.69</a:t>
                          </a:r>
                          <a:endParaRPr kumimoji="1" lang="ja-JP" altLang="en-US" sz="1800"/>
                        </a:p>
                      </a:txBody>
                      <a:tcPr/>
                    </a:tc>
                    <a:tc>
                      <a:txBody>
                        <a:bodyPr/>
                        <a:lstStyle/>
                        <a:p>
                          <a:pPr algn="ctr"/>
                          <a:r>
                            <a:rPr kumimoji="1" lang="en-US" altLang="ja-JP" sz="1800" dirty="0"/>
                            <a:t>4.58</a:t>
                          </a:r>
                          <a:endParaRPr kumimoji="1" lang="ja-JP" altLang="en-US" sz="1800"/>
                        </a:p>
                      </a:txBody>
                      <a:tcPr/>
                    </a:tc>
                    <a:tc>
                      <a:txBody>
                        <a:bodyPr/>
                        <a:lstStyle/>
                        <a:p>
                          <a:pPr algn="ctr"/>
                          <a:r>
                            <a:rPr kumimoji="1" lang="en-US" altLang="ja-JP" sz="1800" dirty="0"/>
                            <a:t>933.98</a:t>
                          </a:r>
                          <a:endParaRPr kumimoji="1" lang="ja-JP" altLang="en-US" sz="1800"/>
                        </a:p>
                      </a:txBody>
                      <a:tcPr/>
                    </a:tc>
                    <a:tc>
                      <a:txBody>
                        <a:bodyPr/>
                        <a:lstStyle/>
                        <a:p>
                          <a:pPr algn="ctr"/>
                          <a:r>
                            <a:rPr kumimoji="1" lang="en-US" altLang="ja-JP" sz="1800" dirty="0"/>
                            <a:t>2.54</a:t>
                          </a:r>
                          <a:endParaRPr kumimoji="1" lang="ja-JP" altLang="en-US" sz="1800"/>
                        </a:p>
                      </a:txBody>
                      <a:tcPr/>
                    </a:tc>
                    <a:tc>
                      <a:txBody>
                        <a:bodyPr/>
                        <a:lstStyle/>
                        <a:p>
                          <a:pPr algn="ctr"/>
                          <a:r>
                            <a:rPr kumimoji="1" lang="en-US" altLang="ja-JP" sz="1800" dirty="0"/>
                            <a:t>2.13</a:t>
                          </a:r>
                          <a:endParaRPr kumimoji="1" lang="ja-JP" altLang="en-US" sz="1800"/>
                        </a:p>
                      </a:txBody>
                      <a:tcPr/>
                    </a:tc>
                    <a:tc>
                      <a:txBody>
                        <a:bodyPr/>
                        <a:lstStyle/>
                        <a:p>
                          <a:pPr algn="ctr"/>
                          <a:r>
                            <a:rPr kumimoji="1" lang="en-US" altLang="ja-JP" sz="1800" dirty="0"/>
                            <a:t>938.36</a:t>
                          </a:r>
                          <a:endParaRPr kumimoji="1" lang="ja-JP" altLang="en-US" sz="1800"/>
                        </a:p>
                      </a:txBody>
                      <a:tcPr/>
                    </a:tc>
                    <a:tc>
                      <a:txBody>
                        <a:bodyPr/>
                        <a:lstStyle/>
                        <a:p>
                          <a:pPr algn="ctr"/>
                          <a:r>
                            <a:rPr kumimoji="1" lang="en-US" altLang="ja-JP" sz="1800" dirty="0"/>
                            <a:t>3.64</a:t>
                          </a:r>
                          <a:endParaRPr kumimoji="1" lang="ja-JP" altLang="en-US" sz="1800"/>
                        </a:p>
                      </a:txBody>
                      <a:tcPr/>
                    </a:tc>
                    <a:tc>
                      <a:txBody>
                        <a:bodyPr/>
                        <a:lstStyle/>
                        <a:p>
                          <a:pPr algn="ctr"/>
                          <a:r>
                            <a:rPr kumimoji="1" lang="en-US" altLang="ja-JP" sz="1800" dirty="0"/>
                            <a:t>0.50</a:t>
                          </a:r>
                          <a:endParaRPr kumimoji="1" lang="ja-JP" altLang="en-US" sz="1800"/>
                        </a:p>
                      </a:txBody>
                      <a:tcPr>
                        <a:lnR w="12700" cap="flat" cmpd="sng" algn="ctr">
                          <a:noFill/>
                          <a:prstDash val="solid"/>
                          <a:round/>
                          <a:headEnd type="none" w="med" len="med"/>
                          <a:tailEnd type="none" w="med" len="med"/>
                        </a:lnR>
                      </a:tcPr>
                    </a:tc>
                    <a:extLst>
                      <a:ext uri="{0D108BD9-81ED-4DB2-BD59-A6C34878D82A}">
                        <a16:rowId xmlns:a16="http://schemas.microsoft.com/office/drawing/2014/main" val="1984559978"/>
                      </a:ext>
                    </a:extLst>
                  </a:tr>
                  <a:tr h="370840">
                    <a:tc>
                      <a:txBody>
                        <a:bodyPr/>
                        <a:lstStyle/>
                        <a:p>
                          <a:pPr algn="ctr"/>
                          <a:r>
                            <a:rPr kumimoji="1" lang="en-US" altLang="ja-JP" b="1" dirty="0"/>
                            <a:t>IP-Greedy</a:t>
                          </a:r>
                          <a:endParaRPr kumimoji="1" lang="ja-JP" altLang="en-US" b="1"/>
                        </a:p>
                      </a:txBody>
                      <a:tcPr>
                        <a:lnL w="12700" cap="flat" cmpd="sng" algn="ctr">
                          <a:noFill/>
                          <a:prstDash val="solid"/>
                          <a:round/>
                          <a:headEnd type="none" w="med" len="med"/>
                          <a:tailEnd type="none" w="med" len="med"/>
                        </a:lnL>
                      </a:tcPr>
                    </a:tc>
                    <a:tc>
                      <a:txBody>
                        <a:bodyPr/>
                        <a:lstStyle/>
                        <a:p>
                          <a:pPr algn="ctr"/>
                          <a:r>
                            <a:rPr kumimoji="1" lang="en-US" altLang="ja-JP" sz="1800" b="1" dirty="0">
                              <a:solidFill>
                                <a:srgbClr val="0000FF"/>
                              </a:solidFill>
                            </a:rPr>
                            <a:t>147.82</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1.69</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4.58</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83.26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2.54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2.13</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59.80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3.64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0.50</a:t>
                          </a:r>
                          <a:endParaRPr kumimoji="1" lang="ja-JP" altLang="en-US" sz="1800" b="1" dirty="0">
                            <a:solidFill>
                              <a:srgbClr val="0000FF"/>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28850428"/>
                      </a:ext>
                    </a:extLst>
                  </a:tr>
                </a:tbl>
              </a:graphicData>
            </a:graphic>
          </p:graphicFrame>
        </mc:Choice>
        <mc:Fallback xmlns="">
          <p:graphicFrame>
            <p:nvGraphicFramePr>
              <p:cNvPr id="7" name="表 5">
                <a:extLst>
                  <a:ext uri="{FF2B5EF4-FFF2-40B4-BE49-F238E27FC236}">
                    <a16:creationId xmlns:a16="http://schemas.microsoft.com/office/drawing/2014/main" id="{66ECD16C-A25A-7676-6924-506458004C70}"/>
                  </a:ext>
                </a:extLst>
              </p:cNvPr>
              <p:cNvGraphicFramePr>
                <a:graphicFrameLocks noGrp="1"/>
              </p:cNvGraphicFramePr>
              <p:nvPr>
                <p:extLst>
                  <p:ext uri="{D42A27DB-BD31-4B8C-83A1-F6EECF244321}">
                    <p14:modId xmlns:p14="http://schemas.microsoft.com/office/powerpoint/2010/main" val="2648730495"/>
                  </p:ext>
                </p:extLst>
              </p:nvPr>
            </p:nvGraphicFramePr>
            <p:xfrm>
              <a:off x="284848" y="964542"/>
              <a:ext cx="11619903" cy="2585720"/>
            </p:xfrm>
            <a:graphic>
              <a:graphicData uri="http://schemas.openxmlformats.org/drawingml/2006/table">
                <a:tbl>
                  <a:tblPr firstRow="1" bandRow="1">
                    <a:tableStyleId>{5940675A-B579-460E-94D1-54222C63F5DA}</a:tableStyleId>
                  </a:tblPr>
                  <a:tblGrid>
                    <a:gridCol w="1324090">
                      <a:extLst>
                        <a:ext uri="{9D8B030D-6E8A-4147-A177-3AD203B41FA5}">
                          <a16:colId xmlns:a16="http://schemas.microsoft.com/office/drawing/2014/main" val="1244934549"/>
                        </a:ext>
                      </a:extLst>
                    </a:gridCol>
                    <a:gridCol w="1122510">
                      <a:extLst>
                        <a:ext uri="{9D8B030D-6E8A-4147-A177-3AD203B41FA5}">
                          <a16:colId xmlns:a16="http://schemas.microsoft.com/office/drawing/2014/main" val="3869572027"/>
                        </a:ext>
                      </a:extLst>
                    </a:gridCol>
                    <a:gridCol w="863520">
                      <a:extLst>
                        <a:ext uri="{9D8B030D-6E8A-4147-A177-3AD203B41FA5}">
                          <a16:colId xmlns:a16="http://schemas.microsoft.com/office/drawing/2014/main" val="916041340"/>
                        </a:ext>
                      </a:extLst>
                    </a:gridCol>
                    <a:gridCol w="1337843">
                      <a:extLst>
                        <a:ext uri="{9D8B030D-6E8A-4147-A177-3AD203B41FA5}">
                          <a16:colId xmlns:a16="http://schemas.microsoft.com/office/drawing/2014/main" val="2023557203"/>
                        </a:ext>
                      </a:extLst>
                    </a:gridCol>
                    <a:gridCol w="1161990">
                      <a:extLst>
                        <a:ext uri="{9D8B030D-6E8A-4147-A177-3AD203B41FA5}">
                          <a16:colId xmlns:a16="http://schemas.microsoft.com/office/drawing/2014/main" val="3178948943"/>
                        </a:ext>
                      </a:extLst>
                    </a:gridCol>
                    <a:gridCol w="980851">
                      <a:extLst>
                        <a:ext uri="{9D8B030D-6E8A-4147-A177-3AD203B41FA5}">
                          <a16:colId xmlns:a16="http://schemas.microsoft.com/office/drawing/2014/main" val="672271663"/>
                        </a:ext>
                      </a:extLst>
                    </a:gridCol>
                    <a:gridCol w="1196941">
                      <a:extLst>
                        <a:ext uri="{9D8B030D-6E8A-4147-A177-3AD203B41FA5}">
                          <a16:colId xmlns:a16="http://schemas.microsoft.com/office/drawing/2014/main" val="3396417828"/>
                        </a:ext>
                      </a:extLst>
                    </a:gridCol>
                    <a:gridCol w="1308178">
                      <a:extLst>
                        <a:ext uri="{9D8B030D-6E8A-4147-A177-3AD203B41FA5}">
                          <a16:colId xmlns:a16="http://schemas.microsoft.com/office/drawing/2014/main" val="3354413110"/>
                        </a:ext>
                      </a:extLst>
                    </a:gridCol>
                    <a:gridCol w="1161990">
                      <a:extLst>
                        <a:ext uri="{9D8B030D-6E8A-4147-A177-3AD203B41FA5}">
                          <a16:colId xmlns:a16="http://schemas.microsoft.com/office/drawing/2014/main" val="2134318522"/>
                        </a:ext>
                      </a:extLst>
                    </a:gridCol>
                    <a:gridCol w="1161990">
                      <a:extLst>
                        <a:ext uri="{9D8B030D-6E8A-4147-A177-3AD203B41FA5}">
                          <a16:colId xmlns:a16="http://schemas.microsoft.com/office/drawing/2014/main" val="1187458617"/>
                        </a:ext>
                      </a:extLst>
                    </a:gridCol>
                  </a:tblGrid>
                  <a:tr h="365760">
                    <a:tc grid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Amazon-Movie (</a:t>
                          </a:r>
                          <a:r>
                            <a:rPr kumimoji="1" lang="ja-JP" altLang="en-US"/>
                            <a:t>アイテム数</a:t>
                          </a:r>
                          <a:r>
                            <a:rPr kumimoji="1" lang="en-US" altLang="ja-JP" dirty="0"/>
                            <a:t> 200,941)</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DEDED"/>
                        </a:solidFill>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046552535"/>
                      </a:ext>
                    </a:extLst>
                  </a:tr>
                  <a:tr h="365760">
                    <a:tc>
                      <a:txBody>
                        <a:bodyPr/>
                        <a:lstStyle/>
                        <a:p>
                          <a:endParaRPr lang="ja-JP"/>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t="-110345" r="-780769" b="-534483"/>
                          </a:stretch>
                        </a:blipFill>
                      </a:tcPr>
                    </a:tc>
                    <a:tc gridSpan="3">
                      <a:txBody>
                        <a:bodyPr/>
                        <a:lstStyle/>
                        <a:p>
                          <a:pPr algn="ctr"/>
                          <a:r>
                            <a:rPr kumimoji="1" lang="en-US" altLang="ja-JP" dirty="0"/>
                            <a:t>0.25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0.75</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02388502"/>
                      </a:ext>
                    </a:extLst>
                  </a:tr>
                  <a:tr h="370840">
                    <a:tc>
                      <a:txBody>
                        <a:bodyPr/>
                        <a:lstStyle/>
                        <a:p>
                          <a:pPr algn="ctr"/>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Time </a:t>
                          </a:r>
                          <a:r>
                            <a:rPr kumimoji="1" lang="en-US" altLang="ja-JP" sz="1050" dirty="0"/>
                            <a:t>[msec]</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82643017"/>
                      </a:ext>
                    </a:extLst>
                  </a:tr>
                  <a:tr h="370840">
                    <a:tc>
                      <a:txBody>
                        <a:bodyPr/>
                        <a:lstStyle/>
                        <a:p>
                          <a:pPr algn="ctr"/>
                          <a:r>
                            <a:rPr kumimoji="1" lang="en-US" altLang="ja-JP" dirty="0">
                              <a:solidFill>
                                <a:schemeClr val="bg1">
                                  <a:lumMod val="75000"/>
                                </a:schemeClr>
                              </a:solidFill>
                            </a:rPr>
                            <a:t>FEXIPRO</a:t>
                          </a:r>
                          <a:endParaRPr kumimoji="1" lang="ja-JP" altLang="en-US">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bg1">
                                  <a:lumMod val="75000"/>
                                </a:schemeClr>
                              </a:solidFill>
                            </a:rPr>
                            <a:t>1.47</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1.25</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0.32</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1.47</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2.44</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0.32</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1.47</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3.63</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0.32</a:t>
                          </a:r>
                          <a:endParaRPr kumimoji="1" lang="ja-JP" altLang="en-US" sz="180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904590118"/>
                      </a:ext>
                    </a:extLst>
                  </a:tr>
                  <a:tr h="370840">
                    <a:tc>
                      <a:txBody>
                        <a:bodyPr/>
                        <a:lstStyle/>
                        <a:p>
                          <a:pPr algn="ctr"/>
                          <a:r>
                            <a:rPr kumimoji="1" lang="en-US" altLang="ja-JP" b="0" dirty="0" err="1">
                              <a:solidFill>
                                <a:schemeClr val="bg1">
                                  <a:lumMod val="75000"/>
                                </a:schemeClr>
                              </a:solidFill>
                            </a:rPr>
                            <a:t>ScaNN</a:t>
                          </a:r>
                          <a:endParaRPr kumimoji="1" lang="ja-JP" altLang="en-US" b="0">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b="0" dirty="0">
                              <a:solidFill>
                                <a:schemeClr val="bg1">
                                  <a:lumMod val="75000"/>
                                </a:schemeClr>
                              </a:solidFill>
                            </a:rPr>
                            <a:t>0.08</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1.23</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0.40</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0.08</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2.39</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0.40</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0.08</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3.55</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0.40</a:t>
                          </a:r>
                          <a:endParaRPr kumimoji="1" lang="ja-JP" altLang="en-US" sz="1800" b="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721510760"/>
                      </a:ext>
                    </a:extLst>
                  </a:tr>
                  <a:tr h="370840">
                    <a:tc>
                      <a:txBody>
                        <a:bodyPr/>
                        <a:lstStyle/>
                        <a:p>
                          <a:pPr algn="ctr"/>
                          <a:r>
                            <a:rPr kumimoji="1" lang="en-US" altLang="ja-JP" dirty="0"/>
                            <a:t>Greedy</a:t>
                          </a:r>
                          <a:endParaRPr kumimoji="1" lang="ja-JP" altLang="en-US"/>
                        </a:p>
                      </a:txBody>
                      <a:tcPr>
                        <a:lnL w="12700" cap="flat" cmpd="sng" algn="ctr">
                          <a:noFill/>
                          <a:prstDash val="solid"/>
                          <a:round/>
                          <a:headEnd type="none" w="med" len="med"/>
                          <a:tailEnd type="none" w="med" len="med"/>
                        </a:lnL>
                      </a:tcPr>
                    </a:tc>
                    <a:tc>
                      <a:txBody>
                        <a:bodyPr/>
                        <a:lstStyle/>
                        <a:p>
                          <a:pPr algn="ctr"/>
                          <a:r>
                            <a:rPr kumimoji="1" lang="en-US" altLang="ja-JP" sz="1800" dirty="0"/>
                            <a:t>940.46</a:t>
                          </a:r>
                          <a:endParaRPr kumimoji="1" lang="ja-JP" altLang="en-US" sz="1800"/>
                        </a:p>
                      </a:txBody>
                      <a:tcPr/>
                    </a:tc>
                    <a:tc>
                      <a:txBody>
                        <a:bodyPr/>
                        <a:lstStyle/>
                        <a:p>
                          <a:pPr algn="ctr"/>
                          <a:r>
                            <a:rPr kumimoji="1" lang="en-US" altLang="ja-JP" sz="1800" dirty="0"/>
                            <a:t>1.69</a:t>
                          </a:r>
                          <a:endParaRPr kumimoji="1" lang="ja-JP" altLang="en-US" sz="1800"/>
                        </a:p>
                      </a:txBody>
                      <a:tcPr/>
                    </a:tc>
                    <a:tc>
                      <a:txBody>
                        <a:bodyPr/>
                        <a:lstStyle/>
                        <a:p>
                          <a:pPr algn="ctr"/>
                          <a:r>
                            <a:rPr kumimoji="1" lang="en-US" altLang="ja-JP" sz="1800" dirty="0"/>
                            <a:t>4.58</a:t>
                          </a:r>
                          <a:endParaRPr kumimoji="1" lang="ja-JP" altLang="en-US" sz="1800"/>
                        </a:p>
                      </a:txBody>
                      <a:tcPr/>
                    </a:tc>
                    <a:tc>
                      <a:txBody>
                        <a:bodyPr/>
                        <a:lstStyle/>
                        <a:p>
                          <a:pPr algn="ctr"/>
                          <a:r>
                            <a:rPr kumimoji="1" lang="en-US" altLang="ja-JP" sz="1800" dirty="0"/>
                            <a:t>933.98</a:t>
                          </a:r>
                          <a:endParaRPr kumimoji="1" lang="ja-JP" altLang="en-US" sz="1800"/>
                        </a:p>
                      </a:txBody>
                      <a:tcPr/>
                    </a:tc>
                    <a:tc>
                      <a:txBody>
                        <a:bodyPr/>
                        <a:lstStyle/>
                        <a:p>
                          <a:pPr algn="ctr"/>
                          <a:r>
                            <a:rPr kumimoji="1" lang="en-US" altLang="ja-JP" sz="1800" dirty="0"/>
                            <a:t>2.54</a:t>
                          </a:r>
                          <a:endParaRPr kumimoji="1" lang="ja-JP" altLang="en-US" sz="1800"/>
                        </a:p>
                      </a:txBody>
                      <a:tcPr/>
                    </a:tc>
                    <a:tc>
                      <a:txBody>
                        <a:bodyPr/>
                        <a:lstStyle/>
                        <a:p>
                          <a:pPr algn="ctr"/>
                          <a:r>
                            <a:rPr kumimoji="1" lang="en-US" altLang="ja-JP" sz="1800" dirty="0"/>
                            <a:t>2.13</a:t>
                          </a:r>
                          <a:endParaRPr kumimoji="1" lang="ja-JP" altLang="en-US" sz="1800"/>
                        </a:p>
                      </a:txBody>
                      <a:tcPr/>
                    </a:tc>
                    <a:tc>
                      <a:txBody>
                        <a:bodyPr/>
                        <a:lstStyle/>
                        <a:p>
                          <a:pPr algn="ctr"/>
                          <a:r>
                            <a:rPr kumimoji="1" lang="en-US" altLang="ja-JP" sz="1800" dirty="0"/>
                            <a:t>938.36</a:t>
                          </a:r>
                          <a:endParaRPr kumimoji="1" lang="ja-JP" altLang="en-US" sz="1800"/>
                        </a:p>
                      </a:txBody>
                      <a:tcPr/>
                    </a:tc>
                    <a:tc>
                      <a:txBody>
                        <a:bodyPr/>
                        <a:lstStyle/>
                        <a:p>
                          <a:pPr algn="ctr"/>
                          <a:r>
                            <a:rPr kumimoji="1" lang="en-US" altLang="ja-JP" sz="1800" dirty="0"/>
                            <a:t>3.64</a:t>
                          </a:r>
                          <a:endParaRPr kumimoji="1" lang="ja-JP" altLang="en-US" sz="1800"/>
                        </a:p>
                      </a:txBody>
                      <a:tcPr/>
                    </a:tc>
                    <a:tc>
                      <a:txBody>
                        <a:bodyPr/>
                        <a:lstStyle/>
                        <a:p>
                          <a:pPr algn="ctr"/>
                          <a:r>
                            <a:rPr kumimoji="1" lang="en-US" altLang="ja-JP" sz="1800" dirty="0"/>
                            <a:t>0.50</a:t>
                          </a:r>
                          <a:endParaRPr kumimoji="1" lang="ja-JP" altLang="en-US" sz="1800"/>
                        </a:p>
                      </a:txBody>
                      <a:tcPr>
                        <a:lnR w="12700" cap="flat" cmpd="sng" algn="ctr">
                          <a:noFill/>
                          <a:prstDash val="solid"/>
                          <a:round/>
                          <a:headEnd type="none" w="med" len="med"/>
                          <a:tailEnd type="none" w="med" len="med"/>
                        </a:lnR>
                      </a:tcPr>
                    </a:tc>
                    <a:extLst>
                      <a:ext uri="{0D108BD9-81ED-4DB2-BD59-A6C34878D82A}">
                        <a16:rowId xmlns:a16="http://schemas.microsoft.com/office/drawing/2014/main" val="1984559978"/>
                      </a:ext>
                    </a:extLst>
                  </a:tr>
                  <a:tr h="370840">
                    <a:tc>
                      <a:txBody>
                        <a:bodyPr/>
                        <a:lstStyle/>
                        <a:p>
                          <a:pPr algn="ctr"/>
                          <a:r>
                            <a:rPr kumimoji="1" lang="en-US" altLang="ja-JP" b="1" dirty="0"/>
                            <a:t>IP-Greedy</a:t>
                          </a:r>
                          <a:endParaRPr kumimoji="1" lang="ja-JP" altLang="en-US" b="1"/>
                        </a:p>
                      </a:txBody>
                      <a:tcPr>
                        <a:lnL w="12700" cap="flat" cmpd="sng" algn="ctr">
                          <a:noFill/>
                          <a:prstDash val="solid"/>
                          <a:round/>
                          <a:headEnd type="none" w="med" len="med"/>
                          <a:tailEnd type="none" w="med" len="med"/>
                        </a:lnL>
                      </a:tcPr>
                    </a:tc>
                    <a:tc>
                      <a:txBody>
                        <a:bodyPr/>
                        <a:lstStyle/>
                        <a:p>
                          <a:pPr algn="ctr"/>
                          <a:r>
                            <a:rPr kumimoji="1" lang="en-US" altLang="ja-JP" sz="1800" b="1" dirty="0">
                              <a:solidFill>
                                <a:srgbClr val="0000FF"/>
                              </a:solidFill>
                            </a:rPr>
                            <a:t>147.82</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1.69</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4.58</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83.26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2.54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2.13</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59.80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3.64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0.50</a:t>
                          </a:r>
                          <a:endParaRPr kumimoji="1" lang="ja-JP" altLang="en-US" sz="1800" b="1" dirty="0">
                            <a:solidFill>
                              <a:srgbClr val="0000FF"/>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2885042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 5">
                <a:extLst>
                  <a:ext uri="{FF2B5EF4-FFF2-40B4-BE49-F238E27FC236}">
                    <a16:creationId xmlns:a16="http://schemas.microsoft.com/office/drawing/2014/main" id="{2C0D5A47-76C0-C078-55EF-CD9BC40036F3}"/>
                  </a:ext>
                </a:extLst>
              </p:cNvPr>
              <p:cNvGraphicFramePr>
                <a:graphicFrameLocks noGrp="1"/>
              </p:cNvGraphicFramePr>
              <p:nvPr>
                <p:extLst>
                  <p:ext uri="{D42A27DB-BD31-4B8C-83A1-F6EECF244321}">
                    <p14:modId xmlns:p14="http://schemas.microsoft.com/office/powerpoint/2010/main" val="3949579029"/>
                  </p:ext>
                </p:extLst>
              </p:nvPr>
            </p:nvGraphicFramePr>
            <p:xfrm>
              <a:off x="284847" y="3796939"/>
              <a:ext cx="11619903" cy="2585720"/>
            </p:xfrm>
            <a:graphic>
              <a:graphicData uri="http://schemas.openxmlformats.org/drawingml/2006/table">
                <a:tbl>
                  <a:tblPr firstRow="1" bandRow="1">
                    <a:tableStyleId>{5940675A-B579-460E-94D1-54222C63F5DA}</a:tableStyleId>
                  </a:tblPr>
                  <a:tblGrid>
                    <a:gridCol w="1324090">
                      <a:extLst>
                        <a:ext uri="{9D8B030D-6E8A-4147-A177-3AD203B41FA5}">
                          <a16:colId xmlns:a16="http://schemas.microsoft.com/office/drawing/2014/main" val="1244934549"/>
                        </a:ext>
                      </a:extLst>
                    </a:gridCol>
                    <a:gridCol w="1122510">
                      <a:extLst>
                        <a:ext uri="{9D8B030D-6E8A-4147-A177-3AD203B41FA5}">
                          <a16:colId xmlns:a16="http://schemas.microsoft.com/office/drawing/2014/main" val="3869572027"/>
                        </a:ext>
                      </a:extLst>
                    </a:gridCol>
                    <a:gridCol w="863520">
                      <a:extLst>
                        <a:ext uri="{9D8B030D-6E8A-4147-A177-3AD203B41FA5}">
                          <a16:colId xmlns:a16="http://schemas.microsoft.com/office/drawing/2014/main" val="916041340"/>
                        </a:ext>
                      </a:extLst>
                    </a:gridCol>
                    <a:gridCol w="1337843">
                      <a:extLst>
                        <a:ext uri="{9D8B030D-6E8A-4147-A177-3AD203B41FA5}">
                          <a16:colId xmlns:a16="http://schemas.microsoft.com/office/drawing/2014/main" val="2023557203"/>
                        </a:ext>
                      </a:extLst>
                    </a:gridCol>
                    <a:gridCol w="1161990">
                      <a:extLst>
                        <a:ext uri="{9D8B030D-6E8A-4147-A177-3AD203B41FA5}">
                          <a16:colId xmlns:a16="http://schemas.microsoft.com/office/drawing/2014/main" val="3178948943"/>
                        </a:ext>
                      </a:extLst>
                    </a:gridCol>
                    <a:gridCol w="980851">
                      <a:extLst>
                        <a:ext uri="{9D8B030D-6E8A-4147-A177-3AD203B41FA5}">
                          <a16:colId xmlns:a16="http://schemas.microsoft.com/office/drawing/2014/main" val="672271663"/>
                        </a:ext>
                      </a:extLst>
                    </a:gridCol>
                    <a:gridCol w="1196941">
                      <a:extLst>
                        <a:ext uri="{9D8B030D-6E8A-4147-A177-3AD203B41FA5}">
                          <a16:colId xmlns:a16="http://schemas.microsoft.com/office/drawing/2014/main" val="3396417828"/>
                        </a:ext>
                      </a:extLst>
                    </a:gridCol>
                    <a:gridCol w="1308178">
                      <a:extLst>
                        <a:ext uri="{9D8B030D-6E8A-4147-A177-3AD203B41FA5}">
                          <a16:colId xmlns:a16="http://schemas.microsoft.com/office/drawing/2014/main" val="3354413110"/>
                        </a:ext>
                      </a:extLst>
                    </a:gridCol>
                    <a:gridCol w="1161990">
                      <a:extLst>
                        <a:ext uri="{9D8B030D-6E8A-4147-A177-3AD203B41FA5}">
                          <a16:colId xmlns:a16="http://schemas.microsoft.com/office/drawing/2014/main" val="2134318522"/>
                        </a:ext>
                      </a:extLst>
                    </a:gridCol>
                    <a:gridCol w="1161990">
                      <a:extLst>
                        <a:ext uri="{9D8B030D-6E8A-4147-A177-3AD203B41FA5}">
                          <a16:colId xmlns:a16="http://schemas.microsoft.com/office/drawing/2014/main" val="1187458617"/>
                        </a:ext>
                      </a:extLst>
                    </a:gridCol>
                  </a:tblGrid>
                  <a:tr h="0">
                    <a:tc grid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err="1"/>
                            <a:t>MovieLens</a:t>
                          </a:r>
                          <a:r>
                            <a:rPr kumimoji="1" lang="en-US" altLang="ja-JP" dirty="0"/>
                            <a:t> (</a:t>
                          </a:r>
                          <a:r>
                            <a:rPr kumimoji="1" lang="ja-JP" altLang="en-US"/>
                            <a:t>アイテム数</a:t>
                          </a:r>
                          <a:r>
                            <a:rPr kumimoji="1" lang="en-US" altLang="ja-JP" dirty="0"/>
                            <a:t> 59,047)</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AEC"/>
                        </a:solidFill>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046552535"/>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𝜆</m:t>
                                </m:r>
                              </m:oMath>
                            </m:oMathPara>
                          </a14:m>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dirty="0"/>
                            <a:t>0.25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0.75</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02388502"/>
                      </a:ext>
                    </a:extLst>
                  </a:tr>
                  <a:tr h="370840">
                    <a:tc>
                      <a:txBody>
                        <a:bodyPr/>
                        <a:lstStyle/>
                        <a:p>
                          <a:pPr algn="ctr"/>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82643017"/>
                      </a:ext>
                    </a:extLst>
                  </a:tr>
                  <a:tr h="370840">
                    <a:tc>
                      <a:txBody>
                        <a:bodyPr/>
                        <a:lstStyle/>
                        <a:p>
                          <a:pPr algn="ctr"/>
                          <a:r>
                            <a:rPr kumimoji="1" lang="en-US" altLang="ja-JP" dirty="0">
                              <a:solidFill>
                                <a:schemeClr val="bg1">
                                  <a:lumMod val="75000"/>
                                </a:schemeClr>
                              </a:solidFill>
                            </a:rPr>
                            <a:t>FEXIPRO</a:t>
                          </a:r>
                          <a:endParaRPr kumimoji="1" lang="ja-JP" altLang="en-US">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bg1">
                                  <a:lumMod val="75000"/>
                                </a:schemeClr>
                              </a:solidFill>
                            </a:rPr>
                            <a:t>0.40</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1.47</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3.39</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0.40</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2.61</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3.39</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0.40</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3.76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3.39</a:t>
                          </a:r>
                          <a:endParaRPr kumimoji="1" lang="ja-JP" altLang="en-US" sz="180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904590118"/>
                      </a:ext>
                    </a:extLst>
                  </a:tr>
                  <a:tr h="370840">
                    <a:tc>
                      <a:txBody>
                        <a:bodyPr/>
                        <a:lstStyle/>
                        <a:p>
                          <a:pPr algn="ctr"/>
                          <a:r>
                            <a:rPr kumimoji="1" lang="en-US" altLang="ja-JP" b="0" dirty="0" err="1">
                              <a:solidFill>
                                <a:schemeClr val="bg1">
                                  <a:lumMod val="75000"/>
                                </a:schemeClr>
                              </a:solidFill>
                            </a:rPr>
                            <a:t>ScaNN</a:t>
                          </a:r>
                          <a:endParaRPr kumimoji="1" lang="ja-JP" altLang="en-US" b="0">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b="0" dirty="0">
                              <a:solidFill>
                                <a:schemeClr val="bg1">
                                  <a:lumMod val="75000"/>
                                </a:schemeClr>
                              </a:solidFill>
                            </a:rPr>
                            <a:t>0.07</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1.47</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3.56</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0.07</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2.60</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3.56</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0.07</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3.73</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3.56</a:t>
                          </a:r>
                          <a:endParaRPr kumimoji="1" lang="ja-JP" altLang="en-US" sz="1800" b="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721510760"/>
                      </a:ext>
                    </a:extLst>
                  </a:tr>
                  <a:tr h="370840">
                    <a:tc>
                      <a:txBody>
                        <a:bodyPr/>
                        <a:lstStyle/>
                        <a:p>
                          <a:pPr algn="ctr"/>
                          <a:r>
                            <a:rPr kumimoji="1" lang="en-US" altLang="ja-JP" dirty="0"/>
                            <a:t>Greedy</a:t>
                          </a:r>
                          <a:endParaRPr kumimoji="1" lang="ja-JP" altLang="en-US"/>
                        </a:p>
                      </a:txBody>
                      <a:tcPr>
                        <a:lnL w="12700" cap="flat" cmpd="sng" algn="ctr">
                          <a:noFill/>
                          <a:prstDash val="solid"/>
                          <a:round/>
                          <a:headEnd type="none" w="med" len="med"/>
                          <a:tailEnd type="none" w="med" len="med"/>
                        </a:lnL>
                      </a:tcPr>
                    </a:tc>
                    <a:tc>
                      <a:txBody>
                        <a:bodyPr/>
                        <a:lstStyle/>
                        <a:p>
                          <a:pPr algn="ctr"/>
                          <a:r>
                            <a:rPr kumimoji="1" lang="en-US" altLang="ja-JP" sz="1800" dirty="0"/>
                            <a:t>253.36</a:t>
                          </a:r>
                          <a:endParaRPr kumimoji="1" lang="ja-JP" altLang="en-US" sz="1800"/>
                        </a:p>
                      </a:txBody>
                      <a:tcPr/>
                    </a:tc>
                    <a:tc>
                      <a:txBody>
                        <a:bodyPr/>
                        <a:lstStyle/>
                        <a:p>
                          <a:pPr algn="ctr"/>
                          <a:r>
                            <a:rPr kumimoji="1" lang="en-US" altLang="ja-JP" sz="1800" dirty="0"/>
                            <a:t>1.59</a:t>
                          </a:r>
                          <a:endParaRPr kumimoji="1" lang="ja-JP" altLang="en-US" sz="1800"/>
                        </a:p>
                      </a:txBody>
                      <a:tcPr/>
                    </a:tc>
                    <a:tc>
                      <a:txBody>
                        <a:bodyPr/>
                        <a:lstStyle/>
                        <a:p>
                          <a:pPr algn="ctr"/>
                          <a:r>
                            <a:rPr kumimoji="1" lang="en-US" altLang="ja-JP" sz="1800" dirty="0"/>
                            <a:t>5.94</a:t>
                          </a:r>
                          <a:endParaRPr kumimoji="1" lang="ja-JP" altLang="en-US" sz="1800"/>
                        </a:p>
                      </a:txBody>
                      <a:tcPr/>
                    </a:tc>
                    <a:tc>
                      <a:txBody>
                        <a:bodyPr/>
                        <a:lstStyle/>
                        <a:p>
                          <a:pPr algn="ctr"/>
                          <a:r>
                            <a:rPr kumimoji="1" lang="en-US" altLang="ja-JP" sz="1800" dirty="0"/>
                            <a:t>254.42</a:t>
                          </a:r>
                          <a:endParaRPr kumimoji="1" lang="ja-JP" altLang="en-US" sz="1800"/>
                        </a:p>
                      </a:txBody>
                      <a:tcPr/>
                    </a:tc>
                    <a:tc>
                      <a:txBody>
                        <a:bodyPr/>
                        <a:lstStyle/>
                        <a:p>
                          <a:pPr algn="ctr"/>
                          <a:r>
                            <a:rPr kumimoji="1" lang="en-US" altLang="ja-JP" sz="1800" dirty="0"/>
                            <a:t>2.63</a:t>
                          </a:r>
                          <a:endParaRPr kumimoji="1" lang="ja-JP" altLang="en-US" sz="1800"/>
                        </a:p>
                      </a:txBody>
                      <a:tcPr/>
                    </a:tc>
                    <a:tc>
                      <a:txBody>
                        <a:bodyPr/>
                        <a:lstStyle/>
                        <a:p>
                          <a:pPr algn="ctr"/>
                          <a:r>
                            <a:rPr kumimoji="1" lang="en-US" altLang="ja-JP" sz="1800" dirty="0"/>
                            <a:t>3.86</a:t>
                          </a:r>
                          <a:endParaRPr kumimoji="1" lang="ja-JP" altLang="en-US" sz="1800"/>
                        </a:p>
                      </a:txBody>
                      <a:tcPr/>
                    </a:tc>
                    <a:tc>
                      <a:txBody>
                        <a:bodyPr/>
                        <a:lstStyle/>
                        <a:p>
                          <a:pPr algn="ctr"/>
                          <a:r>
                            <a:rPr kumimoji="1" lang="en-US" altLang="ja-JP" sz="1800" dirty="0"/>
                            <a:t>253.51</a:t>
                          </a:r>
                          <a:endParaRPr kumimoji="1" lang="ja-JP" altLang="en-US" sz="1800"/>
                        </a:p>
                      </a:txBody>
                      <a:tcPr/>
                    </a:tc>
                    <a:tc>
                      <a:txBody>
                        <a:bodyPr/>
                        <a:lstStyle/>
                        <a:p>
                          <a:pPr algn="ctr"/>
                          <a:r>
                            <a:rPr kumimoji="1" lang="en-US" altLang="ja-JP" sz="1800" dirty="0"/>
                            <a:t>3.76</a:t>
                          </a:r>
                          <a:endParaRPr kumimoji="1" lang="ja-JP" altLang="en-US" sz="1800"/>
                        </a:p>
                      </a:txBody>
                      <a:tcPr/>
                    </a:tc>
                    <a:tc>
                      <a:txBody>
                        <a:bodyPr/>
                        <a:lstStyle/>
                        <a:p>
                          <a:pPr algn="ctr"/>
                          <a:r>
                            <a:rPr kumimoji="1" lang="en-US" altLang="ja-JP" sz="1800" dirty="0"/>
                            <a:t>3.58</a:t>
                          </a:r>
                          <a:endParaRPr kumimoji="1" lang="ja-JP" altLang="en-US" sz="1800"/>
                        </a:p>
                      </a:txBody>
                      <a:tcPr>
                        <a:lnR w="12700" cap="flat" cmpd="sng" algn="ctr">
                          <a:noFill/>
                          <a:prstDash val="solid"/>
                          <a:round/>
                          <a:headEnd type="none" w="med" len="med"/>
                          <a:tailEnd type="none" w="med" len="med"/>
                        </a:lnR>
                      </a:tcPr>
                    </a:tc>
                    <a:extLst>
                      <a:ext uri="{0D108BD9-81ED-4DB2-BD59-A6C34878D82A}">
                        <a16:rowId xmlns:a16="http://schemas.microsoft.com/office/drawing/2014/main" val="1984559978"/>
                      </a:ext>
                    </a:extLst>
                  </a:tr>
                  <a:tr h="370840">
                    <a:tc>
                      <a:txBody>
                        <a:bodyPr/>
                        <a:lstStyle/>
                        <a:p>
                          <a:pPr algn="ctr"/>
                          <a:r>
                            <a:rPr kumimoji="1" lang="en-US" altLang="ja-JP" b="1" dirty="0"/>
                            <a:t>IP-Greedy</a:t>
                          </a:r>
                          <a:endParaRPr kumimoji="1" lang="ja-JP" altLang="en-US" b="1"/>
                        </a:p>
                      </a:txBody>
                      <a:tcPr>
                        <a:lnL w="12700" cap="flat" cmpd="sng" algn="ctr">
                          <a:noFill/>
                          <a:prstDash val="solid"/>
                          <a:round/>
                          <a:headEnd type="none" w="med" len="med"/>
                          <a:tailEnd type="none" w="med" len="med"/>
                        </a:lnL>
                      </a:tcPr>
                    </a:tc>
                    <a:tc>
                      <a:txBody>
                        <a:bodyPr/>
                        <a:lstStyle/>
                        <a:p>
                          <a:pPr algn="ctr"/>
                          <a:r>
                            <a:rPr kumimoji="1" lang="en-US" altLang="ja-JP" sz="1800" b="1" dirty="0">
                              <a:solidFill>
                                <a:srgbClr val="0000FF"/>
                              </a:solidFill>
                            </a:rPr>
                            <a:t>30.90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1.59</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5.94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14.48</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2.63</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3.86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14.30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3.76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3.58</a:t>
                          </a:r>
                          <a:endParaRPr kumimoji="1" lang="ja-JP" altLang="en-US" sz="1800" b="1" dirty="0">
                            <a:solidFill>
                              <a:srgbClr val="0000FF"/>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28850428"/>
                      </a:ext>
                    </a:extLst>
                  </a:tr>
                </a:tbl>
              </a:graphicData>
            </a:graphic>
          </p:graphicFrame>
        </mc:Choice>
        <mc:Fallback xmlns="">
          <p:graphicFrame>
            <p:nvGraphicFramePr>
              <p:cNvPr id="8" name="表 5">
                <a:extLst>
                  <a:ext uri="{FF2B5EF4-FFF2-40B4-BE49-F238E27FC236}">
                    <a16:creationId xmlns:a16="http://schemas.microsoft.com/office/drawing/2014/main" id="{2C0D5A47-76C0-C078-55EF-CD9BC40036F3}"/>
                  </a:ext>
                </a:extLst>
              </p:cNvPr>
              <p:cNvGraphicFramePr>
                <a:graphicFrameLocks noGrp="1"/>
              </p:cNvGraphicFramePr>
              <p:nvPr>
                <p:extLst>
                  <p:ext uri="{D42A27DB-BD31-4B8C-83A1-F6EECF244321}">
                    <p14:modId xmlns:p14="http://schemas.microsoft.com/office/powerpoint/2010/main" val="3949579029"/>
                  </p:ext>
                </p:extLst>
              </p:nvPr>
            </p:nvGraphicFramePr>
            <p:xfrm>
              <a:off x="284847" y="3796939"/>
              <a:ext cx="11619903" cy="2585720"/>
            </p:xfrm>
            <a:graphic>
              <a:graphicData uri="http://schemas.openxmlformats.org/drawingml/2006/table">
                <a:tbl>
                  <a:tblPr firstRow="1" bandRow="1">
                    <a:tableStyleId>{5940675A-B579-460E-94D1-54222C63F5DA}</a:tableStyleId>
                  </a:tblPr>
                  <a:tblGrid>
                    <a:gridCol w="1324090">
                      <a:extLst>
                        <a:ext uri="{9D8B030D-6E8A-4147-A177-3AD203B41FA5}">
                          <a16:colId xmlns:a16="http://schemas.microsoft.com/office/drawing/2014/main" val="1244934549"/>
                        </a:ext>
                      </a:extLst>
                    </a:gridCol>
                    <a:gridCol w="1122510">
                      <a:extLst>
                        <a:ext uri="{9D8B030D-6E8A-4147-A177-3AD203B41FA5}">
                          <a16:colId xmlns:a16="http://schemas.microsoft.com/office/drawing/2014/main" val="3869572027"/>
                        </a:ext>
                      </a:extLst>
                    </a:gridCol>
                    <a:gridCol w="863520">
                      <a:extLst>
                        <a:ext uri="{9D8B030D-6E8A-4147-A177-3AD203B41FA5}">
                          <a16:colId xmlns:a16="http://schemas.microsoft.com/office/drawing/2014/main" val="916041340"/>
                        </a:ext>
                      </a:extLst>
                    </a:gridCol>
                    <a:gridCol w="1337843">
                      <a:extLst>
                        <a:ext uri="{9D8B030D-6E8A-4147-A177-3AD203B41FA5}">
                          <a16:colId xmlns:a16="http://schemas.microsoft.com/office/drawing/2014/main" val="2023557203"/>
                        </a:ext>
                      </a:extLst>
                    </a:gridCol>
                    <a:gridCol w="1161990">
                      <a:extLst>
                        <a:ext uri="{9D8B030D-6E8A-4147-A177-3AD203B41FA5}">
                          <a16:colId xmlns:a16="http://schemas.microsoft.com/office/drawing/2014/main" val="3178948943"/>
                        </a:ext>
                      </a:extLst>
                    </a:gridCol>
                    <a:gridCol w="980851">
                      <a:extLst>
                        <a:ext uri="{9D8B030D-6E8A-4147-A177-3AD203B41FA5}">
                          <a16:colId xmlns:a16="http://schemas.microsoft.com/office/drawing/2014/main" val="672271663"/>
                        </a:ext>
                      </a:extLst>
                    </a:gridCol>
                    <a:gridCol w="1196941">
                      <a:extLst>
                        <a:ext uri="{9D8B030D-6E8A-4147-A177-3AD203B41FA5}">
                          <a16:colId xmlns:a16="http://schemas.microsoft.com/office/drawing/2014/main" val="3396417828"/>
                        </a:ext>
                      </a:extLst>
                    </a:gridCol>
                    <a:gridCol w="1308178">
                      <a:extLst>
                        <a:ext uri="{9D8B030D-6E8A-4147-A177-3AD203B41FA5}">
                          <a16:colId xmlns:a16="http://schemas.microsoft.com/office/drawing/2014/main" val="3354413110"/>
                        </a:ext>
                      </a:extLst>
                    </a:gridCol>
                    <a:gridCol w="1161990">
                      <a:extLst>
                        <a:ext uri="{9D8B030D-6E8A-4147-A177-3AD203B41FA5}">
                          <a16:colId xmlns:a16="http://schemas.microsoft.com/office/drawing/2014/main" val="2134318522"/>
                        </a:ext>
                      </a:extLst>
                    </a:gridCol>
                    <a:gridCol w="1161990">
                      <a:extLst>
                        <a:ext uri="{9D8B030D-6E8A-4147-A177-3AD203B41FA5}">
                          <a16:colId xmlns:a16="http://schemas.microsoft.com/office/drawing/2014/main" val="1187458617"/>
                        </a:ext>
                      </a:extLst>
                    </a:gridCol>
                  </a:tblGrid>
                  <a:tr h="365760">
                    <a:tc grid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err="1"/>
                            <a:t>MovieLens</a:t>
                          </a:r>
                          <a:r>
                            <a:rPr kumimoji="1" lang="en-US" altLang="ja-JP" dirty="0"/>
                            <a:t> (</a:t>
                          </a:r>
                          <a:r>
                            <a:rPr kumimoji="1" lang="ja-JP" altLang="en-US"/>
                            <a:t>アイテム数</a:t>
                          </a:r>
                          <a:r>
                            <a:rPr kumimoji="1" lang="en-US" altLang="ja-JP" dirty="0"/>
                            <a:t> 59,047)</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AEC"/>
                        </a:solidFill>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046552535"/>
                      </a:ext>
                    </a:extLst>
                  </a:tr>
                  <a:tr h="365760">
                    <a:tc>
                      <a:txBody>
                        <a:bodyPr/>
                        <a:lstStyle/>
                        <a:p>
                          <a:endParaRPr lang="ja-JP"/>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t="-113793" r="-780769" b="-534483"/>
                          </a:stretch>
                        </a:blipFill>
                      </a:tcPr>
                    </a:tc>
                    <a:tc gridSpan="3">
                      <a:txBody>
                        <a:bodyPr/>
                        <a:lstStyle/>
                        <a:p>
                          <a:pPr algn="ctr"/>
                          <a:r>
                            <a:rPr kumimoji="1" lang="en-US" altLang="ja-JP" dirty="0"/>
                            <a:t>0.25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0.75</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02388502"/>
                      </a:ext>
                    </a:extLst>
                  </a:tr>
                  <a:tr h="370840">
                    <a:tc>
                      <a:txBody>
                        <a:bodyPr/>
                        <a:lstStyle/>
                        <a:p>
                          <a:pPr algn="ctr"/>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82643017"/>
                      </a:ext>
                    </a:extLst>
                  </a:tr>
                  <a:tr h="370840">
                    <a:tc>
                      <a:txBody>
                        <a:bodyPr/>
                        <a:lstStyle/>
                        <a:p>
                          <a:pPr algn="ctr"/>
                          <a:r>
                            <a:rPr kumimoji="1" lang="en-US" altLang="ja-JP" dirty="0">
                              <a:solidFill>
                                <a:schemeClr val="bg1">
                                  <a:lumMod val="75000"/>
                                </a:schemeClr>
                              </a:solidFill>
                            </a:rPr>
                            <a:t>FEXIPRO</a:t>
                          </a:r>
                          <a:endParaRPr kumimoji="1" lang="ja-JP" altLang="en-US">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bg1">
                                  <a:lumMod val="75000"/>
                                </a:schemeClr>
                              </a:solidFill>
                            </a:rPr>
                            <a:t>0.40</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1.47</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3.39</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0.40</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2.61</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3.39</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0.40</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3.76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3.39</a:t>
                          </a:r>
                          <a:endParaRPr kumimoji="1" lang="ja-JP" altLang="en-US" sz="180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904590118"/>
                      </a:ext>
                    </a:extLst>
                  </a:tr>
                  <a:tr h="370840">
                    <a:tc>
                      <a:txBody>
                        <a:bodyPr/>
                        <a:lstStyle/>
                        <a:p>
                          <a:pPr algn="ctr"/>
                          <a:r>
                            <a:rPr kumimoji="1" lang="en-US" altLang="ja-JP" b="0" dirty="0" err="1">
                              <a:solidFill>
                                <a:schemeClr val="bg1">
                                  <a:lumMod val="75000"/>
                                </a:schemeClr>
                              </a:solidFill>
                            </a:rPr>
                            <a:t>ScaNN</a:t>
                          </a:r>
                          <a:endParaRPr kumimoji="1" lang="ja-JP" altLang="en-US" b="0">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b="0" dirty="0">
                              <a:solidFill>
                                <a:schemeClr val="bg1">
                                  <a:lumMod val="75000"/>
                                </a:schemeClr>
                              </a:solidFill>
                            </a:rPr>
                            <a:t>0.07</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1.47</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3.56</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0.07</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2.60</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3.56</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0.07</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3.73</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3.56</a:t>
                          </a:r>
                          <a:endParaRPr kumimoji="1" lang="ja-JP" altLang="en-US" sz="1800" b="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721510760"/>
                      </a:ext>
                    </a:extLst>
                  </a:tr>
                  <a:tr h="370840">
                    <a:tc>
                      <a:txBody>
                        <a:bodyPr/>
                        <a:lstStyle/>
                        <a:p>
                          <a:pPr algn="ctr"/>
                          <a:r>
                            <a:rPr kumimoji="1" lang="en-US" altLang="ja-JP" dirty="0"/>
                            <a:t>Greedy</a:t>
                          </a:r>
                          <a:endParaRPr kumimoji="1" lang="ja-JP" altLang="en-US"/>
                        </a:p>
                      </a:txBody>
                      <a:tcPr>
                        <a:lnL w="12700" cap="flat" cmpd="sng" algn="ctr">
                          <a:noFill/>
                          <a:prstDash val="solid"/>
                          <a:round/>
                          <a:headEnd type="none" w="med" len="med"/>
                          <a:tailEnd type="none" w="med" len="med"/>
                        </a:lnL>
                      </a:tcPr>
                    </a:tc>
                    <a:tc>
                      <a:txBody>
                        <a:bodyPr/>
                        <a:lstStyle/>
                        <a:p>
                          <a:pPr algn="ctr"/>
                          <a:r>
                            <a:rPr kumimoji="1" lang="en-US" altLang="ja-JP" sz="1800" dirty="0"/>
                            <a:t>253.36</a:t>
                          </a:r>
                          <a:endParaRPr kumimoji="1" lang="ja-JP" altLang="en-US" sz="1800"/>
                        </a:p>
                      </a:txBody>
                      <a:tcPr/>
                    </a:tc>
                    <a:tc>
                      <a:txBody>
                        <a:bodyPr/>
                        <a:lstStyle/>
                        <a:p>
                          <a:pPr algn="ctr"/>
                          <a:r>
                            <a:rPr kumimoji="1" lang="en-US" altLang="ja-JP" sz="1800" dirty="0"/>
                            <a:t>1.59</a:t>
                          </a:r>
                          <a:endParaRPr kumimoji="1" lang="ja-JP" altLang="en-US" sz="1800"/>
                        </a:p>
                      </a:txBody>
                      <a:tcPr/>
                    </a:tc>
                    <a:tc>
                      <a:txBody>
                        <a:bodyPr/>
                        <a:lstStyle/>
                        <a:p>
                          <a:pPr algn="ctr"/>
                          <a:r>
                            <a:rPr kumimoji="1" lang="en-US" altLang="ja-JP" sz="1800" dirty="0"/>
                            <a:t>5.94</a:t>
                          </a:r>
                          <a:endParaRPr kumimoji="1" lang="ja-JP" altLang="en-US" sz="1800"/>
                        </a:p>
                      </a:txBody>
                      <a:tcPr/>
                    </a:tc>
                    <a:tc>
                      <a:txBody>
                        <a:bodyPr/>
                        <a:lstStyle/>
                        <a:p>
                          <a:pPr algn="ctr"/>
                          <a:r>
                            <a:rPr kumimoji="1" lang="en-US" altLang="ja-JP" sz="1800" dirty="0"/>
                            <a:t>254.42</a:t>
                          </a:r>
                          <a:endParaRPr kumimoji="1" lang="ja-JP" altLang="en-US" sz="1800"/>
                        </a:p>
                      </a:txBody>
                      <a:tcPr/>
                    </a:tc>
                    <a:tc>
                      <a:txBody>
                        <a:bodyPr/>
                        <a:lstStyle/>
                        <a:p>
                          <a:pPr algn="ctr"/>
                          <a:r>
                            <a:rPr kumimoji="1" lang="en-US" altLang="ja-JP" sz="1800" dirty="0"/>
                            <a:t>2.63</a:t>
                          </a:r>
                          <a:endParaRPr kumimoji="1" lang="ja-JP" altLang="en-US" sz="1800"/>
                        </a:p>
                      </a:txBody>
                      <a:tcPr/>
                    </a:tc>
                    <a:tc>
                      <a:txBody>
                        <a:bodyPr/>
                        <a:lstStyle/>
                        <a:p>
                          <a:pPr algn="ctr"/>
                          <a:r>
                            <a:rPr kumimoji="1" lang="en-US" altLang="ja-JP" sz="1800" dirty="0"/>
                            <a:t>3.86</a:t>
                          </a:r>
                          <a:endParaRPr kumimoji="1" lang="ja-JP" altLang="en-US" sz="1800"/>
                        </a:p>
                      </a:txBody>
                      <a:tcPr/>
                    </a:tc>
                    <a:tc>
                      <a:txBody>
                        <a:bodyPr/>
                        <a:lstStyle/>
                        <a:p>
                          <a:pPr algn="ctr"/>
                          <a:r>
                            <a:rPr kumimoji="1" lang="en-US" altLang="ja-JP" sz="1800" dirty="0"/>
                            <a:t>253.51</a:t>
                          </a:r>
                          <a:endParaRPr kumimoji="1" lang="ja-JP" altLang="en-US" sz="1800"/>
                        </a:p>
                      </a:txBody>
                      <a:tcPr/>
                    </a:tc>
                    <a:tc>
                      <a:txBody>
                        <a:bodyPr/>
                        <a:lstStyle/>
                        <a:p>
                          <a:pPr algn="ctr"/>
                          <a:r>
                            <a:rPr kumimoji="1" lang="en-US" altLang="ja-JP" sz="1800" dirty="0"/>
                            <a:t>3.76</a:t>
                          </a:r>
                          <a:endParaRPr kumimoji="1" lang="ja-JP" altLang="en-US" sz="1800"/>
                        </a:p>
                      </a:txBody>
                      <a:tcPr/>
                    </a:tc>
                    <a:tc>
                      <a:txBody>
                        <a:bodyPr/>
                        <a:lstStyle/>
                        <a:p>
                          <a:pPr algn="ctr"/>
                          <a:r>
                            <a:rPr kumimoji="1" lang="en-US" altLang="ja-JP" sz="1800" dirty="0"/>
                            <a:t>3.58</a:t>
                          </a:r>
                          <a:endParaRPr kumimoji="1" lang="ja-JP" altLang="en-US" sz="1800"/>
                        </a:p>
                      </a:txBody>
                      <a:tcPr>
                        <a:lnR w="12700" cap="flat" cmpd="sng" algn="ctr">
                          <a:noFill/>
                          <a:prstDash val="solid"/>
                          <a:round/>
                          <a:headEnd type="none" w="med" len="med"/>
                          <a:tailEnd type="none" w="med" len="med"/>
                        </a:lnR>
                      </a:tcPr>
                    </a:tc>
                    <a:extLst>
                      <a:ext uri="{0D108BD9-81ED-4DB2-BD59-A6C34878D82A}">
                        <a16:rowId xmlns:a16="http://schemas.microsoft.com/office/drawing/2014/main" val="1984559978"/>
                      </a:ext>
                    </a:extLst>
                  </a:tr>
                  <a:tr h="370840">
                    <a:tc>
                      <a:txBody>
                        <a:bodyPr/>
                        <a:lstStyle/>
                        <a:p>
                          <a:pPr algn="ctr"/>
                          <a:r>
                            <a:rPr kumimoji="1" lang="en-US" altLang="ja-JP" b="1" dirty="0"/>
                            <a:t>IP-Greedy</a:t>
                          </a:r>
                          <a:endParaRPr kumimoji="1" lang="ja-JP" altLang="en-US" b="1"/>
                        </a:p>
                      </a:txBody>
                      <a:tcPr>
                        <a:lnL w="12700" cap="flat" cmpd="sng" algn="ctr">
                          <a:noFill/>
                          <a:prstDash val="solid"/>
                          <a:round/>
                          <a:headEnd type="none" w="med" len="med"/>
                          <a:tailEnd type="none" w="med" len="med"/>
                        </a:lnL>
                      </a:tcPr>
                    </a:tc>
                    <a:tc>
                      <a:txBody>
                        <a:bodyPr/>
                        <a:lstStyle/>
                        <a:p>
                          <a:pPr algn="ctr"/>
                          <a:r>
                            <a:rPr kumimoji="1" lang="en-US" altLang="ja-JP" sz="1800" b="1" dirty="0">
                              <a:solidFill>
                                <a:srgbClr val="0000FF"/>
                              </a:solidFill>
                            </a:rPr>
                            <a:t>30.90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1.59</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5.94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14.48</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2.63</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3.86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14.30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3.76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3.58</a:t>
                          </a:r>
                          <a:endParaRPr kumimoji="1" lang="ja-JP" altLang="en-US" sz="1800" b="1" dirty="0">
                            <a:solidFill>
                              <a:srgbClr val="0000FF"/>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28850428"/>
                      </a:ext>
                    </a:extLst>
                  </a:tr>
                </a:tbl>
              </a:graphicData>
            </a:graphic>
          </p:graphicFrame>
        </mc:Fallback>
      </mc:AlternateContent>
    </p:spTree>
    <p:extLst>
      <p:ext uri="{BB962C8B-B14F-4D97-AF65-F5344CB8AC3E}">
        <p14:creationId xmlns:p14="http://schemas.microsoft.com/office/powerpoint/2010/main" val="1414931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7FF1685A-27FC-3C1B-3B62-D423314F66B9}"/>
                  </a:ext>
                </a:extLst>
              </p:cNvPr>
              <p:cNvSpPr>
                <a:spLocks noGrp="1"/>
              </p:cNvSpPr>
              <p:nvPr>
                <p:ph type="title"/>
              </p:nvPr>
            </p:nvSpPr>
            <p:spPr/>
            <p:txBody>
              <a:bodyPr/>
              <a:lstStyle/>
              <a:p>
                <a:r>
                  <a:rPr lang="ja-JP" altLang="en-US">
                    <a:solidFill>
                      <a:srgbClr val="FFFFFF"/>
                    </a:solidFill>
                  </a:rPr>
                  <a:t>実験結果</a:t>
                </a:r>
                <a:r>
                  <a:rPr lang="ja-JP" altLang="en-US" sz="2400">
                    <a:solidFill>
                      <a:srgbClr val="FFFFFF"/>
                    </a:solidFill>
                  </a:rPr>
                  <a:t>：</a:t>
                </a:r>
                <a14:m>
                  <m:oMath xmlns:m="http://schemas.openxmlformats.org/officeDocument/2006/math">
                    <m:r>
                      <a:rPr lang="ja-JP" altLang="en-US" sz="2400" i="1">
                        <a:solidFill>
                          <a:srgbClr val="FFFFFF"/>
                        </a:solidFill>
                        <a:latin typeface="Cambria Math" panose="02040503050406030204" pitchFamily="18" charset="0"/>
                      </a:rPr>
                      <m:t>𝝀</m:t>
                    </m:r>
                  </m:oMath>
                </a14:m>
                <a:r>
                  <a:rPr lang="en-US" altLang="ja-JP" sz="2400" dirty="0">
                    <a:solidFill>
                      <a:srgbClr val="FFFFFF"/>
                    </a:solidFill>
                  </a:rPr>
                  <a:t> </a:t>
                </a:r>
                <a:r>
                  <a:rPr lang="ja-JP" altLang="en-US" sz="2400">
                    <a:solidFill>
                      <a:srgbClr val="FFFFFF"/>
                    </a:solidFill>
                  </a:rPr>
                  <a:t>の影響（</a:t>
                </a:r>
                <a14:m>
                  <m:oMath xmlns:m="http://schemas.openxmlformats.org/officeDocument/2006/math">
                    <m:r>
                      <a:rPr lang="en-US" altLang="ja-JP" sz="2400" i="1">
                        <a:solidFill>
                          <a:srgbClr val="FFFFFF"/>
                        </a:solidFill>
                        <a:latin typeface="Cambria Math" panose="02040503050406030204" pitchFamily="18" charset="0"/>
                      </a:rPr>
                      <m:t>𝒌</m:t>
                    </m:r>
                    <m:r>
                      <a:rPr lang="en-US" altLang="ja-JP" sz="2400" i="1">
                        <a:solidFill>
                          <a:srgbClr val="FFFFFF"/>
                        </a:solidFill>
                        <a:latin typeface="Cambria Math" panose="02040503050406030204" pitchFamily="18" charset="0"/>
                      </a:rPr>
                      <m:t>=</m:t>
                    </m:r>
                    <m:r>
                      <a:rPr lang="en-US" altLang="ja-JP" sz="2400" i="1">
                        <a:solidFill>
                          <a:srgbClr val="FFFFFF"/>
                        </a:solidFill>
                        <a:latin typeface="Cambria Math" panose="02040503050406030204" pitchFamily="18" charset="0"/>
                      </a:rPr>
                      <m:t>𝟏𝟎</m:t>
                    </m:r>
                  </m:oMath>
                </a14:m>
                <a:r>
                  <a:rPr lang="ja-JP" altLang="en-US" sz="2400">
                    <a:solidFill>
                      <a:srgbClr val="FFFFFF"/>
                    </a:solidFill>
                  </a:rPr>
                  <a:t>）</a:t>
                </a:r>
                <a:r>
                  <a:rPr lang="ja-JP" altLang="en-US" sz="2400" dirty="0">
                    <a:solidFill>
                      <a:srgbClr val="FFFFFF"/>
                    </a:solidFill>
                  </a:rPr>
                  <a:t>（</a:t>
                </a:r>
                <a14:m>
                  <m:oMath xmlns:m="http://schemas.openxmlformats.org/officeDocument/2006/math">
                    <m:r>
                      <a:rPr lang="en-US" altLang="ja-JP" sz="2400" i="1">
                        <a:solidFill>
                          <a:srgbClr val="FFFFFF"/>
                        </a:solidFill>
                        <a:latin typeface="Cambria Math" panose="02040503050406030204" pitchFamily="18" charset="0"/>
                        <a:ea typeface="Cambria Math" panose="02040503050406030204" pitchFamily="18" charset="0"/>
                      </a:rPr>
                      <m:t>𝝀</m:t>
                    </m:r>
                  </m:oMath>
                </a14:m>
                <a:r>
                  <a:rPr lang="en-US" altLang="ja-JP" sz="2400" dirty="0">
                    <a:solidFill>
                      <a:srgbClr val="FFFFFF"/>
                    </a:solidFill>
                  </a:rPr>
                  <a:t> </a:t>
                </a:r>
                <a:r>
                  <a:rPr lang="ja-JP" altLang="en-US" sz="2400">
                    <a:solidFill>
                      <a:srgbClr val="FFFFFF"/>
                    </a:solidFill>
                  </a:rPr>
                  <a:t>が小さいほど多様性を考慮）</a:t>
                </a:r>
                <a:endParaRPr kumimoji="1" lang="ja-JP" altLang="en-US"/>
              </a:p>
            </p:txBody>
          </p:sp>
        </mc:Choice>
        <mc:Fallback xmlns="">
          <p:sp>
            <p:nvSpPr>
              <p:cNvPr id="2" name="タイトル 1">
                <a:extLst>
                  <a:ext uri="{FF2B5EF4-FFF2-40B4-BE49-F238E27FC236}">
                    <a16:creationId xmlns:a16="http://schemas.microsoft.com/office/drawing/2014/main" id="{7FF1685A-27FC-3C1B-3B62-D423314F66B9}"/>
                  </a:ext>
                </a:extLst>
              </p:cNvPr>
              <p:cNvSpPr>
                <a:spLocks noGrp="1" noRot="1" noChangeAspect="1" noMove="1" noResize="1" noEditPoints="1" noAdjustHandles="1" noChangeArrowheads="1" noChangeShapeType="1" noTextEdit="1"/>
              </p:cNvSpPr>
              <p:nvPr>
                <p:ph type="title"/>
              </p:nvPr>
            </p:nvSpPr>
            <p:spPr>
              <a:blipFill>
                <a:blip r:embed="rId3"/>
                <a:stretch>
                  <a:fillRect b="-2539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4E8034A-5E92-4B9B-E1CF-62474A73A409}"/>
              </a:ext>
            </a:extLst>
          </p:cNvPr>
          <p:cNvSpPr>
            <a:spLocks noGrp="1"/>
          </p:cNvSpPr>
          <p:nvPr>
            <p:ph type="sldNum" sz="quarter" idx="12"/>
          </p:nvPr>
        </p:nvSpPr>
        <p:spPr/>
        <p:txBody>
          <a:bodyPr/>
          <a:lstStyle/>
          <a:p>
            <a:fld id="{62AD2499-9603-4A42-A3D0-B63461FED508}" type="slidenum">
              <a:rPr lang="ja-JP" altLang="en-US" smtClean="0"/>
              <a:pPr/>
              <a:t>15</a:t>
            </a:fld>
            <a:endParaRPr lang="ja-JP" altLang="en-US"/>
          </a:p>
        </p:txBody>
      </p:sp>
      <p:sp>
        <p:nvSpPr>
          <p:cNvPr id="5" name="コンテンツ プレースホルダー 2">
            <a:extLst>
              <a:ext uri="{FF2B5EF4-FFF2-40B4-BE49-F238E27FC236}">
                <a16:creationId xmlns:a16="http://schemas.microsoft.com/office/drawing/2014/main" id="{8A71CAC2-5E86-8BCF-5D59-C2F7760E7A46}"/>
              </a:ext>
            </a:extLst>
          </p:cNvPr>
          <p:cNvSpPr>
            <a:spLocks noGrp="1"/>
          </p:cNvSpPr>
          <p:nvPr>
            <p:ph idx="1"/>
          </p:nvPr>
        </p:nvSpPr>
        <p:spPr>
          <a:xfrm>
            <a:off x="286049" y="900000"/>
            <a:ext cx="11903551" cy="5400000"/>
          </a:xfrm>
        </p:spPr>
        <p:txBody>
          <a:bodyPr/>
          <a:lstStyle/>
          <a:p>
            <a:pPr marL="0" indent="0">
              <a:buNone/>
            </a:pPr>
            <a:r>
              <a:rPr lang="en-US" altLang="ja-JP" dirty="0"/>
              <a:t> </a:t>
            </a:r>
            <a:endParaRPr kumimoji="1" lang="ja-JP" altLang="en-US"/>
          </a:p>
        </p:txBody>
      </p:sp>
      <p:sp>
        <p:nvSpPr>
          <p:cNvPr id="6" name="スライド番号プレースホルダー 3">
            <a:extLst>
              <a:ext uri="{FF2B5EF4-FFF2-40B4-BE49-F238E27FC236}">
                <a16:creationId xmlns:a16="http://schemas.microsoft.com/office/drawing/2014/main" id="{497D4026-0569-6716-9A8F-4775E38402AF}"/>
              </a:ext>
            </a:extLst>
          </p:cNvPr>
          <p:cNvSpPr txBox="1">
            <a:spLocks/>
          </p:cNvSpPr>
          <p:nvPr/>
        </p:nvSpPr>
        <p:spPr>
          <a:xfrm>
            <a:off x="11257807" y="6432587"/>
            <a:ext cx="796637"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400" kern="1200">
                <a:solidFill>
                  <a:schemeClr val="bg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62AD2499-9603-4A42-A3D0-B63461FED508}" type="slidenum">
              <a:rPr lang="ja-JP" altLang="en-US" smtClean="0"/>
              <a:pPr/>
              <a:t>15</a:t>
            </a:fld>
            <a:endParaRPr lang="ja-JP" altLang="en-US"/>
          </a:p>
        </p:txBody>
      </p:sp>
      <mc:AlternateContent xmlns:mc="http://schemas.openxmlformats.org/markup-compatibility/2006" xmlns:a14="http://schemas.microsoft.com/office/drawing/2010/main">
        <mc:Choice Requires="a14">
          <p:graphicFrame>
            <p:nvGraphicFramePr>
              <p:cNvPr id="7" name="表 5">
                <a:extLst>
                  <a:ext uri="{FF2B5EF4-FFF2-40B4-BE49-F238E27FC236}">
                    <a16:creationId xmlns:a16="http://schemas.microsoft.com/office/drawing/2014/main" id="{66ECD16C-A25A-7676-6924-506458004C70}"/>
                  </a:ext>
                </a:extLst>
              </p:cNvPr>
              <p:cNvGraphicFramePr>
                <a:graphicFrameLocks noGrp="1"/>
              </p:cNvGraphicFramePr>
              <p:nvPr>
                <p:extLst>
                  <p:ext uri="{D42A27DB-BD31-4B8C-83A1-F6EECF244321}">
                    <p14:modId xmlns:p14="http://schemas.microsoft.com/office/powerpoint/2010/main" val="951195832"/>
                  </p:ext>
                </p:extLst>
              </p:nvPr>
            </p:nvGraphicFramePr>
            <p:xfrm>
              <a:off x="284848" y="964542"/>
              <a:ext cx="11619903" cy="2585720"/>
            </p:xfrm>
            <a:graphic>
              <a:graphicData uri="http://schemas.openxmlformats.org/drawingml/2006/table">
                <a:tbl>
                  <a:tblPr firstRow="1" bandRow="1">
                    <a:tableStyleId>{5940675A-B579-460E-94D1-54222C63F5DA}</a:tableStyleId>
                  </a:tblPr>
                  <a:tblGrid>
                    <a:gridCol w="1324090">
                      <a:extLst>
                        <a:ext uri="{9D8B030D-6E8A-4147-A177-3AD203B41FA5}">
                          <a16:colId xmlns:a16="http://schemas.microsoft.com/office/drawing/2014/main" val="1244934549"/>
                        </a:ext>
                      </a:extLst>
                    </a:gridCol>
                    <a:gridCol w="1122510">
                      <a:extLst>
                        <a:ext uri="{9D8B030D-6E8A-4147-A177-3AD203B41FA5}">
                          <a16:colId xmlns:a16="http://schemas.microsoft.com/office/drawing/2014/main" val="3869572027"/>
                        </a:ext>
                      </a:extLst>
                    </a:gridCol>
                    <a:gridCol w="863520">
                      <a:extLst>
                        <a:ext uri="{9D8B030D-6E8A-4147-A177-3AD203B41FA5}">
                          <a16:colId xmlns:a16="http://schemas.microsoft.com/office/drawing/2014/main" val="916041340"/>
                        </a:ext>
                      </a:extLst>
                    </a:gridCol>
                    <a:gridCol w="1337843">
                      <a:extLst>
                        <a:ext uri="{9D8B030D-6E8A-4147-A177-3AD203B41FA5}">
                          <a16:colId xmlns:a16="http://schemas.microsoft.com/office/drawing/2014/main" val="2023557203"/>
                        </a:ext>
                      </a:extLst>
                    </a:gridCol>
                    <a:gridCol w="1161990">
                      <a:extLst>
                        <a:ext uri="{9D8B030D-6E8A-4147-A177-3AD203B41FA5}">
                          <a16:colId xmlns:a16="http://schemas.microsoft.com/office/drawing/2014/main" val="3178948943"/>
                        </a:ext>
                      </a:extLst>
                    </a:gridCol>
                    <a:gridCol w="980851">
                      <a:extLst>
                        <a:ext uri="{9D8B030D-6E8A-4147-A177-3AD203B41FA5}">
                          <a16:colId xmlns:a16="http://schemas.microsoft.com/office/drawing/2014/main" val="672271663"/>
                        </a:ext>
                      </a:extLst>
                    </a:gridCol>
                    <a:gridCol w="1196941">
                      <a:extLst>
                        <a:ext uri="{9D8B030D-6E8A-4147-A177-3AD203B41FA5}">
                          <a16:colId xmlns:a16="http://schemas.microsoft.com/office/drawing/2014/main" val="3396417828"/>
                        </a:ext>
                      </a:extLst>
                    </a:gridCol>
                    <a:gridCol w="1308178">
                      <a:extLst>
                        <a:ext uri="{9D8B030D-6E8A-4147-A177-3AD203B41FA5}">
                          <a16:colId xmlns:a16="http://schemas.microsoft.com/office/drawing/2014/main" val="3354413110"/>
                        </a:ext>
                      </a:extLst>
                    </a:gridCol>
                    <a:gridCol w="1161990">
                      <a:extLst>
                        <a:ext uri="{9D8B030D-6E8A-4147-A177-3AD203B41FA5}">
                          <a16:colId xmlns:a16="http://schemas.microsoft.com/office/drawing/2014/main" val="2134318522"/>
                        </a:ext>
                      </a:extLst>
                    </a:gridCol>
                    <a:gridCol w="1161990">
                      <a:extLst>
                        <a:ext uri="{9D8B030D-6E8A-4147-A177-3AD203B41FA5}">
                          <a16:colId xmlns:a16="http://schemas.microsoft.com/office/drawing/2014/main" val="1187458617"/>
                        </a:ext>
                      </a:extLst>
                    </a:gridCol>
                  </a:tblGrid>
                  <a:tr h="0">
                    <a:tc grid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Amazon-Movie (</a:t>
                          </a:r>
                          <a:r>
                            <a:rPr kumimoji="1" lang="ja-JP" altLang="en-US"/>
                            <a:t>アイテム数</a:t>
                          </a:r>
                          <a:r>
                            <a:rPr kumimoji="1" lang="en-US" altLang="ja-JP" dirty="0"/>
                            <a:t> 200,941)</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DEDED"/>
                        </a:solidFill>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046552535"/>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𝜆</m:t>
                                </m:r>
                              </m:oMath>
                            </m:oMathPara>
                          </a14:m>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dirty="0"/>
                            <a:t>0.25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0.75</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02388502"/>
                      </a:ext>
                    </a:extLst>
                  </a:tr>
                  <a:tr h="370840">
                    <a:tc>
                      <a:txBody>
                        <a:bodyPr/>
                        <a:lstStyle/>
                        <a:p>
                          <a:pPr algn="ctr"/>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Time </a:t>
                          </a:r>
                          <a:r>
                            <a:rPr kumimoji="1" lang="en-US" altLang="ja-JP" sz="1050" dirty="0"/>
                            <a:t>[msec]</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82643017"/>
                      </a:ext>
                    </a:extLst>
                  </a:tr>
                  <a:tr h="370840">
                    <a:tc>
                      <a:txBody>
                        <a:bodyPr/>
                        <a:lstStyle/>
                        <a:p>
                          <a:pPr algn="ctr"/>
                          <a:r>
                            <a:rPr kumimoji="1" lang="en-US" altLang="ja-JP" dirty="0">
                              <a:solidFill>
                                <a:schemeClr val="tx1"/>
                              </a:solidFill>
                            </a:rPr>
                            <a:t>FEXIPRO</a:t>
                          </a:r>
                          <a:endParaRPr kumimoji="1" lang="ja-JP" altLang="en-US">
                            <a:solidFill>
                              <a:schemeClr val="tx1"/>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tx1"/>
                              </a:solidFill>
                            </a:rPr>
                            <a:t>1.47</a:t>
                          </a:r>
                          <a:endParaRPr kumimoji="1" lang="ja-JP" altLang="en-US" sz="1800">
                            <a:solidFill>
                              <a:schemeClr val="tx1"/>
                            </a:solidFill>
                          </a:endParaRPr>
                        </a:p>
                      </a:txBody>
                      <a:tcPr/>
                    </a:tc>
                    <a:tc>
                      <a:txBody>
                        <a:bodyPr/>
                        <a:lstStyle/>
                        <a:p>
                          <a:pPr algn="ctr"/>
                          <a:r>
                            <a:rPr kumimoji="1" lang="en-US" altLang="ja-JP" sz="1800" dirty="0">
                              <a:solidFill>
                                <a:schemeClr val="tx1"/>
                              </a:solidFill>
                            </a:rPr>
                            <a:t>1.25</a:t>
                          </a:r>
                          <a:endParaRPr kumimoji="1" lang="ja-JP" altLang="en-US" sz="1800">
                            <a:solidFill>
                              <a:schemeClr val="tx1"/>
                            </a:solidFill>
                          </a:endParaRPr>
                        </a:p>
                      </a:txBody>
                      <a:tcPr/>
                    </a:tc>
                    <a:tc>
                      <a:txBody>
                        <a:bodyPr/>
                        <a:lstStyle/>
                        <a:p>
                          <a:pPr algn="ctr"/>
                          <a:r>
                            <a:rPr kumimoji="1" lang="en-US" altLang="ja-JP" sz="1800" dirty="0">
                              <a:solidFill>
                                <a:schemeClr val="tx1"/>
                              </a:solidFill>
                            </a:rPr>
                            <a:t>0.32</a:t>
                          </a:r>
                          <a:endParaRPr kumimoji="1" lang="ja-JP" altLang="en-US" sz="1800">
                            <a:solidFill>
                              <a:schemeClr val="tx1"/>
                            </a:solidFill>
                          </a:endParaRPr>
                        </a:p>
                      </a:txBody>
                      <a:tcPr/>
                    </a:tc>
                    <a:tc>
                      <a:txBody>
                        <a:bodyPr/>
                        <a:lstStyle/>
                        <a:p>
                          <a:pPr algn="ctr"/>
                          <a:r>
                            <a:rPr kumimoji="1" lang="en-US" altLang="ja-JP" sz="1800" dirty="0">
                              <a:solidFill>
                                <a:schemeClr val="tx1"/>
                              </a:solidFill>
                            </a:rPr>
                            <a:t>1.47</a:t>
                          </a:r>
                          <a:endParaRPr kumimoji="1" lang="ja-JP" altLang="en-US" sz="1800">
                            <a:solidFill>
                              <a:schemeClr val="tx1"/>
                            </a:solidFill>
                          </a:endParaRPr>
                        </a:p>
                      </a:txBody>
                      <a:tcPr/>
                    </a:tc>
                    <a:tc>
                      <a:txBody>
                        <a:bodyPr/>
                        <a:lstStyle/>
                        <a:p>
                          <a:pPr algn="ctr"/>
                          <a:r>
                            <a:rPr kumimoji="1" lang="en-US" altLang="ja-JP" sz="1800" dirty="0">
                              <a:solidFill>
                                <a:schemeClr val="tx1"/>
                              </a:solidFill>
                            </a:rPr>
                            <a:t>2.44</a:t>
                          </a:r>
                          <a:endParaRPr kumimoji="1" lang="ja-JP" altLang="en-US" sz="1800">
                            <a:solidFill>
                              <a:schemeClr val="tx1"/>
                            </a:solidFill>
                          </a:endParaRPr>
                        </a:p>
                      </a:txBody>
                      <a:tcPr/>
                    </a:tc>
                    <a:tc>
                      <a:txBody>
                        <a:bodyPr/>
                        <a:lstStyle/>
                        <a:p>
                          <a:pPr algn="ctr"/>
                          <a:r>
                            <a:rPr kumimoji="1" lang="en-US" altLang="ja-JP" sz="1800" dirty="0">
                              <a:solidFill>
                                <a:schemeClr val="tx1"/>
                              </a:solidFill>
                            </a:rPr>
                            <a:t>0.32</a:t>
                          </a:r>
                          <a:endParaRPr kumimoji="1" lang="ja-JP" altLang="en-US" sz="1800">
                            <a:solidFill>
                              <a:schemeClr val="tx1"/>
                            </a:solidFill>
                          </a:endParaRPr>
                        </a:p>
                      </a:txBody>
                      <a:tcPr/>
                    </a:tc>
                    <a:tc>
                      <a:txBody>
                        <a:bodyPr/>
                        <a:lstStyle/>
                        <a:p>
                          <a:pPr algn="ctr"/>
                          <a:r>
                            <a:rPr kumimoji="1" lang="en-US" altLang="ja-JP" sz="1800" dirty="0">
                              <a:solidFill>
                                <a:schemeClr val="tx1"/>
                              </a:solidFill>
                            </a:rPr>
                            <a:t>1.47</a:t>
                          </a:r>
                          <a:endParaRPr kumimoji="1" lang="ja-JP" altLang="en-US" sz="1800">
                            <a:solidFill>
                              <a:schemeClr val="tx1"/>
                            </a:solidFill>
                          </a:endParaRPr>
                        </a:p>
                      </a:txBody>
                      <a:tcPr/>
                    </a:tc>
                    <a:tc>
                      <a:txBody>
                        <a:bodyPr/>
                        <a:lstStyle/>
                        <a:p>
                          <a:pPr algn="ctr"/>
                          <a:r>
                            <a:rPr kumimoji="1" lang="en-US" altLang="ja-JP" sz="1800" dirty="0">
                              <a:solidFill>
                                <a:schemeClr val="tx1"/>
                              </a:solidFill>
                            </a:rPr>
                            <a:t>3.63</a:t>
                          </a:r>
                          <a:endParaRPr kumimoji="1" lang="ja-JP" altLang="en-US" sz="1800">
                            <a:solidFill>
                              <a:schemeClr val="tx1"/>
                            </a:solidFill>
                          </a:endParaRPr>
                        </a:p>
                      </a:txBody>
                      <a:tcPr/>
                    </a:tc>
                    <a:tc>
                      <a:txBody>
                        <a:bodyPr/>
                        <a:lstStyle/>
                        <a:p>
                          <a:pPr algn="ctr"/>
                          <a:r>
                            <a:rPr kumimoji="1" lang="en-US" altLang="ja-JP" sz="1800" dirty="0">
                              <a:solidFill>
                                <a:schemeClr val="tx1"/>
                              </a:solidFill>
                            </a:rPr>
                            <a:t>0.32</a:t>
                          </a:r>
                          <a:endParaRPr kumimoji="1" lang="ja-JP" altLang="en-US" sz="1800">
                            <a:solidFill>
                              <a:schemeClr val="tx1"/>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904590118"/>
                      </a:ext>
                    </a:extLst>
                  </a:tr>
                  <a:tr h="370840">
                    <a:tc>
                      <a:txBody>
                        <a:bodyPr/>
                        <a:lstStyle/>
                        <a:p>
                          <a:pPr algn="ctr"/>
                          <a:r>
                            <a:rPr kumimoji="1" lang="en-US" altLang="ja-JP" b="0" dirty="0" err="1">
                              <a:solidFill>
                                <a:schemeClr val="tx1"/>
                              </a:solidFill>
                            </a:rPr>
                            <a:t>ScaNN</a:t>
                          </a:r>
                          <a:endParaRPr kumimoji="1" lang="ja-JP" altLang="en-US" b="0">
                            <a:solidFill>
                              <a:schemeClr val="tx1"/>
                            </a:solidFill>
                          </a:endParaRPr>
                        </a:p>
                      </a:txBody>
                      <a:tcPr>
                        <a:lnL w="12700" cap="flat" cmpd="sng" algn="ctr">
                          <a:noFill/>
                          <a:prstDash val="solid"/>
                          <a:round/>
                          <a:headEnd type="none" w="med" len="med"/>
                          <a:tailEnd type="none" w="med" len="med"/>
                        </a:lnL>
                      </a:tcPr>
                    </a:tc>
                    <a:tc>
                      <a:txBody>
                        <a:bodyPr/>
                        <a:lstStyle/>
                        <a:p>
                          <a:pPr algn="ctr"/>
                          <a:r>
                            <a:rPr kumimoji="1" lang="en-US" altLang="ja-JP" sz="1800" b="0" dirty="0">
                              <a:solidFill>
                                <a:schemeClr val="tx1"/>
                              </a:solidFill>
                            </a:rPr>
                            <a:t>0.08</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1.23</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0.40</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0.08</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2.39</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0.40</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0.08</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3.55</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0.40</a:t>
                          </a:r>
                          <a:endParaRPr kumimoji="1" lang="ja-JP" altLang="en-US" sz="1800" b="0">
                            <a:solidFill>
                              <a:schemeClr val="tx1"/>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721510760"/>
                      </a:ext>
                    </a:extLst>
                  </a:tr>
                  <a:tr h="370840">
                    <a:tc>
                      <a:txBody>
                        <a:bodyPr/>
                        <a:lstStyle/>
                        <a:p>
                          <a:pPr algn="ctr"/>
                          <a:r>
                            <a:rPr kumimoji="1" lang="en-US" altLang="ja-JP" dirty="0">
                              <a:solidFill>
                                <a:schemeClr val="bg1">
                                  <a:lumMod val="75000"/>
                                </a:schemeClr>
                              </a:solidFill>
                            </a:rPr>
                            <a:t>Greedy</a:t>
                          </a:r>
                          <a:endParaRPr kumimoji="1" lang="ja-JP" altLang="en-US">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bg1">
                                  <a:lumMod val="75000"/>
                                </a:schemeClr>
                              </a:solidFill>
                            </a:rPr>
                            <a:t>940.46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1.69</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4.58</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933.98</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2.54</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2.13</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938.36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3.64</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0.50</a:t>
                          </a:r>
                          <a:endParaRPr kumimoji="1" lang="ja-JP" altLang="en-US" sz="180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984559978"/>
                      </a:ext>
                    </a:extLst>
                  </a:tr>
                  <a:tr h="370840">
                    <a:tc>
                      <a:txBody>
                        <a:bodyPr/>
                        <a:lstStyle/>
                        <a:p>
                          <a:pPr algn="ctr"/>
                          <a:r>
                            <a:rPr kumimoji="1" lang="en-US" altLang="ja-JP" b="1" dirty="0"/>
                            <a:t>IP-Greedy</a:t>
                          </a:r>
                          <a:endParaRPr kumimoji="1" lang="ja-JP" altLang="en-US" b="1"/>
                        </a:p>
                      </a:txBody>
                      <a:tcPr>
                        <a:lnL w="12700" cap="flat" cmpd="sng" algn="ctr">
                          <a:noFill/>
                          <a:prstDash val="solid"/>
                          <a:round/>
                          <a:headEnd type="none" w="med" len="med"/>
                          <a:tailEnd type="none" w="med" len="med"/>
                        </a:lnL>
                      </a:tcPr>
                    </a:tc>
                    <a:tc>
                      <a:txBody>
                        <a:bodyPr/>
                        <a:lstStyle/>
                        <a:p>
                          <a:pPr algn="ctr"/>
                          <a:r>
                            <a:rPr kumimoji="1" lang="en-US" altLang="ja-JP" sz="1800" b="1" dirty="0">
                              <a:solidFill>
                                <a:srgbClr val="0000FF"/>
                              </a:solidFill>
                            </a:rPr>
                            <a:t>147.82</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1.69</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4.58</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83.26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2.54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2.13</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59.80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3.64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0.50</a:t>
                          </a:r>
                          <a:endParaRPr kumimoji="1" lang="ja-JP" altLang="en-US" sz="1800" b="1" dirty="0">
                            <a:solidFill>
                              <a:srgbClr val="0000FF"/>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28850428"/>
                      </a:ext>
                    </a:extLst>
                  </a:tr>
                </a:tbl>
              </a:graphicData>
            </a:graphic>
          </p:graphicFrame>
        </mc:Choice>
        <mc:Fallback xmlns="">
          <p:graphicFrame>
            <p:nvGraphicFramePr>
              <p:cNvPr id="7" name="表 5">
                <a:extLst>
                  <a:ext uri="{FF2B5EF4-FFF2-40B4-BE49-F238E27FC236}">
                    <a16:creationId xmlns:a16="http://schemas.microsoft.com/office/drawing/2014/main" id="{66ECD16C-A25A-7676-6924-506458004C70}"/>
                  </a:ext>
                </a:extLst>
              </p:cNvPr>
              <p:cNvGraphicFramePr>
                <a:graphicFrameLocks noGrp="1"/>
              </p:cNvGraphicFramePr>
              <p:nvPr>
                <p:extLst>
                  <p:ext uri="{D42A27DB-BD31-4B8C-83A1-F6EECF244321}">
                    <p14:modId xmlns:p14="http://schemas.microsoft.com/office/powerpoint/2010/main" val="951195832"/>
                  </p:ext>
                </p:extLst>
              </p:nvPr>
            </p:nvGraphicFramePr>
            <p:xfrm>
              <a:off x="284848" y="964542"/>
              <a:ext cx="11619903" cy="2585720"/>
            </p:xfrm>
            <a:graphic>
              <a:graphicData uri="http://schemas.openxmlformats.org/drawingml/2006/table">
                <a:tbl>
                  <a:tblPr firstRow="1" bandRow="1">
                    <a:tableStyleId>{5940675A-B579-460E-94D1-54222C63F5DA}</a:tableStyleId>
                  </a:tblPr>
                  <a:tblGrid>
                    <a:gridCol w="1324090">
                      <a:extLst>
                        <a:ext uri="{9D8B030D-6E8A-4147-A177-3AD203B41FA5}">
                          <a16:colId xmlns:a16="http://schemas.microsoft.com/office/drawing/2014/main" val="1244934549"/>
                        </a:ext>
                      </a:extLst>
                    </a:gridCol>
                    <a:gridCol w="1122510">
                      <a:extLst>
                        <a:ext uri="{9D8B030D-6E8A-4147-A177-3AD203B41FA5}">
                          <a16:colId xmlns:a16="http://schemas.microsoft.com/office/drawing/2014/main" val="3869572027"/>
                        </a:ext>
                      </a:extLst>
                    </a:gridCol>
                    <a:gridCol w="863520">
                      <a:extLst>
                        <a:ext uri="{9D8B030D-6E8A-4147-A177-3AD203B41FA5}">
                          <a16:colId xmlns:a16="http://schemas.microsoft.com/office/drawing/2014/main" val="916041340"/>
                        </a:ext>
                      </a:extLst>
                    </a:gridCol>
                    <a:gridCol w="1337843">
                      <a:extLst>
                        <a:ext uri="{9D8B030D-6E8A-4147-A177-3AD203B41FA5}">
                          <a16:colId xmlns:a16="http://schemas.microsoft.com/office/drawing/2014/main" val="2023557203"/>
                        </a:ext>
                      </a:extLst>
                    </a:gridCol>
                    <a:gridCol w="1161990">
                      <a:extLst>
                        <a:ext uri="{9D8B030D-6E8A-4147-A177-3AD203B41FA5}">
                          <a16:colId xmlns:a16="http://schemas.microsoft.com/office/drawing/2014/main" val="3178948943"/>
                        </a:ext>
                      </a:extLst>
                    </a:gridCol>
                    <a:gridCol w="980851">
                      <a:extLst>
                        <a:ext uri="{9D8B030D-6E8A-4147-A177-3AD203B41FA5}">
                          <a16:colId xmlns:a16="http://schemas.microsoft.com/office/drawing/2014/main" val="672271663"/>
                        </a:ext>
                      </a:extLst>
                    </a:gridCol>
                    <a:gridCol w="1196941">
                      <a:extLst>
                        <a:ext uri="{9D8B030D-6E8A-4147-A177-3AD203B41FA5}">
                          <a16:colId xmlns:a16="http://schemas.microsoft.com/office/drawing/2014/main" val="3396417828"/>
                        </a:ext>
                      </a:extLst>
                    </a:gridCol>
                    <a:gridCol w="1308178">
                      <a:extLst>
                        <a:ext uri="{9D8B030D-6E8A-4147-A177-3AD203B41FA5}">
                          <a16:colId xmlns:a16="http://schemas.microsoft.com/office/drawing/2014/main" val="3354413110"/>
                        </a:ext>
                      </a:extLst>
                    </a:gridCol>
                    <a:gridCol w="1161990">
                      <a:extLst>
                        <a:ext uri="{9D8B030D-6E8A-4147-A177-3AD203B41FA5}">
                          <a16:colId xmlns:a16="http://schemas.microsoft.com/office/drawing/2014/main" val="2134318522"/>
                        </a:ext>
                      </a:extLst>
                    </a:gridCol>
                    <a:gridCol w="1161990">
                      <a:extLst>
                        <a:ext uri="{9D8B030D-6E8A-4147-A177-3AD203B41FA5}">
                          <a16:colId xmlns:a16="http://schemas.microsoft.com/office/drawing/2014/main" val="1187458617"/>
                        </a:ext>
                      </a:extLst>
                    </a:gridCol>
                  </a:tblGrid>
                  <a:tr h="365760">
                    <a:tc grid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Amazon-Movie (</a:t>
                          </a:r>
                          <a:r>
                            <a:rPr kumimoji="1" lang="ja-JP" altLang="en-US"/>
                            <a:t>アイテム数</a:t>
                          </a:r>
                          <a:r>
                            <a:rPr kumimoji="1" lang="en-US" altLang="ja-JP" dirty="0"/>
                            <a:t> 200,941)</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DEDED"/>
                        </a:solidFill>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046552535"/>
                      </a:ext>
                    </a:extLst>
                  </a:tr>
                  <a:tr h="365760">
                    <a:tc>
                      <a:txBody>
                        <a:bodyPr/>
                        <a:lstStyle/>
                        <a:p>
                          <a:endParaRPr lang="ja-JP"/>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t="-110345" r="-780769" b="-534483"/>
                          </a:stretch>
                        </a:blipFill>
                      </a:tcPr>
                    </a:tc>
                    <a:tc gridSpan="3">
                      <a:txBody>
                        <a:bodyPr/>
                        <a:lstStyle/>
                        <a:p>
                          <a:pPr algn="ctr"/>
                          <a:r>
                            <a:rPr kumimoji="1" lang="en-US" altLang="ja-JP" dirty="0"/>
                            <a:t>0.25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0.75</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02388502"/>
                      </a:ext>
                    </a:extLst>
                  </a:tr>
                  <a:tr h="370840">
                    <a:tc>
                      <a:txBody>
                        <a:bodyPr/>
                        <a:lstStyle/>
                        <a:p>
                          <a:pPr algn="ctr"/>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Time </a:t>
                          </a:r>
                          <a:r>
                            <a:rPr kumimoji="1" lang="en-US" altLang="ja-JP" sz="1050" dirty="0"/>
                            <a:t>[msec]</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82643017"/>
                      </a:ext>
                    </a:extLst>
                  </a:tr>
                  <a:tr h="370840">
                    <a:tc>
                      <a:txBody>
                        <a:bodyPr/>
                        <a:lstStyle/>
                        <a:p>
                          <a:pPr algn="ctr"/>
                          <a:r>
                            <a:rPr kumimoji="1" lang="en-US" altLang="ja-JP" dirty="0">
                              <a:solidFill>
                                <a:schemeClr val="tx1"/>
                              </a:solidFill>
                            </a:rPr>
                            <a:t>FEXIPRO</a:t>
                          </a:r>
                          <a:endParaRPr kumimoji="1" lang="ja-JP" altLang="en-US">
                            <a:solidFill>
                              <a:schemeClr val="tx1"/>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tx1"/>
                              </a:solidFill>
                            </a:rPr>
                            <a:t>1.47</a:t>
                          </a:r>
                          <a:endParaRPr kumimoji="1" lang="ja-JP" altLang="en-US" sz="1800">
                            <a:solidFill>
                              <a:schemeClr val="tx1"/>
                            </a:solidFill>
                          </a:endParaRPr>
                        </a:p>
                      </a:txBody>
                      <a:tcPr/>
                    </a:tc>
                    <a:tc>
                      <a:txBody>
                        <a:bodyPr/>
                        <a:lstStyle/>
                        <a:p>
                          <a:pPr algn="ctr"/>
                          <a:r>
                            <a:rPr kumimoji="1" lang="en-US" altLang="ja-JP" sz="1800" dirty="0">
                              <a:solidFill>
                                <a:schemeClr val="tx1"/>
                              </a:solidFill>
                            </a:rPr>
                            <a:t>1.25</a:t>
                          </a:r>
                          <a:endParaRPr kumimoji="1" lang="ja-JP" altLang="en-US" sz="1800">
                            <a:solidFill>
                              <a:schemeClr val="tx1"/>
                            </a:solidFill>
                          </a:endParaRPr>
                        </a:p>
                      </a:txBody>
                      <a:tcPr/>
                    </a:tc>
                    <a:tc>
                      <a:txBody>
                        <a:bodyPr/>
                        <a:lstStyle/>
                        <a:p>
                          <a:pPr algn="ctr"/>
                          <a:r>
                            <a:rPr kumimoji="1" lang="en-US" altLang="ja-JP" sz="1800" dirty="0">
                              <a:solidFill>
                                <a:schemeClr val="tx1"/>
                              </a:solidFill>
                            </a:rPr>
                            <a:t>0.32</a:t>
                          </a:r>
                          <a:endParaRPr kumimoji="1" lang="ja-JP" altLang="en-US" sz="1800">
                            <a:solidFill>
                              <a:schemeClr val="tx1"/>
                            </a:solidFill>
                          </a:endParaRPr>
                        </a:p>
                      </a:txBody>
                      <a:tcPr/>
                    </a:tc>
                    <a:tc>
                      <a:txBody>
                        <a:bodyPr/>
                        <a:lstStyle/>
                        <a:p>
                          <a:pPr algn="ctr"/>
                          <a:r>
                            <a:rPr kumimoji="1" lang="en-US" altLang="ja-JP" sz="1800" dirty="0">
                              <a:solidFill>
                                <a:schemeClr val="tx1"/>
                              </a:solidFill>
                            </a:rPr>
                            <a:t>1.47</a:t>
                          </a:r>
                          <a:endParaRPr kumimoji="1" lang="ja-JP" altLang="en-US" sz="1800">
                            <a:solidFill>
                              <a:schemeClr val="tx1"/>
                            </a:solidFill>
                          </a:endParaRPr>
                        </a:p>
                      </a:txBody>
                      <a:tcPr/>
                    </a:tc>
                    <a:tc>
                      <a:txBody>
                        <a:bodyPr/>
                        <a:lstStyle/>
                        <a:p>
                          <a:pPr algn="ctr"/>
                          <a:r>
                            <a:rPr kumimoji="1" lang="en-US" altLang="ja-JP" sz="1800" dirty="0">
                              <a:solidFill>
                                <a:schemeClr val="tx1"/>
                              </a:solidFill>
                            </a:rPr>
                            <a:t>2.44</a:t>
                          </a:r>
                          <a:endParaRPr kumimoji="1" lang="ja-JP" altLang="en-US" sz="1800">
                            <a:solidFill>
                              <a:schemeClr val="tx1"/>
                            </a:solidFill>
                          </a:endParaRPr>
                        </a:p>
                      </a:txBody>
                      <a:tcPr/>
                    </a:tc>
                    <a:tc>
                      <a:txBody>
                        <a:bodyPr/>
                        <a:lstStyle/>
                        <a:p>
                          <a:pPr algn="ctr"/>
                          <a:r>
                            <a:rPr kumimoji="1" lang="en-US" altLang="ja-JP" sz="1800" dirty="0">
                              <a:solidFill>
                                <a:schemeClr val="tx1"/>
                              </a:solidFill>
                            </a:rPr>
                            <a:t>0.32</a:t>
                          </a:r>
                          <a:endParaRPr kumimoji="1" lang="ja-JP" altLang="en-US" sz="1800">
                            <a:solidFill>
                              <a:schemeClr val="tx1"/>
                            </a:solidFill>
                          </a:endParaRPr>
                        </a:p>
                      </a:txBody>
                      <a:tcPr/>
                    </a:tc>
                    <a:tc>
                      <a:txBody>
                        <a:bodyPr/>
                        <a:lstStyle/>
                        <a:p>
                          <a:pPr algn="ctr"/>
                          <a:r>
                            <a:rPr kumimoji="1" lang="en-US" altLang="ja-JP" sz="1800" dirty="0">
                              <a:solidFill>
                                <a:schemeClr val="tx1"/>
                              </a:solidFill>
                            </a:rPr>
                            <a:t>1.47</a:t>
                          </a:r>
                          <a:endParaRPr kumimoji="1" lang="ja-JP" altLang="en-US" sz="1800">
                            <a:solidFill>
                              <a:schemeClr val="tx1"/>
                            </a:solidFill>
                          </a:endParaRPr>
                        </a:p>
                      </a:txBody>
                      <a:tcPr/>
                    </a:tc>
                    <a:tc>
                      <a:txBody>
                        <a:bodyPr/>
                        <a:lstStyle/>
                        <a:p>
                          <a:pPr algn="ctr"/>
                          <a:r>
                            <a:rPr kumimoji="1" lang="en-US" altLang="ja-JP" sz="1800" dirty="0">
                              <a:solidFill>
                                <a:schemeClr val="tx1"/>
                              </a:solidFill>
                            </a:rPr>
                            <a:t>3.63</a:t>
                          </a:r>
                          <a:endParaRPr kumimoji="1" lang="ja-JP" altLang="en-US" sz="1800">
                            <a:solidFill>
                              <a:schemeClr val="tx1"/>
                            </a:solidFill>
                          </a:endParaRPr>
                        </a:p>
                      </a:txBody>
                      <a:tcPr/>
                    </a:tc>
                    <a:tc>
                      <a:txBody>
                        <a:bodyPr/>
                        <a:lstStyle/>
                        <a:p>
                          <a:pPr algn="ctr"/>
                          <a:r>
                            <a:rPr kumimoji="1" lang="en-US" altLang="ja-JP" sz="1800" dirty="0">
                              <a:solidFill>
                                <a:schemeClr val="tx1"/>
                              </a:solidFill>
                            </a:rPr>
                            <a:t>0.32</a:t>
                          </a:r>
                          <a:endParaRPr kumimoji="1" lang="ja-JP" altLang="en-US" sz="1800">
                            <a:solidFill>
                              <a:schemeClr val="tx1"/>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904590118"/>
                      </a:ext>
                    </a:extLst>
                  </a:tr>
                  <a:tr h="370840">
                    <a:tc>
                      <a:txBody>
                        <a:bodyPr/>
                        <a:lstStyle/>
                        <a:p>
                          <a:pPr algn="ctr"/>
                          <a:r>
                            <a:rPr kumimoji="1" lang="en-US" altLang="ja-JP" b="0" dirty="0" err="1">
                              <a:solidFill>
                                <a:schemeClr val="tx1"/>
                              </a:solidFill>
                            </a:rPr>
                            <a:t>ScaNN</a:t>
                          </a:r>
                          <a:endParaRPr kumimoji="1" lang="ja-JP" altLang="en-US" b="0">
                            <a:solidFill>
                              <a:schemeClr val="tx1"/>
                            </a:solidFill>
                          </a:endParaRPr>
                        </a:p>
                      </a:txBody>
                      <a:tcPr>
                        <a:lnL w="12700" cap="flat" cmpd="sng" algn="ctr">
                          <a:noFill/>
                          <a:prstDash val="solid"/>
                          <a:round/>
                          <a:headEnd type="none" w="med" len="med"/>
                          <a:tailEnd type="none" w="med" len="med"/>
                        </a:lnL>
                      </a:tcPr>
                    </a:tc>
                    <a:tc>
                      <a:txBody>
                        <a:bodyPr/>
                        <a:lstStyle/>
                        <a:p>
                          <a:pPr algn="ctr"/>
                          <a:r>
                            <a:rPr kumimoji="1" lang="en-US" altLang="ja-JP" sz="1800" b="0" dirty="0">
                              <a:solidFill>
                                <a:schemeClr val="tx1"/>
                              </a:solidFill>
                            </a:rPr>
                            <a:t>0.08</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1.23</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0.40</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0.08</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2.39</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0.40</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0.08</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3.55</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0.40</a:t>
                          </a:r>
                          <a:endParaRPr kumimoji="1" lang="ja-JP" altLang="en-US" sz="1800" b="0">
                            <a:solidFill>
                              <a:schemeClr val="tx1"/>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721510760"/>
                      </a:ext>
                    </a:extLst>
                  </a:tr>
                  <a:tr h="370840">
                    <a:tc>
                      <a:txBody>
                        <a:bodyPr/>
                        <a:lstStyle/>
                        <a:p>
                          <a:pPr algn="ctr"/>
                          <a:r>
                            <a:rPr kumimoji="1" lang="en-US" altLang="ja-JP" dirty="0">
                              <a:solidFill>
                                <a:schemeClr val="bg1">
                                  <a:lumMod val="75000"/>
                                </a:schemeClr>
                              </a:solidFill>
                            </a:rPr>
                            <a:t>Greedy</a:t>
                          </a:r>
                          <a:endParaRPr kumimoji="1" lang="ja-JP" altLang="en-US">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bg1">
                                  <a:lumMod val="75000"/>
                                </a:schemeClr>
                              </a:solidFill>
                            </a:rPr>
                            <a:t>940.46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1.69</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4.58</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933.98</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2.54</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2.13</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938.36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3.64</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0.50</a:t>
                          </a:r>
                          <a:endParaRPr kumimoji="1" lang="ja-JP" altLang="en-US" sz="180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984559978"/>
                      </a:ext>
                    </a:extLst>
                  </a:tr>
                  <a:tr h="370840">
                    <a:tc>
                      <a:txBody>
                        <a:bodyPr/>
                        <a:lstStyle/>
                        <a:p>
                          <a:pPr algn="ctr"/>
                          <a:r>
                            <a:rPr kumimoji="1" lang="en-US" altLang="ja-JP" b="1" dirty="0"/>
                            <a:t>IP-Greedy</a:t>
                          </a:r>
                          <a:endParaRPr kumimoji="1" lang="ja-JP" altLang="en-US" b="1"/>
                        </a:p>
                      </a:txBody>
                      <a:tcPr>
                        <a:lnL w="12700" cap="flat" cmpd="sng" algn="ctr">
                          <a:noFill/>
                          <a:prstDash val="solid"/>
                          <a:round/>
                          <a:headEnd type="none" w="med" len="med"/>
                          <a:tailEnd type="none" w="med" len="med"/>
                        </a:lnL>
                      </a:tcPr>
                    </a:tc>
                    <a:tc>
                      <a:txBody>
                        <a:bodyPr/>
                        <a:lstStyle/>
                        <a:p>
                          <a:pPr algn="ctr"/>
                          <a:r>
                            <a:rPr kumimoji="1" lang="en-US" altLang="ja-JP" sz="1800" b="1" dirty="0">
                              <a:solidFill>
                                <a:srgbClr val="0000FF"/>
                              </a:solidFill>
                            </a:rPr>
                            <a:t>147.82</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1.69</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4.58</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83.26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2.54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2.13</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59.80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3.64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0.50</a:t>
                          </a:r>
                          <a:endParaRPr kumimoji="1" lang="ja-JP" altLang="en-US" sz="1800" b="1" dirty="0">
                            <a:solidFill>
                              <a:srgbClr val="0000FF"/>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2885042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 5">
                <a:extLst>
                  <a:ext uri="{FF2B5EF4-FFF2-40B4-BE49-F238E27FC236}">
                    <a16:creationId xmlns:a16="http://schemas.microsoft.com/office/drawing/2014/main" id="{2C0D5A47-76C0-C078-55EF-CD9BC40036F3}"/>
                  </a:ext>
                </a:extLst>
              </p:cNvPr>
              <p:cNvGraphicFramePr>
                <a:graphicFrameLocks noGrp="1"/>
              </p:cNvGraphicFramePr>
              <p:nvPr>
                <p:extLst>
                  <p:ext uri="{D42A27DB-BD31-4B8C-83A1-F6EECF244321}">
                    <p14:modId xmlns:p14="http://schemas.microsoft.com/office/powerpoint/2010/main" val="2547932184"/>
                  </p:ext>
                </p:extLst>
              </p:nvPr>
            </p:nvGraphicFramePr>
            <p:xfrm>
              <a:off x="284847" y="3796939"/>
              <a:ext cx="11619903" cy="2585720"/>
            </p:xfrm>
            <a:graphic>
              <a:graphicData uri="http://schemas.openxmlformats.org/drawingml/2006/table">
                <a:tbl>
                  <a:tblPr firstRow="1" bandRow="1">
                    <a:tableStyleId>{5940675A-B579-460E-94D1-54222C63F5DA}</a:tableStyleId>
                  </a:tblPr>
                  <a:tblGrid>
                    <a:gridCol w="1324090">
                      <a:extLst>
                        <a:ext uri="{9D8B030D-6E8A-4147-A177-3AD203B41FA5}">
                          <a16:colId xmlns:a16="http://schemas.microsoft.com/office/drawing/2014/main" val="1244934549"/>
                        </a:ext>
                      </a:extLst>
                    </a:gridCol>
                    <a:gridCol w="1122510">
                      <a:extLst>
                        <a:ext uri="{9D8B030D-6E8A-4147-A177-3AD203B41FA5}">
                          <a16:colId xmlns:a16="http://schemas.microsoft.com/office/drawing/2014/main" val="3869572027"/>
                        </a:ext>
                      </a:extLst>
                    </a:gridCol>
                    <a:gridCol w="863520">
                      <a:extLst>
                        <a:ext uri="{9D8B030D-6E8A-4147-A177-3AD203B41FA5}">
                          <a16:colId xmlns:a16="http://schemas.microsoft.com/office/drawing/2014/main" val="916041340"/>
                        </a:ext>
                      </a:extLst>
                    </a:gridCol>
                    <a:gridCol w="1337843">
                      <a:extLst>
                        <a:ext uri="{9D8B030D-6E8A-4147-A177-3AD203B41FA5}">
                          <a16:colId xmlns:a16="http://schemas.microsoft.com/office/drawing/2014/main" val="2023557203"/>
                        </a:ext>
                      </a:extLst>
                    </a:gridCol>
                    <a:gridCol w="1161990">
                      <a:extLst>
                        <a:ext uri="{9D8B030D-6E8A-4147-A177-3AD203B41FA5}">
                          <a16:colId xmlns:a16="http://schemas.microsoft.com/office/drawing/2014/main" val="3178948943"/>
                        </a:ext>
                      </a:extLst>
                    </a:gridCol>
                    <a:gridCol w="980851">
                      <a:extLst>
                        <a:ext uri="{9D8B030D-6E8A-4147-A177-3AD203B41FA5}">
                          <a16:colId xmlns:a16="http://schemas.microsoft.com/office/drawing/2014/main" val="672271663"/>
                        </a:ext>
                      </a:extLst>
                    </a:gridCol>
                    <a:gridCol w="1196941">
                      <a:extLst>
                        <a:ext uri="{9D8B030D-6E8A-4147-A177-3AD203B41FA5}">
                          <a16:colId xmlns:a16="http://schemas.microsoft.com/office/drawing/2014/main" val="3396417828"/>
                        </a:ext>
                      </a:extLst>
                    </a:gridCol>
                    <a:gridCol w="1308178">
                      <a:extLst>
                        <a:ext uri="{9D8B030D-6E8A-4147-A177-3AD203B41FA5}">
                          <a16:colId xmlns:a16="http://schemas.microsoft.com/office/drawing/2014/main" val="3354413110"/>
                        </a:ext>
                      </a:extLst>
                    </a:gridCol>
                    <a:gridCol w="1161990">
                      <a:extLst>
                        <a:ext uri="{9D8B030D-6E8A-4147-A177-3AD203B41FA5}">
                          <a16:colId xmlns:a16="http://schemas.microsoft.com/office/drawing/2014/main" val="2134318522"/>
                        </a:ext>
                      </a:extLst>
                    </a:gridCol>
                    <a:gridCol w="1161990">
                      <a:extLst>
                        <a:ext uri="{9D8B030D-6E8A-4147-A177-3AD203B41FA5}">
                          <a16:colId xmlns:a16="http://schemas.microsoft.com/office/drawing/2014/main" val="1187458617"/>
                        </a:ext>
                      </a:extLst>
                    </a:gridCol>
                  </a:tblGrid>
                  <a:tr h="0">
                    <a:tc grid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err="1"/>
                            <a:t>MovieLens</a:t>
                          </a:r>
                          <a:r>
                            <a:rPr kumimoji="1" lang="en-US" altLang="ja-JP" dirty="0"/>
                            <a:t> (</a:t>
                          </a:r>
                          <a:r>
                            <a:rPr kumimoji="1" lang="ja-JP" altLang="en-US"/>
                            <a:t>アイテム数</a:t>
                          </a:r>
                          <a:r>
                            <a:rPr kumimoji="1" lang="en-US" altLang="ja-JP" dirty="0"/>
                            <a:t> 59,047)</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AEC"/>
                        </a:solidFill>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046552535"/>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𝜆</m:t>
                                </m:r>
                              </m:oMath>
                            </m:oMathPara>
                          </a14:m>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dirty="0"/>
                            <a:t>0.25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0.75</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02388502"/>
                      </a:ext>
                    </a:extLst>
                  </a:tr>
                  <a:tr h="370840">
                    <a:tc>
                      <a:txBody>
                        <a:bodyPr/>
                        <a:lstStyle/>
                        <a:p>
                          <a:pPr algn="ctr"/>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82643017"/>
                      </a:ext>
                    </a:extLst>
                  </a:tr>
                  <a:tr h="370840">
                    <a:tc>
                      <a:txBody>
                        <a:bodyPr/>
                        <a:lstStyle/>
                        <a:p>
                          <a:pPr algn="ctr"/>
                          <a:r>
                            <a:rPr kumimoji="1" lang="en-US" altLang="ja-JP" dirty="0">
                              <a:solidFill>
                                <a:schemeClr val="tx1"/>
                              </a:solidFill>
                            </a:rPr>
                            <a:t>FEXIPRO</a:t>
                          </a:r>
                          <a:endParaRPr kumimoji="1" lang="ja-JP" altLang="en-US">
                            <a:solidFill>
                              <a:schemeClr val="tx1"/>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tx1"/>
                              </a:solidFill>
                            </a:rPr>
                            <a:t>0.40</a:t>
                          </a:r>
                          <a:endParaRPr kumimoji="1" lang="ja-JP" altLang="en-US" sz="1800">
                            <a:solidFill>
                              <a:schemeClr val="tx1"/>
                            </a:solidFill>
                          </a:endParaRPr>
                        </a:p>
                      </a:txBody>
                      <a:tcPr/>
                    </a:tc>
                    <a:tc>
                      <a:txBody>
                        <a:bodyPr/>
                        <a:lstStyle/>
                        <a:p>
                          <a:pPr algn="ctr"/>
                          <a:r>
                            <a:rPr kumimoji="1" lang="en-US" altLang="ja-JP" sz="1800" dirty="0">
                              <a:solidFill>
                                <a:schemeClr val="tx1"/>
                              </a:solidFill>
                            </a:rPr>
                            <a:t>1.47</a:t>
                          </a:r>
                          <a:endParaRPr kumimoji="1" lang="ja-JP" altLang="en-US" sz="1800">
                            <a:solidFill>
                              <a:schemeClr val="tx1"/>
                            </a:solidFill>
                          </a:endParaRPr>
                        </a:p>
                      </a:txBody>
                      <a:tcPr/>
                    </a:tc>
                    <a:tc>
                      <a:txBody>
                        <a:bodyPr/>
                        <a:lstStyle/>
                        <a:p>
                          <a:pPr algn="ctr"/>
                          <a:r>
                            <a:rPr kumimoji="1" lang="en-US" altLang="ja-JP" sz="1800" dirty="0">
                              <a:solidFill>
                                <a:schemeClr val="tx1"/>
                              </a:solidFill>
                            </a:rPr>
                            <a:t>3.39</a:t>
                          </a:r>
                          <a:endParaRPr kumimoji="1" lang="ja-JP" altLang="en-US" sz="1800">
                            <a:solidFill>
                              <a:schemeClr val="tx1"/>
                            </a:solidFill>
                          </a:endParaRPr>
                        </a:p>
                      </a:txBody>
                      <a:tcPr/>
                    </a:tc>
                    <a:tc>
                      <a:txBody>
                        <a:bodyPr/>
                        <a:lstStyle/>
                        <a:p>
                          <a:pPr algn="ctr"/>
                          <a:r>
                            <a:rPr kumimoji="1" lang="en-US" altLang="ja-JP" sz="1800" dirty="0">
                              <a:solidFill>
                                <a:schemeClr val="tx1"/>
                              </a:solidFill>
                            </a:rPr>
                            <a:t>0.40</a:t>
                          </a:r>
                          <a:endParaRPr kumimoji="1" lang="ja-JP" altLang="en-US" sz="1800">
                            <a:solidFill>
                              <a:schemeClr val="tx1"/>
                            </a:solidFill>
                          </a:endParaRPr>
                        </a:p>
                      </a:txBody>
                      <a:tcPr/>
                    </a:tc>
                    <a:tc>
                      <a:txBody>
                        <a:bodyPr/>
                        <a:lstStyle/>
                        <a:p>
                          <a:pPr algn="ctr"/>
                          <a:r>
                            <a:rPr kumimoji="1" lang="en-US" altLang="ja-JP" sz="1800" dirty="0">
                              <a:solidFill>
                                <a:schemeClr val="tx1"/>
                              </a:solidFill>
                            </a:rPr>
                            <a:t>2.61</a:t>
                          </a:r>
                          <a:endParaRPr kumimoji="1" lang="ja-JP" altLang="en-US" sz="1800">
                            <a:solidFill>
                              <a:schemeClr val="tx1"/>
                            </a:solidFill>
                          </a:endParaRPr>
                        </a:p>
                      </a:txBody>
                      <a:tcPr/>
                    </a:tc>
                    <a:tc>
                      <a:txBody>
                        <a:bodyPr/>
                        <a:lstStyle/>
                        <a:p>
                          <a:pPr algn="ctr"/>
                          <a:r>
                            <a:rPr kumimoji="1" lang="en-US" altLang="ja-JP" sz="1800" dirty="0">
                              <a:solidFill>
                                <a:schemeClr val="tx1"/>
                              </a:solidFill>
                            </a:rPr>
                            <a:t>3.39</a:t>
                          </a:r>
                          <a:endParaRPr kumimoji="1" lang="ja-JP" altLang="en-US" sz="1800">
                            <a:solidFill>
                              <a:schemeClr val="tx1"/>
                            </a:solidFill>
                          </a:endParaRPr>
                        </a:p>
                      </a:txBody>
                      <a:tcPr/>
                    </a:tc>
                    <a:tc>
                      <a:txBody>
                        <a:bodyPr/>
                        <a:lstStyle/>
                        <a:p>
                          <a:pPr algn="ctr"/>
                          <a:r>
                            <a:rPr kumimoji="1" lang="en-US" altLang="ja-JP" sz="1800" dirty="0">
                              <a:solidFill>
                                <a:schemeClr val="tx1"/>
                              </a:solidFill>
                            </a:rPr>
                            <a:t>0.40</a:t>
                          </a:r>
                          <a:endParaRPr kumimoji="1" lang="ja-JP" altLang="en-US" sz="1800">
                            <a:solidFill>
                              <a:schemeClr val="tx1"/>
                            </a:solidFill>
                          </a:endParaRPr>
                        </a:p>
                      </a:txBody>
                      <a:tcPr/>
                    </a:tc>
                    <a:tc>
                      <a:txBody>
                        <a:bodyPr/>
                        <a:lstStyle/>
                        <a:p>
                          <a:pPr algn="ctr"/>
                          <a:r>
                            <a:rPr kumimoji="1" lang="en-US" altLang="ja-JP" sz="1800" dirty="0">
                              <a:solidFill>
                                <a:schemeClr val="tx1"/>
                              </a:solidFill>
                            </a:rPr>
                            <a:t>3.76</a:t>
                          </a:r>
                          <a:endParaRPr kumimoji="1" lang="ja-JP" altLang="en-US" sz="1800">
                            <a:solidFill>
                              <a:schemeClr val="tx1"/>
                            </a:solidFill>
                          </a:endParaRPr>
                        </a:p>
                      </a:txBody>
                      <a:tcPr/>
                    </a:tc>
                    <a:tc>
                      <a:txBody>
                        <a:bodyPr/>
                        <a:lstStyle/>
                        <a:p>
                          <a:pPr algn="ctr"/>
                          <a:r>
                            <a:rPr kumimoji="1" lang="en-US" altLang="ja-JP" sz="1800" dirty="0">
                              <a:solidFill>
                                <a:schemeClr val="tx1"/>
                              </a:solidFill>
                            </a:rPr>
                            <a:t>3.39</a:t>
                          </a:r>
                          <a:endParaRPr kumimoji="1" lang="ja-JP" altLang="en-US" sz="1800">
                            <a:solidFill>
                              <a:schemeClr val="tx1"/>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904590118"/>
                      </a:ext>
                    </a:extLst>
                  </a:tr>
                  <a:tr h="370840">
                    <a:tc>
                      <a:txBody>
                        <a:bodyPr/>
                        <a:lstStyle/>
                        <a:p>
                          <a:pPr algn="ctr"/>
                          <a:r>
                            <a:rPr kumimoji="1" lang="en-US" altLang="ja-JP" b="0" dirty="0" err="1">
                              <a:solidFill>
                                <a:schemeClr val="tx1"/>
                              </a:solidFill>
                            </a:rPr>
                            <a:t>ScaNN</a:t>
                          </a:r>
                          <a:endParaRPr kumimoji="1" lang="ja-JP" altLang="en-US" b="0">
                            <a:solidFill>
                              <a:schemeClr val="tx1"/>
                            </a:solidFill>
                          </a:endParaRPr>
                        </a:p>
                      </a:txBody>
                      <a:tcPr>
                        <a:lnL w="12700" cap="flat" cmpd="sng" algn="ctr">
                          <a:noFill/>
                          <a:prstDash val="solid"/>
                          <a:round/>
                          <a:headEnd type="none" w="med" len="med"/>
                          <a:tailEnd type="none" w="med" len="med"/>
                        </a:lnL>
                      </a:tcPr>
                    </a:tc>
                    <a:tc>
                      <a:txBody>
                        <a:bodyPr/>
                        <a:lstStyle/>
                        <a:p>
                          <a:pPr algn="ctr"/>
                          <a:r>
                            <a:rPr kumimoji="1" lang="en-US" altLang="ja-JP" sz="1800" b="0" dirty="0">
                              <a:solidFill>
                                <a:schemeClr val="tx1"/>
                              </a:solidFill>
                            </a:rPr>
                            <a:t>0.07</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1.47</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3.56</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0.07</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2.60</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3.56</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0.07</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3.73</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3.56</a:t>
                          </a:r>
                          <a:endParaRPr kumimoji="1" lang="ja-JP" altLang="en-US" sz="1800" b="0">
                            <a:solidFill>
                              <a:schemeClr val="tx1"/>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721510760"/>
                      </a:ext>
                    </a:extLst>
                  </a:tr>
                  <a:tr h="370840">
                    <a:tc>
                      <a:txBody>
                        <a:bodyPr/>
                        <a:lstStyle/>
                        <a:p>
                          <a:pPr algn="ctr"/>
                          <a:r>
                            <a:rPr kumimoji="1" lang="en-US" altLang="ja-JP" dirty="0">
                              <a:solidFill>
                                <a:schemeClr val="bg1">
                                  <a:lumMod val="75000"/>
                                </a:schemeClr>
                              </a:solidFill>
                            </a:rPr>
                            <a:t>Greedy</a:t>
                          </a:r>
                          <a:endParaRPr kumimoji="1" lang="ja-JP" altLang="en-US">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bg1">
                                  <a:lumMod val="75000"/>
                                </a:schemeClr>
                              </a:solidFill>
                            </a:rPr>
                            <a:t>253.36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1.59</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5.94</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254.42</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2.63</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3.86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253.51</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3.76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3.58</a:t>
                          </a:r>
                          <a:endParaRPr kumimoji="1" lang="ja-JP" altLang="en-US" sz="180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984559978"/>
                      </a:ext>
                    </a:extLst>
                  </a:tr>
                  <a:tr h="370840">
                    <a:tc>
                      <a:txBody>
                        <a:bodyPr/>
                        <a:lstStyle/>
                        <a:p>
                          <a:pPr algn="ctr"/>
                          <a:r>
                            <a:rPr kumimoji="1" lang="en-US" altLang="ja-JP" b="1" dirty="0"/>
                            <a:t>IP-Greedy</a:t>
                          </a:r>
                          <a:endParaRPr kumimoji="1" lang="ja-JP" altLang="en-US" b="1"/>
                        </a:p>
                      </a:txBody>
                      <a:tcPr>
                        <a:lnL w="12700" cap="flat" cmpd="sng" algn="ctr">
                          <a:noFill/>
                          <a:prstDash val="solid"/>
                          <a:round/>
                          <a:headEnd type="none" w="med" len="med"/>
                          <a:tailEnd type="none" w="med" len="med"/>
                        </a:lnL>
                      </a:tcPr>
                    </a:tc>
                    <a:tc>
                      <a:txBody>
                        <a:bodyPr/>
                        <a:lstStyle/>
                        <a:p>
                          <a:pPr algn="ctr"/>
                          <a:r>
                            <a:rPr kumimoji="1" lang="en-US" altLang="ja-JP" sz="1800" b="1" dirty="0">
                              <a:solidFill>
                                <a:srgbClr val="0000FF"/>
                              </a:solidFill>
                            </a:rPr>
                            <a:t>30.90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1.59</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5.94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14.48</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2.63</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3.86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14.30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3.76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3.58</a:t>
                          </a:r>
                          <a:endParaRPr kumimoji="1" lang="ja-JP" altLang="en-US" sz="1800" b="1" dirty="0">
                            <a:solidFill>
                              <a:srgbClr val="0000FF"/>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28850428"/>
                      </a:ext>
                    </a:extLst>
                  </a:tr>
                </a:tbl>
              </a:graphicData>
            </a:graphic>
          </p:graphicFrame>
        </mc:Choice>
        <mc:Fallback xmlns="">
          <p:graphicFrame>
            <p:nvGraphicFramePr>
              <p:cNvPr id="8" name="表 5">
                <a:extLst>
                  <a:ext uri="{FF2B5EF4-FFF2-40B4-BE49-F238E27FC236}">
                    <a16:creationId xmlns:a16="http://schemas.microsoft.com/office/drawing/2014/main" id="{2C0D5A47-76C0-C078-55EF-CD9BC40036F3}"/>
                  </a:ext>
                </a:extLst>
              </p:cNvPr>
              <p:cNvGraphicFramePr>
                <a:graphicFrameLocks noGrp="1"/>
              </p:cNvGraphicFramePr>
              <p:nvPr>
                <p:extLst>
                  <p:ext uri="{D42A27DB-BD31-4B8C-83A1-F6EECF244321}">
                    <p14:modId xmlns:p14="http://schemas.microsoft.com/office/powerpoint/2010/main" val="2547932184"/>
                  </p:ext>
                </p:extLst>
              </p:nvPr>
            </p:nvGraphicFramePr>
            <p:xfrm>
              <a:off x="284847" y="3796939"/>
              <a:ext cx="11619903" cy="2585720"/>
            </p:xfrm>
            <a:graphic>
              <a:graphicData uri="http://schemas.openxmlformats.org/drawingml/2006/table">
                <a:tbl>
                  <a:tblPr firstRow="1" bandRow="1">
                    <a:tableStyleId>{5940675A-B579-460E-94D1-54222C63F5DA}</a:tableStyleId>
                  </a:tblPr>
                  <a:tblGrid>
                    <a:gridCol w="1324090">
                      <a:extLst>
                        <a:ext uri="{9D8B030D-6E8A-4147-A177-3AD203B41FA5}">
                          <a16:colId xmlns:a16="http://schemas.microsoft.com/office/drawing/2014/main" val="1244934549"/>
                        </a:ext>
                      </a:extLst>
                    </a:gridCol>
                    <a:gridCol w="1122510">
                      <a:extLst>
                        <a:ext uri="{9D8B030D-6E8A-4147-A177-3AD203B41FA5}">
                          <a16:colId xmlns:a16="http://schemas.microsoft.com/office/drawing/2014/main" val="3869572027"/>
                        </a:ext>
                      </a:extLst>
                    </a:gridCol>
                    <a:gridCol w="863520">
                      <a:extLst>
                        <a:ext uri="{9D8B030D-6E8A-4147-A177-3AD203B41FA5}">
                          <a16:colId xmlns:a16="http://schemas.microsoft.com/office/drawing/2014/main" val="916041340"/>
                        </a:ext>
                      </a:extLst>
                    </a:gridCol>
                    <a:gridCol w="1337843">
                      <a:extLst>
                        <a:ext uri="{9D8B030D-6E8A-4147-A177-3AD203B41FA5}">
                          <a16:colId xmlns:a16="http://schemas.microsoft.com/office/drawing/2014/main" val="2023557203"/>
                        </a:ext>
                      </a:extLst>
                    </a:gridCol>
                    <a:gridCol w="1161990">
                      <a:extLst>
                        <a:ext uri="{9D8B030D-6E8A-4147-A177-3AD203B41FA5}">
                          <a16:colId xmlns:a16="http://schemas.microsoft.com/office/drawing/2014/main" val="3178948943"/>
                        </a:ext>
                      </a:extLst>
                    </a:gridCol>
                    <a:gridCol w="980851">
                      <a:extLst>
                        <a:ext uri="{9D8B030D-6E8A-4147-A177-3AD203B41FA5}">
                          <a16:colId xmlns:a16="http://schemas.microsoft.com/office/drawing/2014/main" val="672271663"/>
                        </a:ext>
                      </a:extLst>
                    </a:gridCol>
                    <a:gridCol w="1196941">
                      <a:extLst>
                        <a:ext uri="{9D8B030D-6E8A-4147-A177-3AD203B41FA5}">
                          <a16:colId xmlns:a16="http://schemas.microsoft.com/office/drawing/2014/main" val="3396417828"/>
                        </a:ext>
                      </a:extLst>
                    </a:gridCol>
                    <a:gridCol w="1308178">
                      <a:extLst>
                        <a:ext uri="{9D8B030D-6E8A-4147-A177-3AD203B41FA5}">
                          <a16:colId xmlns:a16="http://schemas.microsoft.com/office/drawing/2014/main" val="3354413110"/>
                        </a:ext>
                      </a:extLst>
                    </a:gridCol>
                    <a:gridCol w="1161990">
                      <a:extLst>
                        <a:ext uri="{9D8B030D-6E8A-4147-A177-3AD203B41FA5}">
                          <a16:colId xmlns:a16="http://schemas.microsoft.com/office/drawing/2014/main" val="2134318522"/>
                        </a:ext>
                      </a:extLst>
                    </a:gridCol>
                    <a:gridCol w="1161990">
                      <a:extLst>
                        <a:ext uri="{9D8B030D-6E8A-4147-A177-3AD203B41FA5}">
                          <a16:colId xmlns:a16="http://schemas.microsoft.com/office/drawing/2014/main" val="1187458617"/>
                        </a:ext>
                      </a:extLst>
                    </a:gridCol>
                  </a:tblGrid>
                  <a:tr h="365760">
                    <a:tc grid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err="1"/>
                            <a:t>MovieLens</a:t>
                          </a:r>
                          <a:r>
                            <a:rPr kumimoji="1" lang="en-US" altLang="ja-JP" dirty="0"/>
                            <a:t> (</a:t>
                          </a:r>
                          <a:r>
                            <a:rPr kumimoji="1" lang="ja-JP" altLang="en-US"/>
                            <a:t>アイテム数</a:t>
                          </a:r>
                          <a:r>
                            <a:rPr kumimoji="1" lang="en-US" altLang="ja-JP" dirty="0"/>
                            <a:t> 59,047)</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AEC"/>
                        </a:solidFill>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046552535"/>
                      </a:ext>
                    </a:extLst>
                  </a:tr>
                  <a:tr h="365760">
                    <a:tc>
                      <a:txBody>
                        <a:bodyPr/>
                        <a:lstStyle/>
                        <a:p>
                          <a:endParaRPr lang="ja-JP"/>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t="-113793" r="-780769" b="-534483"/>
                          </a:stretch>
                        </a:blipFill>
                      </a:tcPr>
                    </a:tc>
                    <a:tc gridSpan="3">
                      <a:txBody>
                        <a:bodyPr/>
                        <a:lstStyle/>
                        <a:p>
                          <a:pPr algn="ctr"/>
                          <a:r>
                            <a:rPr kumimoji="1" lang="en-US" altLang="ja-JP" dirty="0"/>
                            <a:t>0.25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0.75</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02388502"/>
                      </a:ext>
                    </a:extLst>
                  </a:tr>
                  <a:tr h="370840">
                    <a:tc>
                      <a:txBody>
                        <a:bodyPr/>
                        <a:lstStyle/>
                        <a:p>
                          <a:pPr algn="ctr"/>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82643017"/>
                      </a:ext>
                    </a:extLst>
                  </a:tr>
                  <a:tr h="370840">
                    <a:tc>
                      <a:txBody>
                        <a:bodyPr/>
                        <a:lstStyle/>
                        <a:p>
                          <a:pPr algn="ctr"/>
                          <a:r>
                            <a:rPr kumimoji="1" lang="en-US" altLang="ja-JP" dirty="0">
                              <a:solidFill>
                                <a:schemeClr val="tx1"/>
                              </a:solidFill>
                            </a:rPr>
                            <a:t>FEXIPRO</a:t>
                          </a:r>
                          <a:endParaRPr kumimoji="1" lang="ja-JP" altLang="en-US">
                            <a:solidFill>
                              <a:schemeClr val="tx1"/>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tx1"/>
                              </a:solidFill>
                            </a:rPr>
                            <a:t>0.40</a:t>
                          </a:r>
                          <a:endParaRPr kumimoji="1" lang="ja-JP" altLang="en-US" sz="1800">
                            <a:solidFill>
                              <a:schemeClr val="tx1"/>
                            </a:solidFill>
                          </a:endParaRPr>
                        </a:p>
                      </a:txBody>
                      <a:tcPr/>
                    </a:tc>
                    <a:tc>
                      <a:txBody>
                        <a:bodyPr/>
                        <a:lstStyle/>
                        <a:p>
                          <a:pPr algn="ctr"/>
                          <a:r>
                            <a:rPr kumimoji="1" lang="en-US" altLang="ja-JP" sz="1800" dirty="0">
                              <a:solidFill>
                                <a:schemeClr val="tx1"/>
                              </a:solidFill>
                            </a:rPr>
                            <a:t>1.47</a:t>
                          </a:r>
                          <a:endParaRPr kumimoji="1" lang="ja-JP" altLang="en-US" sz="1800">
                            <a:solidFill>
                              <a:schemeClr val="tx1"/>
                            </a:solidFill>
                          </a:endParaRPr>
                        </a:p>
                      </a:txBody>
                      <a:tcPr/>
                    </a:tc>
                    <a:tc>
                      <a:txBody>
                        <a:bodyPr/>
                        <a:lstStyle/>
                        <a:p>
                          <a:pPr algn="ctr"/>
                          <a:r>
                            <a:rPr kumimoji="1" lang="en-US" altLang="ja-JP" sz="1800" dirty="0">
                              <a:solidFill>
                                <a:schemeClr val="tx1"/>
                              </a:solidFill>
                            </a:rPr>
                            <a:t>3.39</a:t>
                          </a:r>
                          <a:endParaRPr kumimoji="1" lang="ja-JP" altLang="en-US" sz="1800">
                            <a:solidFill>
                              <a:schemeClr val="tx1"/>
                            </a:solidFill>
                          </a:endParaRPr>
                        </a:p>
                      </a:txBody>
                      <a:tcPr/>
                    </a:tc>
                    <a:tc>
                      <a:txBody>
                        <a:bodyPr/>
                        <a:lstStyle/>
                        <a:p>
                          <a:pPr algn="ctr"/>
                          <a:r>
                            <a:rPr kumimoji="1" lang="en-US" altLang="ja-JP" sz="1800" dirty="0">
                              <a:solidFill>
                                <a:schemeClr val="tx1"/>
                              </a:solidFill>
                            </a:rPr>
                            <a:t>0.40</a:t>
                          </a:r>
                          <a:endParaRPr kumimoji="1" lang="ja-JP" altLang="en-US" sz="1800">
                            <a:solidFill>
                              <a:schemeClr val="tx1"/>
                            </a:solidFill>
                          </a:endParaRPr>
                        </a:p>
                      </a:txBody>
                      <a:tcPr/>
                    </a:tc>
                    <a:tc>
                      <a:txBody>
                        <a:bodyPr/>
                        <a:lstStyle/>
                        <a:p>
                          <a:pPr algn="ctr"/>
                          <a:r>
                            <a:rPr kumimoji="1" lang="en-US" altLang="ja-JP" sz="1800" dirty="0">
                              <a:solidFill>
                                <a:schemeClr val="tx1"/>
                              </a:solidFill>
                            </a:rPr>
                            <a:t>2.61</a:t>
                          </a:r>
                          <a:endParaRPr kumimoji="1" lang="ja-JP" altLang="en-US" sz="1800">
                            <a:solidFill>
                              <a:schemeClr val="tx1"/>
                            </a:solidFill>
                          </a:endParaRPr>
                        </a:p>
                      </a:txBody>
                      <a:tcPr/>
                    </a:tc>
                    <a:tc>
                      <a:txBody>
                        <a:bodyPr/>
                        <a:lstStyle/>
                        <a:p>
                          <a:pPr algn="ctr"/>
                          <a:r>
                            <a:rPr kumimoji="1" lang="en-US" altLang="ja-JP" sz="1800" dirty="0">
                              <a:solidFill>
                                <a:schemeClr val="tx1"/>
                              </a:solidFill>
                            </a:rPr>
                            <a:t>3.39</a:t>
                          </a:r>
                          <a:endParaRPr kumimoji="1" lang="ja-JP" altLang="en-US" sz="1800">
                            <a:solidFill>
                              <a:schemeClr val="tx1"/>
                            </a:solidFill>
                          </a:endParaRPr>
                        </a:p>
                      </a:txBody>
                      <a:tcPr/>
                    </a:tc>
                    <a:tc>
                      <a:txBody>
                        <a:bodyPr/>
                        <a:lstStyle/>
                        <a:p>
                          <a:pPr algn="ctr"/>
                          <a:r>
                            <a:rPr kumimoji="1" lang="en-US" altLang="ja-JP" sz="1800" dirty="0">
                              <a:solidFill>
                                <a:schemeClr val="tx1"/>
                              </a:solidFill>
                            </a:rPr>
                            <a:t>0.40</a:t>
                          </a:r>
                          <a:endParaRPr kumimoji="1" lang="ja-JP" altLang="en-US" sz="1800">
                            <a:solidFill>
                              <a:schemeClr val="tx1"/>
                            </a:solidFill>
                          </a:endParaRPr>
                        </a:p>
                      </a:txBody>
                      <a:tcPr/>
                    </a:tc>
                    <a:tc>
                      <a:txBody>
                        <a:bodyPr/>
                        <a:lstStyle/>
                        <a:p>
                          <a:pPr algn="ctr"/>
                          <a:r>
                            <a:rPr kumimoji="1" lang="en-US" altLang="ja-JP" sz="1800" dirty="0">
                              <a:solidFill>
                                <a:schemeClr val="tx1"/>
                              </a:solidFill>
                            </a:rPr>
                            <a:t>3.76</a:t>
                          </a:r>
                          <a:endParaRPr kumimoji="1" lang="ja-JP" altLang="en-US" sz="1800">
                            <a:solidFill>
                              <a:schemeClr val="tx1"/>
                            </a:solidFill>
                          </a:endParaRPr>
                        </a:p>
                      </a:txBody>
                      <a:tcPr/>
                    </a:tc>
                    <a:tc>
                      <a:txBody>
                        <a:bodyPr/>
                        <a:lstStyle/>
                        <a:p>
                          <a:pPr algn="ctr"/>
                          <a:r>
                            <a:rPr kumimoji="1" lang="en-US" altLang="ja-JP" sz="1800" dirty="0">
                              <a:solidFill>
                                <a:schemeClr val="tx1"/>
                              </a:solidFill>
                            </a:rPr>
                            <a:t>3.39</a:t>
                          </a:r>
                          <a:endParaRPr kumimoji="1" lang="ja-JP" altLang="en-US" sz="1800">
                            <a:solidFill>
                              <a:schemeClr val="tx1"/>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904590118"/>
                      </a:ext>
                    </a:extLst>
                  </a:tr>
                  <a:tr h="370840">
                    <a:tc>
                      <a:txBody>
                        <a:bodyPr/>
                        <a:lstStyle/>
                        <a:p>
                          <a:pPr algn="ctr"/>
                          <a:r>
                            <a:rPr kumimoji="1" lang="en-US" altLang="ja-JP" b="0" dirty="0" err="1">
                              <a:solidFill>
                                <a:schemeClr val="tx1"/>
                              </a:solidFill>
                            </a:rPr>
                            <a:t>ScaNN</a:t>
                          </a:r>
                          <a:endParaRPr kumimoji="1" lang="ja-JP" altLang="en-US" b="0">
                            <a:solidFill>
                              <a:schemeClr val="tx1"/>
                            </a:solidFill>
                          </a:endParaRPr>
                        </a:p>
                      </a:txBody>
                      <a:tcPr>
                        <a:lnL w="12700" cap="flat" cmpd="sng" algn="ctr">
                          <a:noFill/>
                          <a:prstDash val="solid"/>
                          <a:round/>
                          <a:headEnd type="none" w="med" len="med"/>
                          <a:tailEnd type="none" w="med" len="med"/>
                        </a:lnL>
                      </a:tcPr>
                    </a:tc>
                    <a:tc>
                      <a:txBody>
                        <a:bodyPr/>
                        <a:lstStyle/>
                        <a:p>
                          <a:pPr algn="ctr"/>
                          <a:r>
                            <a:rPr kumimoji="1" lang="en-US" altLang="ja-JP" sz="1800" b="0" dirty="0">
                              <a:solidFill>
                                <a:schemeClr val="tx1"/>
                              </a:solidFill>
                            </a:rPr>
                            <a:t>0.07</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1.47</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3.56</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0.07</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2.60</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3.56</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0.07</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3.73</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3.56</a:t>
                          </a:r>
                          <a:endParaRPr kumimoji="1" lang="ja-JP" altLang="en-US" sz="1800" b="0">
                            <a:solidFill>
                              <a:schemeClr val="tx1"/>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721510760"/>
                      </a:ext>
                    </a:extLst>
                  </a:tr>
                  <a:tr h="370840">
                    <a:tc>
                      <a:txBody>
                        <a:bodyPr/>
                        <a:lstStyle/>
                        <a:p>
                          <a:pPr algn="ctr"/>
                          <a:r>
                            <a:rPr kumimoji="1" lang="en-US" altLang="ja-JP" dirty="0">
                              <a:solidFill>
                                <a:schemeClr val="bg1">
                                  <a:lumMod val="75000"/>
                                </a:schemeClr>
                              </a:solidFill>
                            </a:rPr>
                            <a:t>Greedy</a:t>
                          </a:r>
                          <a:endParaRPr kumimoji="1" lang="ja-JP" altLang="en-US">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bg1">
                                  <a:lumMod val="75000"/>
                                </a:schemeClr>
                              </a:solidFill>
                            </a:rPr>
                            <a:t>253.36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1.59</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5.94</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254.42</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2.63</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3.86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253.51</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3.76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3.58</a:t>
                          </a:r>
                          <a:endParaRPr kumimoji="1" lang="ja-JP" altLang="en-US" sz="180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984559978"/>
                      </a:ext>
                    </a:extLst>
                  </a:tr>
                  <a:tr h="370840">
                    <a:tc>
                      <a:txBody>
                        <a:bodyPr/>
                        <a:lstStyle/>
                        <a:p>
                          <a:pPr algn="ctr"/>
                          <a:r>
                            <a:rPr kumimoji="1" lang="en-US" altLang="ja-JP" b="1" dirty="0"/>
                            <a:t>IP-Greedy</a:t>
                          </a:r>
                          <a:endParaRPr kumimoji="1" lang="ja-JP" altLang="en-US" b="1"/>
                        </a:p>
                      </a:txBody>
                      <a:tcPr>
                        <a:lnL w="12700" cap="flat" cmpd="sng" algn="ctr">
                          <a:noFill/>
                          <a:prstDash val="solid"/>
                          <a:round/>
                          <a:headEnd type="none" w="med" len="med"/>
                          <a:tailEnd type="none" w="med" len="med"/>
                        </a:lnL>
                      </a:tcPr>
                    </a:tc>
                    <a:tc>
                      <a:txBody>
                        <a:bodyPr/>
                        <a:lstStyle/>
                        <a:p>
                          <a:pPr algn="ctr"/>
                          <a:r>
                            <a:rPr kumimoji="1" lang="en-US" altLang="ja-JP" sz="1800" b="1" dirty="0">
                              <a:solidFill>
                                <a:srgbClr val="0000FF"/>
                              </a:solidFill>
                            </a:rPr>
                            <a:t>30.90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1.59</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5.94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14.48</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2.63</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3.86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14.30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3.76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3.58</a:t>
                          </a:r>
                          <a:endParaRPr kumimoji="1" lang="ja-JP" altLang="en-US" sz="1800" b="1" dirty="0">
                            <a:solidFill>
                              <a:srgbClr val="0000FF"/>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28850428"/>
                      </a:ext>
                    </a:extLst>
                  </a:tr>
                </a:tbl>
              </a:graphicData>
            </a:graphic>
          </p:graphicFrame>
        </mc:Fallback>
      </mc:AlternateContent>
    </p:spTree>
    <p:extLst>
      <p:ext uri="{BB962C8B-B14F-4D97-AF65-F5344CB8AC3E}">
        <p14:creationId xmlns:p14="http://schemas.microsoft.com/office/powerpoint/2010/main" val="2984637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AF9A7F-C750-EC96-45E3-E4460F7C152A}"/>
              </a:ext>
            </a:extLst>
          </p:cNvPr>
          <p:cNvSpPr>
            <a:spLocks noGrp="1"/>
          </p:cNvSpPr>
          <p:nvPr>
            <p:ph type="title"/>
          </p:nvPr>
        </p:nvSpPr>
        <p:spPr/>
        <p:txBody>
          <a:bodyPr/>
          <a:lstStyle/>
          <a:p>
            <a:r>
              <a:rPr lang="ja-JP" altLang="en-US"/>
              <a:t>まとめ</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AB93977-BAEA-8E21-5EC9-A0F1C2E9293B}"/>
                  </a:ext>
                </a:extLst>
              </p:cNvPr>
              <p:cNvSpPr>
                <a:spLocks noGrp="1"/>
              </p:cNvSpPr>
              <p:nvPr>
                <p:ph idx="1"/>
              </p:nvPr>
            </p:nvSpPr>
            <p:spPr/>
            <p:txBody>
              <a:bodyPr/>
              <a:lstStyle/>
              <a:p>
                <a:pPr marL="457200" indent="-457200">
                  <a:lnSpc>
                    <a:spcPct val="150000"/>
                  </a:lnSpc>
                  <a:buFont typeface="+mj-lt"/>
                  <a:buAutoNum type="arabicPeriod"/>
                </a:pPr>
                <a:r>
                  <a:rPr kumimoji="1" lang="ja-JP" altLang="en-US"/>
                  <a:t>多様性を考慮した</a:t>
                </a:r>
                <a:r>
                  <a:rPr lang="en-US" altLang="ja-JP" dirty="0"/>
                  <a:t> </a:t>
                </a:r>
                <a14:m>
                  <m:oMath xmlns:m="http://schemas.openxmlformats.org/officeDocument/2006/math">
                    <m:r>
                      <a:rPr lang="en-US" altLang="ja-JP" i="1">
                        <a:latin typeface="Cambria Math" panose="02040503050406030204" pitchFamily="18" charset="0"/>
                      </a:rPr>
                      <m:t>𝑘</m:t>
                    </m:r>
                  </m:oMath>
                </a14:m>
                <a:r>
                  <a:rPr lang="en-US" altLang="ja-JP" dirty="0"/>
                  <a:t>-MIPS</a:t>
                </a:r>
                <a:r>
                  <a:rPr kumimoji="1" lang="ja-JP" altLang="en-US"/>
                  <a:t>の定式化</a:t>
                </a:r>
                <a:endParaRPr lang="en-US" altLang="ja-JP" dirty="0"/>
              </a:p>
              <a:p>
                <a:pPr marL="457200" indent="-457200">
                  <a:lnSpc>
                    <a:spcPct val="150000"/>
                  </a:lnSpc>
                  <a:buFont typeface="+mj-lt"/>
                  <a:buAutoNum type="arabicPeriod"/>
                </a:pPr>
                <a:r>
                  <a:rPr kumimoji="1" lang="ja-JP" altLang="en-US"/>
                  <a:t>貪欲法と同じ解を効率的に獲得できる</a:t>
                </a:r>
                <a:r>
                  <a:rPr kumimoji="1" lang="en-US" altLang="ja-JP" dirty="0"/>
                  <a:t> IP-Greedy </a:t>
                </a:r>
                <a:r>
                  <a:rPr kumimoji="1" lang="ja-JP" altLang="en-US"/>
                  <a:t>を提案</a:t>
                </a:r>
                <a:r>
                  <a:rPr lang="en" altLang="ja-JP" dirty="0"/>
                  <a:t> </a:t>
                </a:r>
                <a:endParaRPr lang="en-US" altLang="ja-JP" dirty="0"/>
              </a:p>
              <a:p>
                <a:pPr marL="457200" indent="-457200">
                  <a:lnSpc>
                    <a:spcPct val="150000"/>
                  </a:lnSpc>
                  <a:buFont typeface="+mj-lt"/>
                  <a:buAutoNum type="arabicPeriod"/>
                </a:pPr>
                <a:r>
                  <a:rPr lang="ja-JP" altLang="en-US"/>
                  <a:t>実世界のデータセットを用いた実験により，</a:t>
                </a:r>
                <a:r>
                  <a:rPr lang="en-US" altLang="ja-JP" dirty="0"/>
                  <a:t>IP-Greedy </a:t>
                </a:r>
                <a:r>
                  <a:rPr lang="ja-JP" altLang="en-US"/>
                  <a:t>の効率性・有効性を確認</a:t>
                </a:r>
                <a:endParaRPr lang="en-US" altLang="ja-JP" dirty="0"/>
              </a:p>
              <a:p>
                <a:pPr marL="457200" indent="-457200">
                  <a:lnSpc>
                    <a:spcPct val="150000"/>
                  </a:lnSpc>
                  <a:buFont typeface="+mj-lt"/>
                  <a:buAutoNum type="arabicPeriod"/>
                </a:pPr>
                <a:r>
                  <a:rPr lang="ja-JP" altLang="en-US"/>
                  <a:t>実世界のデータセットを用いたケーススタディを行い，本問題の有効性を実証</a:t>
                </a:r>
                <a:endParaRPr lang="en-US" altLang="ja-JP" dirty="0"/>
              </a:p>
              <a:p>
                <a:pPr lvl="1">
                  <a:lnSpc>
                    <a:spcPct val="150000"/>
                  </a:lnSpc>
                </a:pPr>
                <a:r>
                  <a:rPr lang="en" altLang="ja-JP" dirty="0"/>
                  <a:t>𝑘-MIPS </a:t>
                </a:r>
                <a:r>
                  <a:rPr lang="ja-JP" altLang="en-US"/>
                  <a:t>と比べ，ユーザベクトルと高い内積を持ちつつ，推薦リストが多様化されることを確認</a:t>
                </a:r>
              </a:p>
              <a:p>
                <a:pPr lvl="1">
                  <a:lnSpc>
                    <a:spcPct val="150000"/>
                  </a:lnSpc>
                </a:pPr>
                <a:endParaRPr lang="en-US" altLang="ja-JP" dirty="0"/>
              </a:p>
              <a:p>
                <a:pPr lvl="1">
                  <a:lnSpc>
                    <a:spcPct val="150000"/>
                  </a:lnSpc>
                </a:pPr>
                <a:endParaRPr lang="ja-JP" altLang="en-US"/>
              </a:p>
              <a:p>
                <a:pPr marL="457200" indent="-457200">
                  <a:lnSpc>
                    <a:spcPct val="150000"/>
                  </a:lnSpc>
                  <a:buFont typeface="+mj-lt"/>
                  <a:buAutoNum type="arabicPeriod"/>
                </a:pP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DAB93977-BAEA-8E21-5EC9-A0F1C2E9293B}"/>
                  </a:ext>
                </a:extLst>
              </p:cNvPr>
              <p:cNvSpPr>
                <a:spLocks noGrp="1" noRot="1" noChangeAspect="1" noMove="1" noResize="1" noEditPoints="1" noAdjustHandles="1" noChangeArrowheads="1" noChangeShapeType="1" noTextEdit="1"/>
              </p:cNvSpPr>
              <p:nvPr>
                <p:ph idx="1"/>
              </p:nvPr>
            </p:nvSpPr>
            <p:spPr>
              <a:blipFill>
                <a:blip r:embed="rId3"/>
                <a:stretch>
                  <a:fillRect l="-639"/>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222F741A-852B-F478-33BD-5DC22DFBD19C}"/>
              </a:ext>
            </a:extLst>
          </p:cNvPr>
          <p:cNvSpPr>
            <a:spLocks noGrp="1"/>
          </p:cNvSpPr>
          <p:nvPr>
            <p:ph type="sldNum" sz="quarter" idx="12"/>
          </p:nvPr>
        </p:nvSpPr>
        <p:spPr/>
        <p:txBody>
          <a:bodyPr/>
          <a:lstStyle/>
          <a:p>
            <a:fld id="{62AD2499-9603-4A42-A3D0-B63461FED508}" type="slidenum">
              <a:rPr lang="ja-JP" altLang="en-US" smtClean="0"/>
              <a:pPr/>
              <a:t>16</a:t>
            </a:fld>
            <a:endParaRPr lang="ja-JP" altLang="en-US"/>
          </a:p>
        </p:txBody>
      </p:sp>
    </p:spTree>
    <p:extLst>
      <p:ext uri="{BB962C8B-B14F-4D97-AF65-F5344CB8AC3E}">
        <p14:creationId xmlns:p14="http://schemas.microsoft.com/office/powerpoint/2010/main" val="2828398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880939A6-214C-116B-F8E3-A1DD1B11F94F}"/>
              </a:ext>
            </a:extLst>
          </p:cNvPr>
          <p:cNvSpPr/>
          <p:nvPr/>
        </p:nvSpPr>
        <p:spPr>
          <a:xfrm>
            <a:off x="425414" y="2686577"/>
            <a:ext cx="11480538" cy="3721698"/>
          </a:xfrm>
          <a:prstGeom prst="rect">
            <a:avLst/>
          </a:prstGeom>
          <a:solidFill>
            <a:srgbClr val="FFF8E9">
              <a:alpha val="88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p:sp>
        <p:nvSpPr>
          <p:cNvPr id="2" name="タイトル 1">
            <a:extLst>
              <a:ext uri="{FF2B5EF4-FFF2-40B4-BE49-F238E27FC236}">
                <a16:creationId xmlns:a16="http://schemas.microsoft.com/office/drawing/2014/main" id="{BDB9FC61-26B8-13F9-651E-75A50CD92D0B}"/>
              </a:ext>
            </a:extLst>
          </p:cNvPr>
          <p:cNvSpPr>
            <a:spLocks noGrp="1"/>
          </p:cNvSpPr>
          <p:nvPr>
            <p:ph type="title"/>
          </p:nvPr>
        </p:nvSpPr>
        <p:spPr/>
        <p:txBody>
          <a:bodyPr/>
          <a:lstStyle/>
          <a:p>
            <a:r>
              <a:rPr lang="ja-JP" altLang="en-US"/>
              <a:t>背景</a:t>
            </a:r>
            <a:endParaRPr kumimoji="1" lang="ja-JP" altLang="en-US"/>
          </a:p>
        </p:txBody>
      </p:sp>
      <p:sp>
        <p:nvSpPr>
          <p:cNvPr id="3" name="コンテンツ プレースホルダー 2">
            <a:extLst>
              <a:ext uri="{FF2B5EF4-FFF2-40B4-BE49-F238E27FC236}">
                <a16:creationId xmlns:a16="http://schemas.microsoft.com/office/drawing/2014/main" id="{119E4E38-88FD-7EB8-6072-317E10C271E1}"/>
              </a:ext>
            </a:extLst>
          </p:cNvPr>
          <p:cNvSpPr>
            <a:spLocks noGrp="1"/>
          </p:cNvSpPr>
          <p:nvPr>
            <p:ph idx="1"/>
          </p:nvPr>
        </p:nvSpPr>
        <p:spPr/>
        <p:txBody>
          <a:bodyPr/>
          <a:lstStyle/>
          <a:p>
            <a:pPr marL="0" indent="0">
              <a:buNone/>
            </a:pPr>
            <a:r>
              <a:rPr lang="en-US" altLang="ja-JP" b="1" dirty="0"/>
              <a:t>Matrix Factorization</a:t>
            </a:r>
            <a:r>
              <a:rPr lang="ja-JP" altLang="en-US" b="1" dirty="0"/>
              <a:t>（</a:t>
            </a:r>
            <a:r>
              <a:rPr lang="en-US" altLang="ja-JP" b="1" dirty="0"/>
              <a:t>MF</a:t>
            </a:r>
            <a:r>
              <a:rPr lang="ja-JP" altLang="en-US" b="1" dirty="0"/>
              <a:t>）</a:t>
            </a:r>
            <a:endParaRPr lang="en-US" altLang="ja-JP" b="1" dirty="0"/>
          </a:p>
          <a:p>
            <a:pPr lvl="1">
              <a:lnSpc>
                <a:spcPct val="150000"/>
              </a:lnSpc>
            </a:pPr>
            <a:r>
              <a:rPr lang="en-US" altLang="ja-JP" dirty="0"/>
              <a:t> </a:t>
            </a:r>
            <a:r>
              <a:rPr lang="ja-JP" altLang="en-US" dirty="0"/>
              <a:t>推薦システムの技術の１つ</a:t>
            </a:r>
            <a:endParaRPr lang="en-US" altLang="ja-JP" dirty="0"/>
          </a:p>
          <a:p>
            <a:pPr lvl="1">
              <a:lnSpc>
                <a:spcPct val="150000"/>
              </a:lnSpc>
            </a:pPr>
            <a:r>
              <a:rPr lang="en-US" altLang="ja-JP" b="1" dirty="0"/>
              <a:t> </a:t>
            </a:r>
            <a:r>
              <a:rPr lang="ja-JP" altLang="en-US" b="1" dirty="0">
                <a:solidFill>
                  <a:srgbClr val="0000FF"/>
                </a:solidFill>
              </a:rPr>
              <a:t>ユーザベクトルとアイテムベクトルの内積が大きいほど，ユーザはアイテムに高い興味</a:t>
            </a:r>
          </a:p>
          <a:p>
            <a:pPr lvl="1"/>
            <a:endParaRPr lang="en-US" altLang="ja-JP" dirty="0"/>
          </a:p>
          <a:p>
            <a:pPr marL="0" indent="0">
              <a:buNone/>
            </a:pP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9CD00D51-ECC9-FCCF-F43B-28B885461121}"/>
              </a:ext>
            </a:extLst>
          </p:cNvPr>
          <p:cNvSpPr>
            <a:spLocks noGrp="1"/>
          </p:cNvSpPr>
          <p:nvPr>
            <p:ph type="sldNum" sz="quarter" idx="12"/>
          </p:nvPr>
        </p:nvSpPr>
        <p:spPr/>
        <p:txBody>
          <a:bodyPr/>
          <a:lstStyle/>
          <a:p>
            <a:fld id="{62AD2499-9603-4A42-A3D0-B63461FED508}" type="slidenum">
              <a:rPr lang="ja-JP" altLang="en-US" smtClean="0"/>
              <a:pPr/>
              <a:t>1</a:t>
            </a:fld>
            <a:endParaRPr lang="ja-JP" altLang="en-US"/>
          </a:p>
        </p:txBody>
      </p:sp>
      <mc:AlternateContent xmlns:mc="http://schemas.openxmlformats.org/markup-compatibility/2006" xmlns:a14="http://schemas.microsoft.com/office/drawing/2010/main">
        <mc:Choice Requires="a14">
          <p:graphicFrame>
            <p:nvGraphicFramePr>
              <p:cNvPr id="6" name="表 7">
                <a:extLst>
                  <a:ext uri="{FF2B5EF4-FFF2-40B4-BE49-F238E27FC236}">
                    <a16:creationId xmlns:a16="http://schemas.microsoft.com/office/drawing/2014/main" id="{80D460C9-C971-AE03-D1CE-2E53A67462D8}"/>
                  </a:ext>
                </a:extLst>
              </p:cNvPr>
              <p:cNvGraphicFramePr>
                <a:graphicFrameLocks noGrp="1"/>
              </p:cNvGraphicFramePr>
              <p:nvPr/>
            </p:nvGraphicFramePr>
            <p:xfrm>
              <a:off x="1686678" y="3359196"/>
              <a:ext cx="3419997" cy="2376000"/>
            </p:xfrm>
            <a:graphic>
              <a:graphicData uri="http://schemas.openxmlformats.org/drawingml/2006/table">
                <a:tbl>
                  <a:tblPr firstRow="1" bandRow="1">
                    <a:tableStyleId>{5940675A-B579-460E-94D1-54222C63F5DA}</a:tableStyleId>
                  </a:tblPr>
                  <a:tblGrid>
                    <a:gridCol w="488571">
                      <a:extLst>
                        <a:ext uri="{9D8B030D-6E8A-4147-A177-3AD203B41FA5}">
                          <a16:colId xmlns:a16="http://schemas.microsoft.com/office/drawing/2014/main" val="2713691766"/>
                        </a:ext>
                      </a:extLst>
                    </a:gridCol>
                    <a:gridCol w="488571">
                      <a:extLst>
                        <a:ext uri="{9D8B030D-6E8A-4147-A177-3AD203B41FA5}">
                          <a16:colId xmlns:a16="http://schemas.microsoft.com/office/drawing/2014/main" val="726810409"/>
                        </a:ext>
                      </a:extLst>
                    </a:gridCol>
                    <a:gridCol w="488571">
                      <a:extLst>
                        <a:ext uri="{9D8B030D-6E8A-4147-A177-3AD203B41FA5}">
                          <a16:colId xmlns:a16="http://schemas.microsoft.com/office/drawing/2014/main" val="690261468"/>
                        </a:ext>
                      </a:extLst>
                    </a:gridCol>
                    <a:gridCol w="488571">
                      <a:extLst>
                        <a:ext uri="{9D8B030D-6E8A-4147-A177-3AD203B41FA5}">
                          <a16:colId xmlns:a16="http://schemas.microsoft.com/office/drawing/2014/main" val="753736089"/>
                        </a:ext>
                      </a:extLst>
                    </a:gridCol>
                    <a:gridCol w="488571">
                      <a:extLst>
                        <a:ext uri="{9D8B030D-6E8A-4147-A177-3AD203B41FA5}">
                          <a16:colId xmlns:a16="http://schemas.microsoft.com/office/drawing/2014/main" val="3067578854"/>
                        </a:ext>
                      </a:extLst>
                    </a:gridCol>
                    <a:gridCol w="488571">
                      <a:extLst>
                        <a:ext uri="{9D8B030D-6E8A-4147-A177-3AD203B41FA5}">
                          <a16:colId xmlns:a16="http://schemas.microsoft.com/office/drawing/2014/main" val="175414217"/>
                        </a:ext>
                      </a:extLst>
                    </a:gridCol>
                    <a:gridCol w="488571">
                      <a:extLst>
                        <a:ext uri="{9D8B030D-6E8A-4147-A177-3AD203B41FA5}">
                          <a16:colId xmlns:a16="http://schemas.microsoft.com/office/drawing/2014/main" val="2026046145"/>
                        </a:ext>
                      </a:extLst>
                    </a:gridCol>
                  </a:tblGrid>
                  <a:tr h="396000">
                    <a:tc>
                      <a:txBody>
                        <a:bodyPr/>
                        <a:lstStyle/>
                        <a:p>
                          <a:pPr algn="ctr"/>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1</m:t>
                                    </m:r>
                                  </m:sub>
                                </m:sSub>
                              </m:oMath>
                            </m:oMathPara>
                          </a14:m>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2</m:t>
                                    </m:r>
                                  </m:sub>
                                </m:sSub>
                              </m:oMath>
                            </m:oMathPara>
                          </a14:m>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3</m:t>
                                    </m:r>
                                  </m:sub>
                                </m:sSub>
                              </m:oMath>
                            </m:oMathPara>
                          </a14:m>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4</m:t>
                                    </m:r>
                                  </m:sub>
                                </m:sSub>
                              </m:oMath>
                            </m:oMathPara>
                          </a14:m>
                          <a:endParaRPr kumimoji="1" lang="ja-JP" altLang="en-US"/>
                        </a:p>
                      </a:txBody>
                      <a:tcPr/>
                    </a:tc>
                    <a:tc>
                      <a:txBody>
                        <a:bodyPr/>
                        <a:lstStyle/>
                        <a:p>
                          <a:pPr algn="ctr"/>
                          <a:r>
                            <a:rPr kumimoji="1" lang="en-US" altLang="ja-JP" dirty="0"/>
                            <a:t>…</a:t>
                          </a:r>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𝑛</m:t>
                                    </m:r>
                                  </m:sub>
                                </m:sSub>
                              </m:oMath>
                            </m:oMathPara>
                          </a14:m>
                          <a:endParaRPr kumimoji="1" lang="ja-JP" altLang="en-US"/>
                        </a:p>
                      </a:txBody>
                      <a:tcPr/>
                    </a:tc>
                    <a:extLst>
                      <a:ext uri="{0D108BD9-81ED-4DB2-BD59-A6C34878D82A}">
                        <a16:rowId xmlns:a16="http://schemas.microsoft.com/office/drawing/2014/main" val="3866993304"/>
                      </a:ext>
                    </a:extLst>
                  </a:tr>
                  <a:tr h="39600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𝑞</m:t>
                                    </m:r>
                                  </m:e>
                                  <m:sub>
                                    <m:r>
                                      <a:rPr kumimoji="1" lang="en-US" altLang="ja-JP" b="0" i="1" smtClean="0">
                                        <a:latin typeface="Cambria Math" panose="02040503050406030204" pitchFamily="18" charset="0"/>
                                      </a:rPr>
                                      <m:t>1</m:t>
                                    </m:r>
                                  </m:sub>
                                </m:sSub>
                              </m:oMath>
                            </m:oMathPara>
                          </a14:m>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5</a:t>
                          </a: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011540698"/>
                      </a:ext>
                    </a:extLst>
                  </a:tr>
                  <a:tr h="39600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𝑞</m:t>
                                    </m:r>
                                  </m:e>
                                  <m:sub>
                                    <m:r>
                                      <a:rPr kumimoji="1" lang="en-US" altLang="ja-JP" b="0" i="1" smtClean="0">
                                        <a:latin typeface="Cambria Math" panose="02040503050406030204" pitchFamily="18" charset="0"/>
                                      </a:rPr>
                                      <m:t>2</m:t>
                                    </m:r>
                                  </m:sub>
                                </m:sSub>
                              </m:oMath>
                            </m:oMathPara>
                          </a14:m>
                          <a:endParaRPr kumimoji="1" lang="ja-JP" altLang="en-US"/>
                        </a:p>
                      </a:txBody>
                      <a:tcPr/>
                    </a:tc>
                    <a:tc>
                      <a:txBody>
                        <a:bodyPr/>
                        <a:lstStyle/>
                        <a:p>
                          <a:pPr algn="ctr"/>
                          <a:endParaRPr kumimoji="1" lang="ja-JP" altLang="en-US"/>
                        </a:p>
                      </a:txBody>
                      <a:tcPr/>
                    </a:tc>
                    <a:tc>
                      <a:txBody>
                        <a:bodyPr/>
                        <a:lstStyle/>
                        <a:p>
                          <a:pPr algn="ctr"/>
                          <a:r>
                            <a:rPr kumimoji="1" lang="en-US" altLang="ja-JP" dirty="0"/>
                            <a:t>3</a:t>
                          </a: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3</a:t>
                          </a:r>
                          <a:endParaRPr kumimoji="1" lang="ja-JP" altLang="en-US"/>
                        </a:p>
                      </a:txBody>
                      <a:tcPr/>
                    </a:tc>
                    <a:extLst>
                      <a:ext uri="{0D108BD9-81ED-4DB2-BD59-A6C34878D82A}">
                        <a16:rowId xmlns:a16="http://schemas.microsoft.com/office/drawing/2014/main" val="97672427"/>
                      </a:ext>
                    </a:extLst>
                  </a:tr>
                  <a:tr h="39600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𝑞</m:t>
                                    </m:r>
                                  </m:e>
                                  <m:sub>
                                    <m:r>
                                      <a:rPr kumimoji="1" lang="en-US" altLang="ja-JP" b="0" i="1" smtClean="0">
                                        <a:latin typeface="Cambria Math" panose="02040503050406030204" pitchFamily="18" charset="0"/>
                                      </a:rPr>
                                      <m:t>3</m:t>
                                    </m:r>
                                  </m:sub>
                                </m:sSub>
                              </m:oMath>
                            </m:oMathPara>
                          </a14:m>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4</a:t>
                          </a:r>
                          <a:endParaRPr kumimoji="1" lang="ja-JP" altLang="en-US"/>
                        </a:p>
                      </a:txBody>
                      <a:tcPr/>
                    </a:tc>
                    <a:tc>
                      <a:txBody>
                        <a:bodyPr/>
                        <a:lstStyle/>
                        <a:p>
                          <a:pPr algn="ctr"/>
                          <a:r>
                            <a:rPr kumimoji="1" lang="en-US" altLang="ja-JP" dirty="0"/>
                            <a:t>5</a:t>
                          </a: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945730963"/>
                      </a:ext>
                    </a:extLst>
                  </a:tr>
                  <a:tr h="39600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9578208"/>
                      </a:ext>
                    </a:extLst>
                  </a:tr>
                  <a:tr h="39600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𝑞</m:t>
                                    </m:r>
                                  </m:e>
                                  <m:sub>
                                    <m:r>
                                      <a:rPr kumimoji="1" lang="en-US" altLang="ja-JP" b="0" i="1" smtClean="0">
                                        <a:latin typeface="Cambria Math" panose="02040503050406030204" pitchFamily="18" charset="0"/>
                                      </a:rPr>
                                      <m:t>𝑚</m:t>
                                    </m:r>
                                  </m:sub>
                                </m:sSub>
                              </m:oMath>
                            </m:oMathPara>
                          </a14:m>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3117401749"/>
                      </a:ext>
                    </a:extLst>
                  </a:tr>
                </a:tbl>
              </a:graphicData>
            </a:graphic>
          </p:graphicFrame>
        </mc:Choice>
        <mc:Fallback xmlns="">
          <p:graphicFrame>
            <p:nvGraphicFramePr>
              <p:cNvPr id="6" name="表 7">
                <a:extLst>
                  <a:ext uri="{FF2B5EF4-FFF2-40B4-BE49-F238E27FC236}">
                    <a16:creationId xmlns:a16="http://schemas.microsoft.com/office/drawing/2014/main" id="{80D460C9-C971-AE03-D1CE-2E53A67462D8}"/>
                  </a:ext>
                </a:extLst>
              </p:cNvPr>
              <p:cNvGraphicFramePr>
                <a:graphicFrameLocks noGrp="1"/>
              </p:cNvGraphicFramePr>
              <p:nvPr/>
            </p:nvGraphicFramePr>
            <p:xfrm>
              <a:off x="1686678" y="3359196"/>
              <a:ext cx="3419997" cy="2376000"/>
            </p:xfrm>
            <a:graphic>
              <a:graphicData uri="http://schemas.openxmlformats.org/drawingml/2006/table">
                <a:tbl>
                  <a:tblPr firstRow="1" bandRow="1">
                    <a:tableStyleId>{5940675A-B579-460E-94D1-54222C63F5DA}</a:tableStyleId>
                  </a:tblPr>
                  <a:tblGrid>
                    <a:gridCol w="488571">
                      <a:extLst>
                        <a:ext uri="{9D8B030D-6E8A-4147-A177-3AD203B41FA5}">
                          <a16:colId xmlns:a16="http://schemas.microsoft.com/office/drawing/2014/main" val="2713691766"/>
                        </a:ext>
                      </a:extLst>
                    </a:gridCol>
                    <a:gridCol w="488571">
                      <a:extLst>
                        <a:ext uri="{9D8B030D-6E8A-4147-A177-3AD203B41FA5}">
                          <a16:colId xmlns:a16="http://schemas.microsoft.com/office/drawing/2014/main" val="726810409"/>
                        </a:ext>
                      </a:extLst>
                    </a:gridCol>
                    <a:gridCol w="488571">
                      <a:extLst>
                        <a:ext uri="{9D8B030D-6E8A-4147-A177-3AD203B41FA5}">
                          <a16:colId xmlns:a16="http://schemas.microsoft.com/office/drawing/2014/main" val="690261468"/>
                        </a:ext>
                      </a:extLst>
                    </a:gridCol>
                    <a:gridCol w="488571">
                      <a:extLst>
                        <a:ext uri="{9D8B030D-6E8A-4147-A177-3AD203B41FA5}">
                          <a16:colId xmlns:a16="http://schemas.microsoft.com/office/drawing/2014/main" val="753736089"/>
                        </a:ext>
                      </a:extLst>
                    </a:gridCol>
                    <a:gridCol w="488571">
                      <a:extLst>
                        <a:ext uri="{9D8B030D-6E8A-4147-A177-3AD203B41FA5}">
                          <a16:colId xmlns:a16="http://schemas.microsoft.com/office/drawing/2014/main" val="3067578854"/>
                        </a:ext>
                      </a:extLst>
                    </a:gridCol>
                    <a:gridCol w="488571">
                      <a:extLst>
                        <a:ext uri="{9D8B030D-6E8A-4147-A177-3AD203B41FA5}">
                          <a16:colId xmlns:a16="http://schemas.microsoft.com/office/drawing/2014/main" val="175414217"/>
                        </a:ext>
                      </a:extLst>
                    </a:gridCol>
                    <a:gridCol w="488571">
                      <a:extLst>
                        <a:ext uri="{9D8B030D-6E8A-4147-A177-3AD203B41FA5}">
                          <a16:colId xmlns:a16="http://schemas.microsoft.com/office/drawing/2014/main" val="2026046145"/>
                        </a:ext>
                      </a:extLst>
                    </a:gridCol>
                  </a:tblGrid>
                  <a:tr h="396000">
                    <a:tc>
                      <a:txBody>
                        <a:bodyPr/>
                        <a:lstStyle/>
                        <a:p>
                          <a:pPr algn="ctr"/>
                          <a:endParaRPr kumimoji="1" lang="ja-JP" altLang="en-US"/>
                        </a:p>
                      </a:txBody>
                      <a:tcPr/>
                    </a:tc>
                    <a:tc>
                      <a:txBody>
                        <a:bodyPr/>
                        <a:lstStyle/>
                        <a:p>
                          <a:endParaRPr lang="ja-JP"/>
                        </a:p>
                      </a:txBody>
                      <a:tcPr>
                        <a:blipFill>
                          <a:blip r:embed="rId3"/>
                          <a:stretch>
                            <a:fillRect l="-102632" t="-6452" r="-513158" b="-509677"/>
                          </a:stretch>
                        </a:blipFill>
                      </a:tcPr>
                    </a:tc>
                    <a:tc>
                      <a:txBody>
                        <a:bodyPr/>
                        <a:lstStyle/>
                        <a:p>
                          <a:endParaRPr lang="ja-JP"/>
                        </a:p>
                      </a:txBody>
                      <a:tcPr>
                        <a:blipFill>
                          <a:blip r:embed="rId3"/>
                          <a:stretch>
                            <a:fillRect l="-197436" t="-6452" r="-400000" b="-509677"/>
                          </a:stretch>
                        </a:blipFill>
                      </a:tcPr>
                    </a:tc>
                    <a:tc>
                      <a:txBody>
                        <a:bodyPr/>
                        <a:lstStyle/>
                        <a:p>
                          <a:endParaRPr lang="ja-JP"/>
                        </a:p>
                      </a:txBody>
                      <a:tcPr>
                        <a:blipFill>
                          <a:blip r:embed="rId3"/>
                          <a:stretch>
                            <a:fillRect l="-297436" t="-6452" r="-300000" b="-509677"/>
                          </a:stretch>
                        </a:blipFill>
                      </a:tcPr>
                    </a:tc>
                    <a:tc>
                      <a:txBody>
                        <a:bodyPr/>
                        <a:lstStyle/>
                        <a:p>
                          <a:endParaRPr lang="ja-JP"/>
                        </a:p>
                      </a:txBody>
                      <a:tcPr>
                        <a:blipFill>
                          <a:blip r:embed="rId3"/>
                          <a:stretch>
                            <a:fillRect l="-397436" t="-6452" r="-200000" b="-509677"/>
                          </a:stretch>
                        </a:blipFill>
                      </a:tcPr>
                    </a:tc>
                    <a:tc>
                      <a:txBody>
                        <a:bodyPr/>
                        <a:lstStyle/>
                        <a:p>
                          <a:pPr algn="ctr"/>
                          <a:r>
                            <a:rPr kumimoji="1" lang="en-US" altLang="ja-JP" dirty="0"/>
                            <a:t>…</a:t>
                          </a:r>
                          <a:endParaRPr kumimoji="1" lang="ja-JP" altLang="en-US"/>
                        </a:p>
                      </a:txBody>
                      <a:tcPr/>
                    </a:tc>
                    <a:tc>
                      <a:txBody>
                        <a:bodyPr/>
                        <a:lstStyle/>
                        <a:p>
                          <a:endParaRPr lang="ja-JP"/>
                        </a:p>
                      </a:txBody>
                      <a:tcPr>
                        <a:blipFill>
                          <a:blip r:embed="rId3"/>
                          <a:stretch>
                            <a:fillRect l="-594872" t="-6452" r="-2564" b="-509677"/>
                          </a:stretch>
                        </a:blipFill>
                      </a:tcPr>
                    </a:tc>
                    <a:extLst>
                      <a:ext uri="{0D108BD9-81ED-4DB2-BD59-A6C34878D82A}">
                        <a16:rowId xmlns:a16="http://schemas.microsoft.com/office/drawing/2014/main" val="3866993304"/>
                      </a:ext>
                    </a:extLst>
                  </a:tr>
                  <a:tr h="396000">
                    <a:tc>
                      <a:txBody>
                        <a:bodyPr/>
                        <a:lstStyle/>
                        <a:p>
                          <a:endParaRPr lang="ja-JP"/>
                        </a:p>
                      </a:txBody>
                      <a:tcPr>
                        <a:blipFill>
                          <a:blip r:embed="rId3"/>
                          <a:stretch>
                            <a:fillRect t="-103125" r="-597436" b="-393750"/>
                          </a:stretch>
                        </a:blipFill>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5</a:t>
                          </a: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011540698"/>
                      </a:ext>
                    </a:extLst>
                  </a:tr>
                  <a:tr h="396000">
                    <a:tc>
                      <a:txBody>
                        <a:bodyPr/>
                        <a:lstStyle/>
                        <a:p>
                          <a:endParaRPr lang="ja-JP"/>
                        </a:p>
                      </a:txBody>
                      <a:tcPr>
                        <a:blipFill>
                          <a:blip r:embed="rId3"/>
                          <a:stretch>
                            <a:fillRect t="-209677" r="-597436" b="-306452"/>
                          </a:stretch>
                        </a:blipFill>
                      </a:tcPr>
                    </a:tc>
                    <a:tc>
                      <a:txBody>
                        <a:bodyPr/>
                        <a:lstStyle/>
                        <a:p>
                          <a:pPr algn="ctr"/>
                          <a:endParaRPr kumimoji="1" lang="ja-JP" altLang="en-US"/>
                        </a:p>
                      </a:txBody>
                      <a:tcPr/>
                    </a:tc>
                    <a:tc>
                      <a:txBody>
                        <a:bodyPr/>
                        <a:lstStyle/>
                        <a:p>
                          <a:pPr algn="ctr"/>
                          <a:r>
                            <a:rPr kumimoji="1" lang="en-US" altLang="ja-JP" dirty="0"/>
                            <a:t>3</a:t>
                          </a: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3</a:t>
                          </a:r>
                          <a:endParaRPr kumimoji="1" lang="ja-JP" altLang="en-US"/>
                        </a:p>
                      </a:txBody>
                      <a:tcPr/>
                    </a:tc>
                    <a:extLst>
                      <a:ext uri="{0D108BD9-81ED-4DB2-BD59-A6C34878D82A}">
                        <a16:rowId xmlns:a16="http://schemas.microsoft.com/office/drawing/2014/main" val="97672427"/>
                      </a:ext>
                    </a:extLst>
                  </a:tr>
                  <a:tr h="396000">
                    <a:tc>
                      <a:txBody>
                        <a:bodyPr/>
                        <a:lstStyle/>
                        <a:p>
                          <a:endParaRPr lang="ja-JP"/>
                        </a:p>
                      </a:txBody>
                      <a:tcPr>
                        <a:blipFill>
                          <a:blip r:embed="rId3"/>
                          <a:stretch>
                            <a:fillRect t="-309677" r="-597436" b="-206452"/>
                          </a:stretch>
                        </a:blipFill>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4</a:t>
                          </a:r>
                          <a:endParaRPr kumimoji="1" lang="ja-JP" altLang="en-US"/>
                        </a:p>
                      </a:txBody>
                      <a:tcPr/>
                    </a:tc>
                    <a:tc>
                      <a:txBody>
                        <a:bodyPr/>
                        <a:lstStyle/>
                        <a:p>
                          <a:pPr algn="ctr"/>
                          <a:r>
                            <a:rPr kumimoji="1" lang="en-US" altLang="ja-JP" dirty="0"/>
                            <a:t>5</a:t>
                          </a: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945730963"/>
                      </a:ext>
                    </a:extLst>
                  </a:tr>
                  <a:tr h="39600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9578208"/>
                      </a:ext>
                    </a:extLst>
                  </a:tr>
                  <a:tr h="396000">
                    <a:tc>
                      <a:txBody>
                        <a:bodyPr/>
                        <a:lstStyle/>
                        <a:p>
                          <a:endParaRPr lang="ja-JP"/>
                        </a:p>
                      </a:txBody>
                      <a:tcPr>
                        <a:blipFill>
                          <a:blip r:embed="rId3"/>
                          <a:stretch>
                            <a:fillRect t="-512903" r="-597436" b="-3226"/>
                          </a:stretch>
                        </a:blipFill>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3117401749"/>
                      </a:ext>
                    </a:extLst>
                  </a:tr>
                </a:tbl>
              </a:graphicData>
            </a:graphic>
          </p:graphicFrame>
        </mc:Fallback>
      </mc:AlternateContent>
      <p:sp>
        <p:nvSpPr>
          <p:cNvPr id="7" name="三角形 6">
            <a:extLst>
              <a:ext uri="{FF2B5EF4-FFF2-40B4-BE49-F238E27FC236}">
                <a16:creationId xmlns:a16="http://schemas.microsoft.com/office/drawing/2014/main" id="{F6D0F1AC-8B70-FB6E-7CE6-63240484A59E}"/>
              </a:ext>
            </a:extLst>
          </p:cNvPr>
          <p:cNvSpPr/>
          <p:nvPr/>
        </p:nvSpPr>
        <p:spPr>
          <a:xfrm rot="5400000">
            <a:off x="5309610" y="4403079"/>
            <a:ext cx="1093304" cy="288235"/>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左中かっこ 7">
            <a:extLst>
              <a:ext uri="{FF2B5EF4-FFF2-40B4-BE49-F238E27FC236}">
                <a16:creationId xmlns:a16="http://schemas.microsoft.com/office/drawing/2014/main" id="{34145122-8A34-CE69-5D60-EE26B8F8CEDD}"/>
              </a:ext>
            </a:extLst>
          </p:cNvPr>
          <p:cNvSpPr/>
          <p:nvPr/>
        </p:nvSpPr>
        <p:spPr>
          <a:xfrm rot="5400000">
            <a:off x="3538931" y="1761636"/>
            <a:ext cx="205481" cy="2930005"/>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2A37384-B071-5E64-90BA-5BA8EB079650}"/>
              </a:ext>
            </a:extLst>
          </p:cNvPr>
          <p:cNvSpPr txBox="1"/>
          <p:nvPr/>
        </p:nvSpPr>
        <p:spPr>
          <a:xfrm>
            <a:off x="3097612" y="2830957"/>
            <a:ext cx="1107996" cy="369332"/>
          </a:xfrm>
          <a:prstGeom prst="rect">
            <a:avLst/>
          </a:prstGeom>
          <a:noFill/>
        </p:spPr>
        <p:txBody>
          <a:bodyPr wrap="none" rtlCol="0">
            <a:spAutoFit/>
          </a:bodyPr>
          <a:lstStyle/>
          <a:p>
            <a:r>
              <a:rPr kumimoji="1" lang="ja-JP" altLang="en-US"/>
              <a:t>アイテム</a:t>
            </a:r>
          </a:p>
        </p:txBody>
      </p:sp>
      <p:sp>
        <p:nvSpPr>
          <p:cNvPr id="10" name="左中かっこ 9">
            <a:extLst>
              <a:ext uri="{FF2B5EF4-FFF2-40B4-BE49-F238E27FC236}">
                <a16:creationId xmlns:a16="http://schemas.microsoft.com/office/drawing/2014/main" id="{DCEB710D-BEDE-807E-45CE-72C9AD430795}"/>
              </a:ext>
            </a:extLst>
          </p:cNvPr>
          <p:cNvSpPr/>
          <p:nvPr/>
        </p:nvSpPr>
        <p:spPr>
          <a:xfrm>
            <a:off x="1330699" y="3755058"/>
            <a:ext cx="326162" cy="1980138"/>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DF11BAF-7BA0-2200-882F-40E381E8D0E0}"/>
              </a:ext>
            </a:extLst>
          </p:cNvPr>
          <p:cNvSpPr txBox="1"/>
          <p:nvPr/>
        </p:nvSpPr>
        <p:spPr>
          <a:xfrm>
            <a:off x="494648" y="4560461"/>
            <a:ext cx="877163" cy="369332"/>
          </a:xfrm>
          <a:prstGeom prst="rect">
            <a:avLst/>
          </a:prstGeom>
          <a:noFill/>
        </p:spPr>
        <p:txBody>
          <a:bodyPr wrap="none" rtlCol="0">
            <a:spAutoFit/>
          </a:bodyPr>
          <a:lstStyle/>
          <a:p>
            <a:r>
              <a:rPr lang="ja-JP" altLang="en-US"/>
              <a:t>ユーザ</a:t>
            </a:r>
            <a:endParaRPr kumimoji="1" lang="ja-JP" altLang="en-US"/>
          </a:p>
        </p:txBody>
      </p:sp>
      <p:sp>
        <p:nvSpPr>
          <p:cNvPr id="12" name="テキスト ボックス 11">
            <a:extLst>
              <a:ext uri="{FF2B5EF4-FFF2-40B4-BE49-F238E27FC236}">
                <a16:creationId xmlns:a16="http://schemas.microsoft.com/office/drawing/2014/main" id="{8D34A4A8-6CED-E250-397B-335BF77F54D5}"/>
              </a:ext>
            </a:extLst>
          </p:cNvPr>
          <p:cNvSpPr txBox="1"/>
          <p:nvPr/>
        </p:nvSpPr>
        <p:spPr>
          <a:xfrm>
            <a:off x="3037978" y="5849662"/>
            <a:ext cx="1107996" cy="369332"/>
          </a:xfrm>
          <a:prstGeom prst="rect">
            <a:avLst/>
          </a:prstGeom>
          <a:noFill/>
        </p:spPr>
        <p:txBody>
          <a:bodyPr wrap="none" rtlCol="0">
            <a:spAutoFit/>
          </a:bodyPr>
          <a:lstStyle/>
          <a:p>
            <a:r>
              <a:rPr kumimoji="1" lang="ja-JP" altLang="en-US"/>
              <a:t>評価行列</a:t>
            </a:r>
          </a:p>
        </p:txBody>
      </p:sp>
      <p:grpSp>
        <p:nvGrpSpPr>
          <p:cNvPr id="30" name="グループ化 29">
            <a:extLst>
              <a:ext uri="{FF2B5EF4-FFF2-40B4-BE49-F238E27FC236}">
                <a16:creationId xmlns:a16="http://schemas.microsoft.com/office/drawing/2014/main" id="{A7B3E774-8E64-B85C-056C-DF4E90E75A0C}"/>
              </a:ext>
            </a:extLst>
          </p:cNvPr>
          <p:cNvGrpSpPr/>
          <p:nvPr/>
        </p:nvGrpSpPr>
        <p:grpSpPr>
          <a:xfrm>
            <a:off x="6224906" y="3174530"/>
            <a:ext cx="1907708" cy="2491053"/>
            <a:chOff x="6314357" y="2913097"/>
            <a:chExt cx="1907708" cy="2491053"/>
          </a:xfrm>
        </p:grpSpPr>
        <p:grpSp>
          <p:nvGrpSpPr>
            <p:cNvPr id="27" name="グループ化 26">
              <a:extLst>
                <a:ext uri="{FF2B5EF4-FFF2-40B4-BE49-F238E27FC236}">
                  <a16:creationId xmlns:a16="http://schemas.microsoft.com/office/drawing/2014/main" id="{B01E9E60-C056-2E82-6B2C-4196E54C859D}"/>
                </a:ext>
              </a:extLst>
            </p:cNvPr>
            <p:cNvGrpSpPr/>
            <p:nvPr/>
          </p:nvGrpSpPr>
          <p:grpSpPr>
            <a:xfrm>
              <a:off x="6722334" y="2913097"/>
              <a:ext cx="1499731" cy="2491053"/>
              <a:chOff x="6722334" y="2286937"/>
              <a:chExt cx="1499731" cy="2491053"/>
            </a:xfrm>
          </p:grpSpPr>
          <p:sp>
            <p:nvSpPr>
              <p:cNvPr id="14" name="正方形/長方形 13">
                <a:extLst>
                  <a:ext uri="{FF2B5EF4-FFF2-40B4-BE49-F238E27FC236}">
                    <a16:creationId xmlns:a16="http://schemas.microsoft.com/office/drawing/2014/main" id="{438A8FC4-6E07-EB07-3218-B0C022381D72}"/>
                  </a:ext>
                </a:extLst>
              </p:cNvPr>
              <p:cNvSpPr/>
              <p:nvPr/>
            </p:nvSpPr>
            <p:spPr>
              <a:xfrm>
                <a:off x="6915406" y="2797852"/>
                <a:ext cx="1224000" cy="1980138"/>
              </a:xfrm>
              <a:prstGeom prst="rect">
                <a:avLst/>
              </a:prstGeom>
              <a:solidFill>
                <a:schemeClr val="accent3">
                  <a:lumMod val="7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973CCCA-78FD-26DC-38F8-CAE1F3A890A0}"/>
                  </a:ext>
                </a:extLst>
              </p:cNvPr>
              <p:cNvSpPr txBox="1"/>
              <p:nvPr/>
            </p:nvSpPr>
            <p:spPr>
              <a:xfrm>
                <a:off x="6883237" y="3586174"/>
                <a:ext cx="1338828" cy="369332"/>
              </a:xfrm>
              <a:prstGeom prst="rect">
                <a:avLst/>
              </a:prstGeom>
              <a:noFill/>
            </p:spPr>
            <p:txBody>
              <a:bodyPr wrap="none" rtlCol="0">
                <a:spAutoFit/>
              </a:bodyPr>
              <a:lstStyle/>
              <a:p>
                <a:r>
                  <a:rPr kumimoji="1" lang="ja-JP" altLang="en-US" b="1">
                    <a:solidFill>
                      <a:schemeClr val="bg1"/>
                    </a:solidFill>
                  </a:rPr>
                  <a:t>ユーザ行列</a:t>
                </a:r>
              </a:p>
            </p:txBody>
          </p:sp>
          <p:sp>
            <p:nvSpPr>
              <p:cNvPr id="17" name="左中かっこ 16">
                <a:extLst>
                  <a:ext uri="{FF2B5EF4-FFF2-40B4-BE49-F238E27FC236}">
                    <a16:creationId xmlns:a16="http://schemas.microsoft.com/office/drawing/2014/main" id="{810114F4-F0D8-F3DF-F6F2-1101513C47F5}"/>
                  </a:ext>
                </a:extLst>
              </p:cNvPr>
              <p:cNvSpPr/>
              <p:nvPr/>
            </p:nvSpPr>
            <p:spPr>
              <a:xfrm rot="5400000">
                <a:off x="7488175" y="2116809"/>
                <a:ext cx="78459" cy="1224000"/>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BD6F19FF-2C54-BF51-339F-10AA72FC92DD}"/>
                      </a:ext>
                    </a:extLst>
                  </p:cNvPr>
                  <p:cNvSpPr txBox="1"/>
                  <p:nvPr/>
                </p:nvSpPr>
                <p:spPr>
                  <a:xfrm>
                    <a:off x="7349114" y="2286937"/>
                    <a:ext cx="3875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ja-JP" altLang="en-US"/>
                  </a:p>
                </p:txBody>
              </p:sp>
            </mc:Choice>
            <mc:Fallback xmlns="">
              <p:sp>
                <p:nvSpPr>
                  <p:cNvPr id="18" name="テキスト ボックス 17">
                    <a:extLst>
                      <a:ext uri="{FF2B5EF4-FFF2-40B4-BE49-F238E27FC236}">
                        <a16:creationId xmlns:a16="http://schemas.microsoft.com/office/drawing/2014/main" id="{BD6F19FF-2C54-BF51-339F-10AA72FC92DD}"/>
                      </a:ext>
                    </a:extLst>
                  </p:cNvPr>
                  <p:cNvSpPr txBox="1">
                    <a:spLocks noRot="1" noChangeAspect="1" noMove="1" noResize="1" noEditPoints="1" noAdjustHandles="1" noChangeArrowheads="1" noChangeShapeType="1" noTextEdit="1"/>
                  </p:cNvSpPr>
                  <p:nvPr/>
                </p:nvSpPr>
                <p:spPr>
                  <a:xfrm>
                    <a:off x="7349114" y="2286937"/>
                    <a:ext cx="387542" cy="369332"/>
                  </a:xfrm>
                  <a:prstGeom prst="rect">
                    <a:avLst/>
                  </a:prstGeom>
                  <a:blipFill>
                    <a:blip r:embed="rId4"/>
                    <a:stretch>
                      <a:fillRect/>
                    </a:stretch>
                  </a:blipFill>
                </p:spPr>
                <p:txBody>
                  <a:bodyPr/>
                  <a:lstStyle/>
                  <a:p>
                    <a:r>
                      <a:rPr lang="ja-JP" altLang="en-US">
                        <a:noFill/>
                      </a:rPr>
                      <a:t> </a:t>
                    </a:r>
                  </a:p>
                </p:txBody>
              </p:sp>
            </mc:Fallback>
          </mc:AlternateContent>
          <p:sp>
            <p:nvSpPr>
              <p:cNvPr id="19" name="左中かっこ 18">
                <a:extLst>
                  <a:ext uri="{FF2B5EF4-FFF2-40B4-BE49-F238E27FC236}">
                    <a16:creationId xmlns:a16="http://schemas.microsoft.com/office/drawing/2014/main" id="{9C43A689-DFA0-2662-37A3-1DFEDC057D60}"/>
                  </a:ext>
                </a:extLst>
              </p:cNvPr>
              <p:cNvSpPr/>
              <p:nvPr/>
            </p:nvSpPr>
            <p:spPr>
              <a:xfrm>
                <a:off x="6722334" y="2809850"/>
                <a:ext cx="163253" cy="1968139"/>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5465639-B451-3971-CC99-B6DEEFCCEA21}"/>
                    </a:ext>
                  </a:extLst>
                </p:cNvPr>
                <p:cNvSpPr txBox="1"/>
                <p:nvPr/>
              </p:nvSpPr>
              <p:spPr>
                <a:xfrm>
                  <a:off x="6314357" y="4196244"/>
                  <a:ext cx="4451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𝑚</m:t>
                        </m:r>
                      </m:oMath>
                    </m:oMathPara>
                  </a14:m>
                  <a:endParaRPr kumimoji="1" lang="ja-JP" altLang="en-US"/>
                </a:p>
              </p:txBody>
            </p:sp>
          </mc:Choice>
          <mc:Fallback xmlns="">
            <p:sp>
              <p:nvSpPr>
                <p:cNvPr id="20" name="テキスト ボックス 19">
                  <a:extLst>
                    <a:ext uri="{FF2B5EF4-FFF2-40B4-BE49-F238E27FC236}">
                      <a16:creationId xmlns:a16="http://schemas.microsoft.com/office/drawing/2014/main" id="{85465639-B451-3971-CC99-B6DEEFCCEA21}"/>
                    </a:ext>
                  </a:extLst>
                </p:cNvPr>
                <p:cNvSpPr txBox="1">
                  <a:spLocks noRot="1" noChangeAspect="1" noMove="1" noResize="1" noEditPoints="1" noAdjustHandles="1" noChangeArrowheads="1" noChangeShapeType="1" noTextEdit="1"/>
                </p:cNvSpPr>
                <p:nvPr/>
              </p:nvSpPr>
              <p:spPr>
                <a:xfrm>
                  <a:off x="6314357" y="4196244"/>
                  <a:ext cx="445122" cy="369332"/>
                </a:xfrm>
                <a:prstGeom prst="rect">
                  <a:avLst/>
                </a:prstGeom>
                <a:blipFill>
                  <a:blip r:embed="rId5"/>
                  <a:stretch>
                    <a:fillRect/>
                  </a:stretch>
                </a:blipFill>
              </p:spPr>
              <p:txBody>
                <a:bodyPr/>
                <a:lstStyle/>
                <a:p>
                  <a:r>
                    <a:rPr lang="ja-JP" altLang="en-US">
                      <a:noFill/>
                    </a:rPr>
                    <a:t> </a:t>
                  </a:r>
                </a:p>
              </p:txBody>
            </p:sp>
          </mc:Fallback>
        </mc:AlternateContent>
      </p:grpSp>
      <p:grpSp>
        <p:nvGrpSpPr>
          <p:cNvPr id="33" name="グループ化 32">
            <a:extLst>
              <a:ext uri="{FF2B5EF4-FFF2-40B4-BE49-F238E27FC236}">
                <a16:creationId xmlns:a16="http://schemas.microsoft.com/office/drawing/2014/main" id="{2CDA3BD3-9A14-4418-34E7-C3830026C09C}"/>
              </a:ext>
            </a:extLst>
          </p:cNvPr>
          <p:cNvGrpSpPr/>
          <p:nvPr/>
        </p:nvGrpSpPr>
        <p:grpSpPr>
          <a:xfrm>
            <a:off x="8490011" y="3633313"/>
            <a:ext cx="3445741" cy="1666406"/>
            <a:chOff x="8490011" y="3371880"/>
            <a:chExt cx="3445741" cy="1666406"/>
          </a:xfrm>
        </p:grpSpPr>
        <p:grpSp>
          <p:nvGrpSpPr>
            <p:cNvPr id="31" name="グループ化 30">
              <a:extLst>
                <a:ext uri="{FF2B5EF4-FFF2-40B4-BE49-F238E27FC236}">
                  <a16:creationId xmlns:a16="http://schemas.microsoft.com/office/drawing/2014/main" id="{4A9C5DCA-7F65-6BFC-FB29-31375CBA3B7F}"/>
                </a:ext>
              </a:extLst>
            </p:cNvPr>
            <p:cNvGrpSpPr/>
            <p:nvPr/>
          </p:nvGrpSpPr>
          <p:grpSpPr>
            <a:xfrm>
              <a:off x="8490011" y="3371880"/>
              <a:ext cx="3445741" cy="1666406"/>
              <a:chOff x="8767009" y="3289954"/>
              <a:chExt cx="3445741" cy="1666406"/>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6804E73F-4363-F65B-22DA-D3FF5BC27181}"/>
                      </a:ext>
                    </a:extLst>
                  </p:cNvPr>
                  <p:cNvSpPr txBox="1"/>
                  <p:nvPr/>
                </p:nvSpPr>
                <p:spPr>
                  <a:xfrm>
                    <a:off x="11825208" y="4134240"/>
                    <a:ext cx="3875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ja-JP" altLang="en-US"/>
                  </a:p>
                </p:txBody>
              </p:sp>
            </mc:Choice>
            <mc:Fallback xmlns="">
              <p:sp>
                <p:nvSpPr>
                  <p:cNvPr id="25" name="テキスト ボックス 24">
                    <a:extLst>
                      <a:ext uri="{FF2B5EF4-FFF2-40B4-BE49-F238E27FC236}">
                        <a16:creationId xmlns:a16="http://schemas.microsoft.com/office/drawing/2014/main" id="{6804E73F-4363-F65B-22DA-D3FF5BC27181}"/>
                      </a:ext>
                    </a:extLst>
                  </p:cNvPr>
                  <p:cNvSpPr txBox="1">
                    <a:spLocks noRot="1" noChangeAspect="1" noMove="1" noResize="1" noEditPoints="1" noAdjustHandles="1" noChangeArrowheads="1" noChangeShapeType="1" noTextEdit="1"/>
                  </p:cNvSpPr>
                  <p:nvPr/>
                </p:nvSpPr>
                <p:spPr>
                  <a:xfrm>
                    <a:off x="11825208" y="4134240"/>
                    <a:ext cx="387542" cy="369332"/>
                  </a:xfrm>
                  <a:prstGeom prst="rect">
                    <a:avLst/>
                  </a:prstGeom>
                  <a:blipFill>
                    <a:blip r:embed="rId6"/>
                    <a:stretch>
                      <a:fillRect/>
                    </a:stretch>
                  </a:blipFill>
                </p:spPr>
                <p:txBody>
                  <a:bodyPr/>
                  <a:lstStyle/>
                  <a:p>
                    <a:r>
                      <a:rPr lang="ja-JP" altLang="en-US">
                        <a:noFill/>
                      </a:rPr>
                      <a:t> </a:t>
                    </a:r>
                  </a:p>
                </p:txBody>
              </p:sp>
            </mc:Fallback>
          </mc:AlternateContent>
          <p:grpSp>
            <p:nvGrpSpPr>
              <p:cNvPr id="28" name="グループ化 27">
                <a:extLst>
                  <a:ext uri="{FF2B5EF4-FFF2-40B4-BE49-F238E27FC236}">
                    <a16:creationId xmlns:a16="http://schemas.microsoft.com/office/drawing/2014/main" id="{48B07E50-D742-9549-C8D9-58365362D97C}"/>
                  </a:ext>
                </a:extLst>
              </p:cNvPr>
              <p:cNvGrpSpPr/>
              <p:nvPr/>
            </p:nvGrpSpPr>
            <p:grpSpPr>
              <a:xfrm>
                <a:off x="8767009" y="3289954"/>
                <a:ext cx="3120880" cy="1666406"/>
                <a:chOff x="8836582" y="2663794"/>
                <a:chExt cx="3120880" cy="1666406"/>
              </a:xfrm>
            </p:grpSpPr>
            <p:sp>
              <p:nvSpPr>
                <p:cNvPr id="16" name="正方形/長方形 15">
                  <a:extLst>
                    <a:ext uri="{FF2B5EF4-FFF2-40B4-BE49-F238E27FC236}">
                      <a16:creationId xmlns:a16="http://schemas.microsoft.com/office/drawing/2014/main" id="{69FD97EA-AE7C-8AB5-C347-7DF597887DB3}"/>
                    </a:ext>
                  </a:extLst>
                </p:cNvPr>
                <p:cNvSpPr/>
                <p:nvPr/>
              </p:nvSpPr>
              <p:spPr>
                <a:xfrm>
                  <a:off x="8836582" y="3106200"/>
                  <a:ext cx="2930005" cy="1224000"/>
                </a:xfrm>
                <a:prstGeom prst="rect">
                  <a:avLst/>
                </a:prstGeom>
                <a:solidFill>
                  <a:schemeClr val="accent6">
                    <a:lumMod val="7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91A7739C-6391-BF9B-91D0-7C6294E137C2}"/>
                        </a:ext>
                      </a:extLst>
                    </p:cNvPr>
                    <p:cNvSpPr txBox="1"/>
                    <p:nvPr/>
                  </p:nvSpPr>
                  <p:spPr>
                    <a:xfrm>
                      <a:off x="10107812" y="2663794"/>
                      <a:ext cx="387542"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𝑛</m:t>
                            </m:r>
                          </m:oMath>
                        </m:oMathPara>
                      </a14:m>
                      <a:endParaRPr kumimoji="1" lang="ja-JP" altLang="en-US"/>
                    </a:p>
                  </p:txBody>
                </p:sp>
              </mc:Choice>
              <mc:Fallback xmlns="">
                <p:sp>
                  <p:nvSpPr>
                    <p:cNvPr id="23" name="テキスト ボックス 22">
                      <a:extLst>
                        <a:ext uri="{FF2B5EF4-FFF2-40B4-BE49-F238E27FC236}">
                          <a16:creationId xmlns:a16="http://schemas.microsoft.com/office/drawing/2014/main" id="{91A7739C-6391-BF9B-91D0-7C6294E137C2}"/>
                        </a:ext>
                      </a:extLst>
                    </p:cNvPr>
                    <p:cNvSpPr txBox="1">
                      <a:spLocks noRot="1" noChangeAspect="1" noMove="1" noResize="1" noEditPoints="1" noAdjustHandles="1" noChangeArrowheads="1" noChangeShapeType="1" noTextEdit="1"/>
                    </p:cNvSpPr>
                    <p:nvPr/>
                  </p:nvSpPr>
                  <p:spPr>
                    <a:xfrm>
                      <a:off x="10107812" y="2663794"/>
                      <a:ext cx="387542" cy="369397"/>
                    </a:xfrm>
                    <a:prstGeom prst="rect">
                      <a:avLst/>
                    </a:prstGeom>
                    <a:blipFill>
                      <a:blip r:embed="rId7"/>
                      <a:stretch>
                        <a:fillRect/>
                      </a:stretch>
                    </a:blipFill>
                  </p:spPr>
                  <p:txBody>
                    <a:bodyPr/>
                    <a:lstStyle/>
                    <a:p>
                      <a:r>
                        <a:rPr lang="ja-JP" altLang="en-US">
                          <a:noFill/>
                        </a:rPr>
                        <a:t> </a:t>
                      </a:r>
                    </a:p>
                  </p:txBody>
                </p:sp>
              </mc:Fallback>
            </mc:AlternateContent>
            <p:sp>
              <p:nvSpPr>
                <p:cNvPr id="24" name="左中かっこ 23">
                  <a:extLst>
                    <a:ext uri="{FF2B5EF4-FFF2-40B4-BE49-F238E27FC236}">
                      <a16:creationId xmlns:a16="http://schemas.microsoft.com/office/drawing/2014/main" id="{8AAF2839-0283-3D97-A7C9-0A0BC49D3E3C}"/>
                    </a:ext>
                  </a:extLst>
                </p:cNvPr>
                <p:cNvSpPr/>
                <p:nvPr/>
              </p:nvSpPr>
              <p:spPr>
                <a:xfrm rot="10800000">
                  <a:off x="11785382" y="3126558"/>
                  <a:ext cx="172080" cy="1203641"/>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EFFB28FC-C38A-63D1-8811-0CE277514794}"/>
                    </a:ext>
                  </a:extLst>
                </p:cNvPr>
                <p:cNvSpPr txBox="1"/>
                <p:nvPr/>
              </p:nvSpPr>
              <p:spPr>
                <a:xfrm>
                  <a:off x="9547813" y="3570534"/>
                  <a:ext cx="1569660" cy="369332"/>
                </a:xfrm>
                <a:prstGeom prst="rect">
                  <a:avLst/>
                </a:prstGeom>
                <a:noFill/>
              </p:spPr>
              <p:txBody>
                <a:bodyPr wrap="none" rtlCol="0">
                  <a:spAutoFit/>
                </a:bodyPr>
                <a:lstStyle/>
                <a:p>
                  <a:r>
                    <a:rPr kumimoji="1" lang="ja-JP" altLang="en-US" b="1">
                      <a:solidFill>
                        <a:schemeClr val="bg1"/>
                      </a:solidFill>
                    </a:rPr>
                    <a:t>アイテム行列</a:t>
                  </a:r>
                </a:p>
              </p:txBody>
            </p:sp>
          </p:grpSp>
        </p:grpSp>
        <p:sp>
          <p:nvSpPr>
            <p:cNvPr id="32" name="左中かっこ 31">
              <a:extLst>
                <a:ext uri="{FF2B5EF4-FFF2-40B4-BE49-F238E27FC236}">
                  <a16:creationId xmlns:a16="http://schemas.microsoft.com/office/drawing/2014/main" id="{62B4B0FC-1782-CEB4-4235-EF3429E4DA20}"/>
                </a:ext>
              </a:extLst>
            </p:cNvPr>
            <p:cNvSpPr/>
            <p:nvPr/>
          </p:nvSpPr>
          <p:spPr>
            <a:xfrm rot="5400000">
              <a:off x="9931795" y="2311528"/>
              <a:ext cx="60638" cy="2915804"/>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2077606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a:extLst>
              <a:ext uri="{FF2B5EF4-FFF2-40B4-BE49-F238E27FC236}">
                <a16:creationId xmlns:a16="http://schemas.microsoft.com/office/drawing/2014/main" id="{12E14375-815F-351E-4C1E-7C74E1EE7FB9}"/>
              </a:ext>
            </a:extLst>
          </p:cNvPr>
          <p:cNvSpPr/>
          <p:nvPr/>
        </p:nvSpPr>
        <p:spPr>
          <a:xfrm>
            <a:off x="186874" y="899998"/>
            <a:ext cx="11827202" cy="3095531"/>
          </a:xfrm>
          <a:prstGeom prst="rect">
            <a:avLst/>
          </a:prstGeom>
          <a:solidFill>
            <a:srgbClr val="FFF8E9">
              <a:alpha val="88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93116D3-F2D6-5F0C-F0CB-4DCEC1E1C39F}"/>
                  </a:ext>
                </a:extLst>
              </p:cNvPr>
              <p:cNvSpPr>
                <a:spLocks noGrp="1"/>
              </p:cNvSpPr>
              <p:nvPr>
                <p:ph type="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 </a:t>
                </a:r>
                <a:r>
                  <a:rPr kumimoji="1" lang="ja-JP" altLang="en-US"/>
                  <a:t>最大内積探索（</a:t>
                </a:r>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-MIPS</a:t>
                </a:r>
                <a:r>
                  <a:rPr kumimoji="1" lang="ja-JP" altLang="en-US"/>
                  <a:t>）</a:t>
                </a:r>
              </a:p>
            </p:txBody>
          </p:sp>
        </mc:Choice>
        <mc:Fallback xmlns="">
          <p:sp>
            <p:nvSpPr>
              <p:cNvPr id="2" name="タイトル 1">
                <a:extLst>
                  <a:ext uri="{FF2B5EF4-FFF2-40B4-BE49-F238E27FC236}">
                    <a16:creationId xmlns:a16="http://schemas.microsoft.com/office/drawing/2014/main" id="{893116D3-F2D6-5F0C-F0CB-4DCEC1E1C39F}"/>
                  </a:ext>
                </a:extLst>
              </p:cNvPr>
              <p:cNvSpPr>
                <a:spLocks noGrp="1" noRot="1" noChangeAspect="1" noMove="1" noResize="1" noEditPoints="1" noAdjustHandles="1" noChangeArrowheads="1" noChangeShapeType="1" noTextEdit="1"/>
              </p:cNvSpPr>
              <p:nvPr>
                <p:ph type="title"/>
              </p:nvPr>
            </p:nvSpPr>
            <p:spPr>
              <a:blipFill>
                <a:blip r:embed="rId3"/>
                <a:stretch>
                  <a:fillRect t="-3175" b="-269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3594914-7AD7-1ADD-AD85-7AD095389164}"/>
                  </a:ext>
                </a:extLst>
              </p:cNvPr>
              <p:cNvSpPr>
                <a:spLocks noGrp="1"/>
              </p:cNvSpPr>
              <p:nvPr>
                <p:ph idx="1"/>
              </p:nvPr>
            </p:nvSpPr>
            <p:spPr>
              <a:xfrm>
                <a:off x="286049" y="899999"/>
                <a:ext cx="11903551" cy="5858609"/>
              </a:xfrm>
            </p:spPr>
            <p:txBody>
              <a:bodyPr/>
              <a:lstStyle/>
              <a:p>
                <a:pPr marL="0" indent="0">
                  <a:buNone/>
                </a:pPr>
                <a:endParaRPr kumimoji="1" lang="en-US" altLang="ja-JP" b="1" dirty="0"/>
              </a:p>
              <a:p>
                <a:endParaRPr lang="en-US" altLang="ja-JP" b="1" dirty="0"/>
              </a:p>
              <a:p>
                <a:endParaRPr kumimoji="1" lang="en-US" altLang="ja-JP" b="1" dirty="0"/>
              </a:p>
              <a:p>
                <a:endParaRPr lang="en-US" altLang="ja-JP" b="1" dirty="0"/>
              </a:p>
              <a:p>
                <a:endParaRPr kumimoji="1" lang="en-US" altLang="ja-JP" b="1" dirty="0"/>
              </a:p>
              <a:p>
                <a:pPr marL="0" indent="0">
                  <a:buNone/>
                </a:pPr>
                <a:endParaRPr lang="en-US" altLang="ja-JP" b="1" dirty="0"/>
              </a:p>
              <a:p>
                <a:pPr marL="0" indent="0">
                  <a:buNone/>
                </a:pPr>
                <a:endParaRPr kumimoji="1" lang="en-US" altLang="ja-JP" b="1" dirty="0"/>
              </a:p>
              <a:p>
                <a:pPr>
                  <a:lnSpc>
                    <a:spcPct val="150000"/>
                  </a:lnSpc>
                </a:pPr>
                <a14:m>
                  <m:oMath xmlns:m="http://schemas.openxmlformats.org/officeDocument/2006/math">
                    <m:r>
                      <a:rPr lang="en-US" altLang="ja-JP" b="0" i="1" smtClean="0">
                        <a:latin typeface="Cambria Math" panose="02040503050406030204" pitchFamily="18" charset="0"/>
                      </a:rPr>
                      <m:t>𝑘</m:t>
                    </m:r>
                  </m:oMath>
                </a14:m>
                <a:r>
                  <a:rPr lang="en-US" altLang="ja-JP" dirty="0"/>
                  <a:t>-MIPS</a:t>
                </a:r>
                <a:r>
                  <a:rPr lang="ja-JP" altLang="en-US"/>
                  <a:t>の結果＝推薦リスト</a:t>
                </a:r>
                <a:endParaRPr lang="en-US" altLang="ja-JP" dirty="0"/>
              </a:p>
              <a:p>
                <a:pPr>
                  <a:lnSpc>
                    <a:spcPct val="150000"/>
                  </a:lnSpc>
                </a:pPr>
                <a14:m>
                  <m:oMath xmlns:m="http://schemas.openxmlformats.org/officeDocument/2006/math">
                    <m:r>
                      <a:rPr lang="en-US" altLang="ja-JP" b="0" i="1">
                        <a:latin typeface="Cambria Math" panose="02040503050406030204" pitchFamily="18" charset="0"/>
                      </a:rPr>
                      <m:t>𝑘</m:t>
                    </m:r>
                  </m:oMath>
                </a14:m>
                <a:r>
                  <a:rPr lang="en-US" altLang="ja-JP" dirty="0"/>
                  <a:t>-MIPS </a:t>
                </a:r>
                <a:r>
                  <a:rPr lang="ja-JP" altLang="en-US"/>
                  <a:t>による推薦リストの</a:t>
                </a:r>
                <a:r>
                  <a:rPr kumimoji="1" lang="ja-JP" altLang="en-US"/>
                  <a:t>課題：</a:t>
                </a:r>
                <a:endParaRPr kumimoji="1" lang="en-US" altLang="ja-JP" dirty="0"/>
              </a:p>
              <a:p>
                <a:pPr lvl="1">
                  <a:lnSpc>
                    <a:spcPct val="150000"/>
                  </a:lnSpc>
                </a:pPr>
                <a:r>
                  <a:rPr lang="en-US" altLang="ja-JP" dirty="0"/>
                  <a:t> </a:t>
                </a:r>
                <a:r>
                  <a:rPr lang="ja-JP" altLang="en-US"/>
                  <a:t>類似したアイテムを推薦する傾向にあり，ユーザが新しく興味を得る機会が少ない．</a:t>
                </a:r>
                <a:endParaRPr lang="en-US" altLang="ja-JP" dirty="0"/>
              </a:p>
              <a:p>
                <a:pPr lvl="1">
                  <a:lnSpc>
                    <a:spcPct val="150000"/>
                  </a:lnSpc>
                </a:pPr>
                <a:r>
                  <a:rPr lang="en-US" altLang="ja-JP" b="1" dirty="0"/>
                  <a:t> </a:t>
                </a:r>
                <a:r>
                  <a:rPr lang="ja-JP" altLang="en-US" b="1">
                    <a:solidFill>
                      <a:srgbClr val="0432FF"/>
                    </a:solidFill>
                  </a:rPr>
                  <a:t>ユーザの嗜好のみを考慮し，多様性に関しては全く考慮されていない．</a:t>
                </a:r>
                <a:endParaRPr kumimoji="1" lang="ja-JP" altLang="en-US" b="1">
                  <a:solidFill>
                    <a:srgbClr val="0432FF"/>
                  </a:solidFill>
                </a:endParaRPr>
              </a:p>
            </p:txBody>
          </p:sp>
        </mc:Choice>
        <mc:Fallback xmlns="">
          <p:sp>
            <p:nvSpPr>
              <p:cNvPr id="3" name="コンテンツ プレースホルダー 2">
                <a:extLst>
                  <a:ext uri="{FF2B5EF4-FFF2-40B4-BE49-F238E27FC236}">
                    <a16:creationId xmlns:a16="http://schemas.microsoft.com/office/drawing/2014/main" id="{03594914-7AD7-1ADD-AD85-7AD095389164}"/>
                  </a:ext>
                </a:extLst>
              </p:cNvPr>
              <p:cNvSpPr>
                <a:spLocks noGrp="1" noRot="1" noChangeAspect="1" noMove="1" noResize="1" noEditPoints="1" noAdjustHandles="1" noChangeArrowheads="1" noChangeShapeType="1" noTextEdit="1"/>
              </p:cNvSpPr>
              <p:nvPr>
                <p:ph idx="1"/>
              </p:nvPr>
            </p:nvSpPr>
            <p:spPr>
              <a:xfrm>
                <a:off x="286049" y="899999"/>
                <a:ext cx="11903551" cy="5858609"/>
              </a:xfrm>
              <a:blipFill>
                <a:blip r:embed="rId4"/>
                <a:stretch>
                  <a:fillRect l="-319"/>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FD7E4B5-7FF1-633E-3DA2-D48F59BE9476}"/>
              </a:ext>
            </a:extLst>
          </p:cNvPr>
          <p:cNvSpPr>
            <a:spLocks noGrp="1"/>
          </p:cNvSpPr>
          <p:nvPr>
            <p:ph type="sldNum" sz="quarter" idx="12"/>
          </p:nvPr>
        </p:nvSpPr>
        <p:spPr/>
        <p:txBody>
          <a:bodyPr/>
          <a:lstStyle/>
          <a:p>
            <a:fld id="{62AD2499-9603-4A42-A3D0-B63461FED508}" type="slidenum">
              <a:rPr lang="ja-JP" altLang="en-US" smtClean="0"/>
              <a:pPr/>
              <a:t>2</a:t>
            </a:fld>
            <a:endParaRPr lang="ja-JP" altLang="en-US"/>
          </a:p>
        </p:txBody>
      </p:sp>
      <p:grpSp>
        <p:nvGrpSpPr>
          <p:cNvPr id="12" name="グループ化 11">
            <a:extLst>
              <a:ext uri="{FF2B5EF4-FFF2-40B4-BE49-F238E27FC236}">
                <a16:creationId xmlns:a16="http://schemas.microsoft.com/office/drawing/2014/main" id="{3AAE2D37-8EE0-BC22-21A9-D658A525A153}"/>
              </a:ext>
            </a:extLst>
          </p:cNvPr>
          <p:cNvGrpSpPr/>
          <p:nvPr/>
        </p:nvGrpSpPr>
        <p:grpSpPr>
          <a:xfrm>
            <a:off x="1250230" y="1939253"/>
            <a:ext cx="1224001" cy="867272"/>
            <a:chOff x="6915405" y="2286937"/>
            <a:chExt cx="1224001" cy="867272"/>
          </a:xfrm>
        </p:grpSpPr>
        <p:sp>
          <p:nvSpPr>
            <p:cNvPr id="14" name="正方形/長方形 13">
              <a:extLst>
                <a:ext uri="{FF2B5EF4-FFF2-40B4-BE49-F238E27FC236}">
                  <a16:creationId xmlns:a16="http://schemas.microsoft.com/office/drawing/2014/main" id="{C5CCE55D-06A8-821D-A124-918FEC8855E9}"/>
                </a:ext>
              </a:extLst>
            </p:cNvPr>
            <p:cNvSpPr/>
            <p:nvPr/>
          </p:nvSpPr>
          <p:spPr>
            <a:xfrm>
              <a:off x="6915406" y="2797852"/>
              <a:ext cx="1224000" cy="356357"/>
            </a:xfrm>
            <a:prstGeom prst="rect">
              <a:avLst/>
            </a:prstGeom>
            <a:solidFill>
              <a:schemeClr val="accent3">
                <a:lumMod val="7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B3E68E6-9E9C-9D75-6FC7-5D3DAD7084A9}"/>
                    </a:ext>
                  </a:extLst>
                </p:cNvPr>
                <p:cNvSpPr txBox="1"/>
                <p:nvPr/>
              </p:nvSpPr>
              <p:spPr>
                <a:xfrm>
                  <a:off x="7333280" y="2747181"/>
                  <a:ext cx="4987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0" smtClean="0">
                                <a:solidFill>
                                  <a:schemeClr val="bg1"/>
                                </a:solidFill>
                                <a:latin typeface="Cambria Math" panose="02040503050406030204" pitchFamily="18" charset="0"/>
                              </a:rPr>
                              <m:t>𝐪</m:t>
                            </m:r>
                          </m:e>
                          <m:sub>
                            <m:r>
                              <a:rPr kumimoji="1" lang="en-US" altLang="ja-JP" b="1" i="0" smtClean="0">
                                <a:solidFill>
                                  <a:schemeClr val="bg1"/>
                                </a:solidFill>
                                <a:latin typeface="Cambria Math" panose="02040503050406030204" pitchFamily="18" charset="0"/>
                              </a:rPr>
                              <m:t>𝟏</m:t>
                            </m:r>
                          </m:sub>
                        </m:sSub>
                      </m:oMath>
                    </m:oMathPara>
                  </a14:m>
                  <a:endParaRPr kumimoji="1" lang="ja-JP" altLang="en-US" b="1">
                    <a:solidFill>
                      <a:schemeClr val="bg1"/>
                    </a:solidFill>
                  </a:endParaRPr>
                </a:p>
              </p:txBody>
            </p:sp>
          </mc:Choice>
          <mc:Fallback xmlns="">
            <p:sp>
              <p:nvSpPr>
                <p:cNvPr id="15" name="テキスト ボックス 14">
                  <a:extLst>
                    <a:ext uri="{FF2B5EF4-FFF2-40B4-BE49-F238E27FC236}">
                      <a16:creationId xmlns:a16="http://schemas.microsoft.com/office/drawing/2014/main" id="{1B3E68E6-9E9C-9D75-6FC7-5D3DAD7084A9}"/>
                    </a:ext>
                  </a:extLst>
                </p:cNvPr>
                <p:cNvSpPr txBox="1">
                  <a:spLocks noRot="1" noChangeAspect="1" noMove="1" noResize="1" noEditPoints="1" noAdjustHandles="1" noChangeArrowheads="1" noChangeShapeType="1" noTextEdit="1"/>
                </p:cNvSpPr>
                <p:nvPr/>
              </p:nvSpPr>
              <p:spPr>
                <a:xfrm>
                  <a:off x="7333280" y="2747181"/>
                  <a:ext cx="498790" cy="369332"/>
                </a:xfrm>
                <a:prstGeom prst="rect">
                  <a:avLst/>
                </a:prstGeom>
                <a:blipFill>
                  <a:blip r:embed="rId5"/>
                  <a:stretch>
                    <a:fillRect b="-13793"/>
                  </a:stretch>
                </a:blipFill>
              </p:spPr>
              <p:txBody>
                <a:bodyPr/>
                <a:lstStyle/>
                <a:p>
                  <a:r>
                    <a:rPr lang="ja-JP" altLang="en-US">
                      <a:noFill/>
                    </a:rPr>
                    <a:t> </a:t>
                  </a:r>
                </a:p>
              </p:txBody>
            </p:sp>
          </mc:Fallback>
        </mc:AlternateContent>
        <p:sp>
          <p:nvSpPr>
            <p:cNvPr id="16" name="左中かっこ 15">
              <a:extLst>
                <a:ext uri="{FF2B5EF4-FFF2-40B4-BE49-F238E27FC236}">
                  <a16:creationId xmlns:a16="http://schemas.microsoft.com/office/drawing/2014/main" id="{79856A4B-3EF0-9871-8942-8CB7D7A3CDA8}"/>
                </a:ext>
              </a:extLst>
            </p:cNvPr>
            <p:cNvSpPr/>
            <p:nvPr/>
          </p:nvSpPr>
          <p:spPr>
            <a:xfrm rot="5400000">
              <a:off x="7488175" y="2116809"/>
              <a:ext cx="78459" cy="1224000"/>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AA16EA0-AA29-2FA2-E6F6-1E323D3DACB3}"/>
                    </a:ext>
                  </a:extLst>
                </p:cNvPr>
                <p:cNvSpPr txBox="1"/>
                <p:nvPr/>
              </p:nvSpPr>
              <p:spPr>
                <a:xfrm>
                  <a:off x="7349114" y="2286937"/>
                  <a:ext cx="3875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ja-JP" altLang="en-US"/>
                </a:p>
              </p:txBody>
            </p:sp>
          </mc:Choice>
          <mc:Fallback xmlns="">
            <p:sp>
              <p:nvSpPr>
                <p:cNvPr id="17" name="テキスト ボックス 16">
                  <a:extLst>
                    <a:ext uri="{FF2B5EF4-FFF2-40B4-BE49-F238E27FC236}">
                      <a16:creationId xmlns:a16="http://schemas.microsoft.com/office/drawing/2014/main" id="{4AA16EA0-AA29-2FA2-E6F6-1E323D3DACB3}"/>
                    </a:ext>
                  </a:extLst>
                </p:cNvPr>
                <p:cNvSpPr txBox="1">
                  <a:spLocks noRot="1" noChangeAspect="1" noMove="1" noResize="1" noEditPoints="1" noAdjustHandles="1" noChangeArrowheads="1" noChangeShapeType="1" noTextEdit="1"/>
                </p:cNvSpPr>
                <p:nvPr/>
              </p:nvSpPr>
              <p:spPr>
                <a:xfrm>
                  <a:off x="7349114" y="2286937"/>
                  <a:ext cx="387542" cy="369332"/>
                </a:xfrm>
                <a:prstGeom prst="rect">
                  <a:avLst/>
                </a:prstGeom>
                <a:blipFill>
                  <a:blip r:embed="rId6"/>
                  <a:stretch>
                    <a:fillRect/>
                  </a:stretch>
                </a:blipFill>
              </p:spPr>
              <p:txBody>
                <a:bodyPr/>
                <a:lstStyle/>
                <a:p>
                  <a:r>
                    <a:rPr lang="ja-JP" altLang="en-US">
                      <a:noFill/>
                    </a:rPr>
                    <a:t> </a:t>
                  </a:r>
                </a:p>
              </p:txBody>
            </p:sp>
          </mc:Fallback>
        </mc:AlternateContent>
      </p:grpSp>
      <p:grpSp>
        <p:nvGrpSpPr>
          <p:cNvPr id="26" name="グループ化 25">
            <a:extLst>
              <a:ext uri="{FF2B5EF4-FFF2-40B4-BE49-F238E27FC236}">
                <a16:creationId xmlns:a16="http://schemas.microsoft.com/office/drawing/2014/main" id="{10840541-3237-5BCC-943C-3F82D05FAB66}"/>
              </a:ext>
            </a:extLst>
          </p:cNvPr>
          <p:cNvGrpSpPr/>
          <p:nvPr/>
        </p:nvGrpSpPr>
        <p:grpSpPr>
          <a:xfrm>
            <a:off x="3469371" y="1616965"/>
            <a:ext cx="3445741" cy="1666406"/>
            <a:chOff x="8490011" y="3371880"/>
            <a:chExt cx="3445741" cy="1666406"/>
          </a:xfrm>
        </p:grpSpPr>
        <p:grpSp>
          <p:nvGrpSpPr>
            <p:cNvPr id="27" name="グループ化 26">
              <a:extLst>
                <a:ext uri="{FF2B5EF4-FFF2-40B4-BE49-F238E27FC236}">
                  <a16:creationId xmlns:a16="http://schemas.microsoft.com/office/drawing/2014/main" id="{43020DEA-F2F2-FCE1-AA95-0E4FB108FD15}"/>
                </a:ext>
              </a:extLst>
            </p:cNvPr>
            <p:cNvGrpSpPr/>
            <p:nvPr/>
          </p:nvGrpSpPr>
          <p:grpSpPr>
            <a:xfrm>
              <a:off x="8490011" y="3371880"/>
              <a:ext cx="3445741" cy="1666406"/>
              <a:chOff x="8767009" y="3289954"/>
              <a:chExt cx="3445741" cy="1666406"/>
            </a:xfrm>
          </p:grpSpPr>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2F3B8C2-E57D-8EA7-E092-C031512EAEBC}"/>
                      </a:ext>
                    </a:extLst>
                  </p:cNvPr>
                  <p:cNvSpPr txBox="1"/>
                  <p:nvPr/>
                </p:nvSpPr>
                <p:spPr>
                  <a:xfrm>
                    <a:off x="11825208" y="4134240"/>
                    <a:ext cx="3875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ja-JP" altLang="en-US"/>
                  </a:p>
                </p:txBody>
              </p:sp>
            </mc:Choice>
            <mc:Fallback xmlns="">
              <p:sp>
                <p:nvSpPr>
                  <p:cNvPr id="29" name="テキスト ボックス 28">
                    <a:extLst>
                      <a:ext uri="{FF2B5EF4-FFF2-40B4-BE49-F238E27FC236}">
                        <a16:creationId xmlns:a16="http://schemas.microsoft.com/office/drawing/2014/main" id="{42F3B8C2-E57D-8EA7-E092-C031512EAEBC}"/>
                      </a:ext>
                    </a:extLst>
                  </p:cNvPr>
                  <p:cNvSpPr txBox="1">
                    <a:spLocks noRot="1" noChangeAspect="1" noMove="1" noResize="1" noEditPoints="1" noAdjustHandles="1" noChangeArrowheads="1" noChangeShapeType="1" noTextEdit="1"/>
                  </p:cNvSpPr>
                  <p:nvPr/>
                </p:nvSpPr>
                <p:spPr>
                  <a:xfrm>
                    <a:off x="11825208" y="4134240"/>
                    <a:ext cx="387542" cy="369332"/>
                  </a:xfrm>
                  <a:prstGeom prst="rect">
                    <a:avLst/>
                  </a:prstGeom>
                  <a:blipFill>
                    <a:blip r:embed="rId7"/>
                    <a:stretch>
                      <a:fillRect/>
                    </a:stretch>
                  </a:blipFill>
                </p:spPr>
                <p:txBody>
                  <a:bodyPr/>
                  <a:lstStyle/>
                  <a:p>
                    <a:r>
                      <a:rPr lang="ja-JP" altLang="en-US">
                        <a:noFill/>
                      </a:rPr>
                      <a:t> </a:t>
                    </a:r>
                  </a:p>
                </p:txBody>
              </p:sp>
            </mc:Fallback>
          </mc:AlternateContent>
          <p:grpSp>
            <p:nvGrpSpPr>
              <p:cNvPr id="30" name="グループ化 29">
                <a:extLst>
                  <a:ext uri="{FF2B5EF4-FFF2-40B4-BE49-F238E27FC236}">
                    <a16:creationId xmlns:a16="http://schemas.microsoft.com/office/drawing/2014/main" id="{E15AEFE6-5B6F-ADE4-A6C0-FE9C762BC291}"/>
                  </a:ext>
                </a:extLst>
              </p:cNvPr>
              <p:cNvGrpSpPr/>
              <p:nvPr/>
            </p:nvGrpSpPr>
            <p:grpSpPr>
              <a:xfrm>
                <a:off x="8767009" y="3289954"/>
                <a:ext cx="3120880" cy="1666406"/>
                <a:chOff x="8836582" y="2663794"/>
                <a:chExt cx="3120880" cy="1666406"/>
              </a:xfrm>
            </p:grpSpPr>
            <p:sp>
              <p:nvSpPr>
                <p:cNvPr id="31" name="正方形/長方形 30">
                  <a:extLst>
                    <a:ext uri="{FF2B5EF4-FFF2-40B4-BE49-F238E27FC236}">
                      <a16:creationId xmlns:a16="http://schemas.microsoft.com/office/drawing/2014/main" id="{3DF656C1-93FE-A8A6-09C7-A9D279246767}"/>
                    </a:ext>
                  </a:extLst>
                </p:cNvPr>
                <p:cNvSpPr/>
                <p:nvPr/>
              </p:nvSpPr>
              <p:spPr>
                <a:xfrm>
                  <a:off x="8836582" y="3106200"/>
                  <a:ext cx="2930005" cy="1224000"/>
                </a:xfrm>
                <a:prstGeom prst="rect">
                  <a:avLst/>
                </a:prstGeom>
                <a:solidFill>
                  <a:schemeClr val="accent6">
                    <a:lumMod val="7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EEE3318-9485-2502-05FE-FBAD22E65066}"/>
                        </a:ext>
                      </a:extLst>
                    </p:cNvPr>
                    <p:cNvSpPr txBox="1"/>
                    <p:nvPr/>
                  </p:nvSpPr>
                  <p:spPr>
                    <a:xfrm>
                      <a:off x="10107812" y="2663794"/>
                      <a:ext cx="387542"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𝑛</m:t>
                            </m:r>
                          </m:oMath>
                        </m:oMathPara>
                      </a14:m>
                      <a:endParaRPr kumimoji="1" lang="ja-JP" altLang="en-US"/>
                    </a:p>
                  </p:txBody>
                </p:sp>
              </mc:Choice>
              <mc:Fallback xmlns="">
                <p:sp>
                  <p:nvSpPr>
                    <p:cNvPr id="32" name="テキスト ボックス 31">
                      <a:extLst>
                        <a:ext uri="{FF2B5EF4-FFF2-40B4-BE49-F238E27FC236}">
                          <a16:creationId xmlns:a16="http://schemas.microsoft.com/office/drawing/2014/main" id="{EEEE3318-9485-2502-05FE-FBAD22E65066}"/>
                        </a:ext>
                      </a:extLst>
                    </p:cNvPr>
                    <p:cNvSpPr txBox="1">
                      <a:spLocks noRot="1" noChangeAspect="1" noMove="1" noResize="1" noEditPoints="1" noAdjustHandles="1" noChangeArrowheads="1" noChangeShapeType="1" noTextEdit="1"/>
                    </p:cNvSpPr>
                    <p:nvPr/>
                  </p:nvSpPr>
                  <p:spPr>
                    <a:xfrm>
                      <a:off x="10107812" y="2663794"/>
                      <a:ext cx="387542" cy="369397"/>
                    </a:xfrm>
                    <a:prstGeom prst="rect">
                      <a:avLst/>
                    </a:prstGeom>
                    <a:blipFill>
                      <a:blip r:embed="rId8"/>
                      <a:stretch>
                        <a:fillRect/>
                      </a:stretch>
                    </a:blipFill>
                  </p:spPr>
                  <p:txBody>
                    <a:bodyPr/>
                    <a:lstStyle/>
                    <a:p>
                      <a:r>
                        <a:rPr lang="ja-JP" altLang="en-US">
                          <a:noFill/>
                        </a:rPr>
                        <a:t> </a:t>
                      </a:r>
                    </a:p>
                  </p:txBody>
                </p:sp>
              </mc:Fallback>
            </mc:AlternateContent>
            <p:sp>
              <p:nvSpPr>
                <p:cNvPr id="33" name="左中かっこ 32">
                  <a:extLst>
                    <a:ext uri="{FF2B5EF4-FFF2-40B4-BE49-F238E27FC236}">
                      <a16:creationId xmlns:a16="http://schemas.microsoft.com/office/drawing/2014/main" id="{FB5A465C-6C54-AD9E-EE31-603667101A86}"/>
                    </a:ext>
                  </a:extLst>
                </p:cNvPr>
                <p:cNvSpPr/>
                <p:nvPr/>
              </p:nvSpPr>
              <p:spPr>
                <a:xfrm rot="10800000">
                  <a:off x="11785382" y="3126558"/>
                  <a:ext cx="172080" cy="1203641"/>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034EEE-EDCD-5255-DCA9-A196226CD52B}"/>
                    </a:ext>
                  </a:extLst>
                </p:cNvPr>
                <p:cNvSpPr txBox="1"/>
                <p:nvPr/>
              </p:nvSpPr>
              <p:spPr>
                <a:xfrm>
                  <a:off x="9547813" y="3570534"/>
                  <a:ext cx="1569660" cy="369332"/>
                </a:xfrm>
                <a:prstGeom prst="rect">
                  <a:avLst/>
                </a:prstGeom>
                <a:noFill/>
              </p:spPr>
              <p:txBody>
                <a:bodyPr wrap="none" rtlCol="0">
                  <a:spAutoFit/>
                </a:bodyPr>
                <a:lstStyle/>
                <a:p>
                  <a:r>
                    <a:rPr kumimoji="1" lang="ja-JP" altLang="en-US" b="1">
                      <a:solidFill>
                        <a:schemeClr val="bg1"/>
                      </a:solidFill>
                    </a:rPr>
                    <a:t>アイテム集合</a:t>
                  </a:r>
                </a:p>
              </p:txBody>
            </p:sp>
          </p:grpSp>
        </p:grpSp>
        <p:sp>
          <p:nvSpPr>
            <p:cNvPr id="28" name="左中かっこ 27">
              <a:extLst>
                <a:ext uri="{FF2B5EF4-FFF2-40B4-BE49-F238E27FC236}">
                  <a16:creationId xmlns:a16="http://schemas.microsoft.com/office/drawing/2014/main" id="{FF22BBC8-128E-435D-56E3-8F8466703416}"/>
                </a:ext>
              </a:extLst>
            </p:cNvPr>
            <p:cNvSpPr/>
            <p:nvPr/>
          </p:nvSpPr>
          <p:spPr>
            <a:xfrm rot="5400000">
              <a:off x="9931795" y="2311528"/>
              <a:ext cx="60638" cy="2915804"/>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36" name="乗算記号 35">
            <a:extLst>
              <a:ext uri="{FF2B5EF4-FFF2-40B4-BE49-F238E27FC236}">
                <a16:creationId xmlns:a16="http://schemas.microsoft.com/office/drawing/2014/main" id="{86923CEB-3B7B-ACB0-852D-EB51BCE63F9D}"/>
              </a:ext>
            </a:extLst>
          </p:cNvPr>
          <p:cNvSpPr/>
          <p:nvPr/>
        </p:nvSpPr>
        <p:spPr>
          <a:xfrm>
            <a:off x="2738801" y="2443099"/>
            <a:ext cx="465999" cy="449938"/>
          </a:xfrm>
          <a:prstGeom prst="mathMultiply">
            <a:avLst/>
          </a:prstGeom>
          <a:solidFill>
            <a:schemeClr val="tx1"/>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8" name="三角形 37">
            <a:extLst>
              <a:ext uri="{FF2B5EF4-FFF2-40B4-BE49-F238E27FC236}">
                <a16:creationId xmlns:a16="http://schemas.microsoft.com/office/drawing/2014/main" id="{06A77DFA-E420-2B0C-A84C-8F9363E9E292}"/>
              </a:ext>
            </a:extLst>
          </p:cNvPr>
          <p:cNvSpPr/>
          <p:nvPr/>
        </p:nvSpPr>
        <p:spPr>
          <a:xfrm rot="5400000">
            <a:off x="6918161" y="2678218"/>
            <a:ext cx="729522" cy="172080"/>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graphicFrame>
            <p:nvGraphicFramePr>
              <p:cNvPr id="39" name="表 7">
                <a:extLst>
                  <a:ext uri="{FF2B5EF4-FFF2-40B4-BE49-F238E27FC236}">
                    <a16:creationId xmlns:a16="http://schemas.microsoft.com/office/drawing/2014/main" id="{E095FBBB-51DF-E560-8C72-B4B3D04724BF}"/>
                  </a:ext>
                </a:extLst>
              </p:cNvPr>
              <p:cNvGraphicFramePr>
                <a:graphicFrameLocks noGrp="1"/>
              </p:cNvGraphicFramePr>
              <p:nvPr>
                <p:extLst>
                  <p:ext uri="{D42A27DB-BD31-4B8C-83A1-F6EECF244321}">
                    <p14:modId xmlns:p14="http://schemas.microsoft.com/office/powerpoint/2010/main" val="3966403429"/>
                  </p:ext>
                </p:extLst>
              </p:nvPr>
            </p:nvGraphicFramePr>
            <p:xfrm>
              <a:off x="7894116" y="2399497"/>
              <a:ext cx="3600002" cy="792000"/>
            </p:xfrm>
            <a:graphic>
              <a:graphicData uri="http://schemas.openxmlformats.org/drawingml/2006/table">
                <a:tbl>
                  <a:tblPr firstRow="1" bandRow="1">
                    <a:tableStyleId>{5940675A-B579-460E-94D1-54222C63F5DA}</a:tableStyleId>
                  </a:tblPr>
                  <a:tblGrid>
                    <a:gridCol w="514286">
                      <a:extLst>
                        <a:ext uri="{9D8B030D-6E8A-4147-A177-3AD203B41FA5}">
                          <a16:colId xmlns:a16="http://schemas.microsoft.com/office/drawing/2014/main" val="2713691766"/>
                        </a:ext>
                      </a:extLst>
                    </a:gridCol>
                    <a:gridCol w="514286">
                      <a:extLst>
                        <a:ext uri="{9D8B030D-6E8A-4147-A177-3AD203B41FA5}">
                          <a16:colId xmlns:a16="http://schemas.microsoft.com/office/drawing/2014/main" val="726810409"/>
                        </a:ext>
                      </a:extLst>
                    </a:gridCol>
                    <a:gridCol w="514286">
                      <a:extLst>
                        <a:ext uri="{9D8B030D-6E8A-4147-A177-3AD203B41FA5}">
                          <a16:colId xmlns:a16="http://schemas.microsoft.com/office/drawing/2014/main" val="690261468"/>
                        </a:ext>
                      </a:extLst>
                    </a:gridCol>
                    <a:gridCol w="514286">
                      <a:extLst>
                        <a:ext uri="{9D8B030D-6E8A-4147-A177-3AD203B41FA5}">
                          <a16:colId xmlns:a16="http://schemas.microsoft.com/office/drawing/2014/main" val="753736089"/>
                        </a:ext>
                      </a:extLst>
                    </a:gridCol>
                    <a:gridCol w="514286">
                      <a:extLst>
                        <a:ext uri="{9D8B030D-6E8A-4147-A177-3AD203B41FA5}">
                          <a16:colId xmlns:a16="http://schemas.microsoft.com/office/drawing/2014/main" val="3067578854"/>
                        </a:ext>
                      </a:extLst>
                    </a:gridCol>
                    <a:gridCol w="514286">
                      <a:extLst>
                        <a:ext uri="{9D8B030D-6E8A-4147-A177-3AD203B41FA5}">
                          <a16:colId xmlns:a16="http://schemas.microsoft.com/office/drawing/2014/main" val="175414217"/>
                        </a:ext>
                      </a:extLst>
                    </a:gridCol>
                    <a:gridCol w="514286">
                      <a:extLst>
                        <a:ext uri="{9D8B030D-6E8A-4147-A177-3AD203B41FA5}">
                          <a16:colId xmlns:a16="http://schemas.microsoft.com/office/drawing/2014/main" val="2026046145"/>
                        </a:ext>
                      </a:extLst>
                    </a:gridCol>
                  </a:tblGrid>
                  <a:tr h="396000">
                    <a:tc>
                      <a:txBody>
                        <a:bodyPr/>
                        <a:lstStyle/>
                        <a:p>
                          <a:pPr algn="ctr"/>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1</m:t>
                                    </m:r>
                                  </m:sub>
                                </m:sSub>
                              </m:oMath>
                            </m:oMathPara>
                          </a14:m>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2</m:t>
                                    </m:r>
                                  </m:sub>
                                </m:sSub>
                              </m:oMath>
                            </m:oMathPara>
                          </a14:m>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3</m:t>
                                    </m:r>
                                  </m:sub>
                                </m:sSub>
                              </m:oMath>
                            </m:oMathPara>
                          </a14:m>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4</m:t>
                                    </m:r>
                                  </m:sub>
                                </m:sSub>
                              </m:oMath>
                            </m:oMathPara>
                          </a14:m>
                          <a:endParaRPr kumimoji="1" lang="ja-JP" altLang="en-US"/>
                        </a:p>
                      </a:txBody>
                      <a:tcPr/>
                    </a:tc>
                    <a:tc>
                      <a:txBody>
                        <a:bodyPr/>
                        <a:lstStyle/>
                        <a:p>
                          <a:pPr algn="ctr"/>
                          <a:r>
                            <a:rPr kumimoji="1" lang="en-US" altLang="ja-JP" dirty="0"/>
                            <a:t>…</a:t>
                          </a:r>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𝑛</m:t>
                                    </m:r>
                                  </m:sub>
                                </m:sSub>
                              </m:oMath>
                            </m:oMathPara>
                          </a14:m>
                          <a:endParaRPr kumimoji="1" lang="ja-JP" altLang="en-US"/>
                        </a:p>
                      </a:txBody>
                      <a:tcPr/>
                    </a:tc>
                    <a:extLst>
                      <a:ext uri="{0D108BD9-81ED-4DB2-BD59-A6C34878D82A}">
                        <a16:rowId xmlns:a16="http://schemas.microsoft.com/office/drawing/2014/main" val="3866993304"/>
                      </a:ext>
                    </a:extLst>
                  </a:tr>
                  <a:tr h="39600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𝑞</m:t>
                                    </m:r>
                                  </m:e>
                                  <m:sub>
                                    <m:r>
                                      <a:rPr kumimoji="1" lang="en-US" altLang="ja-JP" b="0" i="1" smtClean="0">
                                        <a:latin typeface="Cambria Math" panose="02040503050406030204" pitchFamily="18" charset="0"/>
                                      </a:rPr>
                                      <m:t>1</m:t>
                                    </m:r>
                                  </m:sub>
                                </m:sSub>
                              </m:oMath>
                            </m:oMathPara>
                          </a14:m>
                          <a:endParaRPr kumimoji="1" lang="ja-JP" altLang="en-US"/>
                        </a:p>
                      </a:txBody>
                      <a:tcPr/>
                    </a:tc>
                    <a:tc>
                      <a:txBody>
                        <a:bodyPr/>
                        <a:lstStyle/>
                        <a:p>
                          <a:pPr algn="ctr"/>
                          <a:r>
                            <a:rPr kumimoji="1" lang="en-US" altLang="ja-JP" dirty="0"/>
                            <a:t>1.0</a:t>
                          </a:r>
                          <a:endParaRPr kumimoji="1" lang="ja-JP" altLang="en-US"/>
                        </a:p>
                      </a:txBody>
                      <a:tcPr/>
                    </a:tc>
                    <a:tc>
                      <a:txBody>
                        <a:bodyPr/>
                        <a:lstStyle/>
                        <a:p>
                          <a:pPr algn="ctr"/>
                          <a:r>
                            <a:rPr kumimoji="1" lang="en-US" altLang="ja-JP" b="1" dirty="0"/>
                            <a:t>4.9</a:t>
                          </a:r>
                          <a:endParaRPr kumimoji="1" lang="ja-JP" altLang="en-US" b="1"/>
                        </a:p>
                      </a:txBody>
                      <a:tcPr/>
                    </a:tc>
                    <a:tc>
                      <a:txBody>
                        <a:bodyPr/>
                        <a:lstStyle/>
                        <a:p>
                          <a:pPr algn="ctr"/>
                          <a:r>
                            <a:rPr kumimoji="1" lang="en-US" altLang="ja-JP" dirty="0"/>
                            <a:t>3.3</a:t>
                          </a:r>
                          <a:endParaRPr kumimoji="1" lang="ja-JP" altLang="en-US"/>
                        </a:p>
                      </a:txBody>
                      <a:tcPr/>
                    </a:tc>
                    <a:tc>
                      <a:txBody>
                        <a:bodyPr/>
                        <a:lstStyle/>
                        <a:p>
                          <a:pPr algn="ctr"/>
                          <a:r>
                            <a:rPr kumimoji="1" lang="en-US" altLang="ja-JP" b="1" dirty="0"/>
                            <a:t>4.9</a:t>
                          </a:r>
                          <a:endParaRPr kumimoji="1" lang="ja-JP" altLang="en-US" b="1"/>
                        </a:p>
                      </a:txBody>
                      <a:tcPr/>
                    </a:tc>
                    <a:tc>
                      <a:txBody>
                        <a:bodyPr/>
                        <a:lstStyle/>
                        <a:p>
                          <a:pPr algn="ctr"/>
                          <a:endParaRPr kumimoji="1" lang="ja-JP" altLang="en-US"/>
                        </a:p>
                      </a:txBody>
                      <a:tcPr/>
                    </a:tc>
                    <a:tc>
                      <a:txBody>
                        <a:bodyPr/>
                        <a:lstStyle/>
                        <a:p>
                          <a:pPr algn="ctr"/>
                          <a:r>
                            <a:rPr kumimoji="1" lang="en-US" altLang="ja-JP" dirty="0"/>
                            <a:t>2.3</a:t>
                          </a:r>
                          <a:endParaRPr kumimoji="1" lang="ja-JP" altLang="en-US"/>
                        </a:p>
                      </a:txBody>
                      <a:tcPr/>
                    </a:tc>
                    <a:extLst>
                      <a:ext uri="{0D108BD9-81ED-4DB2-BD59-A6C34878D82A}">
                        <a16:rowId xmlns:a16="http://schemas.microsoft.com/office/drawing/2014/main" val="1011540698"/>
                      </a:ext>
                    </a:extLst>
                  </a:tr>
                </a:tbl>
              </a:graphicData>
            </a:graphic>
          </p:graphicFrame>
        </mc:Choice>
        <mc:Fallback xmlns="">
          <p:graphicFrame>
            <p:nvGraphicFramePr>
              <p:cNvPr id="39" name="表 7">
                <a:extLst>
                  <a:ext uri="{FF2B5EF4-FFF2-40B4-BE49-F238E27FC236}">
                    <a16:creationId xmlns:a16="http://schemas.microsoft.com/office/drawing/2014/main" id="{E095FBBB-51DF-E560-8C72-B4B3D04724BF}"/>
                  </a:ext>
                </a:extLst>
              </p:cNvPr>
              <p:cNvGraphicFramePr>
                <a:graphicFrameLocks noGrp="1"/>
              </p:cNvGraphicFramePr>
              <p:nvPr>
                <p:extLst>
                  <p:ext uri="{D42A27DB-BD31-4B8C-83A1-F6EECF244321}">
                    <p14:modId xmlns:p14="http://schemas.microsoft.com/office/powerpoint/2010/main" val="3966403429"/>
                  </p:ext>
                </p:extLst>
              </p:nvPr>
            </p:nvGraphicFramePr>
            <p:xfrm>
              <a:off x="7894116" y="2399497"/>
              <a:ext cx="3600002" cy="792000"/>
            </p:xfrm>
            <a:graphic>
              <a:graphicData uri="http://schemas.openxmlformats.org/drawingml/2006/table">
                <a:tbl>
                  <a:tblPr firstRow="1" bandRow="1">
                    <a:tableStyleId>{5940675A-B579-460E-94D1-54222C63F5DA}</a:tableStyleId>
                  </a:tblPr>
                  <a:tblGrid>
                    <a:gridCol w="514286">
                      <a:extLst>
                        <a:ext uri="{9D8B030D-6E8A-4147-A177-3AD203B41FA5}">
                          <a16:colId xmlns:a16="http://schemas.microsoft.com/office/drawing/2014/main" val="2713691766"/>
                        </a:ext>
                      </a:extLst>
                    </a:gridCol>
                    <a:gridCol w="514286">
                      <a:extLst>
                        <a:ext uri="{9D8B030D-6E8A-4147-A177-3AD203B41FA5}">
                          <a16:colId xmlns:a16="http://schemas.microsoft.com/office/drawing/2014/main" val="726810409"/>
                        </a:ext>
                      </a:extLst>
                    </a:gridCol>
                    <a:gridCol w="514286">
                      <a:extLst>
                        <a:ext uri="{9D8B030D-6E8A-4147-A177-3AD203B41FA5}">
                          <a16:colId xmlns:a16="http://schemas.microsoft.com/office/drawing/2014/main" val="690261468"/>
                        </a:ext>
                      </a:extLst>
                    </a:gridCol>
                    <a:gridCol w="514286">
                      <a:extLst>
                        <a:ext uri="{9D8B030D-6E8A-4147-A177-3AD203B41FA5}">
                          <a16:colId xmlns:a16="http://schemas.microsoft.com/office/drawing/2014/main" val="753736089"/>
                        </a:ext>
                      </a:extLst>
                    </a:gridCol>
                    <a:gridCol w="514286">
                      <a:extLst>
                        <a:ext uri="{9D8B030D-6E8A-4147-A177-3AD203B41FA5}">
                          <a16:colId xmlns:a16="http://schemas.microsoft.com/office/drawing/2014/main" val="3067578854"/>
                        </a:ext>
                      </a:extLst>
                    </a:gridCol>
                    <a:gridCol w="514286">
                      <a:extLst>
                        <a:ext uri="{9D8B030D-6E8A-4147-A177-3AD203B41FA5}">
                          <a16:colId xmlns:a16="http://schemas.microsoft.com/office/drawing/2014/main" val="175414217"/>
                        </a:ext>
                      </a:extLst>
                    </a:gridCol>
                    <a:gridCol w="514286">
                      <a:extLst>
                        <a:ext uri="{9D8B030D-6E8A-4147-A177-3AD203B41FA5}">
                          <a16:colId xmlns:a16="http://schemas.microsoft.com/office/drawing/2014/main" val="2026046145"/>
                        </a:ext>
                      </a:extLst>
                    </a:gridCol>
                  </a:tblGrid>
                  <a:tr h="396000">
                    <a:tc>
                      <a:txBody>
                        <a:bodyPr/>
                        <a:lstStyle/>
                        <a:p>
                          <a:pPr algn="ctr"/>
                          <a:endParaRPr kumimoji="1" lang="ja-JP" altLang="en-US"/>
                        </a:p>
                      </a:txBody>
                      <a:tcPr/>
                    </a:tc>
                    <a:tc>
                      <a:txBody>
                        <a:bodyPr/>
                        <a:lstStyle/>
                        <a:p>
                          <a:endParaRPr lang="ja-JP"/>
                        </a:p>
                      </a:txBody>
                      <a:tcPr>
                        <a:blipFill>
                          <a:blip r:embed="rId9"/>
                          <a:stretch>
                            <a:fillRect l="-105000" t="-6250" r="-512500" b="-115625"/>
                          </a:stretch>
                        </a:blipFill>
                      </a:tcPr>
                    </a:tc>
                    <a:tc>
                      <a:txBody>
                        <a:bodyPr/>
                        <a:lstStyle/>
                        <a:p>
                          <a:endParaRPr lang="ja-JP"/>
                        </a:p>
                      </a:txBody>
                      <a:tcPr>
                        <a:blipFill>
                          <a:blip r:embed="rId9"/>
                          <a:stretch>
                            <a:fillRect l="-200000" t="-6250" r="-400000" b="-115625"/>
                          </a:stretch>
                        </a:blipFill>
                      </a:tcPr>
                    </a:tc>
                    <a:tc>
                      <a:txBody>
                        <a:bodyPr/>
                        <a:lstStyle/>
                        <a:p>
                          <a:endParaRPr lang="ja-JP"/>
                        </a:p>
                      </a:txBody>
                      <a:tcPr>
                        <a:blipFill>
                          <a:blip r:embed="rId9"/>
                          <a:stretch>
                            <a:fillRect l="-300000" t="-6250" r="-300000" b="-115625"/>
                          </a:stretch>
                        </a:blipFill>
                      </a:tcPr>
                    </a:tc>
                    <a:tc>
                      <a:txBody>
                        <a:bodyPr/>
                        <a:lstStyle/>
                        <a:p>
                          <a:endParaRPr lang="ja-JP"/>
                        </a:p>
                      </a:txBody>
                      <a:tcPr>
                        <a:blipFill>
                          <a:blip r:embed="rId9"/>
                          <a:stretch>
                            <a:fillRect l="-400000" t="-6250" r="-200000" b="-115625"/>
                          </a:stretch>
                        </a:blipFill>
                      </a:tcPr>
                    </a:tc>
                    <a:tc>
                      <a:txBody>
                        <a:bodyPr/>
                        <a:lstStyle/>
                        <a:p>
                          <a:pPr algn="ctr"/>
                          <a:r>
                            <a:rPr kumimoji="1" lang="en-US" altLang="ja-JP" dirty="0"/>
                            <a:t>…</a:t>
                          </a:r>
                          <a:endParaRPr kumimoji="1" lang="ja-JP" altLang="en-US"/>
                        </a:p>
                      </a:txBody>
                      <a:tcPr/>
                    </a:tc>
                    <a:tc>
                      <a:txBody>
                        <a:bodyPr/>
                        <a:lstStyle/>
                        <a:p>
                          <a:endParaRPr lang="ja-JP"/>
                        </a:p>
                      </a:txBody>
                      <a:tcPr>
                        <a:blipFill>
                          <a:blip r:embed="rId9"/>
                          <a:stretch>
                            <a:fillRect l="-597561" t="-6250" r="-2439" b="-115625"/>
                          </a:stretch>
                        </a:blipFill>
                      </a:tcPr>
                    </a:tc>
                    <a:extLst>
                      <a:ext uri="{0D108BD9-81ED-4DB2-BD59-A6C34878D82A}">
                        <a16:rowId xmlns:a16="http://schemas.microsoft.com/office/drawing/2014/main" val="3866993304"/>
                      </a:ext>
                    </a:extLst>
                  </a:tr>
                  <a:tr h="396000">
                    <a:tc>
                      <a:txBody>
                        <a:bodyPr/>
                        <a:lstStyle/>
                        <a:p>
                          <a:endParaRPr lang="ja-JP"/>
                        </a:p>
                      </a:txBody>
                      <a:tcPr>
                        <a:blipFill>
                          <a:blip r:embed="rId9"/>
                          <a:stretch>
                            <a:fillRect l="-2439" t="-106250" r="-597561" b="-15625"/>
                          </a:stretch>
                        </a:blipFill>
                      </a:tcPr>
                    </a:tc>
                    <a:tc>
                      <a:txBody>
                        <a:bodyPr/>
                        <a:lstStyle/>
                        <a:p>
                          <a:pPr algn="ctr"/>
                          <a:r>
                            <a:rPr kumimoji="1" lang="en-US" altLang="ja-JP" dirty="0"/>
                            <a:t>1.0</a:t>
                          </a:r>
                          <a:endParaRPr kumimoji="1" lang="ja-JP" altLang="en-US"/>
                        </a:p>
                      </a:txBody>
                      <a:tcPr/>
                    </a:tc>
                    <a:tc>
                      <a:txBody>
                        <a:bodyPr/>
                        <a:lstStyle/>
                        <a:p>
                          <a:pPr algn="ctr"/>
                          <a:r>
                            <a:rPr kumimoji="1" lang="en-US" altLang="ja-JP" b="1" dirty="0"/>
                            <a:t>4.9</a:t>
                          </a:r>
                          <a:endParaRPr kumimoji="1" lang="ja-JP" altLang="en-US" b="1"/>
                        </a:p>
                      </a:txBody>
                      <a:tcPr/>
                    </a:tc>
                    <a:tc>
                      <a:txBody>
                        <a:bodyPr/>
                        <a:lstStyle/>
                        <a:p>
                          <a:pPr algn="ctr"/>
                          <a:r>
                            <a:rPr kumimoji="1" lang="en-US" altLang="ja-JP" dirty="0"/>
                            <a:t>3.3</a:t>
                          </a:r>
                          <a:endParaRPr kumimoji="1" lang="ja-JP" altLang="en-US"/>
                        </a:p>
                      </a:txBody>
                      <a:tcPr/>
                    </a:tc>
                    <a:tc>
                      <a:txBody>
                        <a:bodyPr/>
                        <a:lstStyle/>
                        <a:p>
                          <a:pPr algn="ctr"/>
                          <a:r>
                            <a:rPr kumimoji="1" lang="en-US" altLang="ja-JP" b="1" dirty="0"/>
                            <a:t>4.9</a:t>
                          </a:r>
                          <a:endParaRPr kumimoji="1" lang="ja-JP" altLang="en-US" b="1"/>
                        </a:p>
                      </a:txBody>
                      <a:tcPr/>
                    </a:tc>
                    <a:tc>
                      <a:txBody>
                        <a:bodyPr/>
                        <a:lstStyle/>
                        <a:p>
                          <a:pPr algn="ctr"/>
                          <a:endParaRPr kumimoji="1" lang="ja-JP" altLang="en-US"/>
                        </a:p>
                      </a:txBody>
                      <a:tcPr/>
                    </a:tc>
                    <a:tc>
                      <a:txBody>
                        <a:bodyPr/>
                        <a:lstStyle/>
                        <a:p>
                          <a:pPr algn="ctr"/>
                          <a:r>
                            <a:rPr kumimoji="1" lang="en-US" altLang="ja-JP" dirty="0"/>
                            <a:t>2.3</a:t>
                          </a:r>
                          <a:endParaRPr kumimoji="1" lang="ja-JP" altLang="en-US"/>
                        </a:p>
                      </a:txBody>
                      <a:tcPr/>
                    </a:tc>
                    <a:extLst>
                      <a:ext uri="{0D108BD9-81ED-4DB2-BD59-A6C34878D82A}">
                        <a16:rowId xmlns:a16="http://schemas.microsoft.com/office/drawing/2014/main" val="1011540698"/>
                      </a:ext>
                    </a:extLst>
                  </a:tr>
                </a:tbl>
              </a:graphicData>
            </a:graphic>
          </p:graphicFrame>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AD225A09-601E-A952-06AC-007C37FFE6F5}"/>
                  </a:ext>
                </a:extLst>
              </p:cNvPr>
              <p:cNvSpPr txBox="1"/>
              <p:nvPr/>
            </p:nvSpPr>
            <p:spPr>
              <a:xfrm>
                <a:off x="8415465" y="3382452"/>
                <a:ext cx="2557303"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=2</m:t>
                    </m:r>
                  </m:oMath>
                </a14:m>
                <a:r>
                  <a:rPr kumimoji="1" lang="en-US" altLang="ja-JP" dirty="0"/>
                  <a:t> </a:t>
                </a:r>
                <a:r>
                  <a:rPr kumimoji="1" lang="ja-JP" altLang="en-US"/>
                  <a:t>のとき，</a:t>
                </a:r>
                <a14:m>
                  <m:oMath xmlns:m="http://schemas.openxmlformats.org/officeDocument/2006/math">
                    <m:r>
                      <a:rPr kumimoji="1" lang="en-US" altLang="ja-JP" b="0" i="1" smtClean="0">
                        <a:latin typeface="Cambria Math" panose="02040503050406030204" pitchFamily="18" charset="0"/>
                      </a:rPr>
                      <m:t>{</m:t>
                    </m:r>
                    <m:sSub>
                      <m:sSubPr>
                        <m:ctrlPr>
                          <a:rPr lang="en-US" altLang="ja-JP" b="1" i="1" smtClean="0">
                            <a:solidFill>
                              <a:schemeClr val="tx1"/>
                            </a:solidFill>
                            <a:latin typeface="Cambria Math" panose="02040503050406030204" pitchFamily="18" charset="0"/>
                          </a:rPr>
                        </m:ctrlPr>
                      </m:sSubPr>
                      <m:e>
                        <m:r>
                          <a:rPr lang="en-US" altLang="ja-JP" b="1" i="0" smtClean="0">
                            <a:solidFill>
                              <a:schemeClr val="tx1"/>
                            </a:solidFill>
                            <a:latin typeface="Cambria Math" panose="02040503050406030204" pitchFamily="18" charset="0"/>
                          </a:rPr>
                          <m:t>𝐩</m:t>
                        </m:r>
                      </m:e>
                      <m:sub>
                        <m:r>
                          <a:rPr lang="en-US" altLang="ja-JP" b="1" i="0" smtClean="0">
                            <a:solidFill>
                              <a:schemeClr val="tx1"/>
                            </a:solidFill>
                            <a:latin typeface="Cambria Math" panose="02040503050406030204" pitchFamily="18" charset="0"/>
                          </a:rPr>
                          <m:t>𝟐</m:t>
                        </m:r>
                      </m:sub>
                    </m:sSub>
                    <m:r>
                      <a:rPr lang="en-US" altLang="ja-JP" b="1" i="0" smtClean="0">
                        <a:solidFill>
                          <a:schemeClr val="tx1"/>
                        </a:solidFill>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𝐩</m:t>
                        </m:r>
                      </m:e>
                      <m:sub>
                        <m:r>
                          <a:rPr lang="en-US" altLang="ja-JP" b="1" i="1" smtClean="0">
                            <a:latin typeface="Cambria Math" panose="02040503050406030204" pitchFamily="18" charset="0"/>
                          </a:rPr>
                          <m:t>𝟒</m:t>
                        </m:r>
                      </m:sub>
                    </m:sSub>
                    <m:r>
                      <a:rPr kumimoji="1" lang="en-US" altLang="ja-JP" b="0" i="1" smtClean="0">
                        <a:latin typeface="Cambria Math" panose="02040503050406030204" pitchFamily="18" charset="0"/>
                      </a:rPr>
                      <m:t>}</m:t>
                    </m:r>
                  </m:oMath>
                </a14:m>
                <a:endParaRPr kumimoji="1" lang="ja-JP" altLang="en-US"/>
              </a:p>
            </p:txBody>
          </p:sp>
        </mc:Choice>
        <mc:Fallback xmlns="">
          <p:sp>
            <p:nvSpPr>
              <p:cNvPr id="40" name="テキスト ボックス 39">
                <a:extLst>
                  <a:ext uri="{FF2B5EF4-FFF2-40B4-BE49-F238E27FC236}">
                    <a16:creationId xmlns:a16="http://schemas.microsoft.com/office/drawing/2014/main" id="{AD225A09-601E-A952-06AC-007C37FFE6F5}"/>
                  </a:ext>
                </a:extLst>
              </p:cNvPr>
              <p:cNvSpPr txBox="1">
                <a:spLocks noRot="1" noChangeAspect="1" noMove="1" noResize="1" noEditPoints="1" noAdjustHandles="1" noChangeArrowheads="1" noChangeShapeType="1" noTextEdit="1"/>
              </p:cNvSpPr>
              <p:nvPr/>
            </p:nvSpPr>
            <p:spPr>
              <a:xfrm>
                <a:off x="8415465" y="3382452"/>
                <a:ext cx="2557303" cy="369332"/>
              </a:xfrm>
              <a:prstGeom prst="rect">
                <a:avLst/>
              </a:prstGeom>
              <a:blipFill>
                <a:blip r:embed="rId10"/>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1F46438D-9FE8-53EF-3F9A-E6C7C856FBA8}"/>
                  </a:ext>
                </a:extLst>
              </p:cNvPr>
              <p:cNvSpPr txBox="1"/>
              <p:nvPr/>
            </p:nvSpPr>
            <p:spPr>
              <a:xfrm>
                <a:off x="177924" y="962013"/>
                <a:ext cx="11898898" cy="461665"/>
              </a:xfrm>
              <a:prstGeom prst="rect">
                <a:avLst/>
              </a:prstGeom>
              <a:noFill/>
            </p:spPr>
            <p:txBody>
              <a:bodyPr wrap="none" rtlCol="0">
                <a:spAutoFit/>
              </a:bodyPr>
              <a:lstStyle/>
              <a:p>
                <a14:m>
                  <m:oMath xmlns:m="http://schemas.openxmlformats.org/officeDocument/2006/math">
                    <m:r>
                      <a:rPr lang="en-US" altLang="ja-JP" sz="2400" b="1" i="1" smtClean="0">
                        <a:latin typeface="Cambria Math" panose="02040503050406030204" pitchFamily="18" charset="0"/>
                      </a:rPr>
                      <m:t>𝒌</m:t>
                    </m:r>
                  </m:oMath>
                </a14:m>
                <a:r>
                  <a:rPr lang="en-US" altLang="ja-JP" sz="2400" b="1" dirty="0"/>
                  <a:t> </a:t>
                </a:r>
                <a:r>
                  <a:rPr lang="ja-JP" altLang="en-US" sz="2400" b="1"/>
                  <a:t>最大内積探索（</a:t>
                </a:r>
                <a:r>
                  <a:rPr lang="en-US" altLang="ja-JP" sz="2400" b="1" dirty="0"/>
                  <a:t> </a:t>
                </a:r>
                <a14:m>
                  <m:oMath xmlns:m="http://schemas.openxmlformats.org/officeDocument/2006/math">
                    <m:r>
                      <a:rPr lang="en-US" altLang="ja-JP" sz="2400" b="1" i="1">
                        <a:latin typeface="Cambria Math" panose="02040503050406030204" pitchFamily="18" charset="0"/>
                      </a:rPr>
                      <m:t>𝒌</m:t>
                    </m:r>
                  </m:oMath>
                </a14:m>
                <a:r>
                  <a:rPr lang="en-US" altLang="ja-JP" sz="2400" b="1" dirty="0"/>
                  <a:t>-MIPS </a:t>
                </a:r>
                <a:r>
                  <a:rPr lang="ja-JP" altLang="en-US" sz="2400" b="1"/>
                  <a:t>）：</a:t>
                </a:r>
                <a:r>
                  <a:rPr lang="ja-JP" altLang="en-US" sz="2000"/>
                  <a:t>ユーザベクトル</a:t>
                </a:r>
                <a:r>
                  <a:rPr lang="en-US" altLang="ja-JP" sz="2000" dirty="0"/>
                  <a:t> </a:t>
                </a:r>
                <a14:m>
                  <m:oMath xmlns:m="http://schemas.openxmlformats.org/officeDocument/2006/math">
                    <m:r>
                      <m:rPr>
                        <m:sty m:val="p"/>
                      </m:rPr>
                      <a:rPr lang="en-US" altLang="ja-JP" sz="2000" b="0" i="1">
                        <a:latin typeface="Cambria Math" panose="02040503050406030204" pitchFamily="18" charset="0"/>
                      </a:rPr>
                      <m:t>q</m:t>
                    </m:r>
                  </m:oMath>
                </a14:m>
                <a:r>
                  <a:rPr lang="en-US" altLang="ja-JP" sz="2000" dirty="0"/>
                  <a:t> </a:t>
                </a:r>
                <a:r>
                  <a:rPr lang="ja-JP" altLang="en-US" sz="2000"/>
                  <a:t>との内積が上位</a:t>
                </a:r>
                <a:r>
                  <a:rPr lang="en-US" altLang="ja-JP" sz="2000" dirty="0"/>
                  <a:t> </a:t>
                </a:r>
                <a14:m>
                  <m:oMath xmlns:m="http://schemas.openxmlformats.org/officeDocument/2006/math">
                    <m:r>
                      <a:rPr lang="en-US" altLang="ja-JP" sz="2000" b="0" i="1">
                        <a:latin typeface="Cambria Math" panose="02040503050406030204" pitchFamily="18" charset="0"/>
                      </a:rPr>
                      <m:t>𝑘</m:t>
                    </m:r>
                  </m:oMath>
                </a14:m>
                <a:r>
                  <a:rPr lang="en-US" altLang="ja-JP" sz="2000" dirty="0"/>
                  <a:t> </a:t>
                </a:r>
                <a:r>
                  <a:rPr lang="ja-JP" altLang="en-US" sz="2000"/>
                  <a:t>個のアイテムベクトルを検索</a:t>
                </a:r>
                <a:endParaRPr lang="en-US" altLang="ja-JP" sz="2400" dirty="0"/>
              </a:p>
            </p:txBody>
          </p:sp>
        </mc:Choice>
        <mc:Fallback xmlns="">
          <p:sp>
            <p:nvSpPr>
              <p:cNvPr id="41" name="テキスト ボックス 40">
                <a:extLst>
                  <a:ext uri="{FF2B5EF4-FFF2-40B4-BE49-F238E27FC236}">
                    <a16:creationId xmlns:a16="http://schemas.microsoft.com/office/drawing/2014/main" id="{1F46438D-9FE8-53EF-3F9A-E6C7C856FBA8}"/>
                  </a:ext>
                </a:extLst>
              </p:cNvPr>
              <p:cNvSpPr txBox="1">
                <a:spLocks noRot="1" noChangeAspect="1" noMove="1" noResize="1" noEditPoints="1" noAdjustHandles="1" noChangeArrowheads="1" noChangeShapeType="1" noTextEdit="1"/>
              </p:cNvSpPr>
              <p:nvPr/>
            </p:nvSpPr>
            <p:spPr>
              <a:xfrm>
                <a:off x="177924" y="962013"/>
                <a:ext cx="11898898" cy="461665"/>
              </a:xfrm>
              <a:prstGeom prst="rect">
                <a:avLst/>
              </a:prstGeom>
              <a:blipFill>
                <a:blip r:embed="rId11"/>
                <a:stretch>
                  <a:fillRect l="-107" t="-13158" r="-107" b="-26316"/>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C9F86C37-AA48-5D89-4C85-64132785A50B}"/>
              </a:ext>
            </a:extLst>
          </p:cNvPr>
          <p:cNvSpPr txBox="1"/>
          <p:nvPr/>
        </p:nvSpPr>
        <p:spPr>
          <a:xfrm>
            <a:off x="10557368" y="2759372"/>
            <a:ext cx="354584" cy="369332"/>
          </a:xfrm>
          <a:prstGeom prst="rect">
            <a:avLst/>
          </a:prstGeom>
          <a:noFill/>
        </p:spPr>
        <p:txBody>
          <a:bodyPr wrap="none" rtlCol="0">
            <a:spAutoFit/>
          </a:bodyPr>
          <a:lstStyle/>
          <a:p>
            <a:r>
              <a:rPr kumimoji="1" lang="en-US" altLang="ja-JP" dirty="0"/>
              <a:t>…</a:t>
            </a:r>
            <a:endParaRPr kumimoji="1" lang="ja-JP" altLang="en-US"/>
          </a:p>
        </p:txBody>
      </p:sp>
    </p:spTree>
    <p:extLst>
      <p:ext uri="{BB962C8B-B14F-4D97-AF65-F5344CB8AC3E}">
        <p14:creationId xmlns:p14="http://schemas.microsoft.com/office/powerpoint/2010/main" val="303293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E53AEAE5-800C-EBCA-C89B-51FDDAED8ECC}"/>
              </a:ext>
            </a:extLst>
          </p:cNvPr>
          <p:cNvSpPr/>
          <p:nvPr/>
        </p:nvSpPr>
        <p:spPr>
          <a:xfrm>
            <a:off x="96864" y="911693"/>
            <a:ext cx="12042000" cy="3124279"/>
          </a:xfrm>
          <a:prstGeom prst="rect">
            <a:avLst/>
          </a:prstGeom>
          <a:solidFill>
            <a:srgbClr val="FFF8E9">
              <a:alpha val="88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29FD211D-B047-DB78-D227-4A31DBEE6775}"/>
                  </a:ext>
                </a:extLst>
              </p:cNvPr>
              <p:cNvSpPr>
                <a:spLocks noGrp="1"/>
              </p:cNvSpPr>
              <p:nvPr>
                <p:ph type="title"/>
              </p:nvPr>
            </p:nvSpPr>
            <p:spPr/>
            <p:txBody>
              <a:bodyPr/>
              <a:lstStyle/>
              <a:p>
                <a:r>
                  <a:rPr lang="ja-JP" altLang="en-US"/>
                  <a:t>多様性を考慮した</a:t>
                </a:r>
                <a:r>
                  <a:rPr lang="en-US" altLang="ja-JP" dirty="0"/>
                  <a:t> </a:t>
                </a:r>
                <a14:m>
                  <m:oMath xmlns:m="http://schemas.openxmlformats.org/officeDocument/2006/math">
                    <m:r>
                      <a:rPr lang="en-US" altLang="ja-JP" i="1">
                        <a:latin typeface="Cambria Math" panose="02040503050406030204" pitchFamily="18" charset="0"/>
                      </a:rPr>
                      <m:t>𝒌</m:t>
                    </m:r>
                  </m:oMath>
                </a14:m>
                <a:r>
                  <a:rPr lang="en-US" altLang="ja-JP" dirty="0"/>
                  <a:t>-MIPS </a:t>
                </a:r>
                <a:r>
                  <a:rPr lang="ja-JP" altLang="en-US"/>
                  <a:t>｜定式化</a:t>
                </a:r>
                <a:endParaRPr kumimoji="1" lang="ja-JP" altLang="en-US"/>
              </a:p>
            </p:txBody>
          </p:sp>
        </mc:Choice>
        <mc:Fallback xmlns="">
          <p:sp>
            <p:nvSpPr>
              <p:cNvPr id="2" name="タイトル 1">
                <a:extLst>
                  <a:ext uri="{FF2B5EF4-FFF2-40B4-BE49-F238E27FC236}">
                    <a16:creationId xmlns:a16="http://schemas.microsoft.com/office/drawing/2014/main" id="{29FD211D-B047-DB78-D227-4A31DBEE6775}"/>
                  </a:ext>
                </a:extLst>
              </p:cNvPr>
              <p:cNvSpPr>
                <a:spLocks noGrp="1" noRot="1" noChangeAspect="1" noMove="1" noResize="1" noEditPoints="1" noAdjustHandles="1" noChangeArrowheads="1" noChangeShapeType="1" noTextEdit="1"/>
              </p:cNvSpPr>
              <p:nvPr>
                <p:ph type="title"/>
              </p:nvPr>
            </p:nvSpPr>
            <p:spPr>
              <a:blipFill>
                <a:blip r:embed="rId3"/>
                <a:stretch>
                  <a:fillRect t="-3175" b="-2698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D9A5A97B-70C1-9DD7-5313-5E38D35DEF26}"/>
              </a:ext>
            </a:extLst>
          </p:cNvPr>
          <p:cNvSpPr>
            <a:spLocks noGrp="1"/>
          </p:cNvSpPr>
          <p:nvPr>
            <p:ph type="sldNum" sz="quarter" idx="12"/>
          </p:nvPr>
        </p:nvSpPr>
        <p:spPr/>
        <p:txBody>
          <a:bodyPr/>
          <a:lstStyle/>
          <a:p>
            <a:fld id="{62AD2499-9603-4A42-A3D0-B63461FED508}" type="slidenum">
              <a:rPr lang="ja-JP" altLang="en-US" smtClean="0"/>
              <a:pPr/>
              <a:t>3</a:t>
            </a:fld>
            <a:endParaRPr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69A1E71-7269-FA91-D59B-6DC86515510F}"/>
                  </a:ext>
                </a:extLst>
              </p:cNvPr>
              <p:cNvSpPr txBox="1"/>
              <p:nvPr/>
            </p:nvSpPr>
            <p:spPr>
              <a:xfrm>
                <a:off x="170439" y="911692"/>
                <a:ext cx="11399916" cy="3467616"/>
              </a:xfrm>
              <a:prstGeom prst="rect">
                <a:avLst/>
              </a:prstGeom>
              <a:noFill/>
            </p:spPr>
            <p:txBody>
              <a:bodyPr wrap="none" rtlCol="0">
                <a:spAutoFit/>
              </a:bodyPr>
              <a:lstStyle/>
              <a:p>
                <a:pPr>
                  <a:lnSpc>
                    <a:spcPct val="150000"/>
                  </a:lnSpc>
                </a:pPr>
                <a:r>
                  <a:rPr lang="ja-JP" altLang="en-US" sz="2000" dirty="0"/>
                  <a:t>入力：クエリベクトル</a:t>
                </a:r>
                <a:r>
                  <a:rPr lang="en-US" altLang="ja-JP" sz="2000" dirty="0"/>
                  <a:t> </a:t>
                </a:r>
                <a14:m>
                  <m:oMath xmlns:m="http://schemas.openxmlformats.org/officeDocument/2006/math">
                    <m:r>
                      <a:rPr lang="en-US" altLang="ja-JP" sz="2000" b="1">
                        <a:latin typeface="Cambria Math" panose="02040503050406030204" pitchFamily="18" charset="0"/>
                      </a:rPr>
                      <m:t>𝐪</m:t>
                    </m:r>
                  </m:oMath>
                </a14:m>
                <a:r>
                  <a:rPr lang="ja-JP" altLang="en-US" sz="2000" b="1" dirty="0"/>
                  <a:t>，</a:t>
                </a:r>
                <a:r>
                  <a:rPr lang="ja-JP" altLang="en-US" sz="2000" dirty="0"/>
                  <a:t>アイテムベクトルの集合</a:t>
                </a:r>
                <a:r>
                  <a:rPr lang="en-US" altLang="ja-JP" sz="2000" dirty="0"/>
                  <a:t> </a:t>
                </a:r>
                <a14:m>
                  <m:oMath xmlns:m="http://schemas.openxmlformats.org/officeDocument/2006/math">
                    <m:r>
                      <a:rPr lang="en-US" altLang="ja-JP" sz="2000" b="1">
                        <a:latin typeface="Cambria Math" panose="02040503050406030204" pitchFamily="18" charset="0"/>
                      </a:rPr>
                      <m:t>𝐏</m:t>
                    </m:r>
                  </m:oMath>
                </a14:m>
                <a:r>
                  <a:rPr lang="ja-JP" altLang="en-US" sz="2000" dirty="0"/>
                  <a:t>，出力サイズ</a:t>
                </a:r>
                <a:r>
                  <a:rPr lang="en-US" altLang="ja-JP" sz="2000" dirty="0"/>
                  <a:t> </a:t>
                </a:r>
                <a14:m>
                  <m:oMath xmlns:m="http://schemas.openxmlformats.org/officeDocument/2006/math">
                    <m:r>
                      <a:rPr lang="en-US" altLang="ja-JP" sz="2000" i="1">
                        <a:latin typeface="Cambria Math" panose="02040503050406030204" pitchFamily="18" charset="0"/>
                      </a:rPr>
                      <m:t>𝑘</m:t>
                    </m:r>
                  </m:oMath>
                </a14:m>
                <a:r>
                  <a:rPr lang="ja-JP" altLang="en-US" sz="2000" dirty="0"/>
                  <a:t>，多様性の調節パラメータ</a:t>
                </a:r>
                <a:r>
                  <a:rPr lang="en-US" altLang="ja-JP" sz="2000" dirty="0"/>
                  <a:t> </a:t>
                </a:r>
                <a14:m>
                  <m:oMath xmlns:m="http://schemas.openxmlformats.org/officeDocument/2006/math">
                    <m:r>
                      <a:rPr lang="en-US" altLang="ja-JP" sz="2000" i="1">
                        <a:latin typeface="Cambria Math" panose="02040503050406030204" pitchFamily="18" charset="0"/>
                        <a:ea typeface="Cambria Math" panose="02040503050406030204" pitchFamily="18" charset="0"/>
                      </a:rPr>
                      <m:t>𝜆</m:t>
                    </m:r>
                  </m:oMath>
                </a14:m>
                <a:r>
                  <a:rPr lang="en-US" altLang="ja-JP" sz="2000" b="1" dirty="0"/>
                  <a:t> </a:t>
                </a:r>
                <a:endParaRPr lang="en-US" altLang="ja-JP" sz="1100" b="1" dirty="0"/>
              </a:p>
              <a:p>
                <a:pPr>
                  <a:lnSpc>
                    <a:spcPct val="150000"/>
                  </a:lnSpc>
                </a:pPr>
                <a:r>
                  <a:rPr lang="ja-JP" altLang="en-US" sz="2000" dirty="0"/>
                  <a:t>出力：集合</a:t>
                </a:r>
                <a:r>
                  <a:rPr lang="en-US" altLang="ja-JP" sz="2000" dirty="0"/>
                  <a:t> </a:t>
                </a:r>
                <a14:m>
                  <m:oMath xmlns:m="http://schemas.openxmlformats.org/officeDocument/2006/math">
                    <m:r>
                      <a:rPr lang="en-US" altLang="ja-JP" sz="2000" b="1">
                        <a:latin typeface="Cambria Math" panose="02040503050406030204" pitchFamily="18" charset="0"/>
                      </a:rPr>
                      <m:t>𝐒</m:t>
                    </m:r>
                  </m:oMath>
                </a14:m>
                <a:r>
                  <a:rPr lang="en-US" altLang="ja-JP" sz="2000" dirty="0">
                    <a:solidFill>
                      <a:srgbClr val="1724FF"/>
                    </a:solidFill>
                  </a:rPr>
                  <a:t> </a:t>
                </a:r>
                <a:r>
                  <a:rPr lang="ja-JP" altLang="en-US" sz="2000" dirty="0"/>
                  <a:t>の</a:t>
                </a:r>
                <a:r>
                  <a:rPr lang="ja-JP" altLang="en-US" sz="2000" dirty="0">
                    <a:solidFill>
                      <a:srgbClr val="1724FF"/>
                    </a:solidFill>
                  </a:rPr>
                  <a:t>目的関数</a:t>
                </a:r>
                <a:r>
                  <a:rPr lang="en-US" altLang="ja-JP" sz="2000" dirty="0">
                    <a:solidFill>
                      <a:srgbClr val="1724FF"/>
                    </a:solidFill>
                  </a:rPr>
                  <a:t> </a:t>
                </a:r>
                <a14:m>
                  <m:oMath xmlns:m="http://schemas.openxmlformats.org/officeDocument/2006/math">
                    <m:r>
                      <a:rPr lang="en-US" altLang="ja-JP" sz="2000" i="1">
                        <a:solidFill>
                          <a:srgbClr val="1724FF"/>
                        </a:solidFill>
                        <a:latin typeface="Cambria Math" panose="02040503050406030204" pitchFamily="18" charset="0"/>
                      </a:rPr>
                      <m:t>𝑓</m:t>
                    </m:r>
                    <m:d>
                      <m:dPr>
                        <m:ctrlPr>
                          <a:rPr lang="en-US" altLang="ja-JP" sz="2000" b="1"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𝐒</m:t>
                        </m:r>
                      </m:e>
                    </m:d>
                    <m:r>
                      <a:rPr lang="en-US" altLang="ja-JP" sz="2000" b="1" i="1">
                        <a:solidFill>
                          <a:srgbClr val="1724FF"/>
                        </a:solidFill>
                        <a:latin typeface="Cambria Math" panose="02040503050406030204" pitchFamily="18" charset="0"/>
                      </a:rPr>
                      <m:t>=</m:t>
                    </m:r>
                    <m:f>
                      <m:fPr>
                        <m:ctrlPr>
                          <a:rPr lang="en-US" altLang="ja-JP" sz="2000" i="1">
                            <a:solidFill>
                              <a:srgbClr val="1724FF"/>
                            </a:solidFill>
                            <a:latin typeface="Cambria Math" panose="02040503050406030204" pitchFamily="18" charset="0"/>
                          </a:rPr>
                        </m:ctrlPr>
                      </m:fPr>
                      <m:num>
                        <m:r>
                          <a:rPr lang="en-US" altLang="ja-JP" sz="2000" i="1">
                            <a:solidFill>
                              <a:srgbClr val="1724FF"/>
                            </a:solidFill>
                            <a:latin typeface="Cambria Math" panose="02040503050406030204" pitchFamily="18" charset="0"/>
                          </a:rPr>
                          <m:t>𝜆</m:t>
                        </m:r>
                      </m:num>
                      <m:den>
                        <m:r>
                          <a:rPr lang="en-US" altLang="ja-JP" sz="2000" i="1">
                            <a:solidFill>
                              <a:srgbClr val="1724FF"/>
                            </a:solidFill>
                            <a:latin typeface="Cambria Math" panose="02040503050406030204" pitchFamily="18" charset="0"/>
                          </a:rPr>
                          <m:t>𝑘</m:t>
                        </m:r>
                      </m:den>
                    </m:f>
                    <m:nary>
                      <m:naryPr>
                        <m:chr m:val="∑"/>
                        <m:supHide m:val="on"/>
                        <m:ctrlPr>
                          <a:rPr lang="en-US" altLang="ja-JP" sz="2000" i="1">
                            <a:solidFill>
                              <a:srgbClr val="1724FF"/>
                            </a:solidFill>
                            <a:latin typeface="Cambria Math" panose="02040503050406030204" pitchFamily="18" charset="0"/>
                          </a:rPr>
                        </m:ctrlPr>
                      </m:naryPr>
                      <m:sub>
                        <m:r>
                          <a:rPr lang="en-US" altLang="ja-JP" sz="2000" b="1">
                            <a:solidFill>
                              <a:srgbClr val="1724FF"/>
                            </a:solidFill>
                            <a:latin typeface="Cambria Math" panose="02040503050406030204" pitchFamily="18" charset="0"/>
                          </a:rPr>
                          <m:t>𝐩</m:t>
                        </m:r>
                        <m:r>
                          <a:rPr lang="en-US" altLang="ja-JP" sz="2000"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sub>
                      <m:sup/>
                      <m:e>
                        <m:r>
                          <a:rPr lang="en-US" altLang="ja-JP" sz="2000" b="1">
                            <a:solidFill>
                              <a:srgbClr val="1724FF"/>
                            </a:solidFill>
                            <a:latin typeface="Cambria Math" panose="02040503050406030204" pitchFamily="18" charset="0"/>
                          </a:rPr>
                          <m:t>𝐩</m:t>
                        </m:r>
                        <m:r>
                          <a:rPr lang="en-US" altLang="ja-JP" sz="2000"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𝐪</m:t>
                        </m:r>
                        <m:r>
                          <a:rPr lang="en-US" altLang="ja-JP" sz="2000" i="1">
                            <a:solidFill>
                              <a:srgbClr val="1724FF"/>
                            </a:solidFill>
                            <a:latin typeface="Cambria Math" panose="02040503050406030204" pitchFamily="18" charset="0"/>
                          </a:rPr>
                          <m:t>+</m:t>
                        </m:r>
                        <m:r>
                          <a:rPr lang="en-US" altLang="ja-JP" sz="2000" i="1">
                            <a:solidFill>
                              <a:srgbClr val="1724FF"/>
                            </a:solidFill>
                            <a:latin typeface="Cambria Math" panose="02040503050406030204" pitchFamily="18" charset="0"/>
                          </a:rPr>
                          <m:t>𝑐</m:t>
                        </m:r>
                        <m:d>
                          <m:dPr>
                            <m:ctrlPr>
                              <a:rPr lang="en-US" altLang="ja-JP" sz="2000" i="1">
                                <a:solidFill>
                                  <a:srgbClr val="1724FF"/>
                                </a:solidFill>
                                <a:latin typeface="Cambria Math" panose="02040503050406030204" pitchFamily="18" charset="0"/>
                              </a:rPr>
                            </m:ctrlPr>
                          </m:dPr>
                          <m:e>
                            <m:r>
                              <a:rPr lang="en-US" altLang="ja-JP" sz="2000" i="1">
                                <a:solidFill>
                                  <a:srgbClr val="1724FF"/>
                                </a:solidFill>
                                <a:latin typeface="Cambria Math" panose="02040503050406030204" pitchFamily="18" charset="0"/>
                              </a:rPr>
                              <m:t>1−</m:t>
                            </m:r>
                            <m:r>
                              <a:rPr lang="en-US" altLang="ja-JP" sz="2000" i="1">
                                <a:solidFill>
                                  <a:srgbClr val="1724FF"/>
                                </a:solidFill>
                                <a:latin typeface="Cambria Math" panose="02040503050406030204" pitchFamily="18" charset="0"/>
                              </a:rPr>
                              <m:t>𝜆</m:t>
                            </m:r>
                          </m:e>
                        </m:d>
                        <m:r>
                          <m:rPr>
                            <m:sty m:val="p"/>
                          </m:rPr>
                          <a:rPr lang="en-US" altLang="ja-JP" sz="2000">
                            <a:solidFill>
                              <a:srgbClr val="1724FF"/>
                            </a:solidFill>
                            <a:latin typeface="Cambria Math" panose="02040503050406030204" pitchFamily="18" charset="0"/>
                          </a:rPr>
                          <m:t>mi</m:t>
                        </m:r>
                        <m:sSub>
                          <m:sSubPr>
                            <m:ctrlPr>
                              <a:rPr lang="en-US" altLang="ja-JP" sz="2000" i="1">
                                <a:solidFill>
                                  <a:srgbClr val="1724FF"/>
                                </a:solidFill>
                                <a:latin typeface="Cambria Math" panose="02040503050406030204" pitchFamily="18" charset="0"/>
                              </a:rPr>
                            </m:ctrlPr>
                          </m:sSubPr>
                          <m:e>
                            <m:r>
                              <m:rPr>
                                <m:sty m:val="p"/>
                              </m:rPr>
                              <a:rPr lang="en-US" altLang="ja-JP" sz="2000">
                                <a:solidFill>
                                  <a:srgbClr val="1724FF"/>
                                </a:solidFill>
                                <a:latin typeface="Cambria Math" panose="02040503050406030204" pitchFamily="18" charset="0"/>
                              </a:rPr>
                              <m:t>n</m:t>
                            </m:r>
                          </m:e>
                          <m:sub>
                            <m:r>
                              <a:rPr lang="en-US" altLang="ja-JP" sz="2000" b="1">
                                <a:solidFill>
                                  <a:srgbClr val="1724FF"/>
                                </a:solidFill>
                                <a:latin typeface="Cambria Math" panose="02040503050406030204" pitchFamily="18" charset="0"/>
                              </a:rPr>
                              <m:t>𝐩</m:t>
                            </m:r>
                            <m:r>
                              <a:rPr lang="en-US" altLang="ja-JP" sz="2000">
                                <a:solidFill>
                                  <a:srgbClr val="1724FF"/>
                                </a:solidFill>
                                <a:latin typeface="Cambria Math" panose="02040503050406030204" pitchFamily="18" charset="0"/>
                              </a:rPr>
                              <m:t>,</m:t>
                            </m:r>
                            <m:sSup>
                              <m:sSupPr>
                                <m:ctrlPr>
                                  <a:rPr lang="en-US" altLang="ja-JP" sz="2000" i="1">
                                    <a:solidFill>
                                      <a:srgbClr val="1724FF"/>
                                    </a:solidFill>
                                    <a:latin typeface="Cambria Math" panose="02040503050406030204" pitchFamily="18" charset="0"/>
                                  </a:rPr>
                                </m:ctrlPr>
                              </m:sSupPr>
                              <m:e>
                                <m:r>
                                  <a:rPr lang="en-US" altLang="ja-JP" sz="2000" b="1">
                                    <a:solidFill>
                                      <a:srgbClr val="1724FF"/>
                                    </a:solidFill>
                                    <a:latin typeface="Cambria Math" panose="02040503050406030204" pitchFamily="18" charset="0"/>
                                  </a:rPr>
                                  <m:t>𝐩</m:t>
                                </m:r>
                              </m:e>
                              <m:sup>
                                <m:r>
                                  <a:rPr lang="en-US" altLang="ja-JP" sz="2000">
                                    <a:solidFill>
                                      <a:srgbClr val="1724FF"/>
                                    </a:solidFill>
                                    <a:latin typeface="Cambria Math" panose="02040503050406030204" pitchFamily="18" charset="0"/>
                                  </a:rPr>
                                  <m:t>′</m:t>
                                </m:r>
                              </m:sup>
                            </m:sSup>
                            <m:r>
                              <a:rPr lang="en-US" altLang="ja-JP" sz="2000">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sub>
                        </m:sSub>
                        <m:r>
                          <a:rPr lang="en-US" altLang="ja-JP" sz="2000">
                            <a:solidFill>
                              <a:srgbClr val="1724FF"/>
                            </a:solidFill>
                            <a:latin typeface="Cambria Math" panose="02040503050406030204" pitchFamily="18" charset="0"/>
                          </a:rPr>
                          <m:t> </m:t>
                        </m:r>
                        <m:r>
                          <a:rPr lang="en-US" altLang="ja-JP" sz="2000" i="1">
                            <a:solidFill>
                              <a:srgbClr val="1724FF"/>
                            </a:solidFill>
                            <a:latin typeface="Cambria Math" panose="02040503050406030204" pitchFamily="18" charset="0"/>
                          </a:rPr>
                          <m:t>𝑑𝑖𝑠𝑡</m:t>
                        </m:r>
                        <m:d>
                          <m:dPr>
                            <m:ctrlPr>
                              <a:rPr lang="en-US" altLang="ja-JP" sz="2000"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𝐩</m:t>
                            </m:r>
                            <m:r>
                              <a:rPr lang="en-US" altLang="ja-JP" sz="2000" b="1">
                                <a:solidFill>
                                  <a:srgbClr val="1724FF"/>
                                </a:solidFill>
                                <a:latin typeface="Cambria Math" panose="02040503050406030204" pitchFamily="18" charset="0"/>
                              </a:rPr>
                              <m:t>,</m:t>
                            </m:r>
                            <m:sSup>
                              <m:sSupPr>
                                <m:ctrlPr>
                                  <a:rPr lang="en-US" altLang="ja-JP" sz="2000" b="1" i="1">
                                    <a:solidFill>
                                      <a:srgbClr val="1724FF"/>
                                    </a:solidFill>
                                    <a:latin typeface="Cambria Math" panose="02040503050406030204" pitchFamily="18" charset="0"/>
                                  </a:rPr>
                                </m:ctrlPr>
                              </m:sSupPr>
                              <m:e>
                                <m:r>
                                  <a:rPr lang="en-US" altLang="ja-JP" sz="2000" b="1">
                                    <a:solidFill>
                                      <a:srgbClr val="1724FF"/>
                                    </a:solidFill>
                                    <a:latin typeface="Cambria Math" panose="02040503050406030204" pitchFamily="18" charset="0"/>
                                  </a:rPr>
                                  <m:t>𝐩</m:t>
                                </m:r>
                              </m:e>
                              <m:sup>
                                <m:r>
                                  <a:rPr lang="en-US" altLang="ja-JP" sz="2000" b="1">
                                    <a:solidFill>
                                      <a:srgbClr val="1724FF"/>
                                    </a:solidFill>
                                    <a:latin typeface="Cambria Math" panose="02040503050406030204" pitchFamily="18" charset="0"/>
                                  </a:rPr>
                                  <m:t>′</m:t>
                                </m:r>
                              </m:sup>
                            </m:sSup>
                          </m:e>
                        </m:d>
                      </m:e>
                    </m:nary>
                  </m:oMath>
                </a14:m>
                <a:r>
                  <a:rPr lang="en-US" altLang="ja-JP" sz="2000" b="1" dirty="0"/>
                  <a:t> </a:t>
                </a:r>
                <a:r>
                  <a:rPr lang="ja-JP" altLang="en-US" sz="2000" dirty="0"/>
                  <a:t>を最大化する</a:t>
                </a:r>
                <a:r>
                  <a:rPr lang="en-US" altLang="ja-JP" sz="2000" dirty="0"/>
                  <a:t> </a:t>
                </a:r>
                <a14:m>
                  <m:oMath xmlns:m="http://schemas.openxmlformats.org/officeDocument/2006/math">
                    <m:sSup>
                      <m:sSupPr>
                        <m:ctrlPr>
                          <a:rPr lang="en-US" altLang="ja-JP" sz="2000" i="1">
                            <a:latin typeface="Cambria Math" panose="02040503050406030204" pitchFamily="18" charset="0"/>
                          </a:rPr>
                        </m:ctrlPr>
                      </m:sSupPr>
                      <m:e>
                        <m:r>
                          <a:rPr lang="en-US" altLang="ja-JP" sz="2000" b="1">
                            <a:latin typeface="Cambria Math" panose="02040503050406030204" pitchFamily="18" charset="0"/>
                          </a:rPr>
                          <m:t>𝐒</m:t>
                        </m:r>
                      </m:e>
                      <m:sup>
                        <m:r>
                          <a:rPr lang="en-US" altLang="ja-JP" sz="2000" i="1">
                            <a:latin typeface="Cambria Math" panose="02040503050406030204" pitchFamily="18" charset="0"/>
                          </a:rPr>
                          <m:t>∗</m:t>
                        </m:r>
                      </m:sup>
                    </m:sSup>
                  </m:oMath>
                </a14:m>
                <a:endParaRPr lang="en-US" altLang="ja-JP" sz="2000" b="1" dirty="0"/>
              </a:p>
              <a:p>
                <a:pPr marL="800100" lvl="1" indent="-342900">
                  <a:lnSpc>
                    <a:spcPct val="150000"/>
                  </a:lnSpc>
                  <a:buFont typeface="Wingdings" pitchFamily="2" charset="2"/>
                  <a:buChar char="p"/>
                </a:pP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𝐒</m:t>
                        </m:r>
                      </m:e>
                      <m:sup>
                        <m:r>
                          <a:rPr lang="en-US" altLang="ja-JP" i="1">
                            <a:latin typeface="Cambria Math" panose="02040503050406030204" pitchFamily="18" charset="0"/>
                          </a:rPr>
                          <m:t>∗</m:t>
                        </m:r>
                      </m:sup>
                    </m:sSup>
                    <m:r>
                      <a:rPr lang="en-US" altLang="ja-JP">
                        <a:latin typeface="Cambria Math" panose="02040503050406030204" pitchFamily="18" charset="0"/>
                      </a:rPr>
                      <m:t>=</m:t>
                    </m:r>
                    <m:r>
                      <m:rPr>
                        <m:sty m:val="p"/>
                      </m:rPr>
                      <a:rPr lang="en-US" altLang="ja-JP">
                        <a:latin typeface="Cambria Math" panose="02040503050406030204" pitchFamily="18" charset="0"/>
                      </a:rPr>
                      <m:t>arg</m:t>
                    </m:r>
                    <m:limLow>
                      <m:limLowPr>
                        <m:ctrlPr>
                          <a:rPr lang="en-US" altLang="ja-JP" i="1">
                            <a:latin typeface="Cambria Math" panose="02040503050406030204" pitchFamily="18" charset="0"/>
                          </a:rPr>
                        </m:ctrlPr>
                      </m:limLowPr>
                      <m:e>
                        <m:r>
                          <m:rPr>
                            <m:sty m:val="p"/>
                          </m:rPr>
                          <a:rPr lang="en-US" altLang="ja-JP">
                            <a:latin typeface="Cambria Math" panose="02040503050406030204" pitchFamily="18" charset="0"/>
                          </a:rPr>
                          <m:t>max</m:t>
                        </m:r>
                      </m:e>
                      <m:lim>
                        <m:r>
                          <a:rPr lang="en-US" altLang="ja-JP" b="1">
                            <a:latin typeface="Cambria Math" panose="02040503050406030204" pitchFamily="18" charset="0"/>
                          </a:rPr>
                          <m:t>𝐒</m:t>
                        </m:r>
                        <m:r>
                          <a:rPr lang="en-US" altLang="ja-JP" i="1">
                            <a:latin typeface="Cambria Math" panose="02040503050406030204" pitchFamily="18" charset="0"/>
                            <a:ea typeface="Cambria Math" panose="02040503050406030204" pitchFamily="18" charset="0"/>
                          </a:rPr>
                          <m:t>⊆</m:t>
                        </m:r>
                        <m:r>
                          <a:rPr lang="en-US" altLang="ja-JP" b="1">
                            <a:latin typeface="Cambria Math" panose="02040503050406030204" pitchFamily="18" charset="0"/>
                          </a:rPr>
                          <m:t>𝐏</m:t>
                        </m:r>
                        <m:r>
                          <a:rPr lang="en-US" altLang="ja-JP" i="1">
                            <a:latin typeface="Cambria Math" panose="02040503050406030204" pitchFamily="18" charset="0"/>
                          </a:rPr>
                          <m:t>, </m:t>
                        </m:r>
                        <m:d>
                          <m:dPr>
                            <m:begChr m:val="|"/>
                            <m:endChr m:val="|"/>
                            <m:ctrlPr>
                              <a:rPr lang="en-US" altLang="ja-JP" b="1" i="1">
                                <a:latin typeface="Cambria Math" panose="02040503050406030204" pitchFamily="18" charset="0"/>
                              </a:rPr>
                            </m:ctrlPr>
                          </m:dPr>
                          <m:e>
                            <m:r>
                              <a:rPr lang="en-US" altLang="ja-JP" b="1">
                                <a:latin typeface="Cambria Math" panose="02040503050406030204" pitchFamily="18" charset="0"/>
                              </a:rPr>
                              <m:t>𝐒</m:t>
                            </m:r>
                          </m:e>
                        </m:d>
                        <m:r>
                          <a:rPr lang="en-US" altLang="ja-JP" i="1">
                            <a:latin typeface="Cambria Math" panose="02040503050406030204" pitchFamily="18" charset="0"/>
                          </a:rPr>
                          <m:t>=</m:t>
                        </m:r>
                        <m:r>
                          <a:rPr lang="en-US" altLang="ja-JP" i="1">
                            <a:latin typeface="Cambria Math" panose="02040503050406030204" pitchFamily="18" charset="0"/>
                          </a:rPr>
                          <m:t>𝑘</m:t>
                        </m:r>
                      </m:lim>
                    </m:limLow>
                    <m:r>
                      <a:rPr lang="en-US" altLang="ja-JP" i="1">
                        <a:latin typeface="Cambria Math" panose="02040503050406030204" pitchFamily="18" charset="0"/>
                      </a:rPr>
                      <m:t>𝑓</m:t>
                    </m:r>
                    <m:d>
                      <m:dPr>
                        <m:ctrlPr>
                          <a:rPr lang="en-US" altLang="ja-JP" b="1" i="1">
                            <a:latin typeface="Cambria Math" panose="02040503050406030204" pitchFamily="18" charset="0"/>
                          </a:rPr>
                        </m:ctrlPr>
                      </m:dPr>
                      <m:e>
                        <m:r>
                          <a:rPr lang="en-US" altLang="ja-JP" b="1">
                            <a:latin typeface="Cambria Math" panose="02040503050406030204" pitchFamily="18" charset="0"/>
                          </a:rPr>
                          <m:t>𝐒</m:t>
                        </m:r>
                      </m:e>
                    </m:d>
                  </m:oMath>
                </a14:m>
                <a:endParaRPr lang="en-US" altLang="ja-JP" b="1" dirty="0"/>
              </a:p>
              <a:p>
                <a:pPr marL="800100" lvl="1" indent="-342900">
                  <a:lnSpc>
                    <a:spcPct val="150000"/>
                  </a:lnSpc>
                  <a:buFont typeface="Wingdings" pitchFamily="2" charset="2"/>
                  <a:buChar char="p"/>
                </a:pPr>
                <a:r>
                  <a:rPr lang="ja-JP" altLang="en-US" dirty="0"/>
                  <a:t>内積は</a:t>
                </a:r>
                <a:r>
                  <a:rPr lang="en-US" altLang="ja-JP" dirty="0"/>
                  <a:t> MF </a:t>
                </a:r>
                <a:r>
                  <a:rPr lang="ja-JP" altLang="en-US" dirty="0"/>
                  <a:t>から生成されるベクトル</a:t>
                </a:r>
                <a:r>
                  <a:rPr lang="ja-JP" altLang="en-US"/>
                  <a:t>で計算</a:t>
                </a:r>
                <a:endParaRPr lang="en-US" altLang="ja-JP" dirty="0"/>
              </a:p>
              <a:p>
                <a:pPr marL="800100" lvl="1" indent="-342900">
                  <a:lnSpc>
                    <a:spcPct val="150000"/>
                  </a:lnSpc>
                  <a:buFont typeface="Wingdings" pitchFamily="2" charset="2"/>
                  <a:buChar char="p"/>
                </a:pPr>
                <a:r>
                  <a:rPr lang="ja-JP" altLang="en-US"/>
                  <a:t>距離</a:t>
                </a:r>
                <a:r>
                  <a:rPr lang="ja-JP" altLang="en-US" dirty="0"/>
                  <a:t>は</a:t>
                </a:r>
                <a:r>
                  <a:rPr lang="en-US" altLang="ja-JP" dirty="0"/>
                  <a:t> Item2Vec</a:t>
                </a:r>
                <a:r>
                  <a:rPr lang="en-US" altLang="ja-JP" sz="1400" dirty="0"/>
                  <a:t>[1] </a:t>
                </a:r>
                <a:r>
                  <a:rPr lang="ja-JP" altLang="en-US" dirty="0"/>
                  <a:t>から生成されるベクトルで計算</a:t>
                </a:r>
                <a:endParaRPr lang="en-US" altLang="ja-JP" dirty="0"/>
              </a:p>
              <a:p>
                <a:pPr marL="800100" lvl="1" indent="-342900">
                  <a:lnSpc>
                    <a:spcPct val="150000"/>
                  </a:lnSpc>
                  <a:buFont typeface="Wingdings" pitchFamily="2" charset="2"/>
                  <a:buChar char="p"/>
                </a:pPr>
                <a14:m>
                  <m:oMath xmlns:m="http://schemas.openxmlformats.org/officeDocument/2006/math">
                    <m:r>
                      <a:rPr lang="en-US" altLang="ja-JP" i="1">
                        <a:latin typeface="Cambria Math" panose="02040503050406030204" pitchFamily="18" charset="0"/>
                      </a:rPr>
                      <m:t>𝑐</m:t>
                    </m:r>
                  </m:oMath>
                </a14:m>
                <a:r>
                  <a:rPr lang="en-US" altLang="ja-JP" dirty="0"/>
                  <a:t> </a:t>
                </a:r>
                <a:r>
                  <a:rPr lang="ja-JP" altLang="en-US" dirty="0"/>
                  <a:t>：</a:t>
                </a:r>
                <a:r>
                  <a:rPr lang="ja-JP" altLang="en-US"/>
                  <a:t>スケーリング定数</a:t>
                </a:r>
                <a:endParaRPr lang="en-US" altLang="ja-JP" sz="900" dirty="0"/>
              </a:p>
              <a:p>
                <a:pPr marL="800100" lvl="1" indent="-342900">
                  <a:lnSpc>
                    <a:spcPct val="150000"/>
                  </a:lnSpc>
                  <a:buFont typeface="Wingdings" pitchFamily="2" charset="2"/>
                  <a:buChar char="p"/>
                </a:pPr>
                <a:endParaRPr lang="en-US" altLang="ja-JP" sz="2000" b="1" dirty="0"/>
              </a:p>
            </p:txBody>
          </p:sp>
        </mc:Choice>
        <mc:Fallback xmlns="">
          <p:sp>
            <p:nvSpPr>
              <p:cNvPr id="6" name="テキスト ボックス 5">
                <a:extLst>
                  <a:ext uri="{FF2B5EF4-FFF2-40B4-BE49-F238E27FC236}">
                    <a16:creationId xmlns:a16="http://schemas.microsoft.com/office/drawing/2014/main" id="{C69A1E71-7269-FA91-D59B-6DC86515510F}"/>
                  </a:ext>
                </a:extLst>
              </p:cNvPr>
              <p:cNvSpPr txBox="1">
                <a:spLocks noRot="1" noChangeAspect="1" noMove="1" noResize="1" noEditPoints="1" noAdjustHandles="1" noChangeArrowheads="1" noChangeShapeType="1" noTextEdit="1"/>
              </p:cNvSpPr>
              <p:nvPr/>
            </p:nvSpPr>
            <p:spPr>
              <a:xfrm>
                <a:off x="170439" y="911692"/>
                <a:ext cx="11399916" cy="3467616"/>
              </a:xfrm>
              <a:prstGeom prst="rect">
                <a:avLst/>
              </a:prstGeom>
              <a:blipFill>
                <a:blip r:embed="rId4"/>
                <a:stretch>
                  <a:fillRect l="-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703641E-D6FF-D3F5-FE46-31ECDD9C9682}"/>
                  </a:ext>
                </a:extLst>
              </p:cNvPr>
              <p:cNvSpPr txBox="1"/>
              <p:nvPr/>
            </p:nvSpPr>
            <p:spPr>
              <a:xfrm>
                <a:off x="252249" y="4485259"/>
                <a:ext cx="9886040" cy="1808187"/>
              </a:xfrm>
              <a:prstGeom prst="rect">
                <a:avLst/>
              </a:prstGeom>
              <a:noFill/>
            </p:spPr>
            <p:txBody>
              <a:bodyPr wrap="none" rtlCol="0">
                <a:spAutoFit/>
              </a:bodyPr>
              <a:lstStyle/>
              <a:p>
                <a:r>
                  <a:rPr lang="ja-JP" altLang="en-US" sz="2400"/>
                  <a:t>定式化のセマンティック：</a:t>
                </a:r>
                <a:endParaRPr lang="en-US" altLang="ja-JP" sz="2400" dirty="0"/>
              </a:p>
              <a:p>
                <a:pPr marL="971550" lvl="1" indent="-514350">
                  <a:lnSpc>
                    <a:spcPct val="150000"/>
                  </a:lnSpc>
                  <a:buFont typeface="+mj-lt"/>
                  <a:buAutoNum type="romanLcPeriod"/>
                </a:pPr>
                <a:r>
                  <a:rPr lang="ja-JP" altLang="en-US" sz="2000"/>
                  <a:t>ユーザベクトル（クエリ）と高い内積を持つアイテムを推薦リストが含む．</a:t>
                </a:r>
                <a:endParaRPr lang="en-US" altLang="ja-JP" sz="2000" dirty="0"/>
              </a:p>
              <a:p>
                <a:pPr marL="971550" lvl="1" indent="-514350">
                  <a:lnSpc>
                    <a:spcPct val="150000"/>
                  </a:lnSpc>
                  <a:buFont typeface="+mj-lt"/>
                  <a:buAutoNum type="romanLcPeriod"/>
                </a:pPr>
                <a:r>
                  <a:rPr lang="ja-JP" altLang="en-US" sz="2000"/>
                  <a:t>推薦リスト中のアイテム間の類似度は小さい．</a:t>
                </a:r>
                <a:endParaRPr lang="en-US" altLang="ja-JP" sz="2000" dirty="0"/>
              </a:p>
              <a:p>
                <a:pPr marL="971550" lvl="1" indent="-514350">
                  <a:lnSpc>
                    <a:spcPct val="150000"/>
                  </a:lnSpc>
                  <a:buFont typeface="+mj-lt"/>
                  <a:buAutoNum type="romanLcPeriod"/>
                </a:pPr>
                <a:r>
                  <a:rPr lang="ja-JP" altLang="en-US" sz="2000"/>
                  <a:t>ユーザは多様性の度合いを</a:t>
                </a:r>
                <a:r>
                  <a:rPr lang="en-US" altLang="ja-JP" sz="2000" dirty="0"/>
                  <a:t> </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𝜆</m:t>
                    </m:r>
                  </m:oMath>
                </a14:m>
                <a:r>
                  <a:rPr lang="en-US" altLang="ja-JP" sz="2000" dirty="0"/>
                  <a:t> </a:t>
                </a:r>
                <a:r>
                  <a:rPr lang="ja-JP" altLang="en-US" sz="2000"/>
                  <a:t>を通して調節可能</a:t>
                </a:r>
                <a:endParaRPr lang="en-US" altLang="ja-JP" sz="2000" dirty="0"/>
              </a:p>
            </p:txBody>
          </p:sp>
        </mc:Choice>
        <mc:Fallback xmlns="">
          <p:sp>
            <p:nvSpPr>
              <p:cNvPr id="8" name="テキスト ボックス 7">
                <a:extLst>
                  <a:ext uri="{FF2B5EF4-FFF2-40B4-BE49-F238E27FC236}">
                    <a16:creationId xmlns:a16="http://schemas.microsoft.com/office/drawing/2014/main" id="{6703641E-D6FF-D3F5-FE46-31ECDD9C9682}"/>
                  </a:ext>
                </a:extLst>
              </p:cNvPr>
              <p:cNvSpPr txBox="1">
                <a:spLocks noRot="1" noChangeAspect="1" noMove="1" noResize="1" noEditPoints="1" noAdjustHandles="1" noChangeArrowheads="1" noChangeShapeType="1" noTextEdit="1"/>
              </p:cNvSpPr>
              <p:nvPr/>
            </p:nvSpPr>
            <p:spPr>
              <a:xfrm>
                <a:off x="252249" y="4485259"/>
                <a:ext cx="9886040" cy="1808187"/>
              </a:xfrm>
              <a:prstGeom prst="rect">
                <a:avLst/>
              </a:prstGeom>
              <a:blipFill>
                <a:blip r:embed="rId5"/>
                <a:stretch>
                  <a:fillRect l="-897" t="-2098" b="-5594"/>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FE6B2A94-419D-E452-1979-79EE2F387A5C}"/>
              </a:ext>
            </a:extLst>
          </p:cNvPr>
          <p:cNvSpPr txBox="1"/>
          <p:nvPr/>
        </p:nvSpPr>
        <p:spPr>
          <a:xfrm>
            <a:off x="-2400" y="6619080"/>
            <a:ext cx="12192000" cy="220573"/>
          </a:xfrm>
          <a:prstGeom prst="rect">
            <a:avLst/>
          </a:prstGeom>
          <a:noFill/>
        </p:spPr>
        <p:txBody>
          <a:bodyPr wrap="square" rtlCol="0">
            <a:spAutoFit/>
          </a:bodyPr>
          <a:lstStyle/>
          <a:p>
            <a:pPr>
              <a:lnSpc>
                <a:spcPts val="1000"/>
              </a:lnSpc>
            </a:pPr>
            <a:r>
              <a:rPr lang="en-US" altLang="ja-JP" sz="900" dirty="0"/>
              <a:t>[1] Item2vec neural item embedding for collaborative filtering In </a:t>
            </a:r>
            <a:r>
              <a:rPr lang="en-US" altLang="ja-JP" sz="900" i="1" dirty="0"/>
              <a:t>MLSP (ICASSP workshop)</a:t>
            </a:r>
            <a:r>
              <a:rPr lang="en-US" altLang="ja-JP" sz="900" dirty="0"/>
              <a:t> 2016..</a:t>
            </a:r>
            <a:endParaRPr kumimoji="1" lang="en-US" altLang="ja-JP" sz="900" dirty="0"/>
          </a:p>
        </p:txBody>
      </p:sp>
    </p:spTree>
    <p:extLst>
      <p:ext uri="{BB962C8B-B14F-4D97-AF65-F5344CB8AC3E}">
        <p14:creationId xmlns:p14="http://schemas.microsoft.com/office/powerpoint/2010/main" val="328817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6CE001-0B29-7CE0-7FAD-B95B3A9D5F97}"/>
              </a:ext>
            </a:extLst>
          </p:cNvPr>
          <p:cNvSpPr>
            <a:spLocks noGrp="1"/>
          </p:cNvSpPr>
          <p:nvPr>
            <p:ph type="title"/>
          </p:nvPr>
        </p:nvSpPr>
        <p:spPr/>
        <p:txBody>
          <a:bodyPr/>
          <a:lstStyle/>
          <a:p>
            <a:r>
              <a:rPr kumimoji="1" lang="ja-JP" altLang="en-US" dirty="0"/>
              <a:t>ケーススタディ</a:t>
            </a:r>
            <a:r>
              <a:rPr kumimoji="1" lang="ja-JP" altLang="en-US" sz="2400" dirty="0"/>
              <a:t>：</a:t>
            </a:r>
            <a:r>
              <a:rPr lang="en-US" altLang="ja-JP" sz="2400" b="1" dirty="0" err="1"/>
              <a:t>MovieLens</a:t>
            </a:r>
            <a:r>
              <a:rPr lang="en-US" altLang="ja-JP" sz="2400" b="1" dirty="0"/>
              <a:t> </a:t>
            </a:r>
            <a:r>
              <a:rPr lang="ja-JP" altLang="en-US" sz="2400" b="1" dirty="0"/>
              <a:t>におけるユーザの推薦リストの変化</a:t>
            </a:r>
            <a:endParaRPr kumimoji="1" lang="ja-JP" altLang="en-US" sz="2400" dirty="0"/>
          </a:p>
        </p:txBody>
      </p:sp>
      <p:sp>
        <p:nvSpPr>
          <p:cNvPr id="3" name="コンテンツ プレースホルダー 2">
            <a:extLst>
              <a:ext uri="{FF2B5EF4-FFF2-40B4-BE49-F238E27FC236}">
                <a16:creationId xmlns:a16="http://schemas.microsoft.com/office/drawing/2014/main" id="{230D1307-CD03-E39B-32AD-31BDFDD06038}"/>
              </a:ext>
            </a:extLst>
          </p:cNvPr>
          <p:cNvSpPr>
            <a:spLocks noGrp="1"/>
          </p:cNvSpPr>
          <p:nvPr>
            <p:ph idx="1"/>
          </p:nvPr>
        </p:nvSpPr>
        <p:spPr/>
        <p:txBody>
          <a:bodyPr/>
          <a:lstStyle/>
          <a:p>
            <a:pPr marL="0" indent="0">
              <a:buNone/>
            </a:pPr>
            <a:endParaRPr lang="en-US" altLang="ja-JP" b="1"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AF904E00-3BEC-77C6-B393-31E154DFAB7B}"/>
              </a:ext>
            </a:extLst>
          </p:cNvPr>
          <p:cNvSpPr>
            <a:spLocks noGrp="1"/>
          </p:cNvSpPr>
          <p:nvPr>
            <p:ph type="sldNum" sz="quarter" idx="12"/>
          </p:nvPr>
        </p:nvSpPr>
        <p:spPr/>
        <p:txBody>
          <a:bodyPr/>
          <a:lstStyle/>
          <a:p>
            <a:fld id="{62AD2499-9603-4A42-A3D0-B63461FED508}" type="slidenum">
              <a:rPr lang="ja-JP" altLang="en-US" smtClean="0"/>
              <a:pPr/>
              <a:t>4</a:t>
            </a:fld>
            <a:endParaRPr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4A91B6A6-3438-1EEC-EB3F-E2DFACEFC07F}"/>
                  </a:ext>
                </a:extLst>
              </p:cNvPr>
              <p:cNvGraphicFramePr>
                <a:graphicFrameLocks noGrp="1"/>
              </p:cNvGraphicFramePr>
              <p:nvPr>
                <p:extLst>
                  <p:ext uri="{D42A27DB-BD31-4B8C-83A1-F6EECF244321}">
                    <p14:modId xmlns:p14="http://schemas.microsoft.com/office/powerpoint/2010/main" val="2140544827"/>
                  </p:ext>
                </p:extLst>
              </p:nvPr>
            </p:nvGraphicFramePr>
            <p:xfrm>
              <a:off x="118166" y="1525059"/>
              <a:ext cx="11953267" cy="4041056"/>
            </p:xfrm>
            <a:graphic>
              <a:graphicData uri="http://schemas.openxmlformats.org/drawingml/2006/table">
                <a:tbl>
                  <a:tblPr firstRow="1" bandRow="1">
                    <a:tableStyleId>{5940675A-B579-460E-94D1-54222C63F5DA}</a:tableStyleId>
                  </a:tblPr>
                  <a:tblGrid>
                    <a:gridCol w="644843">
                      <a:extLst>
                        <a:ext uri="{9D8B030D-6E8A-4147-A177-3AD203B41FA5}">
                          <a16:colId xmlns:a16="http://schemas.microsoft.com/office/drawing/2014/main" val="2521176082"/>
                        </a:ext>
                      </a:extLst>
                    </a:gridCol>
                    <a:gridCol w="4762168">
                      <a:extLst>
                        <a:ext uri="{9D8B030D-6E8A-4147-A177-3AD203B41FA5}">
                          <a16:colId xmlns:a16="http://schemas.microsoft.com/office/drawing/2014/main" val="1423823041"/>
                        </a:ext>
                      </a:extLst>
                    </a:gridCol>
                    <a:gridCol w="933769">
                      <a:extLst>
                        <a:ext uri="{9D8B030D-6E8A-4147-A177-3AD203B41FA5}">
                          <a16:colId xmlns:a16="http://schemas.microsoft.com/office/drawing/2014/main" val="4227037513"/>
                        </a:ext>
                      </a:extLst>
                    </a:gridCol>
                    <a:gridCol w="4717529">
                      <a:extLst>
                        <a:ext uri="{9D8B030D-6E8A-4147-A177-3AD203B41FA5}">
                          <a16:colId xmlns:a16="http://schemas.microsoft.com/office/drawing/2014/main" val="4210084471"/>
                        </a:ext>
                      </a:extLst>
                    </a:gridCol>
                    <a:gridCol w="894958">
                      <a:extLst>
                        <a:ext uri="{9D8B030D-6E8A-4147-A177-3AD203B41FA5}">
                          <a16:colId xmlns:a16="http://schemas.microsoft.com/office/drawing/2014/main" val="581715703"/>
                        </a:ext>
                      </a:extLst>
                    </a:gridCol>
                  </a:tblGrid>
                  <a:tr h="496528">
                    <a:tc>
                      <a:txBody>
                        <a:bodyPr/>
                        <a:lstStyle/>
                        <a:p>
                          <a:pPr algn="ctr"/>
                          <a:endParaRPr kumimoji="1" lang="ja-JP" altLang="en-US" sz="1600"/>
                        </a:p>
                      </a:txBody>
                      <a:tcPr anchor="ctr">
                        <a:lnL w="12700" cap="flat" cmpd="sng" algn="ctr">
                          <a:noFill/>
                          <a:prstDash val="solid"/>
                          <a:round/>
                          <a:headEnd type="none" w="med" len="med"/>
                          <a:tailEnd type="none" w="med" len="med"/>
                        </a:lnL>
                      </a:tcPr>
                    </a:tc>
                    <a:tc gridSpan="2">
                      <a:txBody>
                        <a:bodyPr/>
                        <a:lstStyle/>
                        <a:p>
                          <a:pPr algn="ctr"/>
                          <a14:m>
                            <m:oMath xmlns:m="http://schemas.openxmlformats.org/officeDocument/2006/math">
                              <m:r>
                                <a:rPr kumimoji="1" lang="ja-JP" altLang="en-US" sz="2000" i="1" smtClean="0">
                                  <a:latin typeface="Cambria Math" panose="02040503050406030204" pitchFamily="18" charset="0"/>
                                </a:rPr>
                                <m:t>𝜆</m:t>
                              </m:r>
                              <m:r>
                                <a:rPr kumimoji="1" lang="en-US" altLang="ja-JP" sz="2000" b="0" i="1" smtClean="0">
                                  <a:latin typeface="Cambria Math" panose="02040503050406030204" pitchFamily="18" charset="0"/>
                                </a:rPr>
                                <m:t>=1</m:t>
                              </m:r>
                            </m:oMath>
                          </a14:m>
                          <a:r>
                            <a:rPr kumimoji="1" lang="ja-JP" altLang="en-US" sz="2000" dirty="0"/>
                            <a:t>（嗜好のみを考慮）</a:t>
                          </a:r>
                        </a:p>
                      </a:txBody>
                      <a:tcPr anchor="ctr">
                        <a:solidFill>
                          <a:schemeClr val="accent2">
                            <a:lumMod val="10000"/>
                            <a:lumOff val="90000"/>
                          </a:schemeClr>
                        </a:solidFill>
                      </a:tcPr>
                    </a:tc>
                    <a:tc hMerge="1">
                      <a:txBody>
                        <a:bodyPr/>
                        <a:lstStyle/>
                        <a:p>
                          <a:endParaRPr kumimoji="1" lang="ja-JP"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ja-JP" altLang="en-US" sz="2000" i="1" smtClean="0">
                                  <a:latin typeface="Cambria Math" panose="02040503050406030204" pitchFamily="18" charset="0"/>
                                </a:rPr>
                                <m:t>𝜆</m:t>
                              </m:r>
                              <m:r>
                                <a:rPr kumimoji="1" lang="en-US" altLang="ja-JP" sz="2000" b="0" i="1" smtClean="0">
                                  <a:latin typeface="Cambria Math" panose="02040503050406030204" pitchFamily="18" charset="0"/>
                                </a:rPr>
                                <m:t>=0.5</m:t>
                              </m:r>
                            </m:oMath>
                          </a14:m>
                          <a:r>
                            <a:rPr kumimoji="1" lang="ja-JP" altLang="en-US" sz="2000" dirty="0"/>
                            <a:t>（嗜好と多様性を考慮）</a:t>
                          </a:r>
                        </a:p>
                      </a:txBody>
                      <a:tcPr anchor="ctr">
                        <a:lnR w="12700" cap="flat" cmpd="sng" algn="ctr">
                          <a:noFill/>
                          <a:prstDash val="solid"/>
                          <a:round/>
                          <a:headEnd type="none" w="med" len="med"/>
                          <a:tailEnd type="none" w="med" len="med"/>
                        </a:lnR>
                        <a:solidFill>
                          <a:schemeClr val="tx2">
                            <a:lumMod val="20000"/>
                            <a:lumOff val="80000"/>
                          </a:schemeClr>
                        </a:solidFill>
                      </a:tcPr>
                    </a:tc>
                    <a:tc hMerge="1">
                      <a:txBody>
                        <a:bodyPr/>
                        <a:lstStyle/>
                        <a:p>
                          <a:endParaRPr kumimoji="1" lang="ja-JP" altLang="en-US"/>
                        </a:p>
                      </a:txBody>
                      <a:tcPr/>
                    </a:tc>
                    <a:extLst>
                      <a:ext uri="{0D108BD9-81ED-4DB2-BD59-A6C34878D82A}">
                        <a16:rowId xmlns:a16="http://schemas.microsoft.com/office/drawing/2014/main" val="1274498609"/>
                      </a:ext>
                    </a:extLst>
                  </a:tr>
                  <a:tr h="496528">
                    <a:tc>
                      <a:txBody>
                        <a:bodyPr/>
                        <a:lstStyle/>
                        <a:p>
                          <a:pPr algn="ctr"/>
                          <a:r>
                            <a:rPr kumimoji="1" lang="ja-JP" altLang="en-US" sz="1600"/>
                            <a:t>順序</a:t>
                          </a:r>
                        </a:p>
                      </a:txBody>
                      <a:tcPr anchor="ctr">
                        <a:lnL w="12700" cap="flat" cmpd="sng" algn="ctr">
                          <a:noFill/>
                          <a:prstDash val="solid"/>
                          <a:round/>
                          <a:headEnd type="none" w="med" len="med"/>
                          <a:tailEnd type="none" w="med" len="med"/>
                        </a:lnL>
                      </a:tcPr>
                    </a:tc>
                    <a:tc>
                      <a:txBody>
                        <a:bodyPr/>
                        <a:lstStyle/>
                        <a:p>
                          <a:pPr algn="ctr"/>
                          <a:r>
                            <a:rPr kumimoji="1" lang="ja-JP" altLang="en-US"/>
                            <a:t>タイトル</a:t>
                          </a:r>
                        </a:p>
                      </a:txBody>
                      <a:tcPr anchor="ctr"/>
                    </a:tc>
                    <a:tc>
                      <a:txBody>
                        <a:bodyPr/>
                        <a:lstStyle/>
                        <a:p>
                          <a:pPr algn="ctr"/>
                          <a:r>
                            <a:rPr kumimoji="1" lang="ja-JP" altLang="en-US"/>
                            <a:t>内積</a:t>
                          </a:r>
                        </a:p>
                      </a:txBody>
                      <a:tcPr anchor="ctr"/>
                    </a:tc>
                    <a:tc>
                      <a:txBody>
                        <a:bodyPr/>
                        <a:lstStyle/>
                        <a:p>
                          <a:pPr algn="ctr"/>
                          <a:r>
                            <a:rPr kumimoji="1" lang="ja-JP" altLang="en-US"/>
                            <a:t>タイトル</a:t>
                          </a:r>
                        </a:p>
                      </a:txBody>
                      <a:tcPr anchor="ctr"/>
                    </a:tc>
                    <a:tc>
                      <a:txBody>
                        <a:bodyPr/>
                        <a:lstStyle/>
                        <a:p>
                          <a:pPr algn="ctr"/>
                          <a:r>
                            <a:rPr kumimoji="1" lang="ja-JP" altLang="en-US"/>
                            <a:t>内積</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493112737"/>
                      </a:ext>
                    </a:extLst>
                  </a:tr>
                  <a:tr h="571849">
                    <a:tc>
                      <a:txBody>
                        <a:bodyPr/>
                        <a:lstStyle/>
                        <a:p>
                          <a:pPr algn="ctr"/>
                          <a:r>
                            <a:rPr kumimoji="1" lang="en-US" altLang="ja-JP" dirty="0"/>
                            <a:t>1</a:t>
                          </a:r>
                          <a:endParaRPr kumimoji="1" lang="ja-JP" altLang="en-US"/>
                        </a:p>
                      </a:txBody>
                      <a:tcPr anchor="ctr">
                        <a:lnL w="12700" cap="flat" cmpd="sng" algn="ctr">
                          <a:noFill/>
                          <a:prstDash val="solid"/>
                          <a:round/>
                          <a:headEnd type="none" w="med" len="med"/>
                          <a:tailEnd type="none" w="med" len="med"/>
                        </a:lnL>
                      </a:tcPr>
                    </a:tc>
                    <a:tc>
                      <a:txBody>
                        <a:bodyPr/>
                        <a:lstStyle/>
                        <a:p>
                          <a:pPr algn="ctr"/>
                          <a:r>
                            <a:rPr kumimoji="1" lang="en" altLang="ja-JP" sz="1800" dirty="0"/>
                            <a:t>Harry Potter and the Deathly Hallows Part 2</a:t>
                          </a:r>
                          <a:br>
                            <a:rPr kumimoji="1" lang="en" altLang="ja-JP" sz="1800" dirty="0"/>
                          </a:br>
                          <a:r>
                            <a:rPr kumimoji="1" lang="ja-JP" altLang="en-US" sz="1600"/>
                            <a:t>（ファンタジー）</a:t>
                          </a:r>
                          <a:endParaRPr kumimoji="1" lang="ja-JP" altLang="en-US" sz="1800"/>
                        </a:p>
                      </a:txBody>
                      <a:tcPr anchor="ctr"/>
                    </a:tc>
                    <a:tc>
                      <a:txBody>
                        <a:bodyPr/>
                        <a:lstStyle/>
                        <a:p>
                          <a:pPr algn="ctr"/>
                          <a:r>
                            <a:rPr kumimoji="1" lang="en-US" altLang="ja-JP" dirty="0"/>
                            <a:t>3.50</a:t>
                          </a:r>
                          <a:endParaRPr kumimoji="1" lang="ja-JP" altLang="en-US"/>
                        </a:p>
                      </a:txBody>
                      <a:tcPr anchor="ctr"/>
                    </a:tc>
                    <a:tc>
                      <a:txBody>
                        <a:bodyPr/>
                        <a:lstStyle/>
                        <a:p>
                          <a:pPr algn="ctr"/>
                          <a:r>
                            <a:rPr kumimoji="1" lang="en" altLang="ja-JP" dirty="0"/>
                            <a:t>Harry Potter and the Deathly Hallows Part 2</a:t>
                          </a:r>
                          <a:br>
                            <a:rPr kumimoji="1" lang="en" altLang="ja-JP" dirty="0"/>
                          </a:br>
                          <a:r>
                            <a:rPr kumimoji="1" lang="ja-JP" altLang="en-US" sz="1600"/>
                            <a:t>（ファンタジー）</a:t>
                          </a:r>
                          <a:endParaRPr kumimoji="1" lang="ja-JP" altLang="en-US"/>
                        </a:p>
                      </a:txBody>
                      <a:tcPr anchor="ctr"/>
                    </a:tc>
                    <a:tc>
                      <a:txBody>
                        <a:bodyPr/>
                        <a:lstStyle/>
                        <a:p>
                          <a:pPr algn="ctr"/>
                          <a:r>
                            <a:rPr kumimoji="1" lang="en-US" altLang="ja-JP" dirty="0"/>
                            <a:t>3.50</a:t>
                          </a:r>
                          <a:endParaRPr kumimoji="1" lang="ja-JP" altLang="en-US"/>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939565273"/>
                      </a:ext>
                    </a:extLst>
                  </a:tr>
                  <a:tr h="571849">
                    <a:tc>
                      <a:txBody>
                        <a:bodyPr/>
                        <a:lstStyle/>
                        <a:p>
                          <a:pPr algn="ctr"/>
                          <a:r>
                            <a:rPr kumimoji="1" lang="en-US" altLang="ja-JP" dirty="0"/>
                            <a:t>2</a:t>
                          </a:r>
                          <a:endParaRPr kumimoji="1" lang="ja-JP" altLang="en-US"/>
                        </a:p>
                      </a:txBody>
                      <a:tcPr anchor="ctr">
                        <a:lnL w="12700" cap="flat" cmpd="sng" algn="ctr">
                          <a:noFill/>
                          <a:prstDash val="solid"/>
                          <a:round/>
                          <a:headEnd type="none" w="med" len="med"/>
                          <a:tailEnd type="none" w="med" len="med"/>
                        </a:lnL>
                      </a:tcPr>
                    </a:tc>
                    <a:tc>
                      <a:txBody>
                        <a:bodyPr/>
                        <a:lstStyle/>
                        <a:p>
                          <a:pPr algn="ctr"/>
                          <a:r>
                            <a:rPr kumimoji="1" lang="en" altLang="ja-JP" dirty="0"/>
                            <a:t>Harry Potter and the Deathly Hallows Part 1</a:t>
                          </a:r>
                          <a:endParaRPr kumimoji="1" lang="ja-JP" altLang="en-US"/>
                        </a:p>
                      </a:txBody>
                      <a:tcPr anchor="ctr"/>
                    </a:tc>
                    <a:tc>
                      <a:txBody>
                        <a:bodyPr/>
                        <a:lstStyle/>
                        <a:p>
                          <a:pPr algn="ctr"/>
                          <a:r>
                            <a:rPr kumimoji="1" lang="en-US" altLang="ja-JP" dirty="0"/>
                            <a:t>3.48</a:t>
                          </a:r>
                          <a:endParaRPr kumimoji="1" lang="ja-JP" altLang="en-US"/>
                        </a:p>
                      </a:txBody>
                      <a:tcPr anchor="ctr"/>
                    </a:tc>
                    <a:tc>
                      <a:txBody>
                        <a:bodyPr/>
                        <a:lstStyle/>
                        <a:p>
                          <a:pPr algn="ctr"/>
                          <a:r>
                            <a:rPr kumimoji="1" lang="en" altLang="ja-JP" dirty="0" err="1"/>
                            <a:t>Darwyn</a:t>
                          </a:r>
                          <a:r>
                            <a:rPr kumimoji="1" lang="en" altLang="ja-JP" dirty="0"/>
                            <a:t> Cooke‘s Batman 75th Anniversary</a:t>
                          </a:r>
                          <a:br>
                            <a:rPr kumimoji="1" lang="en" altLang="ja-JP" dirty="0"/>
                          </a:br>
                          <a:r>
                            <a:rPr kumimoji="1" lang="ja-JP" altLang="en-US" sz="1600"/>
                            <a:t>（アニメーション）</a:t>
                          </a:r>
                          <a:endParaRPr kumimoji="1" lang="ja-JP" altLang="en-US"/>
                        </a:p>
                      </a:txBody>
                      <a:tcPr anchor="ctr"/>
                    </a:tc>
                    <a:tc>
                      <a:txBody>
                        <a:bodyPr/>
                        <a:lstStyle/>
                        <a:p>
                          <a:pPr algn="ctr"/>
                          <a:r>
                            <a:rPr kumimoji="1" lang="en-US" altLang="ja-JP" dirty="0"/>
                            <a:t>3.37</a:t>
                          </a:r>
                          <a:endParaRPr kumimoji="1" lang="ja-JP" altLang="en-US"/>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92654735"/>
                      </a:ext>
                    </a:extLst>
                  </a:tr>
                  <a:tr h="571849">
                    <a:tc>
                      <a:txBody>
                        <a:bodyPr/>
                        <a:lstStyle/>
                        <a:p>
                          <a:pPr algn="ctr"/>
                          <a:r>
                            <a:rPr kumimoji="1" lang="en-US" altLang="ja-JP" dirty="0"/>
                            <a:t>3</a:t>
                          </a:r>
                          <a:endParaRPr kumimoji="1" lang="ja-JP" altLang="en-US"/>
                        </a:p>
                      </a:txBody>
                      <a:tcPr anchor="ctr">
                        <a:lnL w="12700" cap="flat" cmpd="sng" algn="ctr">
                          <a:noFill/>
                          <a:prstDash val="solid"/>
                          <a:round/>
                          <a:headEnd type="none" w="med" len="med"/>
                          <a:tailEnd type="none" w="med" len="med"/>
                        </a:lnL>
                      </a:tcPr>
                    </a:tc>
                    <a:tc>
                      <a:txBody>
                        <a:bodyPr/>
                        <a:lstStyle/>
                        <a:p>
                          <a:pPr algn="ctr"/>
                          <a:r>
                            <a:rPr kumimoji="1" lang="en" altLang="ja-JP" dirty="0"/>
                            <a:t>Harry Potter and the Half-Blood Prince</a:t>
                          </a:r>
                          <a:endParaRPr kumimoji="1" lang="ja-JP" altLang="en-US"/>
                        </a:p>
                      </a:txBody>
                      <a:tcPr anchor="ctr"/>
                    </a:tc>
                    <a:tc>
                      <a:txBody>
                        <a:bodyPr/>
                        <a:lstStyle/>
                        <a:p>
                          <a:pPr algn="ctr"/>
                          <a:r>
                            <a:rPr kumimoji="1" lang="en-US" altLang="ja-JP" dirty="0"/>
                            <a:t>3.46</a:t>
                          </a:r>
                          <a:endParaRPr kumimoji="1" lang="ja-JP" altLang="en-US"/>
                        </a:p>
                      </a:txBody>
                      <a:tcPr anchor="ctr"/>
                    </a:tc>
                    <a:tc>
                      <a:txBody>
                        <a:bodyPr/>
                        <a:lstStyle/>
                        <a:p>
                          <a:pPr algn="ctr"/>
                          <a:r>
                            <a:rPr kumimoji="1" lang="en" altLang="ja-JP" dirty="0"/>
                            <a:t>A Midsummer Night‘s Dream</a:t>
                          </a:r>
                          <a:br>
                            <a:rPr kumimoji="1" lang="en" altLang="ja-JP" dirty="0"/>
                          </a:br>
                          <a:r>
                            <a:rPr kumimoji="1" lang="ja-JP" altLang="en-US" sz="1600"/>
                            <a:t>（コメディ）</a:t>
                          </a:r>
                          <a:endParaRPr kumimoji="1" lang="ja-JP" altLang="en-US"/>
                        </a:p>
                      </a:txBody>
                      <a:tcPr anchor="ctr"/>
                    </a:tc>
                    <a:tc>
                      <a:txBody>
                        <a:bodyPr/>
                        <a:lstStyle/>
                        <a:p>
                          <a:pPr algn="ctr"/>
                          <a:r>
                            <a:rPr kumimoji="1" lang="en-US" altLang="ja-JP" dirty="0"/>
                            <a:t>3.31</a:t>
                          </a:r>
                          <a:endParaRPr kumimoji="1" lang="ja-JP" altLang="en-US"/>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126493905"/>
                      </a:ext>
                    </a:extLst>
                  </a:tr>
                  <a:tr h="571849">
                    <a:tc>
                      <a:txBody>
                        <a:bodyPr/>
                        <a:lstStyle/>
                        <a:p>
                          <a:pPr algn="ctr"/>
                          <a:r>
                            <a:rPr kumimoji="1" lang="en-US" altLang="ja-JP" dirty="0"/>
                            <a:t>4</a:t>
                          </a:r>
                          <a:endParaRPr kumimoji="1" lang="ja-JP" altLang="en-US"/>
                        </a:p>
                      </a:txBody>
                      <a:tcPr anchor="ctr">
                        <a:lnL w="12700" cap="flat" cmpd="sng" algn="ctr">
                          <a:noFill/>
                          <a:prstDash val="solid"/>
                          <a:round/>
                          <a:headEnd type="none" w="med" len="med"/>
                          <a:tailEnd type="none" w="med" len="med"/>
                        </a:lnL>
                      </a:tcPr>
                    </a:tc>
                    <a:tc>
                      <a:txBody>
                        <a:bodyPr/>
                        <a:lstStyle/>
                        <a:p>
                          <a:pPr algn="ctr"/>
                          <a:r>
                            <a:rPr kumimoji="1" lang="en" altLang="ja-JP" dirty="0"/>
                            <a:t>Harry Potter and the Order of the Phoenix</a:t>
                          </a:r>
                          <a:endParaRPr kumimoji="1" lang="ja-JP" altLang="en-US"/>
                        </a:p>
                      </a:txBody>
                      <a:tcPr anchor="ctr"/>
                    </a:tc>
                    <a:tc>
                      <a:txBody>
                        <a:bodyPr/>
                        <a:lstStyle/>
                        <a:p>
                          <a:pPr algn="ctr"/>
                          <a:r>
                            <a:rPr kumimoji="1" lang="en-US" altLang="ja-JP" dirty="0"/>
                            <a:t>3.45</a:t>
                          </a:r>
                          <a:endParaRPr kumimoji="1" lang="ja-JP" altLang="en-US"/>
                        </a:p>
                      </a:txBody>
                      <a:tcPr anchor="ctr"/>
                    </a:tc>
                    <a:tc>
                      <a:txBody>
                        <a:bodyPr/>
                        <a:lstStyle/>
                        <a:p>
                          <a:pPr algn="ctr"/>
                          <a:r>
                            <a:rPr kumimoji="1" lang="en" altLang="ja-JP" dirty="0"/>
                            <a:t>Jimmy </a:t>
                          </a:r>
                          <a:r>
                            <a:rPr kumimoji="1" lang="en" altLang="ja-JP" dirty="0" err="1"/>
                            <a:t>Carr</a:t>
                          </a:r>
                          <a:r>
                            <a:rPr kumimoji="1" lang="en" altLang="ja-JP" dirty="0"/>
                            <a:t>: Live</a:t>
                          </a:r>
                          <a:br>
                            <a:rPr kumimoji="1" lang="en-US" altLang="ja-JP" dirty="0"/>
                          </a:br>
                          <a:r>
                            <a:rPr kumimoji="1" lang="ja-JP" altLang="en-US" sz="1600"/>
                            <a:t>（コメディ）</a:t>
                          </a:r>
                          <a:endParaRPr kumimoji="1" lang="en" altLang="ja-JP" dirty="0"/>
                        </a:p>
                      </a:txBody>
                      <a:tcPr anchor="ctr"/>
                    </a:tc>
                    <a:tc>
                      <a:txBody>
                        <a:bodyPr/>
                        <a:lstStyle/>
                        <a:p>
                          <a:pPr algn="ctr"/>
                          <a:r>
                            <a:rPr kumimoji="1" lang="en-US" altLang="ja-JP" dirty="0"/>
                            <a:t>3.29</a:t>
                          </a:r>
                          <a:endParaRPr kumimoji="1" lang="ja-JP" altLang="en-US"/>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993872768"/>
                      </a:ext>
                    </a:extLst>
                  </a:tr>
                  <a:tr h="571849">
                    <a:tc>
                      <a:txBody>
                        <a:bodyPr/>
                        <a:lstStyle/>
                        <a:p>
                          <a:pPr algn="ctr"/>
                          <a:r>
                            <a:rPr kumimoji="1" lang="en-US" altLang="ja-JP" dirty="0"/>
                            <a:t>5</a:t>
                          </a:r>
                          <a:endParaRPr kumimoji="1" lang="ja-JP" altLang="en-US"/>
                        </a:p>
                      </a:txBody>
                      <a:tcPr anchor="ctr">
                        <a:lnL w="12700" cap="flat" cmpd="sng" algn="ctr">
                          <a:noFill/>
                          <a:prstDash val="solid"/>
                          <a:round/>
                          <a:headEnd type="none" w="med" len="med"/>
                          <a:tailEnd type="none" w="med" len="med"/>
                        </a:lnL>
                      </a:tcPr>
                    </a:tc>
                    <a:tc>
                      <a:txBody>
                        <a:bodyPr/>
                        <a:lstStyle/>
                        <a:p>
                          <a:pPr algn="ctr"/>
                          <a:r>
                            <a:rPr kumimoji="1" lang="en" altLang="ja-JP" dirty="0"/>
                            <a:t>Harry Potter and the Goblet of Fire</a:t>
                          </a:r>
                          <a:endParaRPr kumimoji="1" lang="ja-JP" altLang="en-US"/>
                        </a:p>
                      </a:txBody>
                      <a:tcPr anchor="ctr"/>
                    </a:tc>
                    <a:tc>
                      <a:txBody>
                        <a:bodyPr/>
                        <a:lstStyle/>
                        <a:p>
                          <a:pPr algn="ctr"/>
                          <a:r>
                            <a:rPr kumimoji="1" lang="en-US" altLang="ja-JP" dirty="0"/>
                            <a:t>3.40</a:t>
                          </a:r>
                          <a:endParaRPr kumimoji="1" lang="ja-JP" altLang="en-US"/>
                        </a:p>
                      </a:txBody>
                      <a:tcPr anchor="ctr"/>
                    </a:tc>
                    <a:tc>
                      <a:txBody>
                        <a:bodyPr/>
                        <a:lstStyle/>
                        <a:p>
                          <a:pPr algn="ctr"/>
                          <a:r>
                            <a:rPr kumimoji="1" lang="en" altLang="ja-JP" dirty="0"/>
                            <a:t>Went the Day Well?</a:t>
                          </a:r>
                          <a:br>
                            <a:rPr kumimoji="1" lang="en" altLang="ja-JP" dirty="0"/>
                          </a:br>
                          <a:r>
                            <a:rPr kumimoji="1" lang="ja-JP" altLang="en-US" sz="1600"/>
                            <a:t>（スリラー）</a:t>
                          </a:r>
                          <a:endParaRPr kumimoji="1" lang="ja-JP" altLang="en-US"/>
                        </a:p>
                      </a:txBody>
                      <a:tcPr anchor="ctr"/>
                    </a:tc>
                    <a:tc>
                      <a:txBody>
                        <a:bodyPr/>
                        <a:lstStyle/>
                        <a:p>
                          <a:pPr algn="ctr"/>
                          <a:r>
                            <a:rPr kumimoji="1" lang="en-US" altLang="ja-JP" dirty="0"/>
                            <a:t>3.21</a:t>
                          </a:r>
                          <a:endParaRPr kumimoji="1" lang="ja-JP" altLang="en-US"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888062200"/>
                      </a:ext>
                    </a:extLst>
                  </a:tr>
                </a:tbl>
              </a:graphicData>
            </a:graphic>
          </p:graphicFrame>
        </mc:Choice>
        <mc:Fallback xmlns="">
          <p:graphicFrame>
            <p:nvGraphicFramePr>
              <p:cNvPr id="5" name="表 5">
                <a:extLst>
                  <a:ext uri="{FF2B5EF4-FFF2-40B4-BE49-F238E27FC236}">
                    <a16:creationId xmlns:a16="http://schemas.microsoft.com/office/drawing/2014/main" id="{4A91B6A6-3438-1EEC-EB3F-E2DFACEFC07F}"/>
                  </a:ext>
                </a:extLst>
              </p:cNvPr>
              <p:cNvGraphicFramePr>
                <a:graphicFrameLocks noGrp="1"/>
              </p:cNvGraphicFramePr>
              <p:nvPr>
                <p:extLst>
                  <p:ext uri="{D42A27DB-BD31-4B8C-83A1-F6EECF244321}">
                    <p14:modId xmlns:p14="http://schemas.microsoft.com/office/powerpoint/2010/main" val="2140544827"/>
                  </p:ext>
                </p:extLst>
              </p:nvPr>
            </p:nvGraphicFramePr>
            <p:xfrm>
              <a:off x="118166" y="1525059"/>
              <a:ext cx="11953267" cy="4041056"/>
            </p:xfrm>
            <a:graphic>
              <a:graphicData uri="http://schemas.openxmlformats.org/drawingml/2006/table">
                <a:tbl>
                  <a:tblPr firstRow="1" bandRow="1">
                    <a:tableStyleId>{5940675A-B579-460E-94D1-54222C63F5DA}</a:tableStyleId>
                  </a:tblPr>
                  <a:tblGrid>
                    <a:gridCol w="644843">
                      <a:extLst>
                        <a:ext uri="{9D8B030D-6E8A-4147-A177-3AD203B41FA5}">
                          <a16:colId xmlns:a16="http://schemas.microsoft.com/office/drawing/2014/main" val="2521176082"/>
                        </a:ext>
                      </a:extLst>
                    </a:gridCol>
                    <a:gridCol w="4762168">
                      <a:extLst>
                        <a:ext uri="{9D8B030D-6E8A-4147-A177-3AD203B41FA5}">
                          <a16:colId xmlns:a16="http://schemas.microsoft.com/office/drawing/2014/main" val="1423823041"/>
                        </a:ext>
                      </a:extLst>
                    </a:gridCol>
                    <a:gridCol w="933769">
                      <a:extLst>
                        <a:ext uri="{9D8B030D-6E8A-4147-A177-3AD203B41FA5}">
                          <a16:colId xmlns:a16="http://schemas.microsoft.com/office/drawing/2014/main" val="4227037513"/>
                        </a:ext>
                      </a:extLst>
                    </a:gridCol>
                    <a:gridCol w="4717529">
                      <a:extLst>
                        <a:ext uri="{9D8B030D-6E8A-4147-A177-3AD203B41FA5}">
                          <a16:colId xmlns:a16="http://schemas.microsoft.com/office/drawing/2014/main" val="4210084471"/>
                        </a:ext>
                      </a:extLst>
                    </a:gridCol>
                    <a:gridCol w="894958">
                      <a:extLst>
                        <a:ext uri="{9D8B030D-6E8A-4147-A177-3AD203B41FA5}">
                          <a16:colId xmlns:a16="http://schemas.microsoft.com/office/drawing/2014/main" val="581715703"/>
                        </a:ext>
                      </a:extLst>
                    </a:gridCol>
                  </a:tblGrid>
                  <a:tr h="496528">
                    <a:tc>
                      <a:txBody>
                        <a:bodyPr/>
                        <a:lstStyle/>
                        <a:p>
                          <a:pPr algn="ctr"/>
                          <a:endParaRPr kumimoji="1" lang="ja-JP" altLang="en-US" sz="1600"/>
                        </a:p>
                      </a:txBody>
                      <a:tcPr anchor="ctr">
                        <a:lnL w="12700" cap="flat" cmpd="sng" algn="ctr">
                          <a:noFill/>
                          <a:prstDash val="solid"/>
                          <a:round/>
                          <a:headEnd type="none" w="med" len="med"/>
                          <a:tailEnd type="none" w="med" len="med"/>
                        </a:lnL>
                      </a:tcPr>
                    </a:tc>
                    <a:tc gridSpan="2">
                      <a:txBody>
                        <a:bodyPr/>
                        <a:lstStyle/>
                        <a:p>
                          <a:endParaRPr lang="ja-JP"/>
                        </a:p>
                      </a:txBody>
                      <a:tcPr anchor="ctr">
                        <a:blipFill>
                          <a:blip r:embed="rId3"/>
                          <a:stretch>
                            <a:fillRect l="-11337" t="-1220" r="-98610" b="-725610"/>
                          </a:stretch>
                        </a:blipFill>
                      </a:tcPr>
                    </a:tc>
                    <a:tc hMerge="1">
                      <a:txBody>
                        <a:bodyPr/>
                        <a:lstStyle/>
                        <a:p>
                          <a:endParaRPr kumimoji="1" lang="ja-JP" altLang="en-US"/>
                        </a:p>
                      </a:txBody>
                      <a:tcPr/>
                    </a:tc>
                    <a:tc gridSpan="2">
                      <a:txBody>
                        <a:bodyPr/>
                        <a:lstStyle/>
                        <a:p>
                          <a:endParaRPr lang="ja-JP"/>
                        </a:p>
                      </a:txBody>
                      <a:tcPr anchor="ctr">
                        <a:lnR w="12700" cap="flat" cmpd="sng" algn="ctr">
                          <a:noFill/>
                          <a:prstDash val="solid"/>
                          <a:round/>
                          <a:headEnd type="none" w="med" len="med"/>
                          <a:tailEnd type="none" w="med" len="med"/>
                        </a:lnR>
                        <a:blipFill>
                          <a:blip r:embed="rId3"/>
                          <a:stretch>
                            <a:fillRect l="-113029" t="-1220" r="-109" b="-725610"/>
                          </a:stretch>
                        </a:blipFill>
                      </a:tcPr>
                    </a:tc>
                    <a:tc hMerge="1">
                      <a:txBody>
                        <a:bodyPr/>
                        <a:lstStyle/>
                        <a:p>
                          <a:endParaRPr kumimoji="1" lang="ja-JP" altLang="en-US"/>
                        </a:p>
                      </a:txBody>
                      <a:tcPr/>
                    </a:tc>
                    <a:extLst>
                      <a:ext uri="{0D108BD9-81ED-4DB2-BD59-A6C34878D82A}">
                        <a16:rowId xmlns:a16="http://schemas.microsoft.com/office/drawing/2014/main" val="1274498609"/>
                      </a:ext>
                    </a:extLst>
                  </a:tr>
                  <a:tr h="496528">
                    <a:tc>
                      <a:txBody>
                        <a:bodyPr/>
                        <a:lstStyle/>
                        <a:p>
                          <a:pPr algn="ctr"/>
                          <a:r>
                            <a:rPr kumimoji="1" lang="ja-JP" altLang="en-US" sz="1600"/>
                            <a:t>順序</a:t>
                          </a:r>
                        </a:p>
                      </a:txBody>
                      <a:tcPr anchor="ctr">
                        <a:lnL w="12700" cap="flat" cmpd="sng" algn="ctr">
                          <a:noFill/>
                          <a:prstDash val="solid"/>
                          <a:round/>
                          <a:headEnd type="none" w="med" len="med"/>
                          <a:tailEnd type="none" w="med" len="med"/>
                        </a:lnL>
                      </a:tcPr>
                    </a:tc>
                    <a:tc>
                      <a:txBody>
                        <a:bodyPr/>
                        <a:lstStyle/>
                        <a:p>
                          <a:pPr algn="ctr"/>
                          <a:r>
                            <a:rPr kumimoji="1" lang="ja-JP" altLang="en-US"/>
                            <a:t>タイトル</a:t>
                          </a:r>
                        </a:p>
                      </a:txBody>
                      <a:tcPr anchor="ctr"/>
                    </a:tc>
                    <a:tc>
                      <a:txBody>
                        <a:bodyPr/>
                        <a:lstStyle/>
                        <a:p>
                          <a:pPr algn="ctr"/>
                          <a:r>
                            <a:rPr kumimoji="1" lang="ja-JP" altLang="en-US"/>
                            <a:t>内積</a:t>
                          </a:r>
                        </a:p>
                      </a:txBody>
                      <a:tcPr anchor="ctr"/>
                    </a:tc>
                    <a:tc>
                      <a:txBody>
                        <a:bodyPr/>
                        <a:lstStyle/>
                        <a:p>
                          <a:pPr algn="ctr"/>
                          <a:r>
                            <a:rPr kumimoji="1" lang="ja-JP" altLang="en-US"/>
                            <a:t>タイトル</a:t>
                          </a:r>
                        </a:p>
                      </a:txBody>
                      <a:tcPr anchor="ctr"/>
                    </a:tc>
                    <a:tc>
                      <a:txBody>
                        <a:bodyPr/>
                        <a:lstStyle/>
                        <a:p>
                          <a:pPr algn="ctr"/>
                          <a:r>
                            <a:rPr kumimoji="1" lang="ja-JP" altLang="en-US"/>
                            <a:t>内積</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493112737"/>
                      </a:ext>
                    </a:extLst>
                  </a:tr>
                  <a:tr h="609600">
                    <a:tc>
                      <a:txBody>
                        <a:bodyPr/>
                        <a:lstStyle/>
                        <a:p>
                          <a:pPr algn="ctr"/>
                          <a:r>
                            <a:rPr kumimoji="1" lang="en-US" altLang="ja-JP" dirty="0"/>
                            <a:t>1</a:t>
                          </a:r>
                          <a:endParaRPr kumimoji="1" lang="ja-JP" altLang="en-US"/>
                        </a:p>
                      </a:txBody>
                      <a:tcPr anchor="ctr">
                        <a:lnL w="12700" cap="flat" cmpd="sng" algn="ctr">
                          <a:noFill/>
                          <a:prstDash val="solid"/>
                          <a:round/>
                          <a:headEnd type="none" w="med" len="med"/>
                          <a:tailEnd type="none" w="med" len="med"/>
                        </a:lnL>
                      </a:tcPr>
                    </a:tc>
                    <a:tc>
                      <a:txBody>
                        <a:bodyPr/>
                        <a:lstStyle/>
                        <a:p>
                          <a:pPr algn="ctr"/>
                          <a:r>
                            <a:rPr kumimoji="1" lang="en" altLang="ja-JP" sz="1800" dirty="0"/>
                            <a:t>Harry Potter and the Deathly Hallows Part 2</a:t>
                          </a:r>
                          <a:br>
                            <a:rPr kumimoji="1" lang="en" altLang="ja-JP" sz="1800" dirty="0"/>
                          </a:br>
                          <a:r>
                            <a:rPr kumimoji="1" lang="ja-JP" altLang="en-US" sz="1600"/>
                            <a:t>（ファンタジー）</a:t>
                          </a:r>
                          <a:endParaRPr kumimoji="1" lang="ja-JP" altLang="en-US" sz="1800"/>
                        </a:p>
                      </a:txBody>
                      <a:tcPr anchor="ctr"/>
                    </a:tc>
                    <a:tc>
                      <a:txBody>
                        <a:bodyPr/>
                        <a:lstStyle/>
                        <a:p>
                          <a:pPr algn="ctr"/>
                          <a:r>
                            <a:rPr kumimoji="1" lang="en-US" altLang="ja-JP" dirty="0"/>
                            <a:t>3.50</a:t>
                          </a:r>
                          <a:endParaRPr kumimoji="1" lang="ja-JP" altLang="en-US"/>
                        </a:p>
                      </a:txBody>
                      <a:tcPr anchor="ctr"/>
                    </a:tc>
                    <a:tc>
                      <a:txBody>
                        <a:bodyPr/>
                        <a:lstStyle/>
                        <a:p>
                          <a:pPr algn="ctr"/>
                          <a:r>
                            <a:rPr kumimoji="1" lang="en" altLang="ja-JP" dirty="0"/>
                            <a:t>Harry Potter and the Deathly Hallows Part 2</a:t>
                          </a:r>
                          <a:br>
                            <a:rPr kumimoji="1" lang="en" altLang="ja-JP" dirty="0"/>
                          </a:br>
                          <a:r>
                            <a:rPr kumimoji="1" lang="ja-JP" altLang="en-US" sz="1600"/>
                            <a:t>（ファンタジー）</a:t>
                          </a:r>
                          <a:endParaRPr kumimoji="1" lang="ja-JP" altLang="en-US"/>
                        </a:p>
                      </a:txBody>
                      <a:tcPr anchor="ctr"/>
                    </a:tc>
                    <a:tc>
                      <a:txBody>
                        <a:bodyPr/>
                        <a:lstStyle/>
                        <a:p>
                          <a:pPr algn="ctr"/>
                          <a:r>
                            <a:rPr kumimoji="1" lang="en-US" altLang="ja-JP" dirty="0"/>
                            <a:t>3.50</a:t>
                          </a:r>
                          <a:endParaRPr kumimoji="1" lang="ja-JP" altLang="en-US"/>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939565273"/>
                      </a:ext>
                    </a:extLst>
                  </a:tr>
                  <a:tr h="609600">
                    <a:tc>
                      <a:txBody>
                        <a:bodyPr/>
                        <a:lstStyle/>
                        <a:p>
                          <a:pPr algn="ctr"/>
                          <a:r>
                            <a:rPr kumimoji="1" lang="en-US" altLang="ja-JP" dirty="0"/>
                            <a:t>2</a:t>
                          </a:r>
                          <a:endParaRPr kumimoji="1" lang="ja-JP" altLang="en-US"/>
                        </a:p>
                      </a:txBody>
                      <a:tcPr anchor="ctr">
                        <a:lnL w="12700" cap="flat" cmpd="sng" algn="ctr">
                          <a:noFill/>
                          <a:prstDash val="solid"/>
                          <a:round/>
                          <a:headEnd type="none" w="med" len="med"/>
                          <a:tailEnd type="none" w="med" len="med"/>
                        </a:lnL>
                      </a:tcPr>
                    </a:tc>
                    <a:tc>
                      <a:txBody>
                        <a:bodyPr/>
                        <a:lstStyle/>
                        <a:p>
                          <a:pPr algn="ctr"/>
                          <a:r>
                            <a:rPr kumimoji="1" lang="en" altLang="ja-JP" dirty="0"/>
                            <a:t>Harry Potter and the Deathly Hallows Part 1</a:t>
                          </a:r>
                          <a:endParaRPr kumimoji="1" lang="ja-JP" altLang="en-US"/>
                        </a:p>
                      </a:txBody>
                      <a:tcPr anchor="ctr"/>
                    </a:tc>
                    <a:tc>
                      <a:txBody>
                        <a:bodyPr/>
                        <a:lstStyle/>
                        <a:p>
                          <a:pPr algn="ctr"/>
                          <a:r>
                            <a:rPr kumimoji="1" lang="en-US" altLang="ja-JP" dirty="0"/>
                            <a:t>3.48</a:t>
                          </a:r>
                          <a:endParaRPr kumimoji="1" lang="ja-JP" altLang="en-US"/>
                        </a:p>
                      </a:txBody>
                      <a:tcPr anchor="ctr"/>
                    </a:tc>
                    <a:tc>
                      <a:txBody>
                        <a:bodyPr/>
                        <a:lstStyle/>
                        <a:p>
                          <a:pPr algn="ctr"/>
                          <a:r>
                            <a:rPr kumimoji="1" lang="en" altLang="ja-JP" dirty="0" err="1"/>
                            <a:t>Darwyn</a:t>
                          </a:r>
                          <a:r>
                            <a:rPr kumimoji="1" lang="en" altLang="ja-JP" dirty="0"/>
                            <a:t> Cooke‘s Batman 75th Anniversary</a:t>
                          </a:r>
                          <a:br>
                            <a:rPr kumimoji="1" lang="en" altLang="ja-JP" dirty="0"/>
                          </a:br>
                          <a:r>
                            <a:rPr kumimoji="1" lang="ja-JP" altLang="en-US" sz="1600"/>
                            <a:t>（アニメーション）</a:t>
                          </a:r>
                          <a:endParaRPr kumimoji="1" lang="ja-JP" altLang="en-US"/>
                        </a:p>
                      </a:txBody>
                      <a:tcPr anchor="ctr"/>
                    </a:tc>
                    <a:tc>
                      <a:txBody>
                        <a:bodyPr/>
                        <a:lstStyle/>
                        <a:p>
                          <a:pPr algn="ctr"/>
                          <a:r>
                            <a:rPr kumimoji="1" lang="en-US" altLang="ja-JP" dirty="0"/>
                            <a:t>3.37</a:t>
                          </a:r>
                          <a:endParaRPr kumimoji="1" lang="ja-JP" altLang="en-US"/>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92654735"/>
                      </a:ext>
                    </a:extLst>
                  </a:tr>
                  <a:tr h="609600">
                    <a:tc>
                      <a:txBody>
                        <a:bodyPr/>
                        <a:lstStyle/>
                        <a:p>
                          <a:pPr algn="ctr"/>
                          <a:r>
                            <a:rPr kumimoji="1" lang="en-US" altLang="ja-JP" dirty="0"/>
                            <a:t>3</a:t>
                          </a:r>
                          <a:endParaRPr kumimoji="1" lang="ja-JP" altLang="en-US"/>
                        </a:p>
                      </a:txBody>
                      <a:tcPr anchor="ctr">
                        <a:lnL w="12700" cap="flat" cmpd="sng" algn="ctr">
                          <a:noFill/>
                          <a:prstDash val="solid"/>
                          <a:round/>
                          <a:headEnd type="none" w="med" len="med"/>
                          <a:tailEnd type="none" w="med" len="med"/>
                        </a:lnL>
                      </a:tcPr>
                    </a:tc>
                    <a:tc>
                      <a:txBody>
                        <a:bodyPr/>
                        <a:lstStyle/>
                        <a:p>
                          <a:pPr algn="ctr"/>
                          <a:r>
                            <a:rPr kumimoji="1" lang="en" altLang="ja-JP" dirty="0"/>
                            <a:t>Harry Potter and the Half-Blood Prince</a:t>
                          </a:r>
                          <a:endParaRPr kumimoji="1" lang="ja-JP" altLang="en-US"/>
                        </a:p>
                      </a:txBody>
                      <a:tcPr anchor="ctr"/>
                    </a:tc>
                    <a:tc>
                      <a:txBody>
                        <a:bodyPr/>
                        <a:lstStyle/>
                        <a:p>
                          <a:pPr algn="ctr"/>
                          <a:r>
                            <a:rPr kumimoji="1" lang="en-US" altLang="ja-JP" dirty="0"/>
                            <a:t>3.46</a:t>
                          </a:r>
                          <a:endParaRPr kumimoji="1" lang="ja-JP" altLang="en-US"/>
                        </a:p>
                      </a:txBody>
                      <a:tcPr anchor="ctr"/>
                    </a:tc>
                    <a:tc>
                      <a:txBody>
                        <a:bodyPr/>
                        <a:lstStyle/>
                        <a:p>
                          <a:pPr algn="ctr"/>
                          <a:r>
                            <a:rPr kumimoji="1" lang="en" altLang="ja-JP" dirty="0"/>
                            <a:t>A Midsummer Night‘s Dream</a:t>
                          </a:r>
                          <a:br>
                            <a:rPr kumimoji="1" lang="en" altLang="ja-JP" dirty="0"/>
                          </a:br>
                          <a:r>
                            <a:rPr kumimoji="1" lang="ja-JP" altLang="en-US" sz="1600"/>
                            <a:t>（コメディ）</a:t>
                          </a:r>
                          <a:endParaRPr kumimoji="1" lang="ja-JP" altLang="en-US"/>
                        </a:p>
                      </a:txBody>
                      <a:tcPr anchor="ctr"/>
                    </a:tc>
                    <a:tc>
                      <a:txBody>
                        <a:bodyPr/>
                        <a:lstStyle/>
                        <a:p>
                          <a:pPr algn="ctr"/>
                          <a:r>
                            <a:rPr kumimoji="1" lang="en-US" altLang="ja-JP" dirty="0"/>
                            <a:t>3.31</a:t>
                          </a:r>
                          <a:endParaRPr kumimoji="1" lang="ja-JP" altLang="en-US"/>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126493905"/>
                      </a:ext>
                    </a:extLst>
                  </a:tr>
                  <a:tr h="609600">
                    <a:tc>
                      <a:txBody>
                        <a:bodyPr/>
                        <a:lstStyle/>
                        <a:p>
                          <a:pPr algn="ctr"/>
                          <a:r>
                            <a:rPr kumimoji="1" lang="en-US" altLang="ja-JP" dirty="0"/>
                            <a:t>4</a:t>
                          </a:r>
                          <a:endParaRPr kumimoji="1" lang="ja-JP" altLang="en-US"/>
                        </a:p>
                      </a:txBody>
                      <a:tcPr anchor="ctr">
                        <a:lnL w="12700" cap="flat" cmpd="sng" algn="ctr">
                          <a:noFill/>
                          <a:prstDash val="solid"/>
                          <a:round/>
                          <a:headEnd type="none" w="med" len="med"/>
                          <a:tailEnd type="none" w="med" len="med"/>
                        </a:lnL>
                      </a:tcPr>
                    </a:tc>
                    <a:tc>
                      <a:txBody>
                        <a:bodyPr/>
                        <a:lstStyle/>
                        <a:p>
                          <a:pPr algn="ctr"/>
                          <a:r>
                            <a:rPr kumimoji="1" lang="en" altLang="ja-JP" dirty="0"/>
                            <a:t>Harry Potter and the Order of the Phoenix</a:t>
                          </a:r>
                          <a:endParaRPr kumimoji="1" lang="ja-JP" altLang="en-US"/>
                        </a:p>
                      </a:txBody>
                      <a:tcPr anchor="ctr"/>
                    </a:tc>
                    <a:tc>
                      <a:txBody>
                        <a:bodyPr/>
                        <a:lstStyle/>
                        <a:p>
                          <a:pPr algn="ctr"/>
                          <a:r>
                            <a:rPr kumimoji="1" lang="en-US" altLang="ja-JP" dirty="0"/>
                            <a:t>3.45</a:t>
                          </a:r>
                          <a:endParaRPr kumimoji="1" lang="ja-JP" altLang="en-US"/>
                        </a:p>
                      </a:txBody>
                      <a:tcPr anchor="ctr"/>
                    </a:tc>
                    <a:tc>
                      <a:txBody>
                        <a:bodyPr/>
                        <a:lstStyle/>
                        <a:p>
                          <a:pPr algn="ctr"/>
                          <a:r>
                            <a:rPr kumimoji="1" lang="en" altLang="ja-JP" dirty="0"/>
                            <a:t>Jimmy </a:t>
                          </a:r>
                          <a:r>
                            <a:rPr kumimoji="1" lang="en" altLang="ja-JP" dirty="0" err="1"/>
                            <a:t>Carr</a:t>
                          </a:r>
                          <a:r>
                            <a:rPr kumimoji="1" lang="en" altLang="ja-JP" dirty="0"/>
                            <a:t>: Live</a:t>
                          </a:r>
                          <a:br>
                            <a:rPr kumimoji="1" lang="en-US" altLang="ja-JP" dirty="0"/>
                          </a:br>
                          <a:r>
                            <a:rPr kumimoji="1" lang="ja-JP" altLang="en-US" sz="1600"/>
                            <a:t>（コメディ）</a:t>
                          </a:r>
                          <a:endParaRPr kumimoji="1" lang="en" altLang="ja-JP" dirty="0"/>
                        </a:p>
                      </a:txBody>
                      <a:tcPr anchor="ctr"/>
                    </a:tc>
                    <a:tc>
                      <a:txBody>
                        <a:bodyPr/>
                        <a:lstStyle/>
                        <a:p>
                          <a:pPr algn="ctr"/>
                          <a:r>
                            <a:rPr kumimoji="1" lang="en-US" altLang="ja-JP" dirty="0"/>
                            <a:t>3.29</a:t>
                          </a:r>
                          <a:endParaRPr kumimoji="1" lang="ja-JP" altLang="en-US"/>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993872768"/>
                      </a:ext>
                    </a:extLst>
                  </a:tr>
                  <a:tr h="609600">
                    <a:tc>
                      <a:txBody>
                        <a:bodyPr/>
                        <a:lstStyle/>
                        <a:p>
                          <a:pPr algn="ctr"/>
                          <a:r>
                            <a:rPr kumimoji="1" lang="en-US" altLang="ja-JP" dirty="0"/>
                            <a:t>5</a:t>
                          </a:r>
                          <a:endParaRPr kumimoji="1" lang="ja-JP" altLang="en-US"/>
                        </a:p>
                      </a:txBody>
                      <a:tcPr anchor="ctr">
                        <a:lnL w="12700" cap="flat" cmpd="sng" algn="ctr">
                          <a:noFill/>
                          <a:prstDash val="solid"/>
                          <a:round/>
                          <a:headEnd type="none" w="med" len="med"/>
                          <a:tailEnd type="none" w="med" len="med"/>
                        </a:lnL>
                      </a:tcPr>
                    </a:tc>
                    <a:tc>
                      <a:txBody>
                        <a:bodyPr/>
                        <a:lstStyle/>
                        <a:p>
                          <a:pPr algn="ctr"/>
                          <a:r>
                            <a:rPr kumimoji="1" lang="en" altLang="ja-JP" dirty="0"/>
                            <a:t>Harry Potter and the Goblet of Fire</a:t>
                          </a:r>
                          <a:endParaRPr kumimoji="1" lang="ja-JP" altLang="en-US"/>
                        </a:p>
                      </a:txBody>
                      <a:tcPr anchor="ctr"/>
                    </a:tc>
                    <a:tc>
                      <a:txBody>
                        <a:bodyPr/>
                        <a:lstStyle/>
                        <a:p>
                          <a:pPr algn="ctr"/>
                          <a:r>
                            <a:rPr kumimoji="1" lang="en-US" altLang="ja-JP" dirty="0"/>
                            <a:t>3.40</a:t>
                          </a:r>
                          <a:endParaRPr kumimoji="1" lang="ja-JP" altLang="en-US"/>
                        </a:p>
                      </a:txBody>
                      <a:tcPr anchor="ctr"/>
                    </a:tc>
                    <a:tc>
                      <a:txBody>
                        <a:bodyPr/>
                        <a:lstStyle/>
                        <a:p>
                          <a:pPr algn="ctr"/>
                          <a:r>
                            <a:rPr kumimoji="1" lang="en" altLang="ja-JP" dirty="0"/>
                            <a:t>Went the Day Well?</a:t>
                          </a:r>
                          <a:br>
                            <a:rPr kumimoji="1" lang="en" altLang="ja-JP" dirty="0"/>
                          </a:br>
                          <a:r>
                            <a:rPr kumimoji="1" lang="ja-JP" altLang="en-US" sz="1600"/>
                            <a:t>（スリラー）</a:t>
                          </a:r>
                          <a:endParaRPr kumimoji="1" lang="ja-JP" altLang="en-US"/>
                        </a:p>
                      </a:txBody>
                      <a:tcPr anchor="ctr"/>
                    </a:tc>
                    <a:tc>
                      <a:txBody>
                        <a:bodyPr/>
                        <a:lstStyle/>
                        <a:p>
                          <a:pPr algn="ctr"/>
                          <a:r>
                            <a:rPr kumimoji="1" lang="en-US" altLang="ja-JP" dirty="0"/>
                            <a:t>3.21</a:t>
                          </a:r>
                          <a:endParaRPr kumimoji="1" lang="ja-JP" altLang="en-US"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888062200"/>
                      </a:ext>
                    </a:extLst>
                  </a:tr>
                </a:tbl>
              </a:graphicData>
            </a:graphic>
          </p:graphicFrame>
        </mc:Fallback>
      </mc:AlternateContent>
    </p:spTree>
    <p:extLst>
      <p:ext uri="{BB962C8B-B14F-4D97-AF65-F5344CB8AC3E}">
        <p14:creationId xmlns:p14="http://schemas.microsoft.com/office/powerpoint/2010/main" val="1699343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CE01660-94A5-F900-906F-07B5FDB9AA28}"/>
                  </a:ext>
                </a:extLst>
              </p:cNvPr>
              <p:cNvSpPr>
                <a:spLocks noGrp="1"/>
              </p:cNvSpPr>
              <p:nvPr>
                <p:ph type="title"/>
              </p:nvPr>
            </p:nvSpPr>
            <p:spPr/>
            <p:txBody>
              <a:bodyPr/>
              <a:lstStyle/>
              <a:p>
                <a:r>
                  <a:rPr kumimoji="1" lang="ja-JP" altLang="en-US"/>
                  <a:t>貪欲法</a:t>
                </a:r>
                <a:r>
                  <a:rPr kumimoji="1" lang="ja-JP" altLang="en-US" sz="2400"/>
                  <a:t>：多様性を考慮した</a:t>
                </a:r>
                <a:r>
                  <a:rPr lang="en-US" altLang="ja-JP" sz="2400" dirty="0"/>
                  <a:t> </a:t>
                </a:r>
                <a14:m>
                  <m:oMath xmlns:m="http://schemas.openxmlformats.org/officeDocument/2006/math">
                    <m:r>
                      <a:rPr lang="en-US" altLang="ja-JP" sz="2400" b="1" i="1" smtClean="0">
                        <a:latin typeface="Cambria Math" panose="02040503050406030204" pitchFamily="18" charset="0"/>
                      </a:rPr>
                      <m:t>𝒌</m:t>
                    </m:r>
                  </m:oMath>
                </a14:m>
                <a:r>
                  <a:rPr kumimoji="1" lang="en-US" altLang="ja-JP" sz="2400" dirty="0"/>
                  <a:t>-MIPS </a:t>
                </a:r>
                <a:r>
                  <a:rPr kumimoji="1" lang="ja-JP" altLang="en-US" sz="2400"/>
                  <a:t>は</a:t>
                </a:r>
                <a:r>
                  <a:rPr kumimoji="1" lang="en-US" altLang="ja-JP" sz="2400" dirty="0"/>
                  <a:t> NP </a:t>
                </a:r>
                <a:r>
                  <a:rPr kumimoji="1" lang="ja-JP" altLang="en-US" sz="2400"/>
                  <a:t>困難</a:t>
                </a:r>
                <a:endParaRPr kumimoji="1" lang="ja-JP" altLang="en-US"/>
              </a:p>
            </p:txBody>
          </p:sp>
        </mc:Choice>
        <mc:Fallback xmlns="">
          <p:sp>
            <p:nvSpPr>
              <p:cNvPr id="2" name="タイトル 1">
                <a:extLst>
                  <a:ext uri="{FF2B5EF4-FFF2-40B4-BE49-F238E27FC236}">
                    <a16:creationId xmlns:a16="http://schemas.microsoft.com/office/drawing/2014/main" id="{ECE01660-94A5-F900-906F-07B5FDB9AA28}"/>
                  </a:ext>
                </a:extLst>
              </p:cNvPr>
              <p:cNvSpPr>
                <a:spLocks noGrp="1" noRot="1" noChangeAspect="1" noMove="1" noResize="1" noEditPoints="1" noAdjustHandles="1" noChangeArrowheads="1" noChangeShapeType="1" noTextEdit="1"/>
              </p:cNvSpPr>
              <p:nvPr>
                <p:ph type="title"/>
              </p:nvPr>
            </p:nvSpPr>
            <p:spPr>
              <a:blipFill>
                <a:blip r:embed="rId3"/>
                <a:stretch>
                  <a:fillRect b="-253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8B82A63-385C-E8C9-9254-AD4C75A988A2}"/>
                  </a:ext>
                </a:extLst>
              </p:cNvPr>
              <p:cNvSpPr>
                <a:spLocks noGrp="1"/>
              </p:cNvSpPr>
              <p:nvPr>
                <p:ph idx="1"/>
              </p:nvPr>
            </p:nvSpPr>
            <p:spPr/>
            <p:txBody>
              <a:bodyPr/>
              <a:lstStyle/>
              <a:p>
                <a:pPr marL="0" indent="0">
                  <a:buNone/>
                </a:pPr>
                <a:r>
                  <a:rPr lang="ja-JP" altLang="en-US"/>
                  <a:t>手順</a:t>
                </a:r>
                <a:r>
                  <a:rPr lang="ja-JP" altLang="en-US" dirty="0"/>
                  <a:t>：</a:t>
                </a:r>
                <a:endParaRPr lang="en-US" altLang="ja-JP" dirty="0"/>
              </a:p>
              <a:p>
                <a:pPr marL="914400" lvl="1" indent="-457200">
                  <a:buFont typeface="+mj-lt"/>
                  <a:buAutoNum type="arabicPeriod"/>
                </a:pPr>
                <a14:m>
                  <m:oMath xmlns:m="http://schemas.openxmlformats.org/officeDocument/2006/math">
                    <m:r>
                      <a:rPr lang="en-US" altLang="ja-JP" sz="2200" b="1">
                        <a:latin typeface="Cambria Math" panose="02040503050406030204" pitchFamily="18" charset="0"/>
                      </a:rPr>
                      <m:t>𝐒</m:t>
                    </m:r>
                  </m:oMath>
                </a14:m>
                <a:r>
                  <a:rPr lang="en-US" altLang="ja-JP" sz="2200" dirty="0"/>
                  <a:t> </a:t>
                </a:r>
                <a:r>
                  <a:rPr lang="ja-JP" altLang="en-US" sz="2200" dirty="0"/>
                  <a:t>の初期化：クエリ</a:t>
                </a:r>
                <a:r>
                  <a:rPr lang="en-US" altLang="ja-JP" sz="2200" dirty="0"/>
                  <a:t> </a:t>
                </a:r>
                <a14:m>
                  <m:oMath xmlns:m="http://schemas.openxmlformats.org/officeDocument/2006/math">
                    <m:r>
                      <a:rPr lang="en-US" altLang="ja-JP" sz="2200" b="1">
                        <a:latin typeface="Cambria Math" panose="02040503050406030204" pitchFamily="18" charset="0"/>
                      </a:rPr>
                      <m:t>𝐪</m:t>
                    </m:r>
                  </m:oMath>
                </a14:m>
                <a:r>
                  <a:rPr lang="en-US" altLang="ja-JP" sz="2200" dirty="0"/>
                  <a:t> </a:t>
                </a:r>
                <a:r>
                  <a:rPr lang="ja-JP" altLang="en-US" sz="2200" dirty="0"/>
                  <a:t>と最大の内積となるアイテムを</a:t>
                </a:r>
                <a:r>
                  <a:rPr lang="en-US" altLang="ja-JP" sz="2200" dirty="0"/>
                  <a:t> </a:t>
                </a:r>
                <a14:m>
                  <m:oMath xmlns:m="http://schemas.openxmlformats.org/officeDocument/2006/math">
                    <m:r>
                      <a:rPr lang="en-US" altLang="ja-JP" sz="2200" b="1">
                        <a:latin typeface="Cambria Math" panose="02040503050406030204" pitchFamily="18" charset="0"/>
                      </a:rPr>
                      <m:t>𝐒</m:t>
                    </m:r>
                  </m:oMath>
                </a14:m>
                <a:r>
                  <a:rPr lang="en-US" altLang="ja-JP" sz="2200" dirty="0"/>
                  <a:t> </a:t>
                </a:r>
                <a:r>
                  <a:rPr lang="ja-JP" altLang="en-US" sz="2200" dirty="0"/>
                  <a:t>に追加</a:t>
                </a:r>
                <a:endParaRPr lang="en-US" altLang="ja-JP" sz="2200" dirty="0"/>
              </a:p>
              <a:p>
                <a:pPr marL="914400" lvl="1" indent="-457200">
                  <a:buFont typeface="+mj-lt"/>
                  <a:buAutoNum type="arabicPeriod"/>
                </a:pPr>
                <a14:m>
                  <m:oMath xmlns:m="http://schemas.openxmlformats.org/officeDocument/2006/math">
                    <m:r>
                      <a:rPr lang="en-US" altLang="ja-JP" sz="2200" b="1" smtClean="0">
                        <a:solidFill>
                          <a:schemeClr val="bg1">
                            <a:lumMod val="75000"/>
                          </a:schemeClr>
                        </a:solidFill>
                        <a:latin typeface="Cambria Math" panose="02040503050406030204" pitchFamily="18" charset="0"/>
                      </a:rPr>
                      <m:t>𝐒</m:t>
                    </m:r>
                  </m:oMath>
                </a14:m>
                <a:r>
                  <a:rPr lang="en-US" altLang="ja-JP" sz="2200" dirty="0">
                    <a:solidFill>
                      <a:schemeClr val="bg1">
                        <a:lumMod val="75000"/>
                      </a:schemeClr>
                    </a:solidFill>
                  </a:rPr>
                  <a:t> </a:t>
                </a:r>
                <a:r>
                  <a:rPr lang="ja-JP" altLang="en-US" sz="2200" dirty="0">
                    <a:solidFill>
                      <a:schemeClr val="bg1">
                        <a:lumMod val="75000"/>
                      </a:schemeClr>
                    </a:solidFill>
                  </a:rPr>
                  <a:t>の更新：</a:t>
                </a:r>
                <a:r>
                  <a:rPr lang="en-US" altLang="ja-JP" sz="2200" dirty="0">
                    <a:solidFill>
                      <a:schemeClr val="bg1">
                        <a:lumMod val="75000"/>
                      </a:schemeClr>
                    </a:solidFill>
                  </a:rPr>
                  <a:t> </a:t>
                </a:r>
                <a14:m>
                  <m:oMath xmlns:m="http://schemas.openxmlformats.org/officeDocument/2006/math">
                    <m:r>
                      <a:rPr lang="en-US" altLang="ja-JP" sz="2200" b="1">
                        <a:solidFill>
                          <a:schemeClr val="bg1">
                            <a:lumMod val="75000"/>
                          </a:schemeClr>
                        </a:solidFill>
                        <a:latin typeface="Cambria Math" panose="02040503050406030204" pitchFamily="18" charset="0"/>
                      </a:rPr>
                      <m:t>𝐩</m:t>
                    </m:r>
                    <m:r>
                      <a:rPr lang="en-US" altLang="ja-JP" sz="2200" b="1">
                        <a:solidFill>
                          <a:schemeClr val="bg1">
                            <a:lumMod val="75000"/>
                          </a:schemeClr>
                        </a:solidFill>
                        <a:latin typeface="Cambria Math" panose="02040503050406030204" pitchFamily="18" charset="0"/>
                      </a:rPr>
                      <m:t>∈</m:t>
                    </m:r>
                    <m:r>
                      <a:rPr lang="en-US" altLang="ja-JP" sz="2200" b="1">
                        <a:solidFill>
                          <a:schemeClr val="bg1">
                            <a:lumMod val="75000"/>
                          </a:schemeClr>
                        </a:solidFill>
                        <a:latin typeface="Cambria Math" panose="02040503050406030204" pitchFamily="18" charset="0"/>
                      </a:rPr>
                      <m:t>𝐏</m:t>
                    </m:r>
                    <m:r>
                      <a:rPr lang="en-US" altLang="ja-JP" sz="2200" b="1">
                        <a:solidFill>
                          <a:schemeClr val="bg1">
                            <a:lumMod val="75000"/>
                          </a:schemeClr>
                        </a:solidFill>
                        <a:latin typeface="Cambria Math" panose="02040503050406030204" pitchFamily="18" charset="0"/>
                        <a:ea typeface="Cambria Math" panose="02040503050406030204" pitchFamily="18" charset="0"/>
                      </a:rPr>
                      <m:t>∖</m:t>
                    </m:r>
                    <m:r>
                      <a:rPr lang="en-US" altLang="ja-JP" sz="2200" b="1">
                        <a:solidFill>
                          <a:schemeClr val="bg1">
                            <a:lumMod val="75000"/>
                          </a:schemeClr>
                        </a:solidFill>
                        <a:latin typeface="Cambria Math" panose="02040503050406030204" pitchFamily="18" charset="0"/>
                        <a:ea typeface="Cambria Math" panose="02040503050406030204" pitchFamily="18" charset="0"/>
                      </a:rPr>
                      <m:t>𝐒</m:t>
                    </m:r>
                  </m:oMath>
                </a14:m>
                <a:r>
                  <a:rPr lang="en-US" altLang="ja-JP" sz="2200" b="1" dirty="0">
                    <a:solidFill>
                      <a:schemeClr val="bg1">
                        <a:lumMod val="75000"/>
                      </a:schemeClr>
                    </a:solidFill>
                  </a:rPr>
                  <a:t> </a:t>
                </a:r>
                <a:r>
                  <a:rPr lang="ja-JP" altLang="en-US" sz="2200" dirty="0">
                    <a:solidFill>
                      <a:schemeClr val="bg1">
                        <a:lumMod val="75000"/>
                      </a:schemeClr>
                    </a:solidFill>
                  </a:rPr>
                  <a:t>のスコア</a:t>
                </a:r>
                <a:r>
                  <a:rPr lang="en-US" altLang="ja-JP" sz="2200" dirty="0">
                    <a:solidFill>
                      <a:schemeClr val="bg1">
                        <a:lumMod val="75000"/>
                      </a:schemeClr>
                    </a:solidFill>
                  </a:rPr>
                  <a:t> </a:t>
                </a:r>
                <a14:m>
                  <m:oMath xmlns:m="http://schemas.openxmlformats.org/officeDocument/2006/math">
                    <m:r>
                      <a:rPr lang="en-US" altLang="ja-JP" sz="2200" i="1">
                        <a:solidFill>
                          <a:schemeClr val="bg1">
                            <a:lumMod val="75000"/>
                          </a:schemeClr>
                        </a:solidFill>
                        <a:latin typeface="Cambria Math" panose="02040503050406030204" pitchFamily="18" charset="0"/>
                      </a:rPr>
                      <m:t>𝑓</m:t>
                    </m:r>
                    <m:d>
                      <m:dPr>
                        <m:ctrlPr>
                          <a:rPr lang="en-US" altLang="ja-JP" sz="2200" i="1">
                            <a:solidFill>
                              <a:schemeClr val="bg1">
                                <a:lumMod val="75000"/>
                              </a:schemeClr>
                            </a:solidFill>
                            <a:latin typeface="Cambria Math" panose="02040503050406030204" pitchFamily="18" charset="0"/>
                          </a:rPr>
                        </m:ctrlPr>
                      </m:dPr>
                      <m:e>
                        <m:r>
                          <a:rPr lang="en-US" altLang="ja-JP" sz="2200" b="1">
                            <a:solidFill>
                              <a:schemeClr val="bg1">
                                <a:lumMod val="75000"/>
                              </a:schemeClr>
                            </a:solidFill>
                            <a:latin typeface="Cambria Math" panose="02040503050406030204" pitchFamily="18" charset="0"/>
                          </a:rPr>
                          <m:t>𝐩</m:t>
                        </m:r>
                        <m:r>
                          <a:rPr lang="en-US" altLang="ja-JP" sz="2200" i="1">
                            <a:solidFill>
                              <a:schemeClr val="bg1">
                                <a:lumMod val="75000"/>
                              </a:schemeClr>
                            </a:solidFill>
                            <a:latin typeface="Cambria Math" panose="02040503050406030204" pitchFamily="18" charset="0"/>
                          </a:rPr>
                          <m:t>,</m:t>
                        </m:r>
                        <m:r>
                          <a:rPr lang="en-US" altLang="ja-JP" sz="2200" b="1">
                            <a:solidFill>
                              <a:schemeClr val="bg1">
                                <a:lumMod val="75000"/>
                              </a:schemeClr>
                            </a:solidFill>
                            <a:latin typeface="Cambria Math" panose="02040503050406030204" pitchFamily="18" charset="0"/>
                          </a:rPr>
                          <m:t>𝐒</m:t>
                        </m:r>
                      </m:e>
                    </m:d>
                  </m:oMath>
                </a14:m>
                <a:r>
                  <a:rPr lang="en-US" altLang="ja-JP" sz="2200" dirty="0">
                    <a:solidFill>
                      <a:schemeClr val="bg1">
                        <a:lumMod val="75000"/>
                      </a:schemeClr>
                    </a:solidFill>
                  </a:rPr>
                  <a:t> </a:t>
                </a:r>
                <a:r>
                  <a:rPr lang="ja-JP" altLang="en-US" sz="2200" dirty="0">
                    <a:solidFill>
                      <a:schemeClr val="bg1">
                        <a:lumMod val="75000"/>
                      </a:schemeClr>
                    </a:solidFill>
                  </a:rPr>
                  <a:t>を計算し，</a:t>
                </a:r>
                <a:r>
                  <a:rPr lang="en-US" altLang="ja-JP" sz="2200" b="1" dirty="0">
                    <a:solidFill>
                      <a:schemeClr val="bg1">
                        <a:lumMod val="75000"/>
                      </a:schemeClr>
                    </a:solidFill>
                  </a:rPr>
                  <a:t> </a:t>
                </a:r>
                <a14:m>
                  <m:oMath xmlns:m="http://schemas.openxmlformats.org/officeDocument/2006/math">
                    <m:sSup>
                      <m:sSupPr>
                        <m:ctrlPr>
                          <a:rPr lang="en-US" altLang="ja-JP" sz="2200" b="1" i="1">
                            <a:solidFill>
                              <a:schemeClr val="bg1">
                                <a:lumMod val="75000"/>
                              </a:schemeClr>
                            </a:solidFill>
                            <a:latin typeface="Cambria Math" panose="02040503050406030204" pitchFamily="18" charset="0"/>
                          </a:rPr>
                        </m:ctrlPr>
                      </m:sSupPr>
                      <m:e>
                        <m:r>
                          <a:rPr lang="en-US" altLang="ja-JP" sz="2200" b="1">
                            <a:solidFill>
                              <a:schemeClr val="bg1">
                                <a:lumMod val="75000"/>
                              </a:schemeClr>
                            </a:solidFill>
                            <a:latin typeface="Cambria Math" panose="02040503050406030204" pitchFamily="18" charset="0"/>
                          </a:rPr>
                          <m:t>𝐩</m:t>
                        </m:r>
                      </m:e>
                      <m:sup>
                        <m:r>
                          <a:rPr lang="en-US" altLang="ja-JP" sz="2200" b="1">
                            <a:solidFill>
                              <a:schemeClr val="bg1">
                                <a:lumMod val="75000"/>
                              </a:schemeClr>
                            </a:solidFill>
                            <a:latin typeface="Cambria Math" panose="02040503050406030204" pitchFamily="18" charset="0"/>
                          </a:rPr>
                          <m:t>∗</m:t>
                        </m:r>
                      </m:sup>
                    </m:sSup>
                    <m:r>
                      <a:rPr lang="en-US" altLang="ja-JP" sz="2200" i="1">
                        <a:solidFill>
                          <a:schemeClr val="bg1">
                            <a:lumMod val="75000"/>
                          </a:schemeClr>
                        </a:solidFill>
                        <a:latin typeface="Cambria Math" panose="02040503050406030204" pitchFamily="18" charset="0"/>
                      </a:rPr>
                      <m:t>=</m:t>
                    </m:r>
                    <m:limLow>
                      <m:limLowPr>
                        <m:ctrlPr>
                          <a:rPr lang="en-US" altLang="ja-JP" sz="2200" i="1">
                            <a:solidFill>
                              <a:schemeClr val="bg1">
                                <a:lumMod val="75000"/>
                              </a:schemeClr>
                            </a:solidFill>
                            <a:latin typeface="Cambria Math" panose="02040503050406030204" pitchFamily="18" charset="0"/>
                          </a:rPr>
                        </m:ctrlPr>
                      </m:limLowPr>
                      <m:e>
                        <m:r>
                          <m:rPr>
                            <m:sty m:val="p"/>
                          </m:rPr>
                          <a:rPr lang="en-US" altLang="ja-JP" sz="2200">
                            <a:solidFill>
                              <a:schemeClr val="bg1">
                                <a:lumMod val="75000"/>
                              </a:schemeClr>
                            </a:solidFill>
                            <a:latin typeface="Cambria Math" panose="02040503050406030204" pitchFamily="18" charset="0"/>
                          </a:rPr>
                          <m:t>argmax</m:t>
                        </m:r>
                      </m:e>
                      <m:lim>
                        <m:r>
                          <a:rPr lang="en-US" altLang="ja-JP" sz="2200" b="1">
                            <a:solidFill>
                              <a:schemeClr val="bg1">
                                <a:lumMod val="75000"/>
                              </a:schemeClr>
                            </a:solidFill>
                            <a:latin typeface="Cambria Math" panose="02040503050406030204" pitchFamily="18" charset="0"/>
                          </a:rPr>
                          <m:t>𝐩</m:t>
                        </m:r>
                        <m:r>
                          <a:rPr lang="en-US" altLang="ja-JP" sz="2200" b="1">
                            <a:solidFill>
                              <a:schemeClr val="bg1">
                                <a:lumMod val="75000"/>
                              </a:schemeClr>
                            </a:solidFill>
                            <a:latin typeface="Cambria Math" panose="02040503050406030204" pitchFamily="18" charset="0"/>
                          </a:rPr>
                          <m:t>∈</m:t>
                        </m:r>
                        <m:r>
                          <a:rPr lang="en-US" altLang="ja-JP" sz="2200" b="1">
                            <a:solidFill>
                              <a:schemeClr val="bg1">
                                <a:lumMod val="75000"/>
                              </a:schemeClr>
                            </a:solidFill>
                            <a:latin typeface="Cambria Math" panose="02040503050406030204" pitchFamily="18" charset="0"/>
                          </a:rPr>
                          <m:t>𝐏</m:t>
                        </m:r>
                        <m:r>
                          <a:rPr lang="en-US" altLang="ja-JP" sz="2200" b="1">
                            <a:solidFill>
                              <a:schemeClr val="bg1">
                                <a:lumMod val="75000"/>
                              </a:schemeClr>
                            </a:solidFill>
                            <a:latin typeface="Cambria Math" panose="02040503050406030204" pitchFamily="18" charset="0"/>
                            <a:ea typeface="Cambria Math" panose="02040503050406030204" pitchFamily="18" charset="0"/>
                          </a:rPr>
                          <m:t>∖</m:t>
                        </m:r>
                        <m:r>
                          <a:rPr lang="en-US" altLang="ja-JP" sz="2200" b="1">
                            <a:solidFill>
                              <a:schemeClr val="bg1">
                                <a:lumMod val="75000"/>
                              </a:schemeClr>
                            </a:solidFill>
                            <a:latin typeface="Cambria Math" panose="02040503050406030204" pitchFamily="18" charset="0"/>
                            <a:ea typeface="Cambria Math" panose="02040503050406030204" pitchFamily="18" charset="0"/>
                          </a:rPr>
                          <m:t>𝐒</m:t>
                        </m:r>
                      </m:lim>
                    </m:limLow>
                    <m:r>
                      <a:rPr lang="en-US" altLang="ja-JP" sz="2200" i="1">
                        <a:solidFill>
                          <a:schemeClr val="bg1">
                            <a:lumMod val="75000"/>
                          </a:schemeClr>
                        </a:solidFill>
                        <a:latin typeface="Cambria Math" panose="02040503050406030204" pitchFamily="18" charset="0"/>
                      </a:rPr>
                      <m:t> </m:t>
                    </m:r>
                    <m:r>
                      <a:rPr lang="en-US" altLang="ja-JP" sz="2200" i="1">
                        <a:solidFill>
                          <a:schemeClr val="bg1">
                            <a:lumMod val="75000"/>
                          </a:schemeClr>
                        </a:solidFill>
                        <a:latin typeface="Cambria Math" panose="02040503050406030204" pitchFamily="18" charset="0"/>
                      </a:rPr>
                      <m:t>𝑓</m:t>
                    </m:r>
                    <m:d>
                      <m:dPr>
                        <m:ctrlPr>
                          <a:rPr lang="en-US" altLang="ja-JP" sz="2200" i="1">
                            <a:solidFill>
                              <a:schemeClr val="bg1">
                                <a:lumMod val="75000"/>
                              </a:schemeClr>
                            </a:solidFill>
                            <a:latin typeface="Cambria Math" panose="02040503050406030204" pitchFamily="18" charset="0"/>
                          </a:rPr>
                        </m:ctrlPr>
                      </m:dPr>
                      <m:e>
                        <m:r>
                          <a:rPr lang="en-US" altLang="ja-JP" sz="2200" b="1">
                            <a:solidFill>
                              <a:schemeClr val="bg1">
                                <a:lumMod val="75000"/>
                              </a:schemeClr>
                            </a:solidFill>
                            <a:latin typeface="Cambria Math" panose="02040503050406030204" pitchFamily="18" charset="0"/>
                          </a:rPr>
                          <m:t>𝐩</m:t>
                        </m:r>
                        <m:r>
                          <a:rPr lang="en-US" altLang="ja-JP" sz="2200" i="1">
                            <a:solidFill>
                              <a:schemeClr val="bg1">
                                <a:lumMod val="75000"/>
                              </a:schemeClr>
                            </a:solidFill>
                            <a:latin typeface="Cambria Math" panose="02040503050406030204" pitchFamily="18" charset="0"/>
                          </a:rPr>
                          <m:t>,</m:t>
                        </m:r>
                        <m:r>
                          <a:rPr lang="en-US" altLang="ja-JP" sz="2200" b="1">
                            <a:solidFill>
                              <a:schemeClr val="bg1">
                                <a:lumMod val="75000"/>
                              </a:schemeClr>
                            </a:solidFill>
                            <a:latin typeface="Cambria Math" panose="02040503050406030204" pitchFamily="18" charset="0"/>
                          </a:rPr>
                          <m:t>𝐒</m:t>
                        </m:r>
                      </m:e>
                    </m:d>
                  </m:oMath>
                </a14:m>
                <a:r>
                  <a:rPr lang="en-US" altLang="ja-JP" sz="2200" dirty="0">
                    <a:solidFill>
                      <a:schemeClr val="bg1">
                        <a:lumMod val="75000"/>
                      </a:schemeClr>
                    </a:solidFill>
                  </a:rPr>
                  <a:t> </a:t>
                </a:r>
                <a:r>
                  <a:rPr lang="ja-JP" altLang="en-US" sz="2200" dirty="0">
                    <a:solidFill>
                      <a:schemeClr val="bg1">
                        <a:lumMod val="75000"/>
                      </a:schemeClr>
                    </a:solidFill>
                  </a:rPr>
                  <a:t>を</a:t>
                </a:r>
                <a:r>
                  <a:rPr lang="en-US" altLang="ja-JP" sz="2200" dirty="0">
                    <a:solidFill>
                      <a:schemeClr val="bg1">
                        <a:lumMod val="75000"/>
                      </a:schemeClr>
                    </a:solidFill>
                  </a:rPr>
                  <a:t> </a:t>
                </a:r>
                <a14:m>
                  <m:oMath xmlns:m="http://schemas.openxmlformats.org/officeDocument/2006/math">
                    <m:r>
                      <a:rPr lang="en-US" altLang="ja-JP" sz="2200" b="1">
                        <a:solidFill>
                          <a:schemeClr val="bg1">
                            <a:lumMod val="75000"/>
                          </a:schemeClr>
                        </a:solidFill>
                        <a:latin typeface="Cambria Math" panose="02040503050406030204" pitchFamily="18" charset="0"/>
                      </a:rPr>
                      <m:t>𝐒</m:t>
                    </m:r>
                  </m:oMath>
                </a14:m>
                <a:r>
                  <a:rPr lang="en-US" altLang="ja-JP" sz="2200" dirty="0">
                    <a:solidFill>
                      <a:schemeClr val="bg1">
                        <a:lumMod val="75000"/>
                      </a:schemeClr>
                    </a:solidFill>
                  </a:rPr>
                  <a:t> </a:t>
                </a:r>
                <a:r>
                  <a:rPr lang="ja-JP" altLang="en-US" sz="2200" dirty="0">
                    <a:solidFill>
                      <a:schemeClr val="bg1">
                        <a:lumMod val="75000"/>
                      </a:schemeClr>
                    </a:solidFill>
                  </a:rPr>
                  <a:t>に追加</a:t>
                </a:r>
                <a:endParaRPr lang="en-US" altLang="ja-JP" sz="2200" dirty="0">
                  <a:solidFill>
                    <a:schemeClr val="bg1">
                      <a:lumMod val="75000"/>
                    </a:schemeClr>
                  </a:solidFill>
                </a:endParaRPr>
              </a:p>
              <a:p>
                <a:pPr lvl="2">
                  <a:lnSpc>
                    <a:spcPct val="100000"/>
                  </a:lnSpc>
                  <a:buFont typeface="Wingdings" pitchFamily="2" charset="2"/>
                  <a:buChar char="p"/>
                </a:pPr>
                <a:r>
                  <a:rPr lang="en-US" altLang="ja-JP" sz="2000" dirty="0">
                    <a:solidFill>
                      <a:schemeClr val="bg1">
                        <a:lumMod val="75000"/>
                      </a:schemeClr>
                    </a:solidFill>
                  </a:rPr>
                  <a:t> </a:t>
                </a:r>
                <a14:m>
                  <m:oMath xmlns:m="http://schemas.openxmlformats.org/officeDocument/2006/math">
                    <m:r>
                      <a:rPr lang="en-US" altLang="ja-JP" sz="2000" i="1">
                        <a:solidFill>
                          <a:schemeClr val="bg1">
                            <a:lumMod val="75000"/>
                          </a:schemeClr>
                        </a:solidFill>
                        <a:latin typeface="Cambria Math" panose="02040503050406030204" pitchFamily="18" charset="0"/>
                      </a:rPr>
                      <m:t>𝑓</m:t>
                    </m:r>
                    <m:d>
                      <m:dPr>
                        <m:ctrlPr>
                          <a:rPr lang="en-US" altLang="ja-JP" sz="2000" i="1">
                            <a:solidFill>
                              <a:schemeClr val="bg1">
                                <a:lumMod val="75000"/>
                              </a:schemeClr>
                            </a:solidFill>
                            <a:latin typeface="Cambria Math" panose="02040503050406030204" pitchFamily="18" charset="0"/>
                          </a:rPr>
                        </m:ctrlPr>
                      </m:dPr>
                      <m:e>
                        <m:r>
                          <a:rPr lang="en-US" altLang="ja-JP" sz="2000" b="1">
                            <a:solidFill>
                              <a:schemeClr val="bg1">
                                <a:lumMod val="75000"/>
                              </a:schemeClr>
                            </a:solidFill>
                            <a:latin typeface="Cambria Math" panose="02040503050406030204" pitchFamily="18" charset="0"/>
                          </a:rPr>
                          <m:t>𝐩</m:t>
                        </m:r>
                        <m:r>
                          <a:rPr lang="en-US" altLang="ja-JP" sz="2000" i="1">
                            <a:solidFill>
                              <a:schemeClr val="bg1">
                                <a:lumMod val="75000"/>
                              </a:schemeClr>
                            </a:solidFill>
                            <a:latin typeface="Cambria Math" panose="02040503050406030204" pitchFamily="18" charset="0"/>
                          </a:rPr>
                          <m:t>,</m:t>
                        </m:r>
                        <m:r>
                          <a:rPr lang="en-US" altLang="ja-JP" sz="2000" b="1">
                            <a:solidFill>
                              <a:schemeClr val="bg1">
                                <a:lumMod val="75000"/>
                              </a:schemeClr>
                            </a:solidFill>
                            <a:latin typeface="Cambria Math" panose="02040503050406030204" pitchFamily="18" charset="0"/>
                          </a:rPr>
                          <m:t>𝐒</m:t>
                        </m:r>
                      </m:e>
                    </m:d>
                    <m:r>
                      <a:rPr lang="en-US" altLang="ja-JP" sz="2000" i="1">
                        <a:solidFill>
                          <a:schemeClr val="bg1">
                            <a:lumMod val="75000"/>
                          </a:schemeClr>
                        </a:solidFill>
                        <a:latin typeface="Cambria Math" panose="02040503050406030204" pitchFamily="18" charset="0"/>
                      </a:rPr>
                      <m:t>=</m:t>
                    </m:r>
                    <m:r>
                      <a:rPr lang="en-US" altLang="ja-JP" sz="2000" i="1">
                        <a:solidFill>
                          <a:schemeClr val="bg1">
                            <a:lumMod val="75000"/>
                          </a:schemeClr>
                        </a:solidFill>
                        <a:latin typeface="Cambria Math" panose="02040503050406030204" pitchFamily="18" charset="0"/>
                        <a:ea typeface="Cambria Math" panose="02040503050406030204" pitchFamily="18" charset="0"/>
                      </a:rPr>
                      <m:t>𝜆</m:t>
                    </m:r>
                    <m:r>
                      <a:rPr lang="en-US" altLang="ja-JP" sz="2000" b="1">
                        <a:solidFill>
                          <a:schemeClr val="bg1">
                            <a:lumMod val="75000"/>
                          </a:schemeClr>
                        </a:solidFill>
                        <a:latin typeface="Cambria Math" panose="02040503050406030204" pitchFamily="18" charset="0"/>
                        <a:ea typeface="Cambria Math" panose="02040503050406030204" pitchFamily="18" charset="0"/>
                      </a:rPr>
                      <m:t> </m:t>
                    </m:r>
                    <m:r>
                      <a:rPr lang="en-US" altLang="ja-JP" sz="2000" b="1">
                        <a:solidFill>
                          <a:schemeClr val="bg1">
                            <a:lumMod val="75000"/>
                          </a:schemeClr>
                        </a:solidFill>
                        <a:latin typeface="Cambria Math" panose="02040503050406030204" pitchFamily="18" charset="0"/>
                        <a:ea typeface="Cambria Math" panose="02040503050406030204" pitchFamily="18" charset="0"/>
                      </a:rPr>
                      <m:t>𝐩</m:t>
                    </m:r>
                    <m:r>
                      <a:rPr lang="en-US" altLang="ja-JP" sz="2000" b="1">
                        <a:solidFill>
                          <a:schemeClr val="bg1">
                            <a:lumMod val="75000"/>
                          </a:schemeClr>
                        </a:solidFill>
                        <a:latin typeface="Cambria Math" panose="02040503050406030204" pitchFamily="18" charset="0"/>
                        <a:ea typeface="Cambria Math" panose="02040503050406030204" pitchFamily="18" charset="0"/>
                      </a:rPr>
                      <m:t>⋅</m:t>
                    </m:r>
                    <m:r>
                      <a:rPr lang="en-US" altLang="ja-JP" sz="2000" b="1">
                        <a:solidFill>
                          <a:schemeClr val="bg1">
                            <a:lumMod val="75000"/>
                          </a:schemeClr>
                        </a:solidFill>
                        <a:latin typeface="Cambria Math" panose="02040503050406030204" pitchFamily="18" charset="0"/>
                        <a:ea typeface="Cambria Math" panose="02040503050406030204" pitchFamily="18" charset="0"/>
                      </a:rPr>
                      <m:t>𝐪</m:t>
                    </m:r>
                    <m:r>
                      <a:rPr lang="en-US" altLang="ja-JP" sz="2000" i="1">
                        <a:solidFill>
                          <a:schemeClr val="bg1">
                            <a:lumMod val="75000"/>
                          </a:schemeClr>
                        </a:solidFill>
                        <a:latin typeface="Cambria Math" panose="02040503050406030204" pitchFamily="18" charset="0"/>
                        <a:ea typeface="Cambria Math" panose="02040503050406030204" pitchFamily="18" charset="0"/>
                      </a:rPr>
                      <m:t>+</m:t>
                    </m:r>
                    <m:r>
                      <a:rPr lang="en-US" altLang="ja-JP" sz="2000" i="1">
                        <a:solidFill>
                          <a:schemeClr val="bg1">
                            <a:lumMod val="75000"/>
                          </a:schemeClr>
                        </a:solidFill>
                        <a:latin typeface="Cambria Math" panose="02040503050406030204" pitchFamily="18" charset="0"/>
                        <a:ea typeface="Cambria Math" panose="02040503050406030204" pitchFamily="18" charset="0"/>
                      </a:rPr>
                      <m:t>𝑐</m:t>
                    </m:r>
                    <m:d>
                      <m:dPr>
                        <m:ctrlPr>
                          <a:rPr lang="en-US" altLang="ja-JP" sz="2000" i="1">
                            <a:solidFill>
                              <a:schemeClr val="bg1">
                                <a:lumMod val="75000"/>
                              </a:schemeClr>
                            </a:solidFill>
                            <a:latin typeface="Cambria Math" panose="02040503050406030204" pitchFamily="18" charset="0"/>
                            <a:ea typeface="Cambria Math" panose="02040503050406030204" pitchFamily="18" charset="0"/>
                          </a:rPr>
                        </m:ctrlPr>
                      </m:dPr>
                      <m:e>
                        <m:r>
                          <a:rPr lang="en-US" altLang="ja-JP" sz="2000" i="1">
                            <a:solidFill>
                              <a:schemeClr val="bg1">
                                <a:lumMod val="75000"/>
                              </a:schemeClr>
                            </a:solidFill>
                            <a:latin typeface="Cambria Math" panose="02040503050406030204" pitchFamily="18" charset="0"/>
                            <a:ea typeface="Cambria Math" panose="02040503050406030204" pitchFamily="18" charset="0"/>
                          </a:rPr>
                          <m:t>1−</m:t>
                        </m:r>
                        <m:r>
                          <a:rPr lang="en-US" altLang="ja-JP" sz="2000" i="1">
                            <a:solidFill>
                              <a:schemeClr val="bg1">
                                <a:lumMod val="75000"/>
                              </a:schemeClr>
                            </a:solidFill>
                            <a:latin typeface="Cambria Math" panose="02040503050406030204" pitchFamily="18" charset="0"/>
                            <a:ea typeface="Cambria Math" panose="02040503050406030204" pitchFamily="18" charset="0"/>
                          </a:rPr>
                          <m:t>𝜆</m:t>
                        </m:r>
                      </m:e>
                    </m:d>
                    <m:limLow>
                      <m:limLowPr>
                        <m:ctrlPr>
                          <a:rPr lang="en-US" altLang="ja-JP" sz="2000" i="1">
                            <a:solidFill>
                              <a:schemeClr val="bg1">
                                <a:lumMod val="75000"/>
                              </a:schemeClr>
                            </a:solidFill>
                            <a:latin typeface="Cambria Math" panose="02040503050406030204" pitchFamily="18" charset="0"/>
                            <a:ea typeface="Cambria Math" panose="02040503050406030204" pitchFamily="18" charset="0"/>
                          </a:rPr>
                        </m:ctrlPr>
                      </m:limLowPr>
                      <m:e>
                        <m:r>
                          <m:rPr>
                            <m:sty m:val="p"/>
                          </m:rPr>
                          <a:rPr lang="en-US" altLang="ja-JP" sz="2000">
                            <a:solidFill>
                              <a:schemeClr val="bg1">
                                <a:lumMod val="75000"/>
                              </a:schemeClr>
                            </a:solidFill>
                            <a:latin typeface="Cambria Math" panose="02040503050406030204" pitchFamily="18" charset="0"/>
                            <a:ea typeface="Cambria Math" panose="02040503050406030204" pitchFamily="18" charset="0"/>
                          </a:rPr>
                          <m:t>min</m:t>
                        </m:r>
                      </m:e>
                      <m:lim>
                        <m:sSub>
                          <m:sSubPr>
                            <m:ctrlPr>
                              <a:rPr lang="en-US" altLang="ja-JP" sz="2000" i="1">
                                <a:solidFill>
                                  <a:schemeClr val="bg1">
                                    <a:lumMod val="75000"/>
                                  </a:schemeClr>
                                </a:solidFill>
                                <a:latin typeface="Cambria Math" panose="02040503050406030204" pitchFamily="18" charset="0"/>
                                <a:ea typeface="Cambria Math" panose="02040503050406030204" pitchFamily="18" charset="0"/>
                              </a:rPr>
                            </m:ctrlPr>
                          </m:sSubPr>
                          <m:e>
                            <m:r>
                              <a:rPr lang="en-US" altLang="ja-JP" sz="2000" b="1">
                                <a:solidFill>
                                  <a:schemeClr val="bg1">
                                    <a:lumMod val="75000"/>
                                  </a:schemeClr>
                                </a:solidFill>
                                <a:latin typeface="Cambria Math" panose="02040503050406030204" pitchFamily="18" charset="0"/>
                                <a:ea typeface="Cambria Math" panose="02040503050406030204" pitchFamily="18" charset="0"/>
                              </a:rPr>
                              <m:t>𝐩</m:t>
                            </m:r>
                          </m:e>
                          <m:sub>
                            <m:r>
                              <a:rPr lang="en-US" altLang="ja-JP" sz="2000" i="1">
                                <a:solidFill>
                                  <a:schemeClr val="bg1">
                                    <a:lumMod val="75000"/>
                                  </a:schemeClr>
                                </a:solidFill>
                                <a:latin typeface="Cambria Math" panose="02040503050406030204" pitchFamily="18" charset="0"/>
                                <a:ea typeface="Cambria Math" panose="02040503050406030204" pitchFamily="18" charset="0"/>
                              </a:rPr>
                              <m:t>𝑎</m:t>
                            </m:r>
                          </m:sub>
                        </m:sSub>
                        <m:r>
                          <a:rPr lang="en-US" altLang="ja-JP" sz="2000" i="1">
                            <a:solidFill>
                              <a:schemeClr val="bg1">
                                <a:lumMod val="75000"/>
                              </a:schemeClr>
                            </a:solidFill>
                            <a:latin typeface="Cambria Math" panose="02040503050406030204" pitchFamily="18" charset="0"/>
                            <a:ea typeface="Cambria Math" panose="02040503050406030204" pitchFamily="18" charset="0"/>
                          </a:rPr>
                          <m:t>,</m:t>
                        </m:r>
                        <m:sSub>
                          <m:sSubPr>
                            <m:ctrlPr>
                              <a:rPr lang="en-US" altLang="ja-JP" sz="2000" i="1">
                                <a:solidFill>
                                  <a:schemeClr val="bg1">
                                    <a:lumMod val="75000"/>
                                  </a:schemeClr>
                                </a:solidFill>
                                <a:latin typeface="Cambria Math" panose="02040503050406030204" pitchFamily="18" charset="0"/>
                                <a:ea typeface="Cambria Math" panose="02040503050406030204" pitchFamily="18" charset="0"/>
                              </a:rPr>
                            </m:ctrlPr>
                          </m:sSubPr>
                          <m:e>
                            <m:r>
                              <a:rPr lang="en-US" altLang="ja-JP" sz="2000" b="1">
                                <a:solidFill>
                                  <a:schemeClr val="bg1">
                                    <a:lumMod val="75000"/>
                                  </a:schemeClr>
                                </a:solidFill>
                                <a:latin typeface="Cambria Math" panose="02040503050406030204" pitchFamily="18" charset="0"/>
                                <a:ea typeface="Cambria Math" panose="02040503050406030204" pitchFamily="18" charset="0"/>
                              </a:rPr>
                              <m:t>𝐩</m:t>
                            </m:r>
                          </m:e>
                          <m:sub>
                            <m:r>
                              <a:rPr lang="en-US" altLang="ja-JP" sz="2000" i="1">
                                <a:solidFill>
                                  <a:schemeClr val="bg1">
                                    <a:lumMod val="75000"/>
                                  </a:schemeClr>
                                </a:solidFill>
                                <a:latin typeface="Cambria Math" panose="02040503050406030204" pitchFamily="18" charset="0"/>
                                <a:ea typeface="Cambria Math" panose="02040503050406030204" pitchFamily="18" charset="0"/>
                              </a:rPr>
                              <m:t>𝑏</m:t>
                            </m:r>
                          </m:sub>
                        </m:sSub>
                        <m:r>
                          <a:rPr lang="en-US" altLang="ja-JP" sz="2000" i="1">
                            <a:solidFill>
                              <a:schemeClr val="bg1">
                                <a:lumMod val="75000"/>
                              </a:schemeClr>
                            </a:solidFill>
                            <a:latin typeface="Cambria Math" panose="02040503050406030204" pitchFamily="18" charset="0"/>
                            <a:ea typeface="Cambria Math" panose="02040503050406030204" pitchFamily="18" charset="0"/>
                          </a:rPr>
                          <m:t>∈</m:t>
                        </m:r>
                        <m:r>
                          <a:rPr lang="en-US" altLang="ja-JP" sz="2000" b="1">
                            <a:solidFill>
                              <a:schemeClr val="bg1">
                                <a:lumMod val="75000"/>
                              </a:schemeClr>
                            </a:solidFill>
                            <a:latin typeface="Cambria Math" panose="02040503050406030204" pitchFamily="18" charset="0"/>
                            <a:ea typeface="Cambria Math" panose="02040503050406030204" pitchFamily="18" charset="0"/>
                          </a:rPr>
                          <m:t>𝐒</m:t>
                        </m:r>
                        <m:r>
                          <a:rPr lang="en-US" altLang="ja-JP" sz="2000" b="1">
                            <a:solidFill>
                              <a:schemeClr val="bg1">
                                <a:lumMod val="75000"/>
                              </a:schemeClr>
                            </a:solidFill>
                            <a:latin typeface="Cambria Math" panose="02040503050406030204" pitchFamily="18" charset="0"/>
                            <a:ea typeface="Cambria Math" panose="02040503050406030204" pitchFamily="18" charset="0"/>
                          </a:rPr>
                          <m:t>∪</m:t>
                        </m:r>
                        <m:d>
                          <m:dPr>
                            <m:begChr m:val="{"/>
                            <m:endChr m:val="}"/>
                            <m:ctrlPr>
                              <a:rPr lang="en-US" altLang="ja-JP" sz="2000" b="1" i="1">
                                <a:solidFill>
                                  <a:schemeClr val="bg1">
                                    <a:lumMod val="75000"/>
                                  </a:schemeClr>
                                </a:solidFill>
                                <a:latin typeface="Cambria Math" panose="02040503050406030204" pitchFamily="18" charset="0"/>
                                <a:ea typeface="Cambria Math" panose="02040503050406030204" pitchFamily="18" charset="0"/>
                              </a:rPr>
                            </m:ctrlPr>
                          </m:dPr>
                          <m:e>
                            <m:r>
                              <a:rPr lang="en-US" altLang="ja-JP" sz="2000" b="1">
                                <a:solidFill>
                                  <a:schemeClr val="bg1">
                                    <a:lumMod val="75000"/>
                                  </a:schemeClr>
                                </a:solidFill>
                                <a:latin typeface="Cambria Math" panose="02040503050406030204" pitchFamily="18" charset="0"/>
                                <a:ea typeface="Cambria Math" panose="02040503050406030204" pitchFamily="18" charset="0"/>
                              </a:rPr>
                              <m:t>𝐩</m:t>
                            </m:r>
                          </m:e>
                        </m:d>
                      </m:lim>
                    </m:limLow>
                    <m:r>
                      <a:rPr lang="en-US" altLang="ja-JP" sz="2000" i="1">
                        <a:solidFill>
                          <a:schemeClr val="bg1">
                            <a:lumMod val="75000"/>
                          </a:schemeClr>
                        </a:solidFill>
                        <a:latin typeface="Cambria Math" panose="02040503050406030204" pitchFamily="18" charset="0"/>
                        <a:ea typeface="Cambria Math" panose="02040503050406030204" pitchFamily="18" charset="0"/>
                      </a:rPr>
                      <m:t>𝑑𝑖𝑠𝑡</m:t>
                    </m:r>
                    <m:d>
                      <m:dPr>
                        <m:ctrlPr>
                          <a:rPr lang="en-US" altLang="ja-JP" sz="2000" i="1">
                            <a:solidFill>
                              <a:schemeClr val="bg1">
                                <a:lumMod val="75000"/>
                              </a:schemeClr>
                            </a:solidFill>
                            <a:latin typeface="Cambria Math" panose="02040503050406030204" pitchFamily="18" charset="0"/>
                            <a:ea typeface="Cambria Math" panose="02040503050406030204" pitchFamily="18" charset="0"/>
                          </a:rPr>
                        </m:ctrlPr>
                      </m:dPr>
                      <m:e>
                        <m:sSub>
                          <m:sSubPr>
                            <m:ctrlPr>
                              <a:rPr lang="en-US" altLang="ja-JP" sz="2000" i="1">
                                <a:solidFill>
                                  <a:schemeClr val="bg1">
                                    <a:lumMod val="75000"/>
                                  </a:schemeClr>
                                </a:solidFill>
                                <a:latin typeface="Cambria Math" panose="02040503050406030204" pitchFamily="18" charset="0"/>
                                <a:ea typeface="Cambria Math" panose="02040503050406030204" pitchFamily="18" charset="0"/>
                              </a:rPr>
                            </m:ctrlPr>
                          </m:sSubPr>
                          <m:e>
                            <m:r>
                              <a:rPr lang="en-US" altLang="ja-JP" sz="2000" b="1">
                                <a:solidFill>
                                  <a:schemeClr val="bg1">
                                    <a:lumMod val="75000"/>
                                  </a:schemeClr>
                                </a:solidFill>
                                <a:latin typeface="Cambria Math" panose="02040503050406030204" pitchFamily="18" charset="0"/>
                                <a:ea typeface="Cambria Math" panose="02040503050406030204" pitchFamily="18" charset="0"/>
                              </a:rPr>
                              <m:t>𝐩</m:t>
                            </m:r>
                          </m:e>
                          <m:sub>
                            <m:r>
                              <a:rPr lang="en-US" altLang="ja-JP" sz="2000" i="1">
                                <a:solidFill>
                                  <a:schemeClr val="bg1">
                                    <a:lumMod val="75000"/>
                                  </a:schemeClr>
                                </a:solidFill>
                                <a:latin typeface="Cambria Math" panose="02040503050406030204" pitchFamily="18" charset="0"/>
                                <a:ea typeface="Cambria Math" panose="02040503050406030204" pitchFamily="18" charset="0"/>
                              </a:rPr>
                              <m:t>𝑎</m:t>
                            </m:r>
                          </m:sub>
                        </m:sSub>
                        <m:r>
                          <a:rPr lang="en-US" altLang="ja-JP" sz="2000" i="1">
                            <a:solidFill>
                              <a:schemeClr val="bg1">
                                <a:lumMod val="75000"/>
                              </a:schemeClr>
                            </a:solidFill>
                            <a:latin typeface="Cambria Math" panose="02040503050406030204" pitchFamily="18" charset="0"/>
                            <a:ea typeface="Cambria Math" panose="02040503050406030204" pitchFamily="18" charset="0"/>
                          </a:rPr>
                          <m:t>,</m:t>
                        </m:r>
                        <m:sSub>
                          <m:sSubPr>
                            <m:ctrlPr>
                              <a:rPr lang="en-US" altLang="ja-JP" sz="2000" i="1">
                                <a:solidFill>
                                  <a:schemeClr val="bg1">
                                    <a:lumMod val="75000"/>
                                  </a:schemeClr>
                                </a:solidFill>
                                <a:latin typeface="Cambria Math" panose="02040503050406030204" pitchFamily="18" charset="0"/>
                                <a:ea typeface="Cambria Math" panose="02040503050406030204" pitchFamily="18" charset="0"/>
                              </a:rPr>
                            </m:ctrlPr>
                          </m:sSubPr>
                          <m:e>
                            <m:r>
                              <a:rPr lang="en-US" altLang="ja-JP" sz="2000" b="1">
                                <a:solidFill>
                                  <a:schemeClr val="bg1">
                                    <a:lumMod val="75000"/>
                                  </a:schemeClr>
                                </a:solidFill>
                                <a:latin typeface="Cambria Math" panose="02040503050406030204" pitchFamily="18" charset="0"/>
                                <a:ea typeface="Cambria Math" panose="02040503050406030204" pitchFamily="18" charset="0"/>
                              </a:rPr>
                              <m:t>𝐩</m:t>
                            </m:r>
                          </m:e>
                          <m:sub>
                            <m:r>
                              <a:rPr lang="en-US" altLang="ja-JP" sz="2000" i="1">
                                <a:solidFill>
                                  <a:schemeClr val="bg1">
                                    <a:lumMod val="75000"/>
                                  </a:schemeClr>
                                </a:solidFill>
                                <a:latin typeface="Cambria Math" panose="02040503050406030204" pitchFamily="18" charset="0"/>
                                <a:ea typeface="Cambria Math" panose="02040503050406030204" pitchFamily="18" charset="0"/>
                              </a:rPr>
                              <m:t>𝑏</m:t>
                            </m:r>
                          </m:sub>
                        </m:sSub>
                      </m:e>
                    </m:d>
                  </m:oMath>
                </a14:m>
                <a:endParaRPr lang="en-US" altLang="ja-JP" sz="2000" dirty="0">
                  <a:solidFill>
                    <a:schemeClr val="bg1">
                      <a:lumMod val="75000"/>
                    </a:schemeClr>
                  </a:solidFill>
                </a:endParaRPr>
              </a:p>
              <a:p>
                <a:pPr marL="914400" lvl="1" indent="-457200">
                  <a:lnSpc>
                    <a:spcPct val="100000"/>
                  </a:lnSpc>
                  <a:buFont typeface="+mj-lt"/>
                  <a:buAutoNum type="arabicPeriod"/>
                </a:pPr>
                <a:r>
                  <a:rPr lang="en-US" altLang="ja-JP" sz="2200" dirty="0">
                    <a:solidFill>
                      <a:schemeClr val="bg1">
                        <a:lumMod val="75000"/>
                      </a:schemeClr>
                    </a:solidFill>
                  </a:rPr>
                  <a:t> </a:t>
                </a:r>
                <a14:m>
                  <m:oMath xmlns:m="http://schemas.openxmlformats.org/officeDocument/2006/math">
                    <m:d>
                      <m:dPr>
                        <m:begChr m:val="|"/>
                        <m:endChr m:val="|"/>
                        <m:ctrlPr>
                          <a:rPr lang="en-US" altLang="ja-JP" sz="2200" i="1">
                            <a:solidFill>
                              <a:schemeClr val="bg1">
                                <a:lumMod val="75000"/>
                              </a:schemeClr>
                            </a:solidFill>
                            <a:latin typeface="Cambria Math" panose="02040503050406030204" pitchFamily="18" charset="0"/>
                          </a:rPr>
                        </m:ctrlPr>
                      </m:dPr>
                      <m:e>
                        <m:r>
                          <a:rPr lang="en-US" altLang="ja-JP" sz="2200" b="1">
                            <a:solidFill>
                              <a:schemeClr val="bg1">
                                <a:lumMod val="75000"/>
                              </a:schemeClr>
                            </a:solidFill>
                            <a:latin typeface="Cambria Math" panose="02040503050406030204" pitchFamily="18" charset="0"/>
                          </a:rPr>
                          <m:t>𝐒</m:t>
                        </m:r>
                      </m:e>
                    </m:d>
                    <m:r>
                      <a:rPr lang="en-US" altLang="ja-JP" sz="2200" i="1">
                        <a:solidFill>
                          <a:schemeClr val="bg1">
                            <a:lumMod val="75000"/>
                          </a:schemeClr>
                        </a:solidFill>
                        <a:latin typeface="Cambria Math" panose="02040503050406030204" pitchFamily="18" charset="0"/>
                      </a:rPr>
                      <m:t>=</m:t>
                    </m:r>
                    <m:r>
                      <a:rPr lang="en-US" altLang="ja-JP" sz="2200" i="1">
                        <a:solidFill>
                          <a:schemeClr val="bg1">
                            <a:lumMod val="75000"/>
                          </a:schemeClr>
                        </a:solidFill>
                        <a:latin typeface="Cambria Math" panose="02040503050406030204" pitchFamily="18" charset="0"/>
                      </a:rPr>
                      <m:t>𝑘</m:t>
                    </m:r>
                  </m:oMath>
                </a14:m>
                <a:r>
                  <a:rPr lang="en-US" altLang="ja-JP" sz="2200" dirty="0">
                    <a:solidFill>
                      <a:schemeClr val="bg1">
                        <a:lumMod val="75000"/>
                      </a:schemeClr>
                    </a:solidFill>
                  </a:rPr>
                  <a:t> </a:t>
                </a:r>
                <a:r>
                  <a:rPr lang="ja-JP" altLang="en-US" sz="2200" dirty="0">
                    <a:solidFill>
                      <a:schemeClr val="bg1">
                        <a:lumMod val="75000"/>
                      </a:schemeClr>
                    </a:solidFill>
                  </a:rPr>
                  <a:t>まで</a:t>
                </a:r>
                <a:r>
                  <a:rPr lang="en-US" altLang="ja-JP" sz="2200" dirty="0">
                    <a:solidFill>
                      <a:schemeClr val="bg1">
                        <a:lumMod val="75000"/>
                      </a:schemeClr>
                    </a:solidFill>
                  </a:rPr>
                  <a:t> step2</a:t>
                </a:r>
                <a:r>
                  <a:rPr lang="ja-JP" altLang="en-US" sz="2200" dirty="0">
                    <a:solidFill>
                      <a:schemeClr val="bg1">
                        <a:lumMod val="75000"/>
                      </a:schemeClr>
                    </a:solidFill>
                  </a:rPr>
                  <a:t>を繰り返す．</a:t>
                </a:r>
                <a:endParaRPr lang="en-US" altLang="ja-JP" sz="2200" dirty="0">
                  <a:solidFill>
                    <a:schemeClr val="bg1">
                      <a:lumMod val="75000"/>
                    </a:schemeClr>
                  </a:solidFill>
                </a:endParaRPr>
              </a:p>
              <a:p>
                <a:pPr>
                  <a:lnSpc>
                    <a:spcPct val="100000"/>
                  </a:lnSpc>
                </a:pPr>
                <a:endParaRPr lang="en-US" altLang="ja-JP" dirty="0"/>
              </a:p>
              <a:p>
                <a:pPr marL="914400" lvl="1" indent="-457200">
                  <a:buFont typeface="+mj-lt"/>
                  <a:buAutoNum type="arabicPeriod"/>
                </a:pPr>
                <a:endParaRPr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B8B82A63-385C-E8C9-9254-AD4C75A988A2}"/>
                  </a:ext>
                </a:extLst>
              </p:cNvPr>
              <p:cNvSpPr>
                <a:spLocks noGrp="1" noRot="1" noChangeAspect="1" noMove="1" noResize="1" noEditPoints="1" noAdjustHandles="1" noChangeArrowheads="1" noChangeShapeType="1" noTextEdit="1"/>
              </p:cNvSpPr>
              <p:nvPr>
                <p:ph idx="1"/>
              </p:nvPr>
            </p:nvSpPr>
            <p:spPr>
              <a:blipFill>
                <a:blip r:embed="rId4"/>
                <a:stretch>
                  <a:fillRect l="-852" t="-141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245B641-B178-B25A-D161-2A0179BCAA2C}"/>
              </a:ext>
            </a:extLst>
          </p:cNvPr>
          <p:cNvSpPr>
            <a:spLocks noGrp="1"/>
          </p:cNvSpPr>
          <p:nvPr>
            <p:ph type="sldNum" sz="quarter" idx="12"/>
          </p:nvPr>
        </p:nvSpPr>
        <p:spPr/>
        <p:txBody>
          <a:bodyPr/>
          <a:lstStyle/>
          <a:p>
            <a:fld id="{62AD2499-9603-4A42-A3D0-B63461FED508}" type="slidenum">
              <a:rPr lang="ja-JP" altLang="en-US" smtClean="0"/>
              <a:pPr/>
              <a:t>5</a:t>
            </a:fld>
            <a:endParaRPr lang="ja-JP" altLang="en-US"/>
          </a:p>
        </p:txBody>
      </p:sp>
      <p:sp>
        <p:nvSpPr>
          <p:cNvPr id="18" name="正方形/長方形 17">
            <a:extLst>
              <a:ext uri="{FF2B5EF4-FFF2-40B4-BE49-F238E27FC236}">
                <a16:creationId xmlns:a16="http://schemas.microsoft.com/office/drawing/2014/main" id="{CCC5B690-FF5B-0B72-00EB-DA83E87E5DA7}"/>
              </a:ext>
            </a:extLst>
          </p:cNvPr>
          <p:cNvSpPr/>
          <p:nvPr/>
        </p:nvSpPr>
        <p:spPr>
          <a:xfrm>
            <a:off x="286051" y="3718560"/>
            <a:ext cx="11690602" cy="3011014"/>
          </a:xfrm>
          <a:prstGeom prst="rect">
            <a:avLst/>
          </a:prstGeom>
          <a:solidFill>
            <a:srgbClr val="FFF8E9">
              <a:alpha val="88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C6CAE83-C2F6-B868-0C6E-D5EF8ECB7B4C}"/>
                  </a:ext>
                </a:extLst>
              </p:cNvPr>
              <p:cNvSpPr txBox="1"/>
              <p:nvPr/>
            </p:nvSpPr>
            <p:spPr>
              <a:xfrm>
                <a:off x="353180" y="4816260"/>
                <a:ext cx="1766830" cy="369332"/>
              </a:xfrm>
              <a:prstGeom prst="rect">
                <a:avLst/>
              </a:prstGeom>
              <a:noFill/>
            </p:spPr>
            <p:txBody>
              <a:bodyPr wrap="none" rtlCol="0">
                <a:spAutoFit/>
              </a:bodyPr>
              <a:lstStyle/>
              <a:p>
                <a:r>
                  <a:rPr lang="ja-JP" altLang="en-US">
                    <a:solidFill>
                      <a:prstClr val="black"/>
                    </a:solidFill>
                    <a:latin typeface="Calibri" panose="020F0502020204030204"/>
                  </a:rPr>
                  <a:t>アイテム集合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𝐏</m:t>
                    </m:r>
                  </m:oMath>
                </a14:m>
                <a:endParaRPr lang="ja-JP" altLang="en-US" b="1">
                  <a:solidFill>
                    <a:prstClr val="black"/>
                  </a:solidFill>
                  <a:latin typeface="Calibri" panose="020F0502020204030204"/>
                </a:endParaRPr>
              </a:p>
            </p:txBody>
          </p:sp>
        </mc:Choice>
        <mc:Fallback xmlns="">
          <p:sp>
            <p:nvSpPr>
              <p:cNvPr id="19" name="テキスト ボックス 18">
                <a:extLst>
                  <a:ext uri="{FF2B5EF4-FFF2-40B4-BE49-F238E27FC236}">
                    <a16:creationId xmlns:a16="http://schemas.microsoft.com/office/drawing/2014/main" id="{8C6CAE83-C2F6-B868-0C6E-D5EF8ECB7B4C}"/>
                  </a:ext>
                </a:extLst>
              </p:cNvPr>
              <p:cNvSpPr txBox="1">
                <a:spLocks noRot="1" noChangeAspect="1" noMove="1" noResize="1" noEditPoints="1" noAdjustHandles="1" noChangeArrowheads="1" noChangeShapeType="1" noTextEdit="1"/>
              </p:cNvSpPr>
              <p:nvPr/>
            </p:nvSpPr>
            <p:spPr>
              <a:xfrm>
                <a:off x="353180" y="4816260"/>
                <a:ext cx="1766830" cy="369332"/>
              </a:xfrm>
              <a:prstGeom prst="rect">
                <a:avLst/>
              </a:prstGeom>
              <a:blipFill>
                <a:blip r:embed="rId5"/>
                <a:stretch>
                  <a:fillRect l="-2128" t="-3333" b="-26667"/>
                </a:stretch>
              </a:blipFill>
            </p:spPr>
            <p:txBody>
              <a:bodyPr/>
              <a:lstStyle/>
              <a:p>
                <a:r>
                  <a:rPr lang="ja-JP" altLang="en-US">
                    <a:noFill/>
                  </a:rPr>
                  <a:t> </a:t>
                </a:r>
              </a:p>
            </p:txBody>
          </p:sp>
        </mc:Fallback>
      </mc:AlternateContent>
      <p:grpSp>
        <p:nvGrpSpPr>
          <p:cNvPr id="39" name="グループ化 38">
            <a:extLst>
              <a:ext uri="{FF2B5EF4-FFF2-40B4-BE49-F238E27FC236}">
                <a16:creationId xmlns:a16="http://schemas.microsoft.com/office/drawing/2014/main" id="{BF360F32-12E8-D7B4-4712-33F47E67B922}"/>
              </a:ext>
            </a:extLst>
          </p:cNvPr>
          <p:cNvGrpSpPr/>
          <p:nvPr/>
        </p:nvGrpSpPr>
        <p:grpSpPr>
          <a:xfrm>
            <a:off x="2163154" y="4369694"/>
            <a:ext cx="3376239" cy="338554"/>
            <a:chOff x="2159013" y="3860416"/>
            <a:chExt cx="3376239" cy="338554"/>
          </a:xfrm>
        </p:grpSpPr>
        <p:cxnSp>
          <p:nvCxnSpPr>
            <p:cNvPr id="21" name="直線矢印コネクタ 20">
              <a:extLst>
                <a:ext uri="{FF2B5EF4-FFF2-40B4-BE49-F238E27FC236}">
                  <a16:creationId xmlns:a16="http://schemas.microsoft.com/office/drawing/2014/main" id="{506E8522-678E-663F-4A12-EDF5E7D78555}"/>
                </a:ext>
              </a:extLst>
            </p:cNvPr>
            <p:cNvCxnSpPr>
              <a:cxnSpLocks/>
            </p:cNvCxnSpPr>
            <p:nvPr/>
          </p:nvCxnSpPr>
          <p:spPr>
            <a:xfrm>
              <a:off x="2259313" y="4181521"/>
              <a:ext cx="3275939" cy="0"/>
            </a:xfrm>
            <a:prstGeom prst="straightConnector1">
              <a:avLst/>
            </a:prstGeom>
            <a:noFill/>
            <a:ln w="19050" cap="flat" cmpd="sng" algn="ctr">
              <a:solidFill>
                <a:schemeClr val="tx1"/>
              </a:solidFill>
              <a:prstDash val="solid"/>
              <a:miter lim="800000"/>
              <a:tailEnd type="triangle"/>
            </a:ln>
            <a:effectLst/>
          </p:spPr>
        </p:cxnSp>
        <p:sp>
          <p:nvSpPr>
            <p:cNvPr id="22" name="テキスト ボックス 21">
              <a:extLst>
                <a:ext uri="{FF2B5EF4-FFF2-40B4-BE49-F238E27FC236}">
                  <a16:creationId xmlns:a16="http://schemas.microsoft.com/office/drawing/2014/main" id="{EBAD6A99-D4EA-98CF-E62C-426222C71F62}"/>
                </a:ext>
              </a:extLst>
            </p:cNvPr>
            <p:cNvSpPr txBox="1"/>
            <p:nvPr/>
          </p:nvSpPr>
          <p:spPr>
            <a:xfrm>
              <a:off x="2159013" y="3860416"/>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p:grpSp>
      <mc:AlternateContent xmlns:mc="http://schemas.openxmlformats.org/markup-compatibility/2006" xmlns:a14="http://schemas.microsoft.com/office/drawing/2010/main">
        <mc:Choice Requires="a14">
          <p:graphicFrame>
            <p:nvGraphicFramePr>
              <p:cNvPr id="23" name="表 9">
                <a:extLst>
                  <a:ext uri="{FF2B5EF4-FFF2-40B4-BE49-F238E27FC236}">
                    <a16:creationId xmlns:a16="http://schemas.microsoft.com/office/drawing/2014/main" id="{9226DBD1-1D86-DB93-06B6-2B66D7085C69}"/>
                  </a:ext>
                </a:extLst>
              </p:cNvPr>
              <p:cNvGraphicFramePr>
                <a:graphicFrameLocks noGrp="1"/>
              </p:cNvGraphicFramePr>
              <p:nvPr>
                <p:extLst>
                  <p:ext uri="{D42A27DB-BD31-4B8C-83A1-F6EECF244321}">
                    <p14:modId xmlns:p14="http://schemas.microsoft.com/office/powerpoint/2010/main" val="1631336321"/>
                  </p:ext>
                </p:extLst>
              </p:nvPr>
            </p:nvGraphicFramePr>
            <p:xfrm>
              <a:off x="2273624" y="4784926"/>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0" smtClean="0">
                                        <a:latin typeface="Cambria Math" panose="02040503050406030204" pitchFamily="18" charset="0"/>
                                      </a:rPr>
                                      <m:t>𝟏</m:t>
                                    </m:r>
                                  </m:sub>
                                </m:sSub>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𝟐</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𝟑</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23" name="表 9">
                <a:extLst>
                  <a:ext uri="{FF2B5EF4-FFF2-40B4-BE49-F238E27FC236}">
                    <a16:creationId xmlns:a16="http://schemas.microsoft.com/office/drawing/2014/main" id="{9226DBD1-1D86-DB93-06B6-2B66D7085C69}"/>
                  </a:ext>
                </a:extLst>
              </p:cNvPr>
              <p:cNvGraphicFramePr>
                <a:graphicFrameLocks noGrp="1"/>
              </p:cNvGraphicFramePr>
              <p:nvPr>
                <p:extLst>
                  <p:ext uri="{D42A27DB-BD31-4B8C-83A1-F6EECF244321}">
                    <p14:modId xmlns:p14="http://schemas.microsoft.com/office/powerpoint/2010/main" val="1631336321"/>
                  </p:ext>
                </p:extLst>
              </p:nvPr>
            </p:nvGraphicFramePr>
            <p:xfrm>
              <a:off x="2273624" y="4784926"/>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l="-2778" t="-2857" r="-6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l="-102778" t="-2857" r="-5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l="-202778" t="-2857" r="-405556"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l="-405556" t="-2857" r="-202778" b="-2857"/>
                          </a:stretch>
                        </a:blip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l="-605556" t="-2857" r="-2778" b="-2857"/>
                          </a:stretch>
                        </a:blipFill>
                      </a:tcPr>
                    </a:tc>
                    <a:extLst>
                      <a:ext uri="{0D108BD9-81ED-4DB2-BD59-A6C34878D82A}">
                        <a16:rowId xmlns:a16="http://schemas.microsoft.com/office/drawing/2014/main" val="1542042504"/>
                      </a:ext>
                    </a:extLst>
                  </a:tr>
                </a:tbl>
              </a:graphicData>
            </a:graphic>
          </p:graphicFrame>
        </mc:Fallback>
      </mc:AlternateContent>
      <p:sp>
        <p:nvSpPr>
          <p:cNvPr id="25" name="テキスト ボックス 24">
            <a:extLst>
              <a:ext uri="{FF2B5EF4-FFF2-40B4-BE49-F238E27FC236}">
                <a16:creationId xmlns:a16="http://schemas.microsoft.com/office/drawing/2014/main" id="{94CBDA79-E8D5-82AE-2056-21F9C246943B}"/>
              </a:ext>
            </a:extLst>
          </p:cNvPr>
          <p:cNvSpPr txBox="1"/>
          <p:nvPr/>
        </p:nvSpPr>
        <p:spPr>
          <a:xfrm>
            <a:off x="3696588" y="4776832"/>
            <a:ext cx="354584" cy="369332"/>
          </a:xfrm>
          <a:prstGeom prst="rect">
            <a:avLst/>
          </a:prstGeom>
          <a:noFill/>
        </p:spPr>
        <p:txBody>
          <a:bodyPr wrap="none" rtlCol="0">
            <a:spAutoFit/>
          </a:bodyPr>
          <a:lstStyle/>
          <a:p>
            <a:r>
              <a:rPr kumimoji="1" lang="en-US" altLang="ja-JP" dirty="0"/>
              <a:t>…</a:t>
            </a:r>
            <a:endParaRPr kumimoji="1" lang="ja-JP" altLang="en-US"/>
          </a:p>
        </p:txBody>
      </p:sp>
      <p:sp>
        <p:nvSpPr>
          <p:cNvPr id="26" name="テキスト ボックス 25">
            <a:extLst>
              <a:ext uri="{FF2B5EF4-FFF2-40B4-BE49-F238E27FC236}">
                <a16:creationId xmlns:a16="http://schemas.microsoft.com/office/drawing/2014/main" id="{6020AF7B-49D1-F81B-68C5-E534C2CCB2DC}"/>
              </a:ext>
            </a:extLst>
          </p:cNvPr>
          <p:cNvSpPr txBox="1"/>
          <p:nvPr/>
        </p:nvSpPr>
        <p:spPr>
          <a:xfrm>
            <a:off x="4614642" y="4776832"/>
            <a:ext cx="354584" cy="369332"/>
          </a:xfrm>
          <a:prstGeom prst="rect">
            <a:avLst/>
          </a:prstGeom>
          <a:noFill/>
        </p:spPr>
        <p:txBody>
          <a:bodyPr wrap="none" rtlCol="0">
            <a:spAutoFit/>
          </a:bodyPr>
          <a:lstStyle/>
          <a:p>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85BEE2B8-AF8A-D198-983B-DFB83D20DDF8}"/>
                  </a:ext>
                </a:extLst>
              </p:cNvPr>
              <p:cNvSpPr txBox="1"/>
              <p:nvPr/>
            </p:nvSpPr>
            <p:spPr>
              <a:xfrm>
                <a:off x="9215072" y="4380898"/>
                <a:ext cx="1088845"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27" name="テキスト ボックス 26">
                <a:extLst>
                  <a:ext uri="{FF2B5EF4-FFF2-40B4-BE49-F238E27FC236}">
                    <a16:creationId xmlns:a16="http://schemas.microsoft.com/office/drawing/2014/main" id="{85BEE2B8-AF8A-D198-983B-DFB83D20DDF8}"/>
                  </a:ext>
                </a:extLst>
              </p:cNvPr>
              <p:cNvSpPr txBox="1">
                <a:spLocks noRot="1" noChangeAspect="1" noMove="1" noResize="1" noEditPoints="1" noAdjustHandles="1" noChangeArrowheads="1" noChangeShapeType="1" noTextEdit="1"/>
              </p:cNvSpPr>
              <p:nvPr/>
            </p:nvSpPr>
            <p:spPr>
              <a:xfrm>
                <a:off x="9215072" y="4380898"/>
                <a:ext cx="1088845" cy="369332"/>
              </a:xfrm>
              <a:prstGeom prst="rect">
                <a:avLst/>
              </a:prstGeom>
              <a:blipFill>
                <a:blip r:embed="rId7"/>
                <a:stretch>
                  <a:fillRect l="-4598" t="-6897" b="-275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C70C27AB-85C9-D32F-9720-D9CA72F6CEB8}"/>
                  </a:ext>
                </a:extLst>
              </p:cNvPr>
              <p:cNvSpPr txBox="1"/>
              <p:nvPr/>
            </p:nvSpPr>
            <p:spPr>
              <a:xfrm>
                <a:off x="7979926" y="6189512"/>
                <a:ext cx="3676199" cy="378245"/>
              </a:xfrm>
              <a:prstGeom prst="rect">
                <a:avLst/>
              </a:prstGeom>
              <a:noFill/>
            </p:spPr>
            <p:txBody>
              <a:bodyPr wrap="none" rtlCol="0">
                <a:spAutoFit/>
              </a:bodyPr>
              <a:lstStyle/>
              <a:p>
                <a:r>
                  <a:rPr lang="en-US" altLang="ja-JP" dirty="0"/>
                  <a:t>(</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𝐩</m:t>
                        </m:r>
                      </m:e>
                      <m:sup>
                        <m:r>
                          <a:rPr lang="en-US" altLang="ja-JP" i="1">
                            <a:latin typeface="Cambria Math" panose="02040503050406030204" pitchFamily="18" charset="0"/>
                          </a:rPr>
                          <m:t>𝑖</m:t>
                        </m:r>
                      </m:sup>
                    </m:sSup>
                  </m:oMath>
                </a14:m>
                <a:r>
                  <a:rPr lang="ja-JP" altLang="en-US"/>
                  <a:t>：</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a:t>回目に追加されるアイテム</a:t>
                </a:r>
                <a:r>
                  <a:rPr lang="en-US" altLang="ja-JP" dirty="0"/>
                  <a:t>)</a:t>
                </a:r>
              </a:p>
            </p:txBody>
          </p:sp>
        </mc:Choice>
        <mc:Fallback xmlns="">
          <p:sp>
            <p:nvSpPr>
              <p:cNvPr id="28" name="テキスト ボックス 27">
                <a:extLst>
                  <a:ext uri="{FF2B5EF4-FFF2-40B4-BE49-F238E27FC236}">
                    <a16:creationId xmlns:a16="http://schemas.microsoft.com/office/drawing/2014/main" id="{C70C27AB-85C9-D32F-9720-D9CA72F6CEB8}"/>
                  </a:ext>
                </a:extLst>
              </p:cNvPr>
              <p:cNvSpPr txBox="1">
                <a:spLocks noRot="1" noChangeAspect="1" noMove="1" noResize="1" noEditPoints="1" noAdjustHandles="1" noChangeArrowheads="1" noChangeShapeType="1" noTextEdit="1"/>
              </p:cNvSpPr>
              <p:nvPr/>
            </p:nvSpPr>
            <p:spPr>
              <a:xfrm>
                <a:off x="7979926" y="6189512"/>
                <a:ext cx="3676199" cy="378245"/>
              </a:xfrm>
              <a:prstGeom prst="rect">
                <a:avLst/>
              </a:prstGeom>
              <a:blipFill>
                <a:blip r:embed="rId8"/>
                <a:stretch>
                  <a:fillRect l="-1379" t="-10000" r="-690"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34" name="表 9">
                <a:extLst>
                  <a:ext uri="{FF2B5EF4-FFF2-40B4-BE49-F238E27FC236}">
                    <a16:creationId xmlns:a16="http://schemas.microsoft.com/office/drawing/2014/main" id="{ABD1FE2C-CCF3-3039-B8BB-5ADFE00DA5D5}"/>
                  </a:ext>
                </a:extLst>
              </p:cNvPr>
              <p:cNvGraphicFramePr>
                <a:graphicFrameLocks noGrp="1"/>
              </p:cNvGraphicFramePr>
              <p:nvPr>
                <p:extLst>
                  <p:ext uri="{D42A27DB-BD31-4B8C-83A1-F6EECF244321}">
                    <p14:modId xmlns:p14="http://schemas.microsoft.com/office/powerpoint/2010/main" val="2269461789"/>
                  </p:ext>
                </p:extLst>
              </p:nvPr>
            </p:nvGraphicFramePr>
            <p:xfrm>
              <a:off x="8554217" y="480321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rgbClr val="FF0000"/>
                                        </a:solidFill>
                                        <a:latin typeface="Cambria Math" panose="02040503050406030204" pitchFamily="18" charset="0"/>
                                      </a:rPr>
                                    </m:ctrlPr>
                                  </m:sSupPr>
                                  <m:e>
                                    <m:r>
                                      <a:rPr kumimoji="1" lang="en-US" altLang="ja-JP" b="1" i="0" smtClean="0">
                                        <a:solidFill>
                                          <a:srgbClr val="FF0000"/>
                                        </a:solidFill>
                                        <a:latin typeface="Cambria Math" panose="02040503050406030204" pitchFamily="18" charset="0"/>
                                      </a:rPr>
                                      <m:t>𝐩</m:t>
                                    </m:r>
                                  </m:e>
                                  <m:sup>
                                    <m:r>
                                      <a:rPr kumimoji="1" lang="en-US" altLang="ja-JP" b="1" i="1" smtClean="0">
                                        <a:solidFill>
                                          <a:srgbClr val="FF0000"/>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34" name="表 9">
                <a:extLst>
                  <a:ext uri="{FF2B5EF4-FFF2-40B4-BE49-F238E27FC236}">
                    <a16:creationId xmlns:a16="http://schemas.microsoft.com/office/drawing/2014/main" id="{ABD1FE2C-CCF3-3039-B8BB-5ADFE00DA5D5}"/>
                  </a:ext>
                </a:extLst>
              </p:cNvPr>
              <p:cNvGraphicFramePr>
                <a:graphicFrameLocks noGrp="1"/>
              </p:cNvGraphicFramePr>
              <p:nvPr>
                <p:extLst>
                  <p:ext uri="{D42A27DB-BD31-4B8C-83A1-F6EECF244321}">
                    <p14:modId xmlns:p14="http://schemas.microsoft.com/office/powerpoint/2010/main" val="2269461789"/>
                  </p:ext>
                </p:extLst>
              </p:nvPr>
            </p:nvGraphicFramePr>
            <p:xfrm>
              <a:off x="8554217" y="480321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9"/>
                          <a:stretch>
                            <a:fillRect l="-2778" t="-2857" r="-405556"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Fallback>
      </mc:AlternateContent>
      <p:sp>
        <p:nvSpPr>
          <p:cNvPr id="35" name="テキスト ボックス 34">
            <a:extLst>
              <a:ext uri="{FF2B5EF4-FFF2-40B4-BE49-F238E27FC236}">
                <a16:creationId xmlns:a16="http://schemas.microsoft.com/office/drawing/2014/main" id="{E25AD8D7-42EC-0814-6AF6-AF62EA846A40}"/>
              </a:ext>
            </a:extLst>
          </p:cNvPr>
          <p:cNvSpPr txBox="1"/>
          <p:nvPr/>
        </p:nvSpPr>
        <p:spPr>
          <a:xfrm>
            <a:off x="389789" y="3836170"/>
            <a:ext cx="896143" cy="369332"/>
          </a:xfrm>
          <a:prstGeom prst="rect">
            <a:avLst/>
          </a:prstGeom>
          <a:noFill/>
        </p:spPr>
        <p:txBody>
          <a:bodyPr wrap="none" rtlCol="0">
            <a:spAutoFit/>
          </a:bodyPr>
          <a:lstStyle/>
          <a:p>
            <a:r>
              <a:rPr kumimoji="1" lang="en-US" altLang="ja-JP" b="1" dirty="0"/>
              <a:t>Step</a:t>
            </a:r>
            <a:r>
              <a:rPr lang="ja-JP" altLang="en-US" b="1"/>
              <a:t>１</a:t>
            </a:r>
            <a:endParaRPr kumimoji="1" lang="ja-JP" altLang="en-US" b="1"/>
          </a:p>
        </p:txBody>
      </p:sp>
      <p:sp>
        <p:nvSpPr>
          <p:cNvPr id="45" name="三角形 44">
            <a:extLst>
              <a:ext uri="{FF2B5EF4-FFF2-40B4-BE49-F238E27FC236}">
                <a16:creationId xmlns:a16="http://schemas.microsoft.com/office/drawing/2014/main" id="{0037E3CD-CF53-4E5A-81BF-D3B1A1B00BF2}"/>
              </a:ext>
            </a:extLst>
          </p:cNvPr>
          <p:cNvSpPr/>
          <p:nvPr/>
        </p:nvSpPr>
        <p:spPr>
          <a:xfrm rot="5400000">
            <a:off x="6439629" y="4862741"/>
            <a:ext cx="1038603" cy="221740"/>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83E1CF16-24EB-4846-1C53-B34F64BF28F6}"/>
                  </a:ext>
                </a:extLst>
              </p:cNvPr>
              <p:cNvSpPr txBox="1"/>
              <p:nvPr/>
            </p:nvSpPr>
            <p:spPr>
              <a:xfrm>
                <a:off x="5955733" y="5560313"/>
                <a:ext cx="2249334" cy="669992"/>
              </a:xfrm>
              <a:prstGeom prst="rect">
                <a:avLst/>
              </a:prstGeom>
              <a:noFill/>
            </p:spPr>
            <p:txBody>
              <a:bodyPr wrap="none" rtlCol="0">
                <a:spAutoFit/>
              </a:bodyPr>
              <a:lstStyle/>
              <a:p>
                <a14:m>
                  <m:oMath xmlns:m="http://schemas.openxmlformats.org/officeDocument/2006/math">
                    <m:r>
                      <a:rPr lang="en-US" altLang="ja-JP" sz="2000" b="1" i="0" smtClean="0">
                        <a:latin typeface="Cambria Math" panose="02040503050406030204" pitchFamily="18" charset="0"/>
                      </a:rPr>
                      <m:t>𝐪</m:t>
                    </m:r>
                  </m:oMath>
                </a14:m>
                <a:r>
                  <a:rPr lang="en-US" altLang="ja-JP" dirty="0"/>
                  <a:t> </a:t>
                </a:r>
                <a:r>
                  <a:rPr lang="ja-JP" altLang="en-US"/>
                  <a:t>と全アイテムとの</a:t>
                </a:r>
                <a:br>
                  <a:rPr lang="en-US" altLang="ja-JP" dirty="0"/>
                </a:br>
                <a:r>
                  <a:rPr lang="ja-JP" altLang="en-US"/>
                  <a:t>内積を計算</a:t>
                </a:r>
                <a:endParaRPr kumimoji="1" lang="ja-JP" altLang="en-US"/>
              </a:p>
            </p:txBody>
          </p:sp>
        </mc:Choice>
        <mc:Fallback xmlns="">
          <p:sp>
            <p:nvSpPr>
              <p:cNvPr id="46" name="テキスト ボックス 45">
                <a:extLst>
                  <a:ext uri="{FF2B5EF4-FFF2-40B4-BE49-F238E27FC236}">
                    <a16:creationId xmlns:a16="http://schemas.microsoft.com/office/drawing/2014/main" id="{83E1CF16-24EB-4846-1C53-B34F64BF28F6}"/>
                  </a:ext>
                </a:extLst>
              </p:cNvPr>
              <p:cNvSpPr txBox="1">
                <a:spLocks noRot="1" noChangeAspect="1" noMove="1" noResize="1" noEditPoints="1" noAdjustHandles="1" noChangeArrowheads="1" noChangeShapeType="1" noTextEdit="1"/>
              </p:cNvSpPr>
              <p:nvPr/>
            </p:nvSpPr>
            <p:spPr>
              <a:xfrm>
                <a:off x="5955733" y="5560313"/>
                <a:ext cx="2249334" cy="669992"/>
              </a:xfrm>
              <a:prstGeom prst="rect">
                <a:avLst/>
              </a:prstGeom>
              <a:blipFill>
                <a:blip r:embed="rId10"/>
                <a:stretch>
                  <a:fillRect l="-1676" r="-1117" b="-129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61886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CE01660-94A5-F900-906F-07B5FDB9AA28}"/>
                  </a:ext>
                </a:extLst>
              </p:cNvPr>
              <p:cNvSpPr>
                <a:spLocks noGrp="1"/>
              </p:cNvSpPr>
              <p:nvPr>
                <p:ph type="title"/>
              </p:nvPr>
            </p:nvSpPr>
            <p:spPr/>
            <p:txBody>
              <a:bodyPr/>
              <a:lstStyle/>
              <a:p>
                <a:r>
                  <a:rPr lang="ja-JP" altLang="en-US">
                    <a:solidFill>
                      <a:srgbClr val="FFFFFF"/>
                    </a:solidFill>
                  </a:rPr>
                  <a:t>貪欲法</a:t>
                </a:r>
                <a:r>
                  <a:rPr lang="ja-JP" altLang="en-US" sz="2400">
                    <a:solidFill>
                      <a:srgbClr val="FFFFFF"/>
                    </a:solidFill>
                  </a:rPr>
                  <a:t>：多様性を考慮した</a:t>
                </a:r>
                <a:r>
                  <a:rPr lang="en-US" altLang="ja-JP" sz="2400" dirty="0">
                    <a:solidFill>
                      <a:srgbClr val="FFFFFF"/>
                    </a:solidFill>
                  </a:rPr>
                  <a:t> </a:t>
                </a:r>
                <a14:m>
                  <m:oMath xmlns:m="http://schemas.openxmlformats.org/officeDocument/2006/math">
                    <m:r>
                      <a:rPr lang="en-US" altLang="ja-JP" sz="2400" i="1">
                        <a:solidFill>
                          <a:srgbClr val="FFFFFF"/>
                        </a:solidFill>
                        <a:latin typeface="Cambria Math" panose="02040503050406030204" pitchFamily="18" charset="0"/>
                      </a:rPr>
                      <m:t>𝒌</m:t>
                    </m:r>
                  </m:oMath>
                </a14:m>
                <a:r>
                  <a:rPr lang="en-US" altLang="ja-JP" sz="2400" dirty="0">
                    <a:solidFill>
                      <a:srgbClr val="FFFFFF"/>
                    </a:solidFill>
                  </a:rPr>
                  <a:t>-MIPS </a:t>
                </a:r>
                <a:r>
                  <a:rPr lang="ja-JP" altLang="en-US" sz="2400">
                    <a:solidFill>
                      <a:srgbClr val="FFFFFF"/>
                    </a:solidFill>
                  </a:rPr>
                  <a:t>は</a:t>
                </a:r>
                <a:r>
                  <a:rPr lang="en-US" altLang="ja-JP" sz="2400" dirty="0">
                    <a:solidFill>
                      <a:srgbClr val="FFFFFF"/>
                    </a:solidFill>
                  </a:rPr>
                  <a:t> NP </a:t>
                </a:r>
                <a:r>
                  <a:rPr lang="ja-JP" altLang="en-US" sz="2400">
                    <a:solidFill>
                      <a:srgbClr val="FFFFFF"/>
                    </a:solidFill>
                  </a:rPr>
                  <a:t>困難</a:t>
                </a:r>
                <a:endParaRPr kumimoji="1" lang="ja-JP" altLang="en-US"/>
              </a:p>
            </p:txBody>
          </p:sp>
        </mc:Choice>
        <mc:Fallback xmlns="">
          <p:sp>
            <p:nvSpPr>
              <p:cNvPr id="2" name="タイトル 1">
                <a:extLst>
                  <a:ext uri="{FF2B5EF4-FFF2-40B4-BE49-F238E27FC236}">
                    <a16:creationId xmlns:a16="http://schemas.microsoft.com/office/drawing/2014/main" id="{ECE01660-94A5-F900-906F-07B5FDB9AA28}"/>
                  </a:ext>
                </a:extLst>
              </p:cNvPr>
              <p:cNvSpPr>
                <a:spLocks noGrp="1" noRot="1" noChangeAspect="1" noMove="1" noResize="1" noEditPoints="1" noAdjustHandles="1" noChangeArrowheads="1" noChangeShapeType="1" noTextEdit="1"/>
              </p:cNvSpPr>
              <p:nvPr>
                <p:ph type="title"/>
              </p:nvPr>
            </p:nvSpPr>
            <p:spPr>
              <a:blipFill>
                <a:blip r:embed="rId3"/>
                <a:stretch>
                  <a:fillRect b="-253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8B82A63-385C-E8C9-9254-AD4C75A988A2}"/>
                  </a:ext>
                </a:extLst>
              </p:cNvPr>
              <p:cNvSpPr>
                <a:spLocks noGrp="1"/>
              </p:cNvSpPr>
              <p:nvPr>
                <p:ph idx="1"/>
              </p:nvPr>
            </p:nvSpPr>
            <p:spPr/>
            <p:txBody>
              <a:bodyPr/>
              <a:lstStyle/>
              <a:p>
                <a:pPr marL="0" indent="0">
                  <a:buNone/>
                </a:pPr>
                <a:r>
                  <a:rPr lang="ja-JP" altLang="en-US"/>
                  <a:t>手順：</a:t>
                </a:r>
                <a:endParaRPr lang="en-US" altLang="ja-JP" dirty="0"/>
              </a:p>
              <a:p>
                <a:pPr marL="914400" lvl="1" indent="-457200">
                  <a:buFont typeface="+mj-lt"/>
                  <a:buAutoNum type="arabicPeriod"/>
                </a:pPr>
                <a14:m>
                  <m:oMath xmlns:m="http://schemas.openxmlformats.org/officeDocument/2006/math">
                    <m:r>
                      <a:rPr lang="en-US" altLang="ja-JP" sz="2200" b="1" smtClean="0">
                        <a:solidFill>
                          <a:schemeClr val="bg1">
                            <a:lumMod val="75000"/>
                          </a:schemeClr>
                        </a:solidFill>
                        <a:latin typeface="Cambria Math" panose="02040503050406030204" pitchFamily="18" charset="0"/>
                      </a:rPr>
                      <m:t>𝐒</m:t>
                    </m:r>
                  </m:oMath>
                </a14:m>
                <a:r>
                  <a:rPr lang="en-US" altLang="ja-JP" sz="2200" dirty="0">
                    <a:solidFill>
                      <a:schemeClr val="bg1">
                        <a:lumMod val="75000"/>
                      </a:schemeClr>
                    </a:solidFill>
                  </a:rPr>
                  <a:t> </a:t>
                </a:r>
                <a:r>
                  <a:rPr lang="ja-JP" altLang="en-US" sz="2200">
                    <a:solidFill>
                      <a:schemeClr val="bg1">
                        <a:lumMod val="75000"/>
                      </a:schemeClr>
                    </a:solidFill>
                  </a:rPr>
                  <a:t>の初期化：クエリ</a:t>
                </a:r>
                <a:r>
                  <a:rPr lang="en-US" altLang="ja-JP" sz="2200" dirty="0">
                    <a:solidFill>
                      <a:schemeClr val="bg1">
                        <a:lumMod val="75000"/>
                      </a:schemeClr>
                    </a:solidFill>
                  </a:rPr>
                  <a:t> </a:t>
                </a:r>
                <a14:m>
                  <m:oMath xmlns:m="http://schemas.openxmlformats.org/officeDocument/2006/math">
                    <m:r>
                      <a:rPr lang="en-US" altLang="ja-JP" sz="2200" b="1">
                        <a:solidFill>
                          <a:schemeClr val="bg1">
                            <a:lumMod val="75000"/>
                          </a:schemeClr>
                        </a:solidFill>
                        <a:latin typeface="Cambria Math" panose="02040503050406030204" pitchFamily="18" charset="0"/>
                      </a:rPr>
                      <m:t>𝐪</m:t>
                    </m:r>
                  </m:oMath>
                </a14:m>
                <a:r>
                  <a:rPr lang="en-US" altLang="ja-JP" sz="2200" dirty="0">
                    <a:solidFill>
                      <a:schemeClr val="bg1">
                        <a:lumMod val="75000"/>
                      </a:schemeClr>
                    </a:solidFill>
                  </a:rPr>
                  <a:t> </a:t>
                </a:r>
                <a:r>
                  <a:rPr lang="ja-JP" altLang="en-US" sz="2200" dirty="0">
                    <a:solidFill>
                      <a:schemeClr val="bg1">
                        <a:lumMod val="75000"/>
                      </a:schemeClr>
                    </a:solidFill>
                  </a:rPr>
                  <a:t>と</a:t>
                </a:r>
                <a:r>
                  <a:rPr lang="ja-JP" altLang="en-US" sz="2200">
                    <a:solidFill>
                      <a:schemeClr val="bg1">
                        <a:lumMod val="75000"/>
                      </a:schemeClr>
                    </a:solidFill>
                  </a:rPr>
                  <a:t>最大の内積となるアイテムを</a:t>
                </a:r>
                <a:r>
                  <a:rPr lang="en-US" altLang="ja-JP" sz="2200" dirty="0">
                    <a:solidFill>
                      <a:schemeClr val="bg1">
                        <a:lumMod val="75000"/>
                      </a:schemeClr>
                    </a:solidFill>
                  </a:rPr>
                  <a:t> </a:t>
                </a:r>
                <a14:m>
                  <m:oMath xmlns:m="http://schemas.openxmlformats.org/officeDocument/2006/math">
                    <m:r>
                      <a:rPr lang="en-US" altLang="ja-JP" sz="2200" b="1">
                        <a:solidFill>
                          <a:schemeClr val="bg1">
                            <a:lumMod val="75000"/>
                          </a:schemeClr>
                        </a:solidFill>
                        <a:latin typeface="Cambria Math" panose="02040503050406030204" pitchFamily="18" charset="0"/>
                      </a:rPr>
                      <m:t>𝐒</m:t>
                    </m:r>
                  </m:oMath>
                </a14:m>
                <a:r>
                  <a:rPr lang="en-US" altLang="ja-JP" sz="2200" dirty="0">
                    <a:solidFill>
                      <a:schemeClr val="bg1">
                        <a:lumMod val="75000"/>
                      </a:schemeClr>
                    </a:solidFill>
                  </a:rPr>
                  <a:t> </a:t>
                </a:r>
                <a:r>
                  <a:rPr lang="ja-JP" altLang="en-US" sz="2200">
                    <a:solidFill>
                      <a:schemeClr val="bg1">
                        <a:lumMod val="75000"/>
                      </a:schemeClr>
                    </a:solidFill>
                  </a:rPr>
                  <a:t>に追加</a:t>
                </a:r>
                <a:endParaRPr lang="en-US" altLang="ja-JP" sz="2200" dirty="0">
                  <a:solidFill>
                    <a:schemeClr val="bg1">
                      <a:lumMod val="75000"/>
                    </a:schemeClr>
                  </a:solidFill>
                </a:endParaRPr>
              </a:p>
              <a:p>
                <a:pPr marL="914400" lvl="1" indent="-457200">
                  <a:buFont typeface="+mj-lt"/>
                  <a:buAutoNum type="arabicPeriod"/>
                </a:pPr>
                <a14:m>
                  <m:oMath xmlns:m="http://schemas.openxmlformats.org/officeDocument/2006/math">
                    <m:r>
                      <a:rPr lang="en-US" altLang="ja-JP" sz="2200" b="1">
                        <a:latin typeface="Cambria Math" panose="02040503050406030204" pitchFamily="18" charset="0"/>
                      </a:rPr>
                      <m:t>𝐒</m:t>
                    </m:r>
                  </m:oMath>
                </a14:m>
                <a:r>
                  <a:rPr lang="en-US" altLang="ja-JP" sz="2200" dirty="0"/>
                  <a:t> </a:t>
                </a:r>
                <a:r>
                  <a:rPr lang="ja-JP" altLang="en-US" sz="2200"/>
                  <a:t>の更新：</a:t>
                </a:r>
                <a:r>
                  <a:rPr lang="en-US" altLang="ja-JP" sz="2200" dirty="0"/>
                  <a:t> </a:t>
                </a:r>
                <a14:m>
                  <m:oMath xmlns:m="http://schemas.openxmlformats.org/officeDocument/2006/math">
                    <m:r>
                      <a:rPr lang="en-US" altLang="ja-JP" sz="2200" b="1">
                        <a:latin typeface="Cambria Math" panose="02040503050406030204" pitchFamily="18" charset="0"/>
                      </a:rPr>
                      <m:t>𝐩</m:t>
                    </m:r>
                    <m:r>
                      <a:rPr lang="en-US" altLang="ja-JP" sz="2200" b="1">
                        <a:latin typeface="Cambria Math" panose="02040503050406030204" pitchFamily="18" charset="0"/>
                      </a:rPr>
                      <m:t>∈</m:t>
                    </m:r>
                    <m:r>
                      <a:rPr lang="en-US" altLang="ja-JP" sz="2200" b="1">
                        <a:latin typeface="Cambria Math" panose="02040503050406030204" pitchFamily="18" charset="0"/>
                      </a:rPr>
                      <m:t>𝐏</m:t>
                    </m:r>
                    <m:r>
                      <a:rPr lang="en-US" altLang="ja-JP" sz="2200" b="1">
                        <a:latin typeface="Cambria Math" panose="02040503050406030204" pitchFamily="18" charset="0"/>
                        <a:ea typeface="Cambria Math" panose="02040503050406030204" pitchFamily="18" charset="0"/>
                      </a:rPr>
                      <m:t>∖</m:t>
                    </m:r>
                    <m:r>
                      <a:rPr lang="en-US" altLang="ja-JP" sz="2200" b="1">
                        <a:latin typeface="Cambria Math" panose="02040503050406030204" pitchFamily="18" charset="0"/>
                        <a:ea typeface="Cambria Math" panose="02040503050406030204" pitchFamily="18" charset="0"/>
                      </a:rPr>
                      <m:t>𝐒</m:t>
                    </m:r>
                  </m:oMath>
                </a14:m>
                <a:r>
                  <a:rPr lang="en-US" altLang="ja-JP" sz="2200" b="1" dirty="0"/>
                  <a:t> </a:t>
                </a:r>
                <a:r>
                  <a:rPr lang="ja-JP" altLang="en-US" sz="2200"/>
                  <a:t>のスコア</a:t>
                </a:r>
                <a:r>
                  <a:rPr lang="en-US" altLang="ja-JP" sz="2200" dirty="0"/>
                  <a:t> </a:t>
                </a:r>
                <a14:m>
                  <m:oMath xmlns:m="http://schemas.openxmlformats.org/officeDocument/2006/math">
                    <m:r>
                      <a:rPr lang="en-US" altLang="ja-JP" sz="2200" i="1">
                        <a:solidFill>
                          <a:srgbClr val="1724FF"/>
                        </a:solidFill>
                        <a:latin typeface="Cambria Math" panose="02040503050406030204" pitchFamily="18" charset="0"/>
                      </a:rPr>
                      <m:t>𝑓</m:t>
                    </m:r>
                    <m:d>
                      <m:dPr>
                        <m:ctrlPr>
                          <a:rPr lang="en-US" altLang="ja-JP" sz="2200" i="1">
                            <a:solidFill>
                              <a:srgbClr val="1724FF"/>
                            </a:solidFill>
                            <a:latin typeface="Cambria Math" panose="02040503050406030204" pitchFamily="18" charset="0"/>
                          </a:rPr>
                        </m:ctrlPr>
                      </m:dPr>
                      <m:e>
                        <m:r>
                          <a:rPr lang="en-US" altLang="ja-JP" sz="2200" b="1">
                            <a:solidFill>
                              <a:srgbClr val="1724FF"/>
                            </a:solidFill>
                            <a:latin typeface="Cambria Math" panose="02040503050406030204" pitchFamily="18" charset="0"/>
                          </a:rPr>
                          <m:t>𝐩</m:t>
                        </m:r>
                        <m:r>
                          <a:rPr lang="en-US" altLang="ja-JP" sz="2200" i="1">
                            <a:solidFill>
                              <a:srgbClr val="1724FF"/>
                            </a:solidFill>
                            <a:latin typeface="Cambria Math" panose="02040503050406030204" pitchFamily="18" charset="0"/>
                          </a:rPr>
                          <m:t>,</m:t>
                        </m:r>
                        <m:r>
                          <a:rPr lang="en-US" altLang="ja-JP" sz="2200" b="1">
                            <a:solidFill>
                              <a:srgbClr val="1724FF"/>
                            </a:solidFill>
                            <a:latin typeface="Cambria Math" panose="02040503050406030204" pitchFamily="18" charset="0"/>
                          </a:rPr>
                          <m:t>𝐒</m:t>
                        </m:r>
                      </m:e>
                    </m:d>
                  </m:oMath>
                </a14:m>
                <a:r>
                  <a:rPr lang="en-US" altLang="ja-JP" sz="2200" dirty="0"/>
                  <a:t> </a:t>
                </a:r>
                <a:r>
                  <a:rPr lang="ja-JP" altLang="en-US" sz="2200"/>
                  <a:t>を計算し，</a:t>
                </a:r>
                <a:r>
                  <a:rPr lang="en-US" altLang="ja-JP" sz="2200" b="1" dirty="0"/>
                  <a:t> </a:t>
                </a:r>
                <a14:m>
                  <m:oMath xmlns:m="http://schemas.openxmlformats.org/officeDocument/2006/math">
                    <m:sSup>
                      <m:sSupPr>
                        <m:ctrlPr>
                          <a:rPr lang="en-US" altLang="ja-JP" sz="2200" b="1" i="1">
                            <a:latin typeface="Cambria Math" panose="02040503050406030204" pitchFamily="18" charset="0"/>
                          </a:rPr>
                        </m:ctrlPr>
                      </m:sSupPr>
                      <m:e>
                        <m:r>
                          <a:rPr lang="en-US" altLang="ja-JP" sz="2200" b="1">
                            <a:latin typeface="Cambria Math" panose="02040503050406030204" pitchFamily="18" charset="0"/>
                          </a:rPr>
                          <m:t>𝐩</m:t>
                        </m:r>
                      </m:e>
                      <m:sup>
                        <m:r>
                          <a:rPr lang="en-US" altLang="ja-JP" sz="2200" b="1">
                            <a:latin typeface="Cambria Math" panose="02040503050406030204" pitchFamily="18" charset="0"/>
                          </a:rPr>
                          <m:t>∗</m:t>
                        </m:r>
                      </m:sup>
                    </m:sSup>
                    <m:r>
                      <a:rPr lang="en-US" altLang="ja-JP" sz="2200" i="1">
                        <a:latin typeface="Cambria Math" panose="02040503050406030204" pitchFamily="18" charset="0"/>
                      </a:rPr>
                      <m:t>=</m:t>
                    </m:r>
                    <m:limLow>
                      <m:limLowPr>
                        <m:ctrlPr>
                          <a:rPr lang="en-US" altLang="ja-JP" sz="2200" i="1">
                            <a:latin typeface="Cambria Math" panose="02040503050406030204" pitchFamily="18" charset="0"/>
                          </a:rPr>
                        </m:ctrlPr>
                      </m:limLowPr>
                      <m:e>
                        <m:r>
                          <m:rPr>
                            <m:sty m:val="p"/>
                          </m:rPr>
                          <a:rPr lang="en-US" altLang="ja-JP" sz="2200">
                            <a:latin typeface="Cambria Math" panose="02040503050406030204" pitchFamily="18" charset="0"/>
                          </a:rPr>
                          <m:t>argmax</m:t>
                        </m:r>
                      </m:e>
                      <m:lim>
                        <m:r>
                          <a:rPr lang="en-US" altLang="ja-JP" sz="2200" b="1">
                            <a:latin typeface="Cambria Math" panose="02040503050406030204" pitchFamily="18" charset="0"/>
                          </a:rPr>
                          <m:t>𝐩</m:t>
                        </m:r>
                        <m:r>
                          <a:rPr lang="en-US" altLang="ja-JP" sz="2200" b="1">
                            <a:latin typeface="Cambria Math" panose="02040503050406030204" pitchFamily="18" charset="0"/>
                          </a:rPr>
                          <m:t>∈</m:t>
                        </m:r>
                        <m:r>
                          <a:rPr lang="en-US" altLang="ja-JP" sz="2200" b="1">
                            <a:latin typeface="Cambria Math" panose="02040503050406030204" pitchFamily="18" charset="0"/>
                          </a:rPr>
                          <m:t>𝐏</m:t>
                        </m:r>
                        <m:r>
                          <a:rPr lang="en-US" altLang="ja-JP" sz="2200" b="1">
                            <a:latin typeface="Cambria Math" panose="02040503050406030204" pitchFamily="18" charset="0"/>
                            <a:ea typeface="Cambria Math" panose="02040503050406030204" pitchFamily="18" charset="0"/>
                          </a:rPr>
                          <m:t>∖</m:t>
                        </m:r>
                        <m:r>
                          <a:rPr lang="en-US" altLang="ja-JP" sz="2200" b="1">
                            <a:latin typeface="Cambria Math" panose="02040503050406030204" pitchFamily="18" charset="0"/>
                            <a:ea typeface="Cambria Math" panose="02040503050406030204" pitchFamily="18" charset="0"/>
                          </a:rPr>
                          <m:t>𝐒</m:t>
                        </m:r>
                      </m:lim>
                    </m:limLow>
                    <m:r>
                      <a:rPr lang="en-US" altLang="ja-JP" sz="2200" i="1">
                        <a:latin typeface="Cambria Math" panose="02040503050406030204" pitchFamily="18" charset="0"/>
                      </a:rPr>
                      <m:t> </m:t>
                    </m:r>
                    <m:r>
                      <a:rPr lang="en-US" altLang="ja-JP" sz="2200" i="1">
                        <a:latin typeface="Cambria Math" panose="02040503050406030204" pitchFamily="18" charset="0"/>
                      </a:rPr>
                      <m:t>𝑓</m:t>
                    </m:r>
                    <m:d>
                      <m:dPr>
                        <m:ctrlPr>
                          <a:rPr lang="en-US" altLang="ja-JP" sz="2200" i="1">
                            <a:latin typeface="Cambria Math" panose="02040503050406030204" pitchFamily="18" charset="0"/>
                          </a:rPr>
                        </m:ctrlPr>
                      </m:dPr>
                      <m:e>
                        <m:r>
                          <a:rPr lang="en-US" altLang="ja-JP" sz="2200" b="1">
                            <a:latin typeface="Cambria Math" panose="02040503050406030204" pitchFamily="18" charset="0"/>
                          </a:rPr>
                          <m:t>𝐩</m:t>
                        </m:r>
                        <m:r>
                          <a:rPr lang="en-US" altLang="ja-JP" sz="2200" i="1">
                            <a:latin typeface="Cambria Math" panose="02040503050406030204" pitchFamily="18" charset="0"/>
                          </a:rPr>
                          <m:t>,</m:t>
                        </m:r>
                        <m:r>
                          <a:rPr lang="en-US" altLang="ja-JP" sz="2200" b="1">
                            <a:latin typeface="Cambria Math" panose="02040503050406030204" pitchFamily="18" charset="0"/>
                          </a:rPr>
                          <m:t>𝐒</m:t>
                        </m:r>
                      </m:e>
                    </m:d>
                  </m:oMath>
                </a14:m>
                <a:r>
                  <a:rPr lang="en-US" altLang="ja-JP" sz="2200" dirty="0"/>
                  <a:t> </a:t>
                </a:r>
                <a:r>
                  <a:rPr lang="ja-JP" altLang="en-US" sz="2200"/>
                  <a:t>を</a:t>
                </a:r>
                <a:r>
                  <a:rPr lang="en-US" altLang="ja-JP" sz="2200" dirty="0"/>
                  <a:t> </a:t>
                </a:r>
                <a14:m>
                  <m:oMath xmlns:m="http://schemas.openxmlformats.org/officeDocument/2006/math">
                    <m:r>
                      <a:rPr lang="en-US" altLang="ja-JP" sz="2200" b="1">
                        <a:latin typeface="Cambria Math" panose="02040503050406030204" pitchFamily="18" charset="0"/>
                      </a:rPr>
                      <m:t>𝐒</m:t>
                    </m:r>
                  </m:oMath>
                </a14:m>
                <a:r>
                  <a:rPr lang="en-US" altLang="ja-JP" sz="2200" dirty="0"/>
                  <a:t> </a:t>
                </a:r>
                <a:r>
                  <a:rPr lang="ja-JP" altLang="en-US" sz="2200"/>
                  <a:t>に追加</a:t>
                </a:r>
                <a:endParaRPr lang="en-US" altLang="ja-JP" sz="2200" dirty="0"/>
              </a:p>
              <a:p>
                <a:pPr lvl="2">
                  <a:lnSpc>
                    <a:spcPct val="100000"/>
                  </a:lnSpc>
                  <a:buFont typeface="Wingdings" pitchFamily="2" charset="2"/>
                  <a:buChar char="p"/>
                </a:pPr>
                <a:r>
                  <a:rPr lang="en-US" altLang="ja-JP" sz="2000" dirty="0"/>
                  <a:t> </a:t>
                </a:r>
                <a14:m>
                  <m:oMath xmlns:m="http://schemas.openxmlformats.org/officeDocument/2006/math">
                    <m:r>
                      <a:rPr lang="en-US" altLang="ja-JP" sz="2000" i="1">
                        <a:solidFill>
                          <a:srgbClr val="1724FF"/>
                        </a:solidFill>
                        <a:latin typeface="Cambria Math" panose="02040503050406030204" pitchFamily="18" charset="0"/>
                      </a:rPr>
                      <m:t>𝑓</m:t>
                    </m:r>
                    <m:d>
                      <m:dPr>
                        <m:ctrlPr>
                          <a:rPr lang="en-US" altLang="ja-JP" sz="2000"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𝐩</m:t>
                        </m:r>
                        <m:r>
                          <a:rPr lang="en-US" altLang="ja-JP" sz="2000"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e>
                    </m:d>
                    <m:r>
                      <a:rPr lang="en-US" altLang="ja-JP" sz="2000" i="1">
                        <a:solidFill>
                          <a:srgbClr val="1724FF"/>
                        </a:solidFill>
                        <a:latin typeface="Cambria Math" panose="02040503050406030204" pitchFamily="18" charset="0"/>
                      </a:rPr>
                      <m:t>=</m:t>
                    </m:r>
                    <m:r>
                      <a:rPr lang="en-US" altLang="ja-JP" sz="2000" i="1">
                        <a:solidFill>
                          <a:srgbClr val="1724FF"/>
                        </a:solidFill>
                        <a:latin typeface="Cambria Math" panose="02040503050406030204" pitchFamily="18" charset="0"/>
                        <a:ea typeface="Cambria Math" panose="02040503050406030204" pitchFamily="18" charset="0"/>
                      </a:rPr>
                      <m:t>𝜆</m:t>
                    </m:r>
                    <m:r>
                      <a:rPr lang="en-US" altLang="ja-JP" sz="2000" b="1">
                        <a:solidFill>
                          <a:srgbClr val="1724FF"/>
                        </a:solidFill>
                        <a:latin typeface="Cambria Math" panose="02040503050406030204" pitchFamily="18" charset="0"/>
                        <a:ea typeface="Cambria Math" panose="02040503050406030204" pitchFamily="18" charset="0"/>
                      </a:rPr>
                      <m:t> </m:t>
                    </m:r>
                    <m:r>
                      <a:rPr lang="en-US" altLang="ja-JP" sz="2000" b="1">
                        <a:solidFill>
                          <a:srgbClr val="1724FF"/>
                        </a:solidFill>
                        <a:latin typeface="Cambria Math" panose="02040503050406030204" pitchFamily="18" charset="0"/>
                        <a:ea typeface="Cambria Math" panose="02040503050406030204" pitchFamily="18" charset="0"/>
                      </a:rPr>
                      <m:t>𝐩</m:t>
                    </m:r>
                    <m:r>
                      <a:rPr lang="en-US" altLang="ja-JP" sz="2000" b="1">
                        <a:solidFill>
                          <a:srgbClr val="1724FF"/>
                        </a:solidFill>
                        <a:latin typeface="Cambria Math" panose="02040503050406030204" pitchFamily="18" charset="0"/>
                        <a:ea typeface="Cambria Math" panose="02040503050406030204" pitchFamily="18" charset="0"/>
                      </a:rPr>
                      <m:t>⋅</m:t>
                    </m:r>
                    <m:r>
                      <a:rPr lang="en-US" altLang="ja-JP" sz="2000" b="1">
                        <a:solidFill>
                          <a:srgbClr val="1724FF"/>
                        </a:solidFill>
                        <a:latin typeface="Cambria Math" panose="02040503050406030204" pitchFamily="18" charset="0"/>
                        <a:ea typeface="Cambria Math" panose="02040503050406030204" pitchFamily="18" charset="0"/>
                      </a:rPr>
                      <m:t>𝐪</m:t>
                    </m:r>
                    <m:r>
                      <a:rPr lang="en-US" altLang="ja-JP" sz="2000" i="1">
                        <a:solidFill>
                          <a:srgbClr val="1724FF"/>
                        </a:solidFill>
                        <a:latin typeface="Cambria Math" panose="02040503050406030204" pitchFamily="18" charset="0"/>
                        <a:ea typeface="Cambria Math" panose="02040503050406030204" pitchFamily="18" charset="0"/>
                      </a:rPr>
                      <m:t>+</m:t>
                    </m:r>
                    <m:r>
                      <a:rPr lang="en-US" altLang="ja-JP" sz="2000" i="1">
                        <a:solidFill>
                          <a:srgbClr val="1724FF"/>
                        </a:solidFill>
                        <a:latin typeface="Cambria Math" panose="02040503050406030204" pitchFamily="18" charset="0"/>
                        <a:ea typeface="Cambria Math" panose="02040503050406030204" pitchFamily="18" charset="0"/>
                      </a:rPr>
                      <m:t>𝑐</m:t>
                    </m:r>
                    <m:d>
                      <m:dPr>
                        <m:ctrlPr>
                          <a:rPr lang="en-US" altLang="ja-JP" sz="2000" i="1">
                            <a:solidFill>
                              <a:srgbClr val="1724FF"/>
                            </a:solidFill>
                            <a:latin typeface="Cambria Math" panose="02040503050406030204" pitchFamily="18" charset="0"/>
                            <a:ea typeface="Cambria Math" panose="02040503050406030204" pitchFamily="18" charset="0"/>
                          </a:rPr>
                        </m:ctrlPr>
                      </m:dPr>
                      <m:e>
                        <m:r>
                          <a:rPr lang="en-US" altLang="ja-JP" sz="2000" i="1">
                            <a:solidFill>
                              <a:srgbClr val="1724FF"/>
                            </a:solidFill>
                            <a:latin typeface="Cambria Math" panose="02040503050406030204" pitchFamily="18" charset="0"/>
                            <a:ea typeface="Cambria Math" panose="02040503050406030204" pitchFamily="18" charset="0"/>
                          </a:rPr>
                          <m:t>1−</m:t>
                        </m:r>
                        <m:r>
                          <a:rPr lang="en-US" altLang="ja-JP" sz="2000" i="1">
                            <a:solidFill>
                              <a:srgbClr val="1724FF"/>
                            </a:solidFill>
                            <a:latin typeface="Cambria Math" panose="02040503050406030204" pitchFamily="18" charset="0"/>
                            <a:ea typeface="Cambria Math" panose="02040503050406030204" pitchFamily="18" charset="0"/>
                          </a:rPr>
                          <m:t>𝜆</m:t>
                        </m:r>
                      </m:e>
                    </m:d>
                    <m:limLow>
                      <m:limLowPr>
                        <m:ctrlPr>
                          <a:rPr lang="en-US" altLang="ja-JP" sz="2000" i="1">
                            <a:solidFill>
                              <a:srgbClr val="1724FF"/>
                            </a:solidFill>
                            <a:latin typeface="Cambria Math" panose="02040503050406030204" pitchFamily="18" charset="0"/>
                            <a:ea typeface="Cambria Math" panose="02040503050406030204" pitchFamily="18" charset="0"/>
                          </a:rPr>
                        </m:ctrlPr>
                      </m:limLowPr>
                      <m:e>
                        <m:r>
                          <m:rPr>
                            <m:sty m:val="p"/>
                          </m:rPr>
                          <a:rPr lang="en-US" altLang="ja-JP" sz="2000">
                            <a:solidFill>
                              <a:srgbClr val="1724FF"/>
                            </a:solidFill>
                            <a:latin typeface="Cambria Math" panose="02040503050406030204" pitchFamily="18" charset="0"/>
                            <a:ea typeface="Cambria Math" panose="02040503050406030204" pitchFamily="18" charset="0"/>
                          </a:rPr>
                          <m:t>min</m:t>
                        </m:r>
                      </m:e>
                      <m:lim>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𝑎</m:t>
                            </m:r>
                          </m:sub>
                        </m:sSub>
                        <m:r>
                          <a:rPr lang="en-US" altLang="ja-JP" sz="2000" i="1">
                            <a:solidFill>
                              <a:srgbClr val="1724FF"/>
                            </a:solidFill>
                            <a:latin typeface="Cambria Math" panose="02040503050406030204" pitchFamily="18" charset="0"/>
                            <a:ea typeface="Cambria Math" panose="02040503050406030204" pitchFamily="18" charset="0"/>
                          </a:rPr>
                          <m:t>,</m:t>
                        </m:r>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𝑏</m:t>
                            </m:r>
                          </m:sub>
                        </m:sSub>
                        <m:r>
                          <a:rPr lang="en-US" altLang="ja-JP" sz="2000" i="1">
                            <a:solidFill>
                              <a:srgbClr val="1724FF"/>
                            </a:solidFill>
                            <a:latin typeface="Cambria Math" panose="02040503050406030204" pitchFamily="18" charset="0"/>
                            <a:ea typeface="Cambria Math" panose="02040503050406030204" pitchFamily="18" charset="0"/>
                          </a:rPr>
                          <m:t>∈</m:t>
                        </m:r>
                        <m:r>
                          <a:rPr lang="en-US" altLang="ja-JP" sz="2000" b="1">
                            <a:solidFill>
                              <a:srgbClr val="1724FF"/>
                            </a:solidFill>
                            <a:latin typeface="Cambria Math" panose="02040503050406030204" pitchFamily="18" charset="0"/>
                            <a:ea typeface="Cambria Math" panose="02040503050406030204" pitchFamily="18" charset="0"/>
                          </a:rPr>
                          <m:t>𝐒</m:t>
                        </m:r>
                        <m:r>
                          <a:rPr lang="en-US" altLang="ja-JP" sz="2000" b="1">
                            <a:solidFill>
                              <a:srgbClr val="1724FF"/>
                            </a:solidFill>
                            <a:latin typeface="Cambria Math" panose="02040503050406030204" pitchFamily="18" charset="0"/>
                            <a:ea typeface="Cambria Math" panose="02040503050406030204" pitchFamily="18" charset="0"/>
                          </a:rPr>
                          <m:t>∪</m:t>
                        </m:r>
                        <m:d>
                          <m:dPr>
                            <m:begChr m:val="{"/>
                            <m:endChr m:val="}"/>
                            <m:ctrlPr>
                              <a:rPr lang="en-US" altLang="ja-JP" sz="2000" b="1" i="1">
                                <a:solidFill>
                                  <a:srgbClr val="1724FF"/>
                                </a:solidFill>
                                <a:latin typeface="Cambria Math" panose="02040503050406030204" pitchFamily="18" charset="0"/>
                                <a:ea typeface="Cambria Math" panose="02040503050406030204" pitchFamily="18" charset="0"/>
                              </a:rPr>
                            </m:ctrlPr>
                          </m:dPr>
                          <m:e>
                            <m:r>
                              <a:rPr lang="en-US" altLang="ja-JP" sz="2000" b="1">
                                <a:solidFill>
                                  <a:srgbClr val="1724FF"/>
                                </a:solidFill>
                                <a:latin typeface="Cambria Math" panose="02040503050406030204" pitchFamily="18" charset="0"/>
                                <a:ea typeface="Cambria Math" panose="02040503050406030204" pitchFamily="18" charset="0"/>
                              </a:rPr>
                              <m:t>𝐩</m:t>
                            </m:r>
                          </m:e>
                        </m:d>
                      </m:lim>
                    </m:limLow>
                    <m:r>
                      <a:rPr lang="en-US" altLang="ja-JP" sz="2000" i="1">
                        <a:solidFill>
                          <a:srgbClr val="1724FF"/>
                        </a:solidFill>
                        <a:latin typeface="Cambria Math" panose="02040503050406030204" pitchFamily="18" charset="0"/>
                        <a:ea typeface="Cambria Math" panose="02040503050406030204" pitchFamily="18" charset="0"/>
                      </a:rPr>
                      <m:t>𝑑𝑖𝑠𝑡</m:t>
                    </m:r>
                    <m:d>
                      <m:dPr>
                        <m:ctrlPr>
                          <a:rPr lang="en-US" altLang="ja-JP" sz="2000" i="1">
                            <a:solidFill>
                              <a:srgbClr val="1724FF"/>
                            </a:solidFill>
                            <a:latin typeface="Cambria Math" panose="02040503050406030204" pitchFamily="18" charset="0"/>
                            <a:ea typeface="Cambria Math" panose="02040503050406030204" pitchFamily="18" charset="0"/>
                          </a:rPr>
                        </m:ctrlPr>
                      </m:dPr>
                      <m:e>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𝑎</m:t>
                            </m:r>
                          </m:sub>
                        </m:sSub>
                        <m:r>
                          <a:rPr lang="en-US" altLang="ja-JP" sz="2000" i="1">
                            <a:solidFill>
                              <a:srgbClr val="1724FF"/>
                            </a:solidFill>
                            <a:latin typeface="Cambria Math" panose="02040503050406030204" pitchFamily="18" charset="0"/>
                            <a:ea typeface="Cambria Math" panose="02040503050406030204" pitchFamily="18" charset="0"/>
                          </a:rPr>
                          <m:t>,</m:t>
                        </m:r>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𝑏</m:t>
                            </m:r>
                          </m:sub>
                        </m:sSub>
                      </m:e>
                    </m:d>
                  </m:oMath>
                </a14:m>
                <a:endParaRPr lang="en-US" altLang="ja-JP" sz="2000" dirty="0"/>
              </a:p>
              <a:p>
                <a:pPr marL="914400" lvl="1" indent="-457200">
                  <a:lnSpc>
                    <a:spcPct val="100000"/>
                  </a:lnSpc>
                  <a:buFont typeface="+mj-lt"/>
                  <a:buAutoNum type="arabicPeriod"/>
                </a:pPr>
                <a:r>
                  <a:rPr lang="en-US" altLang="ja-JP" sz="2200" dirty="0"/>
                  <a:t> </a:t>
                </a:r>
                <a14:m>
                  <m:oMath xmlns:m="http://schemas.openxmlformats.org/officeDocument/2006/math">
                    <m:d>
                      <m:dPr>
                        <m:begChr m:val="|"/>
                        <m:endChr m:val="|"/>
                        <m:ctrlPr>
                          <a:rPr lang="en-US" altLang="ja-JP" sz="2200" i="1">
                            <a:latin typeface="Cambria Math" panose="02040503050406030204" pitchFamily="18" charset="0"/>
                          </a:rPr>
                        </m:ctrlPr>
                      </m:dPr>
                      <m:e>
                        <m:r>
                          <a:rPr lang="en-US" altLang="ja-JP" sz="2200" b="1">
                            <a:latin typeface="Cambria Math" panose="02040503050406030204" pitchFamily="18" charset="0"/>
                          </a:rPr>
                          <m:t>𝐒</m:t>
                        </m:r>
                      </m:e>
                    </m:d>
                    <m:r>
                      <a:rPr lang="en-US" altLang="ja-JP" sz="2200" i="1">
                        <a:latin typeface="Cambria Math" panose="02040503050406030204" pitchFamily="18" charset="0"/>
                      </a:rPr>
                      <m:t>=</m:t>
                    </m:r>
                    <m:r>
                      <a:rPr lang="en-US" altLang="ja-JP" sz="2200" i="1">
                        <a:latin typeface="Cambria Math" panose="02040503050406030204" pitchFamily="18" charset="0"/>
                      </a:rPr>
                      <m:t>𝑘</m:t>
                    </m:r>
                  </m:oMath>
                </a14:m>
                <a:r>
                  <a:rPr lang="en-US" altLang="ja-JP" sz="2200" dirty="0"/>
                  <a:t> </a:t>
                </a:r>
                <a:r>
                  <a:rPr lang="ja-JP" altLang="en-US" sz="2200"/>
                  <a:t>まで</a:t>
                </a:r>
                <a:r>
                  <a:rPr lang="en-US" altLang="ja-JP" sz="2200" dirty="0"/>
                  <a:t> step2</a:t>
                </a:r>
                <a:r>
                  <a:rPr lang="ja-JP" altLang="en-US" sz="2200"/>
                  <a:t>を繰り返す．</a:t>
                </a:r>
                <a:endParaRPr lang="en-US" altLang="ja-JP" sz="2200" dirty="0"/>
              </a:p>
              <a:p>
                <a:pPr>
                  <a:lnSpc>
                    <a:spcPct val="100000"/>
                  </a:lnSpc>
                </a:pPr>
                <a:endParaRPr lang="en-US" altLang="ja-JP" dirty="0"/>
              </a:p>
              <a:p>
                <a:pPr marL="914400" lvl="1" indent="-457200">
                  <a:buFont typeface="+mj-lt"/>
                  <a:buAutoNum type="arabicPeriod"/>
                </a:pPr>
                <a:endParaRPr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B8B82A63-385C-E8C9-9254-AD4C75A988A2}"/>
                  </a:ext>
                </a:extLst>
              </p:cNvPr>
              <p:cNvSpPr>
                <a:spLocks noGrp="1" noRot="1" noChangeAspect="1" noMove="1" noResize="1" noEditPoints="1" noAdjustHandles="1" noChangeArrowheads="1" noChangeShapeType="1" noTextEdit="1"/>
              </p:cNvSpPr>
              <p:nvPr>
                <p:ph idx="1"/>
              </p:nvPr>
            </p:nvSpPr>
            <p:spPr>
              <a:blipFill>
                <a:blip r:embed="rId4"/>
                <a:stretch>
                  <a:fillRect l="-852" t="-141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245B641-B178-B25A-D161-2A0179BCAA2C}"/>
              </a:ext>
            </a:extLst>
          </p:cNvPr>
          <p:cNvSpPr>
            <a:spLocks noGrp="1"/>
          </p:cNvSpPr>
          <p:nvPr>
            <p:ph type="sldNum" sz="quarter" idx="12"/>
          </p:nvPr>
        </p:nvSpPr>
        <p:spPr/>
        <p:txBody>
          <a:bodyPr/>
          <a:lstStyle/>
          <a:p>
            <a:fld id="{62AD2499-9603-4A42-A3D0-B63461FED508}" type="slidenum">
              <a:rPr lang="ja-JP" altLang="en-US" smtClean="0"/>
              <a:pPr/>
              <a:t>6</a:t>
            </a:fld>
            <a:endParaRPr lang="ja-JP" altLang="en-US"/>
          </a:p>
        </p:txBody>
      </p:sp>
      <p:sp>
        <p:nvSpPr>
          <p:cNvPr id="18" name="正方形/長方形 17">
            <a:extLst>
              <a:ext uri="{FF2B5EF4-FFF2-40B4-BE49-F238E27FC236}">
                <a16:creationId xmlns:a16="http://schemas.microsoft.com/office/drawing/2014/main" id="{CCC5B690-FF5B-0B72-00EB-DA83E87E5DA7}"/>
              </a:ext>
            </a:extLst>
          </p:cNvPr>
          <p:cNvSpPr/>
          <p:nvPr/>
        </p:nvSpPr>
        <p:spPr>
          <a:xfrm>
            <a:off x="286051" y="3718560"/>
            <a:ext cx="11690602" cy="3011014"/>
          </a:xfrm>
          <a:prstGeom prst="rect">
            <a:avLst/>
          </a:prstGeom>
          <a:solidFill>
            <a:srgbClr val="FFF8E9">
              <a:alpha val="88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C6CAE83-C2F6-B868-0C6E-D5EF8ECB7B4C}"/>
                  </a:ext>
                </a:extLst>
              </p:cNvPr>
              <p:cNvSpPr txBox="1"/>
              <p:nvPr/>
            </p:nvSpPr>
            <p:spPr>
              <a:xfrm>
                <a:off x="349039" y="4444142"/>
                <a:ext cx="1766830" cy="369332"/>
              </a:xfrm>
              <a:prstGeom prst="rect">
                <a:avLst/>
              </a:prstGeom>
              <a:noFill/>
            </p:spPr>
            <p:txBody>
              <a:bodyPr wrap="none" rtlCol="0">
                <a:spAutoFit/>
              </a:bodyPr>
              <a:lstStyle/>
              <a:p>
                <a:r>
                  <a:rPr lang="ja-JP" altLang="en-US">
                    <a:solidFill>
                      <a:prstClr val="black"/>
                    </a:solidFill>
                    <a:latin typeface="Calibri" panose="020F0502020204030204"/>
                  </a:rPr>
                  <a:t>アイテム集合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𝐏</m:t>
                    </m:r>
                  </m:oMath>
                </a14:m>
                <a:endParaRPr lang="ja-JP" altLang="en-US" b="1">
                  <a:solidFill>
                    <a:prstClr val="black"/>
                  </a:solidFill>
                  <a:latin typeface="Calibri" panose="020F0502020204030204"/>
                </a:endParaRPr>
              </a:p>
            </p:txBody>
          </p:sp>
        </mc:Choice>
        <mc:Fallback xmlns="">
          <p:sp>
            <p:nvSpPr>
              <p:cNvPr id="19" name="テキスト ボックス 18">
                <a:extLst>
                  <a:ext uri="{FF2B5EF4-FFF2-40B4-BE49-F238E27FC236}">
                    <a16:creationId xmlns:a16="http://schemas.microsoft.com/office/drawing/2014/main" id="{8C6CAE83-C2F6-B868-0C6E-D5EF8ECB7B4C}"/>
                  </a:ext>
                </a:extLst>
              </p:cNvPr>
              <p:cNvSpPr txBox="1">
                <a:spLocks noRot="1" noChangeAspect="1" noMove="1" noResize="1" noEditPoints="1" noAdjustHandles="1" noChangeArrowheads="1" noChangeShapeType="1" noTextEdit="1"/>
              </p:cNvSpPr>
              <p:nvPr/>
            </p:nvSpPr>
            <p:spPr>
              <a:xfrm>
                <a:off x="349039" y="4444142"/>
                <a:ext cx="1766830" cy="369332"/>
              </a:xfrm>
              <a:prstGeom prst="rect">
                <a:avLst/>
              </a:prstGeom>
              <a:blipFill>
                <a:blip r:embed="rId5"/>
                <a:stretch>
                  <a:fillRect l="-2857" t="-3226"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C6DB399B-0E90-9F3F-EE8F-22601402543C}"/>
                  </a:ext>
                </a:extLst>
              </p:cNvPr>
              <p:cNvSpPr txBox="1"/>
              <p:nvPr/>
            </p:nvSpPr>
            <p:spPr>
              <a:xfrm>
                <a:off x="1016596" y="5310956"/>
                <a:ext cx="1210186"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20" name="テキスト ボックス 19">
                <a:extLst>
                  <a:ext uri="{FF2B5EF4-FFF2-40B4-BE49-F238E27FC236}">
                    <a16:creationId xmlns:a16="http://schemas.microsoft.com/office/drawing/2014/main" id="{C6DB399B-0E90-9F3F-EE8F-22601402543C}"/>
                  </a:ext>
                </a:extLst>
              </p:cNvPr>
              <p:cNvSpPr txBox="1">
                <a:spLocks noRot="1" noChangeAspect="1" noMove="1" noResize="1" noEditPoints="1" noAdjustHandles="1" noChangeArrowheads="1" noChangeShapeType="1" noTextEdit="1"/>
              </p:cNvSpPr>
              <p:nvPr/>
            </p:nvSpPr>
            <p:spPr>
              <a:xfrm>
                <a:off x="1016596" y="5310956"/>
                <a:ext cx="1210186" cy="369332"/>
              </a:xfrm>
              <a:prstGeom prst="rect">
                <a:avLst/>
              </a:prstGeom>
              <a:blipFill>
                <a:blip r:embed="rId6"/>
                <a:stretch>
                  <a:fillRect l="-5208" t="-3333" b="-26667"/>
                </a:stretch>
              </a:blipFill>
            </p:spPr>
            <p:txBody>
              <a:bodyPr/>
              <a:lstStyle/>
              <a:p>
                <a:r>
                  <a:rPr lang="ja-JP" altLang="en-US">
                    <a:noFill/>
                  </a:rPr>
                  <a:t> </a:t>
                </a:r>
              </a:p>
            </p:txBody>
          </p:sp>
        </mc:Fallback>
      </mc:AlternateContent>
      <p:grpSp>
        <p:nvGrpSpPr>
          <p:cNvPr id="39" name="グループ化 38">
            <a:extLst>
              <a:ext uri="{FF2B5EF4-FFF2-40B4-BE49-F238E27FC236}">
                <a16:creationId xmlns:a16="http://schemas.microsoft.com/office/drawing/2014/main" id="{BF360F32-12E8-D7B4-4712-33F47E67B922}"/>
              </a:ext>
            </a:extLst>
          </p:cNvPr>
          <p:cNvGrpSpPr/>
          <p:nvPr/>
        </p:nvGrpSpPr>
        <p:grpSpPr>
          <a:xfrm>
            <a:off x="2159013" y="3997576"/>
            <a:ext cx="3376239" cy="338554"/>
            <a:chOff x="2159013" y="3860416"/>
            <a:chExt cx="3376239" cy="338554"/>
          </a:xfrm>
        </p:grpSpPr>
        <p:cxnSp>
          <p:nvCxnSpPr>
            <p:cNvPr id="21" name="直線矢印コネクタ 20">
              <a:extLst>
                <a:ext uri="{FF2B5EF4-FFF2-40B4-BE49-F238E27FC236}">
                  <a16:creationId xmlns:a16="http://schemas.microsoft.com/office/drawing/2014/main" id="{506E8522-678E-663F-4A12-EDF5E7D78555}"/>
                </a:ext>
              </a:extLst>
            </p:cNvPr>
            <p:cNvCxnSpPr>
              <a:cxnSpLocks/>
            </p:cNvCxnSpPr>
            <p:nvPr/>
          </p:nvCxnSpPr>
          <p:spPr>
            <a:xfrm>
              <a:off x="2259313" y="4181521"/>
              <a:ext cx="3275939" cy="0"/>
            </a:xfrm>
            <a:prstGeom prst="straightConnector1">
              <a:avLst/>
            </a:prstGeom>
            <a:noFill/>
            <a:ln w="19050" cap="flat" cmpd="sng" algn="ctr">
              <a:solidFill>
                <a:schemeClr val="tx1"/>
              </a:solidFill>
              <a:prstDash val="solid"/>
              <a:miter lim="800000"/>
              <a:tailEnd type="triangle"/>
            </a:ln>
            <a:effectLst/>
          </p:spPr>
        </p:cxnSp>
        <p:sp>
          <p:nvSpPr>
            <p:cNvPr id="22" name="テキスト ボックス 21">
              <a:extLst>
                <a:ext uri="{FF2B5EF4-FFF2-40B4-BE49-F238E27FC236}">
                  <a16:creationId xmlns:a16="http://schemas.microsoft.com/office/drawing/2014/main" id="{EBAD6A99-D4EA-98CF-E62C-426222C71F62}"/>
                </a:ext>
              </a:extLst>
            </p:cNvPr>
            <p:cNvSpPr txBox="1"/>
            <p:nvPr/>
          </p:nvSpPr>
          <p:spPr>
            <a:xfrm>
              <a:off x="2159013" y="3860416"/>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p:grpSp>
      <mc:AlternateContent xmlns:mc="http://schemas.openxmlformats.org/markup-compatibility/2006" xmlns:a14="http://schemas.microsoft.com/office/drawing/2010/main">
        <mc:Choice Requires="a14">
          <p:graphicFrame>
            <p:nvGraphicFramePr>
              <p:cNvPr id="23" name="表 9">
                <a:extLst>
                  <a:ext uri="{FF2B5EF4-FFF2-40B4-BE49-F238E27FC236}">
                    <a16:creationId xmlns:a16="http://schemas.microsoft.com/office/drawing/2014/main" id="{9226DBD1-1D86-DB93-06B6-2B66D7085C69}"/>
                  </a:ext>
                </a:extLst>
              </p:cNvPr>
              <p:cNvGraphicFramePr>
                <a:graphicFrameLocks noGrp="1"/>
              </p:cNvGraphicFramePr>
              <p:nvPr/>
            </p:nvGraphicFramePr>
            <p:xfrm>
              <a:off x="2269483" y="441280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0" smtClean="0">
                                        <a:latin typeface="Cambria Math" panose="02040503050406030204" pitchFamily="18" charset="0"/>
                                      </a:rPr>
                                      <m:t>𝟏</m:t>
                                    </m:r>
                                  </m:sub>
                                </m:sSub>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𝟐</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𝟑</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23" name="表 9">
                <a:extLst>
                  <a:ext uri="{FF2B5EF4-FFF2-40B4-BE49-F238E27FC236}">
                    <a16:creationId xmlns:a16="http://schemas.microsoft.com/office/drawing/2014/main" id="{9226DBD1-1D86-DB93-06B6-2B66D7085C69}"/>
                  </a:ext>
                </a:extLst>
              </p:cNvPr>
              <p:cNvGraphicFramePr>
                <a:graphicFrameLocks noGrp="1"/>
              </p:cNvGraphicFramePr>
              <p:nvPr/>
            </p:nvGraphicFramePr>
            <p:xfrm>
              <a:off x="2269483" y="441280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t="-2857" r="-608333"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100000" t="-2857" r="-508333"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200000" t="-2857" r="-408333"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402778" t="-2857" r="-205556" b="-2857"/>
                          </a:stretch>
                        </a:blip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602778" t="-2857" r="-5556" b="-2857"/>
                          </a:stretch>
                        </a:blipFill>
                      </a:tcPr>
                    </a:tc>
                    <a:extLst>
                      <a:ext uri="{0D108BD9-81ED-4DB2-BD59-A6C34878D82A}">
                        <a16:rowId xmlns:a16="http://schemas.microsoft.com/office/drawing/2014/main" val="154204250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4" name="表 9">
                <a:extLst>
                  <a:ext uri="{FF2B5EF4-FFF2-40B4-BE49-F238E27FC236}">
                    <a16:creationId xmlns:a16="http://schemas.microsoft.com/office/drawing/2014/main" id="{7CEDE56D-A825-AEDB-AA6B-2C426066F3A0}"/>
                  </a:ext>
                </a:extLst>
              </p:cNvPr>
              <p:cNvGraphicFramePr>
                <a:graphicFrameLocks noGrp="1"/>
              </p:cNvGraphicFramePr>
              <p:nvPr>
                <p:extLst>
                  <p:ext uri="{D42A27DB-BD31-4B8C-83A1-F6EECF244321}">
                    <p14:modId xmlns:p14="http://schemas.microsoft.com/office/powerpoint/2010/main" val="198891896"/>
                  </p:ext>
                </p:extLst>
              </p:nvPr>
            </p:nvGraphicFramePr>
            <p:xfrm>
              <a:off x="2299303" y="5279622"/>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24" name="表 9">
                <a:extLst>
                  <a:ext uri="{FF2B5EF4-FFF2-40B4-BE49-F238E27FC236}">
                    <a16:creationId xmlns:a16="http://schemas.microsoft.com/office/drawing/2014/main" id="{7CEDE56D-A825-AEDB-AA6B-2C426066F3A0}"/>
                  </a:ext>
                </a:extLst>
              </p:cNvPr>
              <p:cNvGraphicFramePr>
                <a:graphicFrameLocks noGrp="1"/>
              </p:cNvGraphicFramePr>
              <p:nvPr>
                <p:extLst>
                  <p:ext uri="{D42A27DB-BD31-4B8C-83A1-F6EECF244321}">
                    <p14:modId xmlns:p14="http://schemas.microsoft.com/office/powerpoint/2010/main" val="198891896"/>
                  </p:ext>
                </p:extLst>
              </p:nvPr>
            </p:nvGraphicFramePr>
            <p:xfrm>
              <a:off x="2299303" y="5279622"/>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2778" r="-405556" b="-5714"/>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Fallback>
      </mc:AlternateContent>
      <p:sp>
        <p:nvSpPr>
          <p:cNvPr id="25" name="テキスト ボックス 24">
            <a:extLst>
              <a:ext uri="{FF2B5EF4-FFF2-40B4-BE49-F238E27FC236}">
                <a16:creationId xmlns:a16="http://schemas.microsoft.com/office/drawing/2014/main" id="{94CBDA79-E8D5-82AE-2056-21F9C246943B}"/>
              </a:ext>
            </a:extLst>
          </p:cNvPr>
          <p:cNvSpPr txBox="1"/>
          <p:nvPr/>
        </p:nvSpPr>
        <p:spPr>
          <a:xfrm>
            <a:off x="3692447" y="4404714"/>
            <a:ext cx="354584" cy="369332"/>
          </a:xfrm>
          <a:prstGeom prst="rect">
            <a:avLst/>
          </a:prstGeom>
          <a:noFill/>
        </p:spPr>
        <p:txBody>
          <a:bodyPr wrap="none" rtlCol="0">
            <a:spAutoFit/>
          </a:bodyPr>
          <a:lstStyle/>
          <a:p>
            <a:r>
              <a:rPr kumimoji="1" lang="en-US" altLang="ja-JP" dirty="0"/>
              <a:t>…</a:t>
            </a:r>
            <a:endParaRPr kumimoji="1" lang="ja-JP" altLang="en-US"/>
          </a:p>
        </p:txBody>
      </p:sp>
      <p:sp>
        <p:nvSpPr>
          <p:cNvPr id="26" name="テキスト ボックス 25">
            <a:extLst>
              <a:ext uri="{FF2B5EF4-FFF2-40B4-BE49-F238E27FC236}">
                <a16:creationId xmlns:a16="http://schemas.microsoft.com/office/drawing/2014/main" id="{6020AF7B-49D1-F81B-68C5-E534C2CCB2DC}"/>
              </a:ext>
            </a:extLst>
          </p:cNvPr>
          <p:cNvSpPr txBox="1"/>
          <p:nvPr/>
        </p:nvSpPr>
        <p:spPr>
          <a:xfrm>
            <a:off x="4610501" y="4404714"/>
            <a:ext cx="354584" cy="369332"/>
          </a:xfrm>
          <a:prstGeom prst="rect">
            <a:avLst/>
          </a:prstGeom>
          <a:noFill/>
        </p:spPr>
        <p:txBody>
          <a:bodyPr wrap="none" rtlCol="0">
            <a:spAutoFit/>
          </a:bodyPr>
          <a:lstStyle/>
          <a:p>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C70C27AB-85C9-D32F-9720-D9CA72F6CEB8}"/>
                  </a:ext>
                </a:extLst>
              </p:cNvPr>
              <p:cNvSpPr txBox="1"/>
              <p:nvPr/>
            </p:nvSpPr>
            <p:spPr>
              <a:xfrm>
                <a:off x="7979926" y="6189512"/>
                <a:ext cx="3676199" cy="378245"/>
              </a:xfrm>
              <a:prstGeom prst="rect">
                <a:avLst/>
              </a:prstGeom>
              <a:noFill/>
            </p:spPr>
            <p:txBody>
              <a:bodyPr wrap="none" rtlCol="0">
                <a:spAutoFit/>
              </a:bodyPr>
              <a:lstStyle/>
              <a:p>
                <a:r>
                  <a:rPr lang="en-US" altLang="ja-JP" dirty="0"/>
                  <a:t>(</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𝐩</m:t>
                        </m:r>
                      </m:e>
                      <m:sup>
                        <m:r>
                          <a:rPr lang="en-US" altLang="ja-JP" i="1">
                            <a:latin typeface="Cambria Math" panose="02040503050406030204" pitchFamily="18" charset="0"/>
                          </a:rPr>
                          <m:t>𝑖</m:t>
                        </m:r>
                      </m:sup>
                    </m:sSup>
                  </m:oMath>
                </a14:m>
                <a:r>
                  <a:rPr lang="ja-JP" altLang="en-US"/>
                  <a:t>：</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a:t>回目に追加されるアイテム</a:t>
                </a:r>
                <a:r>
                  <a:rPr lang="en-US" altLang="ja-JP" dirty="0"/>
                  <a:t>)</a:t>
                </a:r>
              </a:p>
            </p:txBody>
          </p:sp>
        </mc:Choice>
        <mc:Fallback xmlns="">
          <p:sp>
            <p:nvSpPr>
              <p:cNvPr id="28" name="テキスト ボックス 27">
                <a:extLst>
                  <a:ext uri="{FF2B5EF4-FFF2-40B4-BE49-F238E27FC236}">
                    <a16:creationId xmlns:a16="http://schemas.microsoft.com/office/drawing/2014/main" id="{C70C27AB-85C9-D32F-9720-D9CA72F6CEB8}"/>
                  </a:ext>
                </a:extLst>
              </p:cNvPr>
              <p:cNvSpPr txBox="1">
                <a:spLocks noRot="1" noChangeAspect="1" noMove="1" noResize="1" noEditPoints="1" noAdjustHandles="1" noChangeArrowheads="1" noChangeShapeType="1" noTextEdit="1"/>
              </p:cNvSpPr>
              <p:nvPr/>
            </p:nvSpPr>
            <p:spPr>
              <a:xfrm>
                <a:off x="7979926" y="6189512"/>
                <a:ext cx="3676199" cy="378245"/>
              </a:xfrm>
              <a:prstGeom prst="rect">
                <a:avLst/>
              </a:prstGeom>
              <a:blipFill>
                <a:blip r:embed="rId9"/>
                <a:stretch>
                  <a:fillRect l="-1379" t="-10000" r="-690"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AB5B6438-A6B8-5772-36B4-46ED24FD27B1}"/>
                  </a:ext>
                </a:extLst>
              </p:cNvPr>
              <p:cNvSpPr txBox="1"/>
              <p:nvPr/>
            </p:nvSpPr>
            <p:spPr>
              <a:xfrm>
                <a:off x="6730610" y="4654772"/>
                <a:ext cx="627543"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1" i="1" smtClean="0">
                              <a:latin typeface="Cambria Math" panose="02040503050406030204" pitchFamily="18" charset="0"/>
                            </a:rPr>
                          </m:ctrlPr>
                        </m:sSupPr>
                        <m:e>
                          <m:r>
                            <a:rPr kumimoji="1" lang="en-US" altLang="ja-JP" sz="3600" b="1" i="0" smtClean="0">
                              <a:latin typeface="Cambria Math" panose="02040503050406030204" pitchFamily="18" charset="0"/>
                            </a:rPr>
                            <m:t>𝐩</m:t>
                          </m:r>
                        </m:e>
                        <m:sup>
                          <m:r>
                            <a:rPr kumimoji="1" lang="en-US" altLang="ja-JP" sz="3600" b="1" i="1" smtClean="0">
                              <a:latin typeface="Cambria Math" panose="02040503050406030204" pitchFamily="18" charset="0"/>
                            </a:rPr>
                            <m:t>∗</m:t>
                          </m:r>
                        </m:sup>
                      </m:sSup>
                    </m:oMath>
                  </m:oMathPara>
                </a14:m>
                <a:endParaRPr kumimoji="1" lang="ja-JP" altLang="en-US" sz="2400" b="1"/>
              </a:p>
            </p:txBody>
          </p:sp>
        </mc:Choice>
        <mc:Fallback xmlns="">
          <p:sp>
            <p:nvSpPr>
              <p:cNvPr id="32" name="テキスト ボックス 31">
                <a:extLst>
                  <a:ext uri="{FF2B5EF4-FFF2-40B4-BE49-F238E27FC236}">
                    <a16:creationId xmlns:a16="http://schemas.microsoft.com/office/drawing/2014/main" id="{AB5B6438-A6B8-5772-36B4-46ED24FD27B1}"/>
                  </a:ext>
                </a:extLst>
              </p:cNvPr>
              <p:cNvSpPr txBox="1">
                <a:spLocks noRot="1" noChangeAspect="1" noMove="1" noResize="1" noEditPoints="1" noAdjustHandles="1" noChangeArrowheads="1" noChangeShapeType="1" noTextEdit="1"/>
              </p:cNvSpPr>
              <p:nvPr/>
            </p:nvSpPr>
            <p:spPr>
              <a:xfrm>
                <a:off x="6730610" y="4654772"/>
                <a:ext cx="627543" cy="646331"/>
              </a:xfrm>
              <a:prstGeom prst="rect">
                <a:avLst/>
              </a:prstGeom>
              <a:blipFill>
                <a:blip r:embed="rId10"/>
                <a:stretch>
                  <a:fillRect l="-9804" b="-17308"/>
                </a:stretch>
              </a:blipFill>
            </p:spPr>
            <p:txBody>
              <a:bodyPr/>
              <a:lstStyle/>
              <a:p>
                <a:r>
                  <a:rPr lang="ja-JP" altLang="en-US">
                    <a:noFill/>
                  </a:rPr>
                  <a:t> </a:t>
                </a:r>
              </a:p>
            </p:txBody>
          </p:sp>
        </mc:Fallback>
      </mc:AlternateContent>
      <p:sp>
        <p:nvSpPr>
          <p:cNvPr id="33" name="三角形 32">
            <a:extLst>
              <a:ext uri="{FF2B5EF4-FFF2-40B4-BE49-F238E27FC236}">
                <a16:creationId xmlns:a16="http://schemas.microsoft.com/office/drawing/2014/main" id="{64736027-A92A-63A4-A673-34C781B2F797}"/>
              </a:ext>
            </a:extLst>
          </p:cNvPr>
          <p:cNvSpPr/>
          <p:nvPr/>
        </p:nvSpPr>
        <p:spPr>
          <a:xfrm rot="5400000">
            <a:off x="5880381" y="4931143"/>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E25AD8D7-42EC-0814-6AF6-AF62EA846A40}"/>
              </a:ext>
            </a:extLst>
          </p:cNvPr>
          <p:cNvSpPr txBox="1"/>
          <p:nvPr/>
        </p:nvSpPr>
        <p:spPr>
          <a:xfrm>
            <a:off x="389789" y="3836170"/>
            <a:ext cx="1253613" cy="369332"/>
          </a:xfrm>
          <a:prstGeom prst="rect">
            <a:avLst/>
          </a:prstGeom>
          <a:noFill/>
        </p:spPr>
        <p:txBody>
          <a:bodyPr wrap="none" rtlCol="0">
            <a:spAutoFit/>
          </a:bodyPr>
          <a:lstStyle/>
          <a:p>
            <a:r>
              <a:rPr kumimoji="1" lang="en-US" altLang="ja-JP" b="1" dirty="0"/>
              <a:t>Step</a:t>
            </a:r>
            <a:r>
              <a:rPr kumimoji="1" lang="ja-JP" altLang="en-US" b="1"/>
              <a:t>２</a:t>
            </a:r>
            <a:r>
              <a:rPr kumimoji="1" lang="en-US" altLang="ja-JP" b="1" dirty="0"/>
              <a:t>, </a:t>
            </a:r>
            <a:r>
              <a:rPr kumimoji="1" lang="ja-JP" altLang="en-US" b="1"/>
              <a:t>３</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A2B43363-C668-E2AB-FB40-4E9B6E6D9F61}"/>
                  </a:ext>
                </a:extLst>
              </p:cNvPr>
              <p:cNvSpPr txBox="1"/>
              <p:nvPr/>
            </p:nvSpPr>
            <p:spPr>
              <a:xfrm>
                <a:off x="5199998" y="5462815"/>
                <a:ext cx="1773499" cy="400110"/>
              </a:xfrm>
              <a:prstGeom prst="rect">
                <a:avLst/>
              </a:prstGeom>
              <a:noFill/>
            </p:spPr>
            <p:txBody>
              <a:bodyPr wrap="none" rtlCol="0">
                <a:spAutoFit/>
              </a:bodyPr>
              <a:lstStyle/>
              <a:p>
                <a14:m>
                  <m:oMath xmlns:m="http://schemas.openxmlformats.org/officeDocument/2006/math">
                    <m:r>
                      <a:rPr lang="en-US" altLang="ja-JP" sz="2000" i="1" smtClean="0">
                        <a:solidFill>
                          <a:srgbClr val="1724FF"/>
                        </a:solidFill>
                        <a:latin typeface="Cambria Math" panose="02040503050406030204" pitchFamily="18" charset="0"/>
                      </a:rPr>
                      <m:t>𝑓</m:t>
                    </m:r>
                    <m:d>
                      <m:dPr>
                        <m:ctrlPr>
                          <a:rPr lang="en-US" altLang="ja-JP" sz="2000"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𝐩</m:t>
                        </m:r>
                        <m:r>
                          <a:rPr lang="en-US" altLang="ja-JP" sz="2000"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e>
                    </m:d>
                  </m:oMath>
                </a14:m>
                <a:r>
                  <a:rPr kumimoji="1" lang="en-US" altLang="ja-JP" sz="2000" dirty="0"/>
                  <a:t> </a:t>
                </a:r>
                <a:r>
                  <a:rPr lang="ja-JP" altLang="en-US" sz="2000"/>
                  <a:t>を</a:t>
                </a:r>
                <a:r>
                  <a:rPr kumimoji="1" lang="ja-JP" altLang="en-US" sz="2000"/>
                  <a:t>計算</a:t>
                </a:r>
                <a:endParaRPr kumimoji="1" lang="en-US" altLang="ja-JP" sz="2000" dirty="0"/>
              </a:p>
            </p:txBody>
          </p:sp>
        </mc:Choice>
        <mc:Fallback xmlns="">
          <p:sp>
            <p:nvSpPr>
              <p:cNvPr id="36" name="テキスト ボックス 35">
                <a:extLst>
                  <a:ext uri="{FF2B5EF4-FFF2-40B4-BE49-F238E27FC236}">
                    <a16:creationId xmlns:a16="http://schemas.microsoft.com/office/drawing/2014/main" id="{A2B43363-C668-E2AB-FB40-4E9B6E6D9F61}"/>
                  </a:ext>
                </a:extLst>
              </p:cNvPr>
              <p:cNvSpPr txBox="1">
                <a:spLocks noRot="1" noChangeAspect="1" noMove="1" noResize="1" noEditPoints="1" noAdjustHandles="1" noChangeArrowheads="1" noChangeShapeType="1" noTextEdit="1"/>
              </p:cNvSpPr>
              <p:nvPr/>
            </p:nvSpPr>
            <p:spPr>
              <a:xfrm>
                <a:off x="5199998" y="5462815"/>
                <a:ext cx="1773499" cy="400110"/>
              </a:xfrm>
              <a:prstGeom prst="rect">
                <a:avLst/>
              </a:prstGeom>
              <a:blipFill>
                <a:blip r:embed="rId11"/>
                <a:stretch>
                  <a:fillRect l="-1418" t="-6250" r="-2128" b="-28125"/>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D6439998-BC9F-CC2A-0BB2-E80096D3FE24}"/>
              </a:ext>
            </a:extLst>
          </p:cNvPr>
          <p:cNvSpPr txBox="1"/>
          <p:nvPr/>
        </p:nvSpPr>
        <p:spPr>
          <a:xfrm>
            <a:off x="7479891" y="5461200"/>
            <a:ext cx="697627" cy="400110"/>
          </a:xfrm>
          <a:prstGeom prst="rect">
            <a:avLst/>
          </a:prstGeom>
          <a:noFill/>
        </p:spPr>
        <p:txBody>
          <a:bodyPr wrap="none" rtlCol="0">
            <a:spAutoFit/>
          </a:bodyPr>
          <a:lstStyle/>
          <a:p>
            <a:r>
              <a:rPr kumimoji="1" lang="ja-JP" altLang="en-US" sz="2000"/>
              <a:t>追加</a:t>
            </a:r>
          </a:p>
        </p:txBody>
      </p:sp>
      <p:sp>
        <p:nvSpPr>
          <p:cNvPr id="38" name="三角形 37">
            <a:extLst>
              <a:ext uri="{FF2B5EF4-FFF2-40B4-BE49-F238E27FC236}">
                <a16:creationId xmlns:a16="http://schemas.microsoft.com/office/drawing/2014/main" id="{A63FF5A1-B39F-9DED-E168-709F52F648C8}"/>
              </a:ext>
            </a:extLst>
          </p:cNvPr>
          <p:cNvSpPr/>
          <p:nvPr/>
        </p:nvSpPr>
        <p:spPr>
          <a:xfrm rot="5400000">
            <a:off x="7479323" y="4932000"/>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C6CDC2E-8304-C1B7-28F5-9BF494DCC81C}"/>
                  </a:ext>
                </a:extLst>
              </p:cNvPr>
              <p:cNvSpPr txBox="1"/>
              <p:nvPr/>
            </p:nvSpPr>
            <p:spPr>
              <a:xfrm>
                <a:off x="9215072" y="4380898"/>
                <a:ext cx="1088845"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5" name="テキスト ボックス 4">
                <a:extLst>
                  <a:ext uri="{FF2B5EF4-FFF2-40B4-BE49-F238E27FC236}">
                    <a16:creationId xmlns:a16="http://schemas.microsoft.com/office/drawing/2014/main" id="{4C6CDC2E-8304-C1B7-28F5-9BF494DCC81C}"/>
                  </a:ext>
                </a:extLst>
              </p:cNvPr>
              <p:cNvSpPr txBox="1">
                <a:spLocks noRot="1" noChangeAspect="1" noMove="1" noResize="1" noEditPoints="1" noAdjustHandles="1" noChangeArrowheads="1" noChangeShapeType="1" noTextEdit="1"/>
              </p:cNvSpPr>
              <p:nvPr/>
            </p:nvSpPr>
            <p:spPr>
              <a:xfrm>
                <a:off x="9215072" y="4380898"/>
                <a:ext cx="1088845" cy="369332"/>
              </a:xfrm>
              <a:prstGeom prst="rect">
                <a:avLst/>
              </a:prstGeom>
              <a:blipFill>
                <a:blip r:embed="rId12"/>
                <a:stretch>
                  <a:fillRect l="-4598" t="-6897" b="-275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9">
                <a:extLst>
                  <a:ext uri="{FF2B5EF4-FFF2-40B4-BE49-F238E27FC236}">
                    <a16:creationId xmlns:a16="http://schemas.microsoft.com/office/drawing/2014/main" id="{857C6F7C-91DB-2816-6228-2FC645D22080}"/>
                  </a:ext>
                </a:extLst>
              </p:cNvPr>
              <p:cNvGraphicFramePr>
                <a:graphicFrameLocks noGrp="1"/>
              </p:cNvGraphicFramePr>
              <p:nvPr>
                <p:extLst>
                  <p:ext uri="{D42A27DB-BD31-4B8C-83A1-F6EECF244321}">
                    <p14:modId xmlns:p14="http://schemas.microsoft.com/office/powerpoint/2010/main" val="1535424856"/>
                  </p:ext>
                </p:extLst>
              </p:nvPr>
            </p:nvGraphicFramePr>
            <p:xfrm>
              <a:off x="8554217" y="480321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rgbClr val="FF0000"/>
                                        </a:solidFill>
                                        <a:latin typeface="Cambria Math" panose="02040503050406030204" pitchFamily="18" charset="0"/>
                                      </a:rPr>
                                    </m:ctrlPr>
                                  </m:sSupPr>
                                  <m:e>
                                    <m:r>
                                      <a:rPr kumimoji="1" lang="en-US" altLang="ja-JP" b="1" i="0" smtClean="0">
                                        <a:solidFill>
                                          <a:srgbClr val="FF0000"/>
                                        </a:solidFill>
                                        <a:latin typeface="Cambria Math" panose="02040503050406030204" pitchFamily="18" charset="0"/>
                                      </a:rPr>
                                      <m:t>𝐩</m:t>
                                    </m:r>
                                  </m:e>
                                  <m:sup>
                                    <m:r>
                                      <a:rPr kumimoji="1" lang="en-US" altLang="ja-JP" b="1" i="1" smtClean="0">
                                        <a:solidFill>
                                          <a:srgbClr val="FF0000"/>
                                        </a:solidFill>
                                        <a:latin typeface="Cambria Math" panose="02040503050406030204" pitchFamily="18" charset="0"/>
                                      </a:rPr>
                                      <m:t>𝟐</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6" name="表 9">
                <a:extLst>
                  <a:ext uri="{FF2B5EF4-FFF2-40B4-BE49-F238E27FC236}">
                    <a16:creationId xmlns:a16="http://schemas.microsoft.com/office/drawing/2014/main" id="{857C6F7C-91DB-2816-6228-2FC645D22080}"/>
                  </a:ext>
                </a:extLst>
              </p:cNvPr>
              <p:cNvGraphicFramePr>
                <a:graphicFrameLocks noGrp="1"/>
              </p:cNvGraphicFramePr>
              <p:nvPr>
                <p:extLst>
                  <p:ext uri="{D42A27DB-BD31-4B8C-83A1-F6EECF244321}">
                    <p14:modId xmlns:p14="http://schemas.microsoft.com/office/powerpoint/2010/main" val="1535424856"/>
                  </p:ext>
                </p:extLst>
              </p:nvPr>
            </p:nvGraphicFramePr>
            <p:xfrm>
              <a:off x="8554217" y="480321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2778" t="-2857" r="-4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102778" t="-2857" r="-305556"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Fallback>
      </mc:AlternateContent>
      <p:grpSp>
        <p:nvGrpSpPr>
          <p:cNvPr id="31" name="グループ化 30">
            <a:extLst>
              <a:ext uri="{FF2B5EF4-FFF2-40B4-BE49-F238E27FC236}">
                <a16:creationId xmlns:a16="http://schemas.microsoft.com/office/drawing/2014/main" id="{1BBC689D-4973-43F1-7688-8D2E09B351A2}"/>
              </a:ext>
            </a:extLst>
          </p:cNvPr>
          <p:cNvGrpSpPr/>
          <p:nvPr/>
        </p:nvGrpSpPr>
        <p:grpSpPr>
          <a:xfrm>
            <a:off x="3593077" y="6000092"/>
            <a:ext cx="2101754" cy="610912"/>
            <a:chOff x="3593077" y="6000092"/>
            <a:chExt cx="2101754" cy="610912"/>
          </a:xfrm>
        </p:grpSpPr>
        <p:sp>
          <p:nvSpPr>
            <p:cNvPr id="34" name="四角形吹き出し 33">
              <a:extLst>
                <a:ext uri="{FF2B5EF4-FFF2-40B4-BE49-F238E27FC236}">
                  <a16:creationId xmlns:a16="http://schemas.microsoft.com/office/drawing/2014/main" id="{574BCC02-13F2-4A65-6FDA-ACBCD1371877}"/>
                </a:ext>
              </a:extLst>
            </p:cNvPr>
            <p:cNvSpPr/>
            <p:nvPr/>
          </p:nvSpPr>
          <p:spPr>
            <a:xfrm>
              <a:off x="3593077" y="6000092"/>
              <a:ext cx="2101754" cy="610912"/>
            </a:xfrm>
            <a:prstGeom prst="wedgeRectCallout">
              <a:avLst>
                <a:gd name="adj1" fmla="val 32492"/>
                <a:gd name="adj2" fmla="val -68050"/>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6C90E4D6-58FF-F2DA-C865-DA40AA5E787D}"/>
                </a:ext>
              </a:extLst>
            </p:cNvPr>
            <p:cNvSpPr txBox="1"/>
            <p:nvPr/>
          </p:nvSpPr>
          <p:spPr>
            <a:xfrm>
              <a:off x="4013712" y="6124985"/>
              <a:ext cx="1210588" cy="400110"/>
            </a:xfrm>
            <a:prstGeom prst="rect">
              <a:avLst/>
            </a:prstGeom>
            <a:noFill/>
          </p:spPr>
          <p:txBody>
            <a:bodyPr wrap="none" rtlCol="0">
              <a:spAutoFit/>
            </a:bodyPr>
            <a:lstStyle/>
            <a:p>
              <a:r>
                <a:rPr kumimoji="1" lang="ja-JP" altLang="en-US" sz="2000"/>
                <a:t>距離計算</a:t>
              </a:r>
            </a:p>
          </p:txBody>
        </p:sp>
      </p:grpSp>
    </p:spTree>
    <p:extLst>
      <p:ext uri="{BB962C8B-B14F-4D97-AF65-F5344CB8AC3E}">
        <p14:creationId xmlns:p14="http://schemas.microsoft.com/office/powerpoint/2010/main" val="335298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CE01660-94A5-F900-906F-07B5FDB9AA28}"/>
                  </a:ext>
                </a:extLst>
              </p:cNvPr>
              <p:cNvSpPr>
                <a:spLocks noGrp="1"/>
              </p:cNvSpPr>
              <p:nvPr>
                <p:ph type="title"/>
              </p:nvPr>
            </p:nvSpPr>
            <p:spPr/>
            <p:txBody>
              <a:bodyPr/>
              <a:lstStyle/>
              <a:p>
                <a:r>
                  <a:rPr lang="ja-JP" altLang="en-US">
                    <a:solidFill>
                      <a:srgbClr val="FFFFFF"/>
                    </a:solidFill>
                  </a:rPr>
                  <a:t>貪欲法</a:t>
                </a:r>
                <a:r>
                  <a:rPr lang="ja-JP" altLang="en-US" sz="2400">
                    <a:solidFill>
                      <a:srgbClr val="FFFFFF"/>
                    </a:solidFill>
                  </a:rPr>
                  <a:t>：多様性を考慮した</a:t>
                </a:r>
                <a:r>
                  <a:rPr lang="en-US" altLang="ja-JP" sz="2400" dirty="0">
                    <a:solidFill>
                      <a:srgbClr val="FFFFFF"/>
                    </a:solidFill>
                  </a:rPr>
                  <a:t> </a:t>
                </a:r>
                <a14:m>
                  <m:oMath xmlns:m="http://schemas.openxmlformats.org/officeDocument/2006/math">
                    <m:r>
                      <a:rPr lang="en-US" altLang="ja-JP" sz="2400" i="1">
                        <a:solidFill>
                          <a:srgbClr val="FFFFFF"/>
                        </a:solidFill>
                        <a:latin typeface="Cambria Math" panose="02040503050406030204" pitchFamily="18" charset="0"/>
                      </a:rPr>
                      <m:t>𝒌</m:t>
                    </m:r>
                  </m:oMath>
                </a14:m>
                <a:r>
                  <a:rPr lang="en-US" altLang="ja-JP" sz="2400" dirty="0">
                    <a:solidFill>
                      <a:srgbClr val="FFFFFF"/>
                    </a:solidFill>
                  </a:rPr>
                  <a:t>-MIPS </a:t>
                </a:r>
                <a:r>
                  <a:rPr lang="ja-JP" altLang="en-US" sz="2400">
                    <a:solidFill>
                      <a:srgbClr val="FFFFFF"/>
                    </a:solidFill>
                  </a:rPr>
                  <a:t>は</a:t>
                </a:r>
                <a:r>
                  <a:rPr lang="en-US" altLang="ja-JP" sz="2400" dirty="0">
                    <a:solidFill>
                      <a:srgbClr val="FFFFFF"/>
                    </a:solidFill>
                  </a:rPr>
                  <a:t> NP </a:t>
                </a:r>
                <a:r>
                  <a:rPr lang="ja-JP" altLang="en-US" sz="2400">
                    <a:solidFill>
                      <a:srgbClr val="FFFFFF"/>
                    </a:solidFill>
                  </a:rPr>
                  <a:t>困難</a:t>
                </a:r>
                <a:endParaRPr kumimoji="1" lang="ja-JP" altLang="en-US"/>
              </a:p>
            </p:txBody>
          </p:sp>
        </mc:Choice>
        <mc:Fallback xmlns="">
          <p:sp>
            <p:nvSpPr>
              <p:cNvPr id="2" name="タイトル 1">
                <a:extLst>
                  <a:ext uri="{FF2B5EF4-FFF2-40B4-BE49-F238E27FC236}">
                    <a16:creationId xmlns:a16="http://schemas.microsoft.com/office/drawing/2014/main" id="{ECE01660-94A5-F900-906F-07B5FDB9AA28}"/>
                  </a:ext>
                </a:extLst>
              </p:cNvPr>
              <p:cNvSpPr>
                <a:spLocks noGrp="1" noRot="1" noChangeAspect="1" noMove="1" noResize="1" noEditPoints="1" noAdjustHandles="1" noChangeArrowheads="1" noChangeShapeType="1" noTextEdit="1"/>
              </p:cNvSpPr>
              <p:nvPr>
                <p:ph type="title"/>
              </p:nvPr>
            </p:nvSpPr>
            <p:spPr>
              <a:blipFill>
                <a:blip r:embed="rId3"/>
                <a:stretch>
                  <a:fillRect b="-253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8B82A63-385C-E8C9-9254-AD4C75A988A2}"/>
                  </a:ext>
                </a:extLst>
              </p:cNvPr>
              <p:cNvSpPr>
                <a:spLocks noGrp="1"/>
              </p:cNvSpPr>
              <p:nvPr>
                <p:ph idx="1"/>
              </p:nvPr>
            </p:nvSpPr>
            <p:spPr/>
            <p:txBody>
              <a:bodyPr/>
              <a:lstStyle/>
              <a:p>
                <a:pPr marL="0" indent="0">
                  <a:buNone/>
                </a:pPr>
                <a:r>
                  <a:rPr lang="ja-JP" altLang="en-US"/>
                  <a:t>手順：</a:t>
                </a:r>
                <a:endParaRPr lang="en-US" altLang="ja-JP" dirty="0"/>
              </a:p>
              <a:p>
                <a:pPr marL="914400" lvl="1" indent="-457200">
                  <a:buFont typeface="+mj-lt"/>
                  <a:buAutoNum type="arabicPeriod"/>
                </a:pPr>
                <a14:m>
                  <m:oMath xmlns:m="http://schemas.openxmlformats.org/officeDocument/2006/math">
                    <m:r>
                      <a:rPr lang="en-US" altLang="ja-JP" sz="2200" b="1" smtClean="0">
                        <a:solidFill>
                          <a:schemeClr val="bg1">
                            <a:lumMod val="75000"/>
                          </a:schemeClr>
                        </a:solidFill>
                        <a:latin typeface="Cambria Math" panose="02040503050406030204" pitchFamily="18" charset="0"/>
                      </a:rPr>
                      <m:t>𝐒</m:t>
                    </m:r>
                  </m:oMath>
                </a14:m>
                <a:r>
                  <a:rPr lang="en-US" altLang="ja-JP" sz="2200" dirty="0">
                    <a:solidFill>
                      <a:schemeClr val="bg1">
                        <a:lumMod val="75000"/>
                      </a:schemeClr>
                    </a:solidFill>
                  </a:rPr>
                  <a:t> </a:t>
                </a:r>
                <a:r>
                  <a:rPr lang="ja-JP" altLang="en-US" sz="2200">
                    <a:solidFill>
                      <a:schemeClr val="bg1">
                        <a:lumMod val="75000"/>
                      </a:schemeClr>
                    </a:solidFill>
                  </a:rPr>
                  <a:t>の初期化：クエリ</a:t>
                </a:r>
                <a:r>
                  <a:rPr lang="en-US" altLang="ja-JP" sz="2200" dirty="0">
                    <a:solidFill>
                      <a:schemeClr val="bg1">
                        <a:lumMod val="75000"/>
                      </a:schemeClr>
                    </a:solidFill>
                  </a:rPr>
                  <a:t> </a:t>
                </a:r>
                <a14:m>
                  <m:oMath xmlns:m="http://schemas.openxmlformats.org/officeDocument/2006/math">
                    <m:r>
                      <a:rPr lang="en-US" altLang="ja-JP" sz="2200" b="1">
                        <a:solidFill>
                          <a:schemeClr val="bg1">
                            <a:lumMod val="75000"/>
                          </a:schemeClr>
                        </a:solidFill>
                        <a:latin typeface="Cambria Math" panose="02040503050406030204" pitchFamily="18" charset="0"/>
                      </a:rPr>
                      <m:t>𝐪</m:t>
                    </m:r>
                  </m:oMath>
                </a14:m>
                <a:r>
                  <a:rPr lang="en-US" altLang="ja-JP" sz="2200" dirty="0">
                    <a:solidFill>
                      <a:schemeClr val="bg1">
                        <a:lumMod val="75000"/>
                      </a:schemeClr>
                    </a:solidFill>
                  </a:rPr>
                  <a:t> </a:t>
                </a:r>
                <a:r>
                  <a:rPr lang="ja-JP" altLang="en-US" sz="2200" dirty="0">
                    <a:solidFill>
                      <a:schemeClr val="bg1">
                        <a:lumMod val="75000"/>
                      </a:schemeClr>
                    </a:solidFill>
                  </a:rPr>
                  <a:t>と</a:t>
                </a:r>
                <a:r>
                  <a:rPr lang="ja-JP" altLang="en-US" sz="2200">
                    <a:solidFill>
                      <a:schemeClr val="bg1">
                        <a:lumMod val="75000"/>
                      </a:schemeClr>
                    </a:solidFill>
                  </a:rPr>
                  <a:t>最大の内積となるアイテムを</a:t>
                </a:r>
                <a:r>
                  <a:rPr lang="en-US" altLang="ja-JP" sz="2200" dirty="0">
                    <a:solidFill>
                      <a:schemeClr val="bg1">
                        <a:lumMod val="75000"/>
                      </a:schemeClr>
                    </a:solidFill>
                  </a:rPr>
                  <a:t> </a:t>
                </a:r>
                <a14:m>
                  <m:oMath xmlns:m="http://schemas.openxmlformats.org/officeDocument/2006/math">
                    <m:r>
                      <a:rPr lang="en-US" altLang="ja-JP" sz="2200" b="1">
                        <a:solidFill>
                          <a:schemeClr val="bg1">
                            <a:lumMod val="75000"/>
                          </a:schemeClr>
                        </a:solidFill>
                        <a:latin typeface="Cambria Math" panose="02040503050406030204" pitchFamily="18" charset="0"/>
                      </a:rPr>
                      <m:t>𝐒</m:t>
                    </m:r>
                  </m:oMath>
                </a14:m>
                <a:r>
                  <a:rPr lang="en-US" altLang="ja-JP" sz="2200" dirty="0">
                    <a:solidFill>
                      <a:schemeClr val="bg1">
                        <a:lumMod val="75000"/>
                      </a:schemeClr>
                    </a:solidFill>
                  </a:rPr>
                  <a:t> </a:t>
                </a:r>
                <a:r>
                  <a:rPr lang="ja-JP" altLang="en-US" sz="2200">
                    <a:solidFill>
                      <a:schemeClr val="bg1">
                        <a:lumMod val="75000"/>
                      </a:schemeClr>
                    </a:solidFill>
                  </a:rPr>
                  <a:t>に追加</a:t>
                </a:r>
                <a:endParaRPr lang="en-US" altLang="ja-JP" sz="2200" dirty="0">
                  <a:solidFill>
                    <a:schemeClr val="bg1">
                      <a:lumMod val="75000"/>
                    </a:schemeClr>
                  </a:solidFill>
                </a:endParaRPr>
              </a:p>
              <a:p>
                <a:pPr marL="914400" lvl="1" indent="-457200">
                  <a:buFont typeface="+mj-lt"/>
                  <a:buAutoNum type="arabicPeriod"/>
                </a:pPr>
                <a14:m>
                  <m:oMath xmlns:m="http://schemas.openxmlformats.org/officeDocument/2006/math">
                    <m:r>
                      <a:rPr lang="en-US" altLang="ja-JP" sz="2200" b="1">
                        <a:latin typeface="Cambria Math" panose="02040503050406030204" pitchFamily="18" charset="0"/>
                      </a:rPr>
                      <m:t>𝐒</m:t>
                    </m:r>
                  </m:oMath>
                </a14:m>
                <a:r>
                  <a:rPr lang="en-US" altLang="ja-JP" sz="2200" dirty="0"/>
                  <a:t> </a:t>
                </a:r>
                <a:r>
                  <a:rPr lang="ja-JP" altLang="en-US" sz="2200"/>
                  <a:t>の更新：</a:t>
                </a:r>
                <a:r>
                  <a:rPr lang="en-US" altLang="ja-JP" sz="2200" dirty="0"/>
                  <a:t> </a:t>
                </a:r>
                <a14:m>
                  <m:oMath xmlns:m="http://schemas.openxmlformats.org/officeDocument/2006/math">
                    <m:r>
                      <a:rPr lang="en-US" altLang="ja-JP" sz="2200" b="1">
                        <a:latin typeface="Cambria Math" panose="02040503050406030204" pitchFamily="18" charset="0"/>
                      </a:rPr>
                      <m:t>𝐩</m:t>
                    </m:r>
                    <m:r>
                      <a:rPr lang="en-US" altLang="ja-JP" sz="2200" b="1">
                        <a:latin typeface="Cambria Math" panose="02040503050406030204" pitchFamily="18" charset="0"/>
                      </a:rPr>
                      <m:t>∈</m:t>
                    </m:r>
                    <m:r>
                      <a:rPr lang="en-US" altLang="ja-JP" sz="2200" b="1">
                        <a:latin typeface="Cambria Math" panose="02040503050406030204" pitchFamily="18" charset="0"/>
                      </a:rPr>
                      <m:t>𝐏</m:t>
                    </m:r>
                    <m:r>
                      <a:rPr lang="en-US" altLang="ja-JP" sz="2200" b="1">
                        <a:latin typeface="Cambria Math" panose="02040503050406030204" pitchFamily="18" charset="0"/>
                        <a:ea typeface="Cambria Math" panose="02040503050406030204" pitchFamily="18" charset="0"/>
                      </a:rPr>
                      <m:t>∖</m:t>
                    </m:r>
                    <m:r>
                      <a:rPr lang="en-US" altLang="ja-JP" sz="2200" b="1">
                        <a:latin typeface="Cambria Math" panose="02040503050406030204" pitchFamily="18" charset="0"/>
                        <a:ea typeface="Cambria Math" panose="02040503050406030204" pitchFamily="18" charset="0"/>
                      </a:rPr>
                      <m:t>𝐒</m:t>
                    </m:r>
                  </m:oMath>
                </a14:m>
                <a:r>
                  <a:rPr lang="en-US" altLang="ja-JP" sz="2200" b="1" dirty="0"/>
                  <a:t> </a:t>
                </a:r>
                <a:r>
                  <a:rPr lang="ja-JP" altLang="en-US" sz="2200"/>
                  <a:t>のスコア</a:t>
                </a:r>
                <a:r>
                  <a:rPr lang="en-US" altLang="ja-JP" sz="2200" dirty="0"/>
                  <a:t> </a:t>
                </a:r>
                <a14:m>
                  <m:oMath xmlns:m="http://schemas.openxmlformats.org/officeDocument/2006/math">
                    <m:r>
                      <a:rPr lang="en-US" altLang="ja-JP" sz="2200" i="1">
                        <a:solidFill>
                          <a:srgbClr val="1724FF"/>
                        </a:solidFill>
                        <a:latin typeface="Cambria Math" panose="02040503050406030204" pitchFamily="18" charset="0"/>
                      </a:rPr>
                      <m:t>𝑓</m:t>
                    </m:r>
                    <m:d>
                      <m:dPr>
                        <m:ctrlPr>
                          <a:rPr lang="en-US" altLang="ja-JP" sz="2200" i="1">
                            <a:solidFill>
                              <a:srgbClr val="1724FF"/>
                            </a:solidFill>
                            <a:latin typeface="Cambria Math" panose="02040503050406030204" pitchFamily="18" charset="0"/>
                          </a:rPr>
                        </m:ctrlPr>
                      </m:dPr>
                      <m:e>
                        <m:r>
                          <a:rPr lang="en-US" altLang="ja-JP" sz="2200" b="1">
                            <a:solidFill>
                              <a:srgbClr val="1724FF"/>
                            </a:solidFill>
                            <a:latin typeface="Cambria Math" panose="02040503050406030204" pitchFamily="18" charset="0"/>
                          </a:rPr>
                          <m:t>𝐩</m:t>
                        </m:r>
                        <m:r>
                          <a:rPr lang="en-US" altLang="ja-JP" sz="2200" i="1">
                            <a:solidFill>
                              <a:srgbClr val="1724FF"/>
                            </a:solidFill>
                            <a:latin typeface="Cambria Math" panose="02040503050406030204" pitchFamily="18" charset="0"/>
                          </a:rPr>
                          <m:t>,</m:t>
                        </m:r>
                        <m:r>
                          <a:rPr lang="en-US" altLang="ja-JP" sz="2200" b="1">
                            <a:solidFill>
                              <a:srgbClr val="1724FF"/>
                            </a:solidFill>
                            <a:latin typeface="Cambria Math" panose="02040503050406030204" pitchFamily="18" charset="0"/>
                          </a:rPr>
                          <m:t>𝐒</m:t>
                        </m:r>
                      </m:e>
                    </m:d>
                  </m:oMath>
                </a14:m>
                <a:r>
                  <a:rPr lang="en-US" altLang="ja-JP" sz="2200" dirty="0"/>
                  <a:t> </a:t>
                </a:r>
                <a:r>
                  <a:rPr lang="ja-JP" altLang="en-US" sz="2200"/>
                  <a:t>を計算し，</a:t>
                </a:r>
                <a:r>
                  <a:rPr lang="en-US" altLang="ja-JP" sz="2200" b="1" dirty="0"/>
                  <a:t> </a:t>
                </a:r>
                <a14:m>
                  <m:oMath xmlns:m="http://schemas.openxmlformats.org/officeDocument/2006/math">
                    <m:sSup>
                      <m:sSupPr>
                        <m:ctrlPr>
                          <a:rPr lang="en-US" altLang="ja-JP" sz="2200" b="1" i="1">
                            <a:latin typeface="Cambria Math" panose="02040503050406030204" pitchFamily="18" charset="0"/>
                          </a:rPr>
                        </m:ctrlPr>
                      </m:sSupPr>
                      <m:e>
                        <m:r>
                          <a:rPr lang="en-US" altLang="ja-JP" sz="2200" b="1">
                            <a:latin typeface="Cambria Math" panose="02040503050406030204" pitchFamily="18" charset="0"/>
                          </a:rPr>
                          <m:t>𝐩</m:t>
                        </m:r>
                      </m:e>
                      <m:sup>
                        <m:r>
                          <a:rPr lang="en-US" altLang="ja-JP" sz="2200" b="1">
                            <a:latin typeface="Cambria Math" panose="02040503050406030204" pitchFamily="18" charset="0"/>
                          </a:rPr>
                          <m:t>∗</m:t>
                        </m:r>
                      </m:sup>
                    </m:sSup>
                    <m:r>
                      <a:rPr lang="en-US" altLang="ja-JP" sz="2200" i="1">
                        <a:latin typeface="Cambria Math" panose="02040503050406030204" pitchFamily="18" charset="0"/>
                      </a:rPr>
                      <m:t>=</m:t>
                    </m:r>
                    <m:limLow>
                      <m:limLowPr>
                        <m:ctrlPr>
                          <a:rPr lang="en-US" altLang="ja-JP" sz="2200" i="1">
                            <a:latin typeface="Cambria Math" panose="02040503050406030204" pitchFamily="18" charset="0"/>
                          </a:rPr>
                        </m:ctrlPr>
                      </m:limLowPr>
                      <m:e>
                        <m:r>
                          <m:rPr>
                            <m:sty m:val="p"/>
                          </m:rPr>
                          <a:rPr lang="en-US" altLang="ja-JP" sz="2200">
                            <a:latin typeface="Cambria Math" panose="02040503050406030204" pitchFamily="18" charset="0"/>
                          </a:rPr>
                          <m:t>argmax</m:t>
                        </m:r>
                      </m:e>
                      <m:lim>
                        <m:r>
                          <a:rPr lang="en-US" altLang="ja-JP" sz="2200" b="1">
                            <a:latin typeface="Cambria Math" panose="02040503050406030204" pitchFamily="18" charset="0"/>
                          </a:rPr>
                          <m:t>𝐩</m:t>
                        </m:r>
                        <m:r>
                          <a:rPr lang="en-US" altLang="ja-JP" sz="2200" b="1">
                            <a:latin typeface="Cambria Math" panose="02040503050406030204" pitchFamily="18" charset="0"/>
                          </a:rPr>
                          <m:t>∈</m:t>
                        </m:r>
                        <m:r>
                          <a:rPr lang="en-US" altLang="ja-JP" sz="2200" b="1">
                            <a:latin typeface="Cambria Math" panose="02040503050406030204" pitchFamily="18" charset="0"/>
                          </a:rPr>
                          <m:t>𝐏</m:t>
                        </m:r>
                        <m:r>
                          <a:rPr lang="en-US" altLang="ja-JP" sz="2200" b="1">
                            <a:latin typeface="Cambria Math" panose="02040503050406030204" pitchFamily="18" charset="0"/>
                            <a:ea typeface="Cambria Math" panose="02040503050406030204" pitchFamily="18" charset="0"/>
                          </a:rPr>
                          <m:t>∖</m:t>
                        </m:r>
                        <m:r>
                          <a:rPr lang="en-US" altLang="ja-JP" sz="2200" b="1">
                            <a:latin typeface="Cambria Math" panose="02040503050406030204" pitchFamily="18" charset="0"/>
                            <a:ea typeface="Cambria Math" panose="02040503050406030204" pitchFamily="18" charset="0"/>
                          </a:rPr>
                          <m:t>𝐒</m:t>
                        </m:r>
                      </m:lim>
                    </m:limLow>
                    <m:r>
                      <a:rPr lang="en-US" altLang="ja-JP" sz="2200" i="1">
                        <a:latin typeface="Cambria Math" panose="02040503050406030204" pitchFamily="18" charset="0"/>
                      </a:rPr>
                      <m:t> </m:t>
                    </m:r>
                    <m:r>
                      <a:rPr lang="en-US" altLang="ja-JP" sz="2200" i="1">
                        <a:latin typeface="Cambria Math" panose="02040503050406030204" pitchFamily="18" charset="0"/>
                      </a:rPr>
                      <m:t>𝑓</m:t>
                    </m:r>
                    <m:d>
                      <m:dPr>
                        <m:ctrlPr>
                          <a:rPr lang="en-US" altLang="ja-JP" sz="2200" i="1">
                            <a:latin typeface="Cambria Math" panose="02040503050406030204" pitchFamily="18" charset="0"/>
                          </a:rPr>
                        </m:ctrlPr>
                      </m:dPr>
                      <m:e>
                        <m:r>
                          <a:rPr lang="en-US" altLang="ja-JP" sz="2200" b="1">
                            <a:latin typeface="Cambria Math" panose="02040503050406030204" pitchFamily="18" charset="0"/>
                          </a:rPr>
                          <m:t>𝐩</m:t>
                        </m:r>
                        <m:r>
                          <a:rPr lang="en-US" altLang="ja-JP" sz="2200" i="1">
                            <a:latin typeface="Cambria Math" panose="02040503050406030204" pitchFamily="18" charset="0"/>
                          </a:rPr>
                          <m:t>,</m:t>
                        </m:r>
                        <m:r>
                          <a:rPr lang="en-US" altLang="ja-JP" sz="2200" b="1">
                            <a:latin typeface="Cambria Math" panose="02040503050406030204" pitchFamily="18" charset="0"/>
                          </a:rPr>
                          <m:t>𝐒</m:t>
                        </m:r>
                      </m:e>
                    </m:d>
                  </m:oMath>
                </a14:m>
                <a:r>
                  <a:rPr lang="en-US" altLang="ja-JP" sz="2200" dirty="0"/>
                  <a:t> </a:t>
                </a:r>
                <a:r>
                  <a:rPr lang="ja-JP" altLang="en-US" sz="2200"/>
                  <a:t>を</a:t>
                </a:r>
                <a:r>
                  <a:rPr lang="en-US" altLang="ja-JP" sz="2200" dirty="0"/>
                  <a:t> </a:t>
                </a:r>
                <a14:m>
                  <m:oMath xmlns:m="http://schemas.openxmlformats.org/officeDocument/2006/math">
                    <m:r>
                      <a:rPr lang="en-US" altLang="ja-JP" sz="2200" b="1">
                        <a:latin typeface="Cambria Math" panose="02040503050406030204" pitchFamily="18" charset="0"/>
                      </a:rPr>
                      <m:t>𝐒</m:t>
                    </m:r>
                  </m:oMath>
                </a14:m>
                <a:r>
                  <a:rPr lang="en-US" altLang="ja-JP" sz="2200" dirty="0"/>
                  <a:t> </a:t>
                </a:r>
                <a:r>
                  <a:rPr lang="ja-JP" altLang="en-US" sz="2200"/>
                  <a:t>に追加</a:t>
                </a:r>
                <a:endParaRPr lang="en-US" altLang="ja-JP" sz="2200" dirty="0"/>
              </a:p>
              <a:p>
                <a:pPr lvl="2">
                  <a:lnSpc>
                    <a:spcPct val="100000"/>
                  </a:lnSpc>
                  <a:buFont typeface="Wingdings" pitchFamily="2" charset="2"/>
                  <a:buChar char="p"/>
                </a:pPr>
                <a:r>
                  <a:rPr lang="en-US" altLang="ja-JP" sz="2000" dirty="0"/>
                  <a:t> </a:t>
                </a:r>
                <a14:m>
                  <m:oMath xmlns:m="http://schemas.openxmlformats.org/officeDocument/2006/math">
                    <m:r>
                      <a:rPr lang="en-US" altLang="ja-JP" sz="2000" i="1">
                        <a:solidFill>
                          <a:srgbClr val="1724FF"/>
                        </a:solidFill>
                        <a:latin typeface="Cambria Math" panose="02040503050406030204" pitchFamily="18" charset="0"/>
                      </a:rPr>
                      <m:t>𝑓</m:t>
                    </m:r>
                    <m:d>
                      <m:dPr>
                        <m:ctrlPr>
                          <a:rPr lang="en-US" altLang="ja-JP" sz="2000"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𝐩</m:t>
                        </m:r>
                        <m:r>
                          <a:rPr lang="en-US" altLang="ja-JP" sz="2000"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e>
                    </m:d>
                    <m:r>
                      <a:rPr lang="en-US" altLang="ja-JP" sz="2000" i="1">
                        <a:solidFill>
                          <a:srgbClr val="1724FF"/>
                        </a:solidFill>
                        <a:latin typeface="Cambria Math" panose="02040503050406030204" pitchFamily="18" charset="0"/>
                      </a:rPr>
                      <m:t>=</m:t>
                    </m:r>
                    <m:r>
                      <a:rPr lang="en-US" altLang="ja-JP" sz="2000" i="1">
                        <a:solidFill>
                          <a:srgbClr val="1724FF"/>
                        </a:solidFill>
                        <a:latin typeface="Cambria Math" panose="02040503050406030204" pitchFamily="18" charset="0"/>
                        <a:ea typeface="Cambria Math" panose="02040503050406030204" pitchFamily="18" charset="0"/>
                      </a:rPr>
                      <m:t>𝜆</m:t>
                    </m:r>
                    <m:r>
                      <a:rPr lang="en-US" altLang="ja-JP" sz="2000" b="1">
                        <a:solidFill>
                          <a:srgbClr val="1724FF"/>
                        </a:solidFill>
                        <a:latin typeface="Cambria Math" panose="02040503050406030204" pitchFamily="18" charset="0"/>
                        <a:ea typeface="Cambria Math" panose="02040503050406030204" pitchFamily="18" charset="0"/>
                      </a:rPr>
                      <m:t> </m:t>
                    </m:r>
                    <m:r>
                      <a:rPr lang="en-US" altLang="ja-JP" sz="2000" b="1">
                        <a:solidFill>
                          <a:srgbClr val="1724FF"/>
                        </a:solidFill>
                        <a:latin typeface="Cambria Math" panose="02040503050406030204" pitchFamily="18" charset="0"/>
                        <a:ea typeface="Cambria Math" panose="02040503050406030204" pitchFamily="18" charset="0"/>
                      </a:rPr>
                      <m:t>𝐩</m:t>
                    </m:r>
                    <m:r>
                      <a:rPr lang="en-US" altLang="ja-JP" sz="2000" b="1">
                        <a:solidFill>
                          <a:srgbClr val="1724FF"/>
                        </a:solidFill>
                        <a:latin typeface="Cambria Math" panose="02040503050406030204" pitchFamily="18" charset="0"/>
                        <a:ea typeface="Cambria Math" panose="02040503050406030204" pitchFamily="18" charset="0"/>
                      </a:rPr>
                      <m:t>⋅</m:t>
                    </m:r>
                    <m:r>
                      <a:rPr lang="en-US" altLang="ja-JP" sz="2000" b="1">
                        <a:solidFill>
                          <a:srgbClr val="1724FF"/>
                        </a:solidFill>
                        <a:latin typeface="Cambria Math" panose="02040503050406030204" pitchFamily="18" charset="0"/>
                        <a:ea typeface="Cambria Math" panose="02040503050406030204" pitchFamily="18" charset="0"/>
                      </a:rPr>
                      <m:t>𝐪</m:t>
                    </m:r>
                    <m:r>
                      <a:rPr lang="en-US" altLang="ja-JP" sz="2000" i="1">
                        <a:solidFill>
                          <a:srgbClr val="1724FF"/>
                        </a:solidFill>
                        <a:latin typeface="Cambria Math" panose="02040503050406030204" pitchFamily="18" charset="0"/>
                        <a:ea typeface="Cambria Math" panose="02040503050406030204" pitchFamily="18" charset="0"/>
                      </a:rPr>
                      <m:t>+</m:t>
                    </m:r>
                    <m:r>
                      <a:rPr lang="en-US" altLang="ja-JP" sz="2000" i="1">
                        <a:solidFill>
                          <a:srgbClr val="1724FF"/>
                        </a:solidFill>
                        <a:latin typeface="Cambria Math" panose="02040503050406030204" pitchFamily="18" charset="0"/>
                        <a:ea typeface="Cambria Math" panose="02040503050406030204" pitchFamily="18" charset="0"/>
                      </a:rPr>
                      <m:t>𝑐</m:t>
                    </m:r>
                    <m:d>
                      <m:dPr>
                        <m:ctrlPr>
                          <a:rPr lang="en-US" altLang="ja-JP" sz="2000" i="1">
                            <a:solidFill>
                              <a:srgbClr val="1724FF"/>
                            </a:solidFill>
                            <a:latin typeface="Cambria Math" panose="02040503050406030204" pitchFamily="18" charset="0"/>
                            <a:ea typeface="Cambria Math" panose="02040503050406030204" pitchFamily="18" charset="0"/>
                          </a:rPr>
                        </m:ctrlPr>
                      </m:dPr>
                      <m:e>
                        <m:r>
                          <a:rPr lang="en-US" altLang="ja-JP" sz="2000" i="1">
                            <a:solidFill>
                              <a:srgbClr val="1724FF"/>
                            </a:solidFill>
                            <a:latin typeface="Cambria Math" panose="02040503050406030204" pitchFamily="18" charset="0"/>
                            <a:ea typeface="Cambria Math" panose="02040503050406030204" pitchFamily="18" charset="0"/>
                          </a:rPr>
                          <m:t>1−</m:t>
                        </m:r>
                        <m:r>
                          <a:rPr lang="en-US" altLang="ja-JP" sz="2000" i="1">
                            <a:solidFill>
                              <a:srgbClr val="1724FF"/>
                            </a:solidFill>
                            <a:latin typeface="Cambria Math" panose="02040503050406030204" pitchFamily="18" charset="0"/>
                            <a:ea typeface="Cambria Math" panose="02040503050406030204" pitchFamily="18" charset="0"/>
                          </a:rPr>
                          <m:t>𝜆</m:t>
                        </m:r>
                      </m:e>
                    </m:d>
                    <m:limLow>
                      <m:limLowPr>
                        <m:ctrlPr>
                          <a:rPr lang="en-US" altLang="ja-JP" sz="2000" i="1">
                            <a:solidFill>
                              <a:srgbClr val="1724FF"/>
                            </a:solidFill>
                            <a:latin typeface="Cambria Math" panose="02040503050406030204" pitchFamily="18" charset="0"/>
                            <a:ea typeface="Cambria Math" panose="02040503050406030204" pitchFamily="18" charset="0"/>
                          </a:rPr>
                        </m:ctrlPr>
                      </m:limLowPr>
                      <m:e>
                        <m:r>
                          <m:rPr>
                            <m:sty m:val="p"/>
                          </m:rPr>
                          <a:rPr lang="en-US" altLang="ja-JP" sz="2000">
                            <a:solidFill>
                              <a:srgbClr val="1724FF"/>
                            </a:solidFill>
                            <a:latin typeface="Cambria Math" panose="02040503050406030204" pitchFamily="18" charset="0"/>
                            <a:ea typeface="Cambria Math" panose="02040503050406030204" pitchFamily="18" charset="0"/>
                          </a:rPr>
                          <m:t>min</m:t>
                        </m:r>
                      </m:e>
                      <m:lim>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𝑎</m:t>
                            </m:r>
                          </m:sub>
                        </m:sSub>
                        <m:r>
                          <a:rPr lang="en-US" altLang="ja-JP" sz="2000" i="1">
                            <a:solidFill>
                              <a:srgbClr val="1724FF"/>
                            </a:solidFill>
                            <a:latin typeface="Cambria Math" panose="02040503050406030204" pitchFamily="18" charset="0"/>
                            <a:ea typeface="Cambria Math" panose="02040503050406030204" pitchFamily="18" charset="0"/>
                          </a:rPr>
                          <m:t>,</m:t>
                        </m:r>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𝑏</m:t>
                            </m:r>
                          </m:sub>
                        </m:sSub>
                        <m:r>
                          <a:rPr lang="en-US" altLang="ja-JP" sz="2000" i="1">
                            <a:solidFill>
                              <a:srgbClr val="1724FF"/>
                            </a:solidFill>
                            <a:latin typeface="Cambria Math" panose="02040503050406030204" pitchFamily="18" charset="0"/>
                            <a:ea typeface="Cambria Math" panose="02040503050406030204" pitchFamily="18" charset="0"/>
                          </a:rPr>
                          <m:t>∈</m:t>
                        </m:r>
                        <m:r>
                          <a:rPr lang="en-US" altLang="ja-JP" sz="2000" b="1">
                            <a:solidFill>
                              <a:srgbClr val="1724FF"/>
                            </a:solidFill>
                            <a:latin typeface="Cambria Math" panose="02040503050406030204" pitchFamily="18" charset="0"/>
                            <a:ea typeface="Cambria Math" panose="02040503050406030204" pitchFamily="18" charset="0"/>
                          </a:rPr>
                          <m:t>𝐒</m:t>
                        </m:r>
                        <m:r>
                          <a:rPr lang="en-US" altLang="ja-JP" sz="2000" b="1">
                            <a:solidFill>
                              <a:srgbClr val="1724FF"/>
                            </a:solidFill>
                            <a:latin typeface="Cambria Math" panose="02040503050406030204" pitchFamily="18" charset="0"/>
                            <a:ea typeface="Cambria Math" panose="02040503050406030204" pitchFamily="18" charset="0"/>
                          </a:rPr>
                          <m:t>∪</m:t>
                        </m:r>
                        <m:d>
                          <m:dPr>
                            <m:begChr m:val="{"/>
                            <m:endChr m:val="}"/>
                            <m:ctrlPr>
                              <a:rPr lang="en-US" altLang="ja-JP" sz="2000" b="1" i="1">
                                <a:solidFill>
                                  <a:srgbClr val="1724FF"/>
                                </a:solidFill>
                                <a:latin typeface="Cambria Math" panose="02040503050406030204" pitchFamily="18" charset="0"/>
                                <a:ea typeface="Cambria Math" panose="02040503050406030204" pitchFamily="18" charset="0"/>
                              </a:rPr>
                            </m:ctrlPr>
                          </m:dPr>
                          <m:e>
                            <m:r>
                              <a:rPr lang="en-US" altLang="ja-JP" sz="2000" b="1">
                                <a:solidFill>
                                  <a:srgbClr val="1724FF"/>
                                </a:solidFill>
                                <a:latin typeface="Cambria Math" panose="02040503050406030204" pitchFamily="18" charset="0"/>
                                <a:ea typeface="Cambria Math" panose="02040503050406030204" pitchFamily="18" charset="0"/>
                              </a:rPr>
                              <m:t>𝐩</m:t>
                            </m:r>
                          </m:e>
                        </m:d>
                      </m:lim>
                    </m:limLow>
                    <m:r>
                      <a:rPr lang="en-US" altLang="ja-JP" sz="2000" i="1">
                        <a:solidFill>
                          <a:srgbClr val="1724FF"/>
                        </a:solidFill>
                        <a:latin typeface="Cambria Math" panose="02040503050406030204" pitchFamily="18" charset="0"/>
                        <a:ea typeface="Cambria Math" panose="02040503050406030204" pitchFamily="18" charset="0"/>
                      </a:rPr>
                      <m:t>𝑑𝑖𝑠𝑡</m:t>
                    </m:r>
                    <m:d>
                      <m:dPr>
                        <m:ctrlPr>
                          <a:rPr lang="en-US" altLang="ja-JP" sz="2000" i="1">
                            <a:solidFill>
                              <a:srgbClr val="1724FF"/>
                            </a:solidFill>
                            <a:latin typeface="Cambria Math" panose="02040503050406030204" pitchFamily="18" charset="0"/>
                            <a:ea typeface="Cambria Math" panose="02040503050406030204" pitchFamily="18" charset="0"/>
                          </a:rPr>
                        </m:ctrlPr>
                      </m:dPr>
                      <m:e>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𝑎</m:t>
                            </m:r>
                          </m:sub>
                        </m:sSub>
                        <m:r>
                          <a:rPr lang="en-US" altLang="ja-JP" sz="2000" i="1">
                            <a:solidFill>
                              <a:srgbClr val="1724FF"/>
                            </a:solidFill>
                            <a:latin typeface="Cambria Math" panose="02040503050406030204" pitchFamily="18" charset="0"/>
                            <a:ea typeface="Cambria Math" panose="02040503050406030204" pitchFamily="18" charset="0"/>
                          </a:rPr>
                          <m:t>,</m:t>
                        </m:r>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𝑏</m:t>
                            </m:r>
                          </m:sub>
                        </m:sSub>
                      </m:e>
                    </m:d>
                  </m:oMath>
                </a14:m>
                <a:endParaRPr lang="en-US" altLang="ja-JP" sz="2000" dirty="0"/>
              </a:p>
              <a:p>
                <a:pPr marL="914400" lvl="1" indent="-457200">
                  <a:lnSpc>
                    <a:spcPct val="100000"/>
                  </a:lnSpc>
                  <a:buFont typeface="+mj-lt"/>
                  <a:buAutoNum type="arabicPeriod"/>
                </a:pPr>
                <a:r>
                  <a:rPr lang="en-US" altLang="ja-JP" sz="2200" dirty="0"/>
                  <a:t> </a:t>
                </a:r>
                <a14:m>
                  <m:oMath xmlns:m="http://schemas.openxmlformats.org/officeDocument/2006/math">
                    <m:d>
                      <m:dPr>
                        <m:begChr m:val="|"/>
                        <m:endChr m:val="|"/>
                        <m:ctrlPr>
                          <a:rPr lang="en-US" altLang="ja-JP" sz="2200" i="1">
                            <a:latin typeface="Cambria Math" panose="02040503050406030204" pitchFamily="18" charset="0"/>
                          </a:rPr>
                        </m:ctrlPr>
                      </m:dPr>
                      <m:e>
                        <m:r>
                          <a:rPr lang="en-US" altLang="ja-JP" sz="2200" b="1">
                            <a:latin typeface="Cambria Math" panose="02040503050406030204" pitchFamily="18" charset="0"/>
                          </a:rPr>
                          <m:t>𝐒</m:t>
                        </m:r>
                      </m:e>
                    </m:d>
                    <m:r>
                      <a:rPr lang="en-US" altLang="ja-JP" sz="2200" i="1">
                        <a:latin typeface="Cambria Math" panose="02040503050406030204" pitchFamily="18" charset="0"/>
                      </a:rPr>
                      <m:t>=</m:t>
                    </m:r>
                    <m:r>
                      <a:rPr lang="en-US" altLang="ja-JP" sz="2200" i="1">
                        <a:latin typeface="Cambria Math" panose="02040503050406030204" pitchFamily="18" charset="0"/>
                      </a:rPr>
                      <m:t>𝑘</m:t>
                    </m:r>
                  </m:oMath>
                </a14:m>
                <a:r>
                  <a:rPr lang="en-US" altLang="ja-JP" sz="2200" dirty="0"/>
                  <a:t> </a:t>
                </a:r>
                <a:r>
                  <a:rPr lang="ja-JP" altLang="en-US" sz="2200"/>
                  <a:t>まで</a:t>
                </a:r>
                <a:r>
                  <a:rPr lang="en-US" altLang="ja-JP" sz="2200" dirty="0"/>
                  <a:t> step2</a:t>
                </a:r>
                <a:r>
                  <a:rPr lang="ja-JP" altLang="en-US" sz="2200"/>
                  <a:t>を繰り返す．</a:t>
                </a:r>
                <a:endParaRPr lang="en-US" altLang="ja-JP" sz="2200" dirty="0"/>
              </a:p>
              <a:p>
                <a:pPr>
                  <a:lnSpc>
                    <a:spcPct val="100000"/>
                  </a:lnSpc>
                </a:pPr>
                <a:endParaRPr lang="en-US" altLang="ja-JP" dirty="0"/>
              </a:p>
              <a:p>
                <a:pPr marL="914400" lvl="1" indent="-457200">
                  <a:buFont typeface="+mj-lt"/>
                  <a:buAutoNum type="arabicPeriod"/>
                </a:pPr>
                <a:endParaRPr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B8B82A63-385C-E8C9-9254-AD4C75A988A2}"/>
                  </a:ext>
                </a:extLst>
              </p:cNvPr>
              <p:cNvSpPr>
                <a:spLocks noGrp="1" noRot="1" noChangeAspect="1" noMove="1" noResize="1" noEditPoints="1" noAdjustHandles="1" noChangeArrowheads="1" noChangeShapeType="1" noTextEdit="1"/>
              </p:cNvSpPr>
              <p:nvPr>
                <p:ph idx="1"/>
              </p:nvPr>
            </p:nvSpPr>
            <p:spPr>
              <a:blipFill>
                <a:blip r:embed="rId4"/>
                <a:stretch>
                  <a:fillRect l="-852" t="-141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245B641-B178-B25A-D161-2A0179BCAA2C}"/>
              </a:ext>
            </a:extLst>
          </p:cNvPr>
          <p:cNvSpPr>
            <a:spLocks noGrp="1"/>
          </p:cNvSpPr>
          <p:nvPr>
            <p:ph type="sldNum" sz="quarter" idx="12"/>
          </p:nvPr>
        </p:nvSpPr>
        <p:spPr/>
        <p:txBody>
          <a:bodyPr/>
          <a:lstStyle/>
          <a:p>
            <a:fld id="{62AD2499-9603-4A42-A3D0-B63461FED508}" type="slidenum">
              <a:rPr lang="ja-JP" altLang="en-US" smtClean="0"/>
              <a:pPr/>
              <a:t>7</a:t>
            </a:fld>
            <a:endParaRPr lang="ja-JP" altLang="en-US"/>
          </a:p>
        </p:txBody>
      </p:sp>
      <p:sp>
        <p:nvSpPr>
          <p:cNvPr id="18" name="正方形/長方形 17">
            <a:extLst>
              <a:ext uri="{FF2B5EF4-FFF2-40B4-BE49-F238E27FC236}">
                <a16:creationId xmlns:a16="http://schemas.microsoft.com/office/drawing/2014/main" id="{CCC5B690-FF5B-0B72-00EB-DA83E87E5DA7}"/>
              </a:ext>
            </a:extLst>
          </p:cNvPr>
          <p:cNvSpPr/>
          <p:nvPr/>
        </p:nvSpPr>
        <p:spPr>
          <a:xfrm>
            <a:off x="286051" y="3718560"/>
            <a:ext cx="11690602" cy="3011014"/>
          </a:xfrm>
          <a:prstGeom prst="rect">
            <a:avLst/>
          </a:prstGeom>
          <a:solidFill>
            <a:srgbClr val="FFF8E9">
              <a:alpha val="88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C6CAE83-C2F6-B868-0C6E-D5EF8ECB7B4C}"/>
                  </a:ext>
                </a:extLst>
              </p:cNvPr>
              <p:cNvSpPr txBox="1"/>
              <p:nvPr/>
            </p:nvSpPr>
            <p:spPr>
              <a:xfrm>
                <a:off x="349039" y="4444142"/>
                <a:ext cx="1766830" cy="369332"/>
              </a:xfrm>
              <a:prstGeom prst="rect">
                <a:avLst/>
              </a:prstGeom>
              <a:noFill/>
            </p:spPr>
            <p:txBody>
              <a:bodyPr wrap="none" rtlCol="0">
                <a:spAutoFit/>
              </a:bodyPr>
              <a:lstStyle/>
              <a:p>
                <a:r>
                  <a:rPr lang="ja-JP" altLang="en-US">
                    <a:solidFill>
                      <a:prstClr val="black"/>
                    </a:solidFill>
                    <a:latin typeface="Calibri" panose="020F0502020204030204"/>
                  </a:rPr>
                  <a:t>アイテム集合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𝐏</m:t>
                    </m:r>
                  </m:oMath>
                </a14:m>
                <a:endParaRPr lang="ja-JP" altLang="en-US" b="1">
                  <a:solidFill>
                    <a:prstClr val="black"/>
                  </a:solidFill>
                  <a:latin typeface="Calibri" panose="020F0502020204030204"/>
                </a:endParaRPr>
              </a:p>
            </p:txBody>
          </p:sp>
        </mc:Choice>
        <mc:Fallback xmlns="">
          <p:sp>
            <p:nvSpPr>
              <p:cNvPr id="19" name="テキスト ボックス 18">
                <a:extLst>
                  <a:ext uri="{FF2B5EF4-FFF2-40B4-BE49-F238E27FC236}">
                    <a16:creationId xmlns:a16="http://schemas.microsoft.com/office/drawing/2014/main" id="{8C6CAE83-C2F6-B868-0C6E-D5EF8ECB7B4C}"/>
                  </a:ext>
                </a:extLst>
              </p:cNvPr>
              <p:cNvSpPr txBox="1">
                <a:spLocks noRot="1" noChangeAspect="1" noMove="1" noResize="1" noEditPoints="1" noAdjustHandles="1" noChangeArrowheads="1" noChangeShapeType="1" noTextEdit="1"/>
              </p:cNvSpPr>
              <p:nvPr/>
            </p:nvSpPr>
            <p:spPr>
              <a:xfrm>
                <a:off x="349039" y="4444142"/>
                <a:ext cx="1766830" cy="369332"/>
              </a:xfrm>
              <a:prstGeom prst="rect">
                <a:avLst/>
              </a:prstGeom>
              <a:blipFill>
                <a:blip r:embed="rId5"/>
                <a:stretch>
                  <a:fillRect l="-2857" t="-3226"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C6DB399B-0E90-9F3F-EE8F-22601402543C}"/>
                  </a:ext>
                </a:extLst>
              </p:cNvPr>
              <p:cNvSpPr txBox="1"/>
              <p:nvPr/>
            </p:nvSpPr>
            <p:spPr>
              <a:xfrm>
                <a:off x="1016596" y="5310956"/>
                <a:ext cx="1210186"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20" name="テキスト ボックス 19">
                <a:extLst>
                  <a:ext uri="{FF2B5EF4-FFF2-40B4-BE49-F238E27FC236}">
                    <a16:creationId xmlns:a16="http://schemas.microsoft.com/office/drawing/2014/main" id="{C6DB399B-0E90-9F3F-EE8F-22601402543C}"/>
                  </a:ext>
                </a:extLst>
              </p:cNvPr>
              <p:cNvSpPr txBox="1">
                <a:spLocks noRot="1" noChangeAspect="1" noMove="1" noResize="1" noEditPoints="1" noAdjustHandles="1" noChangeArrowheads="1" noChangeShapeType="1" noTextEdit="1"/>
              </p:cNvSpPr>
              <p:nvPr/>
            </p:nvSpPr>
            <p:spPr>
              <a:xfrm>
                <a:off x="1016596" y="5310956"/>
                <a:ext cx="1210186" cy="369332"/>
              </a:xfrm>
              <a:prstGeom prst="rect">
                <a:avLst/>
              </a:prstGeom>
              <a:blipFill>
                <a:blip r:embed="rId6"/>
                <a:stretch>
                  <a:fillRect l="-5208" t="-3333" b="-26667"/>
                </a:stretch>
              </a:blipFill>
            </p:spPr>
            <p:txBody>
              <a:bodyPr/>
              <a:lstStyle/>
              <a:p>
                <a:r>
                  <a:rPr lang="ja-JP" altLang="en-US">
                    <a:noFill/>
                  </a:rPr>
                  <a:t> </a:t>
                </a:r>
              </a:p>
            </p:txBody>
          </p:sp>
        </mc:Fallback>
      </mc:AlternateContent>
      <p:grpSp>
        <p:nvGrpSpPr>
          <p:cNvPr id="39" name="グループ化 38">
            <a:extLst>
              <a:ext uri="{FF2B5EF4-FFF2-40B4-BE49-F238E27FC236}">
                <a16:creationId xmlns:a16="http://schemas.microsoft.com/office/drawing/2014/main" id="{BF360F32-12E8-D7B4-4712-33F47E67B922}"/>
              </a:ext>
            </a:extLst>
          </p:cNvPr>
          <p:cNvGrpSpPr/>
          <p:nvPr/>
        </p:nvGrpSpPr>
        <p:grpSpPr>
          <a:xfrm>
            <a:off x="2159013" y="3997576"/>
            <a:ext cx="3376239" cy="338554"/>
            <a:chOff x="2159013" y="3860416"/>
            <a:chExt cx="3376239" cy="338554"/>
          </a:xfrm>
        </p:grpSpPr>
        <p:cxnSp>
          <p:nvCxnSpPr>
            <p:cNvPr id="21" name="直線矢印コネクタ 20">
              <a:extLst>
                <a:ext uri="{FF2B5EF4-FFF2-40B4-BE49-F238E27FC236}">
                  <a16:creationId xmlns:a16="http://schemas.microsoft.com/office/drawing/2014/main" id="{506E8522-678E-663F-4A12-EDF5E7D78555}"/>
                </a:ext>
              </a:extLst>
            </p:cNvPr>
            <p:cNvCxnSpPr>
              <a:cxnSpLocks/>
            </p:cNvCxnSpPr>
            <p:nvPr/>
          </p:nvCxnSpPr>
          <p:spPr>
            <a:xfrm>
              <a:off x="2259313" y="4181521"/>
              <a:ext cx="3275939" cy="0"/>
            </a:xfrm>
            <a:prstGeom prst="straightConnector1">
              <a:avLst/>
            </a:prstGeom>
            <a:noFill/>
            <a:ln w="19050" cap="flat" cmpd="sng" algn="ctr">
              <a:solidFill>
                <a:schemeClr val="tx1"/>
              </a:solidFill>
              <a:prstDash val="solid"/>
              <a:miter lim="800000"/>
              <a:tailEnd type="triangle"/>
            </a:ln>
            <a:effectLst/>
          </p:spPr>
        </p:cxnSp>
        <p:sp>
          <p:nvSpPr>
            <p:cNvPr id="22" name="テキスト ボックス 21">
              <a:extLst>
                <a:ext uri="{FF2B5EF4-FFF2-40B4-BE49-F238E27FC236}">
                  <a16:creationId xmlns:a16="http://schemas.microsoft.com/office/drawing/2014/main" id="{EBAD6A99-D4EA-98CF-E62C-426222C71F62}"/>
                </a:ext>
              </a:extLst>
            </p:cNvPr>
            <p:cNvSpPr txBox="1"/>
            <p:nvPr/>
          </p:nvSpPr>
          <p:spPr>
            <a:xfrm>
              <a:off x="2159013" y="3860416"/>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p:grpSp>
      <mc:AlternateContent xmlns:mc="http://schemas.openxmlformats.org/markup-compatibility/2006" xmlns:a14="http://schemas.microsoft.com/office/drawing/2010/main">
        <mc:Choice Requires="a14">
          <p:graphicFrame>
            <p:nvGraphicFramePr>
              <p:cNvPr id="23" name="表 9">
                <a:extLst>
                  <a:ext uri="{FF2B5EF4-FFF2-40B4-BE49-F238E27FC236}">
                    <a16:creationId xmlns:a16="http://schemas.microsoft.com/office/drawing/2014/main" id="{9226DBD1-1D86-DB93-06B6-2B66D7085C69}"/>
                  </a:ext>
                </a:extLst>
              </p:cNvPr>
              <p:cNvGraphicFramePr>
                <a:graphicFrameLocks noGrp="1"/>
              </p:cNvGraphicFramePr>
              <p:nvPr/>
            </p:nvGraphicFramePr>
            <p:xfrm>
              <a:off x="2269483" y="441280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0" smtClean="0">
                                        <a:latin typeface="Cambria Math" panose="02040503050406030204" pitchFamily="18" charset="0"/>
                                      </a:rPr>
                                      <m:t>𝟏</m:t>
                                    </m:r>
                                  </m:sub>
                                </m:sSub>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𝟐</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𝟑</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23" name="表 9">
                <a:extLst>
                  <a:ext uri="{FF2B5EF4-FFF2-40B4-BE49-F238E27FC236}">
                    <a16:creationId xmlns:a16="http://schemas.microsoft.com/office/drawing/2014/main" id="{9226DBD1-1D86-DB93-06B6-2B66D7085C69}"/>
                  </a:ext>
                </a:extLst>
              </p:cNvPr>
              <p:cNvGraphicFramePr>
                <a:graphicFrameLocks noGrp="1"/>
              </p:cNvGraphicFramePr>
              <p:nvPr/>
            </p:nvGraphicFramePr>
            <p:xfrm>
              <a:off x="2269483" y="441280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t="-2857" r="-608333"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100000" t="-2857" r="-508333"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200000" t="-2857" r="-408333"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402778" t="-2857" r="-205556" b="-2857"/>
                          </a:stretch>
                        </a:blip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602778" t="-2857" r="-5556" b="-2857"/>
                          </a:stretch>
                        </a:blipFill>
                      </a:tcPr>
                    </a:tc>
                    <a:extLst>
                      <a:ext uri="{0D108BD9-81ED-4DB2-BD59-A6C34878D82A}">
                        <a16:rowId xmlns:a16="http://schemas.microsoft.com/office/drawing/2014/main" val="154204250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4" name="表 9">
                <a:extLst>
                  <a:ext uri="{FF2B5EF4-FFF2-40B4-BE49-F238E27FC236}">
                    <a16:creationId xmlns:a16="http://schemas.microsoft.com/office/drawing/2014/main" id="{7CEDE56D-A825-AEDB-AA6B-2C426066F3A0}"/>
                  </a:ext>
                </a:extLst>
              </p:cNvPr>
              <p:cNvGraphicFramePr>
                <a:graphicFrameLocks noGrp="1"/>
              </p:cNvGraphicFramePr>
              <p:nvPr>
                <p:extLst>
                  <p:ext uri="{D42A27DB-BD31-4B8C-83A1-F6EECF244321}">
                    <p14:modId xmlns:p14="http://schemas.microsoft.com/office/powerpoint/2010/main" val="2731390328"/>
                  </p:ext>
                </p:extLst>
              </p:nvPr>
            </p:nvGraphicFramePr>
            <p:xfrm>
              <a:off x="2299303" y="5279622"/>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𝟐</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24" name="表 9">
                <a:extLst>
                  <a:ext uri="{FF2B5EF4-FFF2-40B4-BE49-F238E27FC236}">
                    <a16:creationId xmlns:a16="http://schemas.microsoft.com/office/drawing/2014/main" id="{7CEDE56D-A825-AEDB-AA6B-2C426066F3A0}"/>
                  </a:ext>
                </a:extLst>
              </p:cNvPr>
              <p:cNvGraphicFramePr>
                <a:graphicFrameLocks noGrp="1"/>
              </p:cNvGraphicFramePr>
              <p:nvPr>
                <p:extLst>
                  <p:ext uri="{D42A27DB-BD31-4B8C-83A1-F6EECF244321}">
                    <p14:modId xmlns:p14="http://schemas.microsoft.com/office/powerpoint/2010/main" val="2731390328"/>
                  </p:ext>
                </p:extLst>
              </p:nvPr>
            </p:nvGraphicFramePr>
            <p:xfrm>
              <a:off x="2299303" y="5279622"/>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2778" r="-405556" b="-5714"/>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102778" r="-305556" b="-5714"/>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Fallback>
      </mc:AlternateContent>
      <p:sp>
        <p:nvSpPr>
          <p:cNvPr id="25" name="テキスト ボックス 24">
            <a:extLst>
              <a:ext uri="{FF2B5EF4-FFF2-40B4-BE49-F238E27FC236}">
                <a16:creationId xmlns:a16="http://schemas.microsoft.com/office/drawing/2014/main" id="{94CBDA79-E8D5-82AE-2056-21F9C246943B}"/>
              </a:ext>
            </a:extLst>
          </p:cNvPr>
          <p:cNvSpPr txBox="1"/>
          <p:nvPr/>
        </p:nvSpPr>
        <p:spPr>
          <a:xfrm>
            <a:off x="3692447" y="4404714"/>
            <a:ext cx="354584" cy="369332"/>
          </a:xfrm>
          <a:prstGeom prst="rect">
            <a:avLst/>
          </a:prstGeom>
          <a:noFill/>
        </p:spPr>
        <p:txBody>
          <a:bodyPr wrap="none" rtlCol="0">
            <a:spAutoFit/>
          </a:bodyPr>
          <a:lstStyle/>
          <a:p>
            <a:r>
              <a:rPr kumimoji="1" lang="en-US" altLang="ja-JP" dirty="0"/>
              <a:t>…</a:t>
            </a:r>
            <a:endParaRPr kumimoji="1" lang="ja-JP" altLang="en-US"/>
          </a:p>
        </p:txBody>
      </p:sp>
      <p:sp>
        <p:nvSpPr>
          <p:cNvPr id="26" name="テキスト ボックス 25">
            <a:extLst>
              <a:ext uri="{FF2B5EF4-FFF2-40B4-BE49-F238E27FC236}">
                <a16:creationId xmlns:a16="http://schemas.microsoft.com/office/drawing/2014/main" id="{6020AF7B-49D1-F81B-68C5-E534C2CCB2DC}"/>
              </a:ext>
            </a:extLst>
          </p:cNvPr>
          <p:cNvSpPr txBox="1"/>
          <p:nvPr/>
        </p:nvSpPr>
        <p:spPr>
          <a:xfrm>
            <a:off x="4610501" y="4404714"/>
            <a:ext cx="354584" cy="369332"/>
          </a:xfrm>
          <a:prstGeom prst="rect">
            <a:avLst/>
          </a:prstGeom>
          <a:noFill/>
        </p:spPr>
        <p:txBody>
          <a:bodyPr wrap="none" rtlCol="0">
            <a:spAutoFit/>
          </a:bodyPr>
          <a:lstStyle/>
          <a:p>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C70C27AB-85C9-D32F-9720-D9CA72F6CEB8}"/>
                  </a:ext>
                </a:extLst>
              </p:cNvPr>
              <p:cNvSpPr txBox="1"/>
              <p:nvPr/>
            </p:nvSpPr>
            <p:spPr>
              <a:xfrm>
                <a:off x="7979926" y="6189512"/>
                <a:ext cx="3676199" cy="378245"/>
              </a:xfrm>
              <a:prstGeom prst="rect">
                <a:avLst/>
              </a:prstGeom>
              <a:noFill/>
            </p:spPr>
            <p:txBody>
              <a:bodyPr wrap="none" rtlCol="0">
                <a:spAutoFit/>
              </a:bodyPr>
              <a:lstStyle/>
              <a:p>
                <a:r>
                  <a:rPr lang="en-US" altLang="ja-JP" dirty="0"/>
                  <a:t>(</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𝐩</m:t>
                        </m:r>
                      </m:e>
                      <m:sup>
                        <m:r>
                          <a:rPr lang="en-US" altLang="ja-JP" i="1">
                            <a:latin typeface="Cambria Math" panose="02040503050406030204" pitchFamily="18" charset="0"/>
                          </a:rPr>
                          <m:t>𝑖</m:t>
                        </m:r>
                      </m:sup>
                    </m:sSup>
                  </m:oMath>
                </a14:m>
                <a:r>
                  <a:rPr lang="ja-JP" altLang="en-US"/>
                  <a:t>：</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a:t>回目に追加されるアイテム</a:t>
                </a:r>
                <a:r>
                  <a:rPr lang="en-US" altLang="ja-JP" dirty="0"/>
                  <a:t>)</a:t>
                </a:r>
              </a:p>
            </p:txBody>
          </p:sp>
        </mc:Choice>
        <mc:Fallback xmlns="">
          <p:sp>
            <p:nvSpPr>
              <p:cNvPr id="28" name="テキスト ボックス 27">
                <a:extLst>
                  <a:ext uri="{FF2B5EF4-FFF2-40B4-BE49-F238E27FC236}">
                    <a16:creationId xmlns:a16="http://schemas.microsoft.com/office/drawing/2014/main" id="{C70C27AB-85C9-D32F-9720-D9CA72F6CEB8}"/>
                  </a:ext>
                </a:extLst>
              </p:cNvPr>
              <p:cNvSpPr txBox="1">
                <a:spLocks noRot="1" noChangeAspect="1" noMove="1" noResize="1" noEditPoints="1" noAdjustHandles="1" noChangeArrowheads="1" noChangeShapeType="1" noTextEdit="1"/>
              </p:cNvSpPr>
              <p:nvPr/>
            </p:nvSpPr>
            <p:spPr>
              <a:xfrm>
                <a:off x="7979926" y="6189512"/>
                <a:ext cx="3676199" cy="378245"/>
              </a:xfrm>
              <a:prstGeom prst="rect">
                <a:avLst/>
              </a:prstGeom>
              <a:blipFill>
                <a:blip r:embed="rId9"/>
                <a:stretch>
                  <a:fillRect l="-1379" t="-10000" r="-690"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AB5B6438-A6B8-5772-36B4-46ED24FD27B1}"/>
                  </a:ext>
                </a:extLst>
              </p:cNvPr>
              <p:cNvSpPr txBox="1"/>
              <p:nvPr/>
            </p:nvSpPr>
            <p:spPr>
              <a:xfrm>
                <a:off x="6730610" y="4654772"/>
                <a:ext cx="627543"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1" i="1" smtClean="0">
                              <a:latin typeface="Cambria Math" panose="02040503050406030204" pitchFamily="18" charset="0"/>
                            </a:rPr>
                          </m:ctrlPr>
                        </m:sSupPr>
                        <m:e>
                          <m:r>
                            <a:rPr kumimoji="1" lang="en-US" altLang="ja-JP" sz="3600" b="1" i="0" smtClean="0">
                              <a:latin typeface="Cambria Math" panose="02040503050406030204" pitchFamily="18" charset="0"/>
                            </a:rPr>
                            <m:t>𝐩</m:t>
                          </m:r>
                        </m:e>
                        <m:sup>
                          <m:r>
                            <a:rPr kumimoji="1" lang="en-US" altLang="ja-JP" sz="3600" b="1" i="1" smtClean="0">
                              <a:latin typeface="Cambria Math" panose="02040503050406030204" pitchFamily="18" charset="0"/>
                            </a:rPr>
                            <m:t>∗</m:t>
                          </m:r>
                        </m:sup>
                      </m:sSup>
                    </m:oMath>
                  </m:oMathPara>
                </a14:m>
                <a:endParaRPr kumimoji="1" lang="ja-JP" altLang="en-US" sz="2400" b="1"/>
              </a:p>
            </p:txBody>
          </p:sp>
        </mc:Choice>
        <mc:Fallback xmlns="">
          <p:sp>
            <p:nvSpPr>
              <p:cNvPr id="32" name="テキスト ボックス 31">
                <a:extLst>
                  <a:ext uri="{FF2B5EF4-FFF2-40B4-BE49-F238E27FC236}">
                    <a16:creationId xmlns:a16="http://schemas.microsoft.com/office/drawing/2014/main" id="{AB5B6438-A6B8-5772-36B4-46ED24FD27B1}"/>
                  </a:ext>
                </a:extLst>
              </p:cNvPr>
              <p:cNvSpPr txBox="1">
                <a:spLocks noRot="1" noChangeAspect="1" noMove="1" noResize="1" noEditPoints="1" noAdjustHandles="1" noChangeArrowheads="1" noChangeShapeType="1" noTextEdit="1"/>
              </p:cNvSpPr>
              <p:nvPr/>
            </p:nvSpPr>
            <p:spPr>
              <a:xfrm>
                <a:off x="6730610" y="4654772"/>
                <a:ext cx="627543" cy="646331"/>
              </a:xfrm>
              <a:prstGeom prst="rect">
                <a:avLst/>
              </a:prstGeom>
              <a:blipFill>
                <a:blip r:embed="rId10"/>
                <a:stretch>
                  <a:fillRect l="-9804" b="-17308"/>
                </a:stretch>
              </a:blipFill>
            </p:spPr>
            <p:txBody>
              <a:bodyPr/>
              <a:lstStyle/>
              <a:p>
                <a:r>
                  <a:rPr lang="ja-JP" altLang="en-US">
                    <a:noFill/>
                  </a:rPr>
                  <a:t> </a:t>
                </a:r>
              </a:p>
            </p:txBody>
          </p:sp>
        </mc:Fallback>
      </mc:AlternateContent>
      <p:sp>
        <p:nvSpPr>
          <p:cNvPr id="33" name="三角形 32">
            <a:extLst>
              <a:ext uri="{FF2B5EF4-FFF2-40B4-BE49-F238E27FC236}">
                <a16:creationId xmlns:a16="http://schemas.microsoft.com/office/drawing/2014/main" id="{64736027-A92A-63A4-A673-34C781B2F797}"/>
              </a:ext>
            </a:extLst>
          </p:cNvPr>
          <p:cNvSpPr/>
          <p:nvPr/>
        </p:nvSpPr>
        <p:spPr>
          <a:xfrm rot="5400000">
            <a:off x="5880381" y="4931143"/>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E25AD8D7-42EC-0814-6AF6-AF62EA846A40}"/>
              </a:ext>
            </a:extLst>
          </p:cNvPr>
          <p:cNvSpPr txBox="1"/>
          <p:nvPr/>
        </p:nvSpPr>
        <p:spPr>
          <a:xfrm>
            <a:off x="389789" y="3836170"/>
            <a:ext cx="1253613" cy="369332"/>
          </a:xfrm>
          <a:prstGeom prst="rect">
            <a:avLst/>
          </a:prstGeom>
          <a:noFill/>
        </p:spPr>
        <p:txBody>
          <a:bodyPr wrap="none" rtlCol="0">
            <a:spAutoFit/>
          </a:bodyPr>
          <a:lstStyle/>
          <a:p>
            <a:r>
              <a:rPr kumimoji="1" lang="en-US" altLang="ja-JP" b="1" dirty="0"/>
              <a:t>Step</a:t>
            </a:r>
            <a:r>
              <a:rPr kumimoji="1" lang="ja-JP" altLang="en-US" b="1"/>
              <a:t>２</a:t>
            </a:r>
            <a:r>
              <a:rPr kumimoji="1" lang="en-US" altLang="ja-JP" b="1" dirty="0"/>
              <a:t>, </a:t>
            </a:r>
            <a:r>
              <a:rPr kumimoji="1" lang="ja-JP" altLang="en-US" b="1"/>
              <a:t>３</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A2B43363-C668-E2AB-FB40-4E9B6E6D9F61}"/>
                  </a:ext>
                </a:extLst>
              </p:cNvPr>
              <p:cNvSpPr txBox="1"/>
              <p:nvPr/>
            </p:nvSpPr>
            <p:spPr>
              <a:xfrm>
                <a:off x="5199998" y="5462815"/>
                <a:ext cx="1773499" cy="400110"/>
              </a:xfrm>
              <a:prstGeom prst="rect">
                <a:avLst/>
              </a:prstGeom>
              <a:noFill/>
            </p:spPr>
            <p:txBody>
              <a:bodyPr wrap="none" rtlCol="0">
                <a:spAutoFit/>
              </a:bodyPr>
              <a:lstStyle/>
              <a:p>
                <a14:m>
                  <m:oMath xmlns:m="http://schemas.openxmlformats.org/officeDocument/2006/math">
                    <m:r>
                      <a:rPr lang="en-US" altLang="ja-JP" sz="2000" i="1" smtClean="0">
                        <a:solidFill>
                          <a:srgbClr val="1724FF"/>
                        </a:solidFill>
                        <a:latin typeface="Cambria Math" panose="02040503050406030204" pitchFamily="18" charset="0"/>
                      </a:rPr>
                      <m:t>𝑓</m:t>
                    </m:r>
                    <m:d>
                      <m:dPr>
                        <m:ctrlPr>
                          <a:rPr lang="en-US" altLang="ja-JP" sz="2000"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𝐩</m:t>
                        </m:r>
                        <m:r>
                          <a:rPr lang="en-US" altLang="ja-JP" sz="2000"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e>
                    </m:d>
                  </m:oMath>
                </a14:m>
                <a:r>
                  <a:rPr kumimoji="1" lang="en-US" altLang="ja-JP" sz="2000" dirty="0"/>
                  <a:t> </a:t>
                </a:r>
                <a:r>
                  <a:rPr lang="ja-JP" altLang="en-US" sz="2000"/>
                  <a:t>を</a:t>
                </a:r>
                <a:r>
                  <a:rPr kumimoji="1" lang="ja-JP" altLang="en-US" sz="2000"/>
                  <a:t>計算</a:t>
                </a:r>
                <a:endParaRPr kumimoji="1" lang="en-US" altLang="ja-JP" sz="2000" dirty="0"/>
              </a:p>
            </p:txBody>
          </p:sp>
        </mc:Choice>
        <mc:Fallback xmlns="">
          <p:sp>
            <p:nvSpPr>
              <p:cNvPr id="36" name="テキスト ボックス 35">
                <a:extLst>
                  <a:ext uri="{FF2B5EF4-FFF2-40B4-BE49-F238E27FC236}">
                    <a16:creationId xmlns:a16="http://schemas.microsoft.com/office/drawing/2014/main" id="{A2B43363-C668-E2AB-FB40-4E9B6E6D9F61}"/>
                  </a:ext>
                </a:extLst>
              </p:cNvPr>
              <p:cNvSpPr txBox="1">
                <a:spLocks noRot="1" noChangeAspect="1" noMove="1" noResize="1" noEditPoints="1" noAdjustHandles="1" noChangeArrowheads="1" noChangeShapeType="1" noTextEdit="1"/>
              </p:cNvSpPr>
              <p:nvPr/>
            </p:nvSpPr>
            <p:spPr>
              <a:xfrm>
                <a:off x="5199998" y="5462815"/>
                <a:ext cx="1773499" cy="400110"/>
              </a:xfrm>
              <a:prstGeom prst="rect">
                <a:avLst/>
              </a:prstGeom>
              <a:blipFill>
                <a:blip r:embed="rId11"/>
                <a:stretch>
                  <a:fillRect l="-1418" t="-6250" r="-2128" b="-28125"/>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D6439998-BC9F-CC2A-0BB2-E80096D3FE24}"/>
              </a:ext>
            </a:extLst>
          </p:cNvPr>
          <p:cNvSpPr txBox="1"/>
          <p:nvPr/>
        </p:nvSpPr>
        <p:spPr>
          <a:xfrm>
            <a:off x="7479891" y="5461200"/>
            <a:ext cx="697627" cy="400110"/>
          </a:xfrm>
          <a:prstGeom prst="rect">
            <a:avLst/>
          </a:prstGeom>
          <a:noFill/>
        </p:spPr>
        <p:txBody>
          <a:bodyPr wrap="none" rtlCol="0">
            <a:spAutoFit/>
          </a:bodyPr>
          <a:lstStyle/>
          <a:p>
            <a:r>
              <a:rPr kumimoji="1" lang="ja-JP" altLang="en-US" sz="2000"/>
              <a:t>追加</a:t>
            </a:r>
          </a:p>
        </p:txBody>
      </p:sp>
      <p:sp>
        <p:nvSpPr>
          <p:cNvPr id="38" name="三角形 37">
            <a:extLst>
              <a:ext uri="{FF2B5EF4-FFF2-40B4-BE49-F238E27FC236}">
                <a16:creationId xmlns:a16="http://schemas.microsoft.com/office/drawing/2014/main" id="{A63FF5A1-B39F-9DED-E168-709F52F648C8}"/>
              </a:ext>
            </a:extLst>
          </p:cNvPr>
          <p:cNvSpPr/>
          <p:nvPr/>
        </p:nvSpPr>
        <p:spPr>
          <a:xfrm rot="5400000">
            <a:off x="7479323" y="4932000"/>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C6CDC2E-8304-C1B7-28F5-9BF494DCC81C}"/>
                  </a:ext>
                </a:extLst>
              </p:cNvPr>
              <p:cNvSpPr txBox="1"/>
              <p:nvPr/>
            </p:nvSpPr>
            <p:spPr>
              <a:xfrm>
                <a:off x="9215072" y="4380898"/>
                <a:ext cx="1088845"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5" name="テキスト ボックス 4">
                <a:extLst>
                  <a:ext uri="{FF2B5EF4-FFF2-40B4-BE49-F238E27FC236}">
                    <a16:creationId xmlns:a16="http://schemas.microsoft.com/office/drawing/2014/main" id="{4C6CDC2E-8304-C1B7-28F5-9BF494DCC81C}"/>
                  </a:ext>
                </a:extLst>
              </p:cNvPr>
              <p:cNvSpPr txBox="1">
                <a:spLocks noRot="1" noChangeAspect="1" noMove="1" noResize="1" noEditPoints="1" noAdjustHandles="1" noChangeArrowheads="1" noChangeShapeType="1" noTextEdit="1"/>
              </p:cNvSpPr>
              <p:nvPr/>
            </p:nvSpPr>
            <p:spPr>
              <a:xfrm>
                <a:off x="9215072" y="4380898"/>
                <a:ext cx="1088845" cy="369332"/>
              </a:xfrm>
              <a:prstGeom prst="rect">
                <a:avLst/>
              </a:prstGeom>
              <a:blipFill>
                <a:blip r:embed="rId12"/>
                <a:stretch>
                  <a:fillRect l="-4598" t="-6897" b="-275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9">
                <a:extLst>
                  <a:ext uri="{FF2B5EF4-FFF2-40B4-BE49-F238E27FC236}">
                    <a16:creationId xmlns:a16="http://schemas.microsoft.com/office/drawing/2014/main" id="{857C6F7C-91DB-2816-6228-2FC645D22080}"/>
                  </a:ext>
                </a:extLst>
              </p:cNvPr>
              <p:cNvGraphicFramePr>
                <a:graphicFrameLocks noGrp="1"/>
              </p:cNvGraphicFramePr>
              <p:nvPr>
                <p:extLst>
                  <p:ext uri="{D42A27DB-BD31-4B8C-83A1-F6EECF244321}">
                    <p14:modId xmlns:p14="http://schemas.microsoft.com/office/powerpoint/2010/main" val="2486155457"/>
                  </p:ext>
                </p:extLst>
              </p:nvPr>
            </p:nvGraphicFramePr>
            <p:xfrm>
              <a:off x="8554217" y="480321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𝟐</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2"/>
                                        </a:solidFill>
                                        <a:latin typeface="Cambria Math" panose="02040503050406030204" pitchFamily="18" charset="0"/>
                                      </a:rPr>
                                    </m:ctrlPr>
                                  </m:sSupPr>
                                  <m:e>
                                    <m:r>
                                      <a:rPr kumimoji="1" lang="en-US" altLang="ja-JP" b="1" i="0" smtClean="0">
                                        <a:solidFill>
                                          <a:schemeClr val="tx2"/>
                                        </a:solidFill>
                                        <a:latin typeface="Cambria Math" panose="02040503050406030204" pitchFamily="18" charset="0"/>
                                      </a:rPr>
                                      <m:t>𝐩</m:t>
                                    </m:r>
                                  </m:e>
                                  <m:sup>
                                    <m:r>
                                      <a:rPr kumimoji="1" lang="en-US" altLang="ja-JP" b="1" i="1" smtClean="0">
                                        <a:solidFill>
                                          <a:schemeClr val="tx2"/>
                                        </a:solidFill>
                                        <a:latin typeface="Cambria Math" panose="02040503050406030204" pitchFamily="18" charset="0"/>
                                      </a:rPr>
                                      <m:t>𝟑</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6" name="表 9">
                <a:extLst>
                  <a:ext uri="{FF2B5EF4-FFF2-40B4-BE49-F238E27FC236}">
                    <a16:creationId xmlns:a16="http://schemas.microsoft.com/office/drawing/2014/main" id="{857C6F7C-91DB-2816-6228-2FC645D22080}"/>
                  </a:ext>
                </a:extLst>
              </p:cNvPr>
              <p:cNvGraphicFramePr>
                <a:graphicFrameLocks noGrp="1"/>
              </p:cNvGraphicFramePr>
              <p:nvPr>
                <p:extLst>
                  <p:ext uri="{D42A27DB-BD31-4B8C-83A1-F6EECF244321}">
                    <p14:modId xmlns:p14="http://schemas.microsoft.com/office/powerpoint/2010/main" val="2486155457"/>
                  </p:ext>
                </p:extLst>
              </p:nvPr>
            </p:nvGraphicFramePr>
            <p:xfrm>
              <a:off x="8554217" y="480321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2778" t="-2857" r="-4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102778" t="-2857" r="-3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197297" t="-2857" r="-197297"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Fallback>
      </mc:AlternateContent>
      <p:grpSp>
        <p:nvGrpSpPr>
          <p:cNvPr id="31" name="グループ化 30">
            <a:extLst>
              <a:ext uri="{FF2B5EF4-FFF2-40B4-BE49-F238E27FC236}">
                <a16:creationId xmlns:a16="http://schemas.microsoft.com/office/drawing/2014/main" id="{1BBC689D-4973-43F1-7688-8D2E09B351A2}"/>
              </a:ext>
            </a:extLst>
          </p:cNvPr>
          <p:cNvGrpSpPr/>
          <p:nvPr/>
        </p:nvGrpSpPr>
        <p:grpSpPr>
          <a:xfrm>
            <a:off x="3593077" y="6000092"/>
            <a:ext cx="2101754" cy="610912"/>
            <a:chOff x="3593077" y="6000092"/>
            <a:chExt cx="2101754" cy="610912"/>
          </a:xfrm>
        </p:grpSpPr>
        <p:sp>
          <p:nvSpPr>
            <p:cNvPr id="34" name="四角形吹き出し 33">
              <a:extLst>
                <a:ext uri="{FF2B5EF4-FFF2-40B4-BE49-F238E27FC236}">
                  <a16:creationId xmlns:a16="http://schemas.microsoft.com/office/drawing/2014/main" id="{574BCC02-13F2-4A65-6FDA-ACBCD1371877}"/>
                </a:ext>
              </a:extLst>
            </p:cNvPr>
            <p:cNvSpPr/>
            <p:nvPr/>
          </p:nvSpPr>
          <p:spPr>
            <a:xfrm>
              <a:off x="3593077" y="6000092"/>
              <a:ext cx="2101754" cy="610912"/>
            </a:xfrm>
            <a:prstGeom prst="wedgeRectCallout">
              <a:avLst>
                <a:gd name="adj1" fmla="val 32492"/>
                <a:gd name="adj2" fmla="val -68050"/>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6C90E4D6-58FF-F2DA-C865-DA40AA5E787D}"/>
                </a:ext>
              </a:extLst>
            </p:cNvPr>
            <p:cNvSpPr txBox="1"/>
            <p:nvPr/>
          </p:nvSpPr>
          <p:spPr>
            <a:xfrm>
              <a:off x="4013712" y="6124985"/>
              <a:ext cx="1210588" cy="400110"/>
            </a:xfrm>
            <a:prstGeom prst="rect">
              <a:avLst/>
            </a:prstGeom>
            <a:noFill/>
          </p:spPr>
          <p:txBody>
            <a:bodyPr wrap="none" rtlCol="0">
              <a:spAutoFit/>
            </a:bodyPr>
            <a:lstStyle/>
            <a:p>
              <a:r>
                <a:rPr kumimoji="1" lang="ja-JP" altLang="en-US" sz="2000"/>
                <a:t>距離計算</a:t>
              </a:r>
            </a:p>
          </p:txBody>
        </p:sp>
      </p:grpSp>
    </p:spTree>
    <p:extLst>
      <p:ext uri="{BB962C8B-B14F-4D97-AF65-F5344CB8AC3E}">
        <p14:creationId xmlns:p14="http://schemas.microsoft.com/office/powerpoint/2010/main" val="3363361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CE01660-94A5-F900-906F-07B5FDB9AA28}"/>
                  </a:ext>
                </a:extLst>
              </p:cNvPr>
              <p:cNvSpPr>
                <a:spLocks noGrp="1"/>
              </p:cNvSpPr>
              <p:nvPr>
                <p:ph type="title"/>
              </p:nvPr>
            </p:nvSpPr>
            <p:spPr/>
            <p:txBody>
              <a:bodyPr/>
              <a:lstStyle/>
              <a:p>
                <a:r>
                  <a:rPr lang="ja-JP" altLang="en-US">
                    <a:solidFill>
                      <a:srgbClr val="FFFFFF"/>
                    </a:solidFill>
                  </a:rPr>
                  <a:t>貪欲法</a:t>
                </a:r>
                <a:r>
                  <a:rPr lang="ja-JP" altLang="en-US" sz="2400">
                    <a:solidFill>
                      <a:srgbClr val="FFFFFF"/>
                    </a:solidFill>
                  </a:rPr>
                  <a:t>：多様性を考慮した</a:t>
                </a:r>
                <a:r>
                  <a:rPr lang="en-US" altLang="ja-JP" sz="2400" dirty="0">
                    <a:solidFill>
                      <a:srgbClr val="FFFFFF"/>
                    </a:solidFill>
                  </a:rPr>
                  <a:t> </a:t>
                </a:r>
                <a14:m>
                  <m:oMath xmlns:m="http://schemas.openxmlformats.org/officeDocument/2006/math">
                    <m:r>
                      <a:rPr lang="en-US" altLang="ja-JP" sz="2400" i="1">
                        <a:solidFill>
                          <a:srgbClr val="FFFFFF"/>
                        </a:solidFill>
                        <a:latin typeface="Cambria Math" panose="02040503050406030204" pitchFamily="18" charset="0"/>
                      </a:rPr>
                      <m:t>𝒌</m:t>
                    </m:r>
                  </m:oMath>
                </a14:m>
                <a:r>
                  <a:rPr lang="en-US" altLang="ja-JP" sz="2400" dirty="0">
                    <a:solidFill>
                      <a:srgbClr val="FFFFFF"/>
                    </a:solidFill>
                  </a:rPr>
                  <a:t>-MIPS </a:t>
                </a:r>
                <a:r>
                  <a:rPr lang="ja-JP" altLang="en-US" sz="2400">
                    <a:solidFill>
                      <a:srgbClr val="FFFFFF"/>
                    </a:solidFill>
                  </a:rPr>
                  <a:t>は</a:t>
                </a:r>
                <a:r>
                  <a:rPr lang="en-US" altLang="ja-JP" sz="2400" dirty="0">
                    <a:solidFill>
                      <a:srgbClr val="FFFFFF"/>
                    </a:solidFill>
                  </a:rPr>
                  <a:t> NP </a:t>
                </a:r>
                <a:r>
                  <a:rPr lang="ja-JP" altLang="en-US" sz="2400">
                    <a:solidFill>
                      <a:srgbClr val="FFFFFF"/>
                    </a:solidFill>
                  </a:rPr>
                  <a:t>困難</a:t>
                </a:r>
                <a:endParaRPr kumimoji="1" lang="ja-JP" altLang="en-US"/>
              </a:p>
            </p:txBody>
          </p:sp>
        </mc:Choice>
        <mc:Fallback xmlns="">
          <p:sp>
            <p:nvSpPr>
              <p:cNvPr id="2" name="タイトル 1">
                <a:extLst>
                  <a:ext uri="{FF2B5EF4-FFF2-40B4-BE49-F238E27FC236}">
                    <a16:creationId xmlns:a16="http://schemas.microsoft.com/office/drawing/2014/main" id="{ECE01660-94A5-F900-906F-07B5FDB9AA28}"/>
                  </a:ext>
                </a:extLst>
              </p:cNvPr>
              <p:cNvSpPr>
                <a:spLocks noGrp="1" noRot="1" noChangeAspect="1" noMove="1" noResize="1" noEditPoints="1" noAdjustHandles="1" noChangeArrowheads="1" noChangeShapeType="1" noTextEdit="1"/>
              </p:cNvSpPr>
              <p:nvPr>
                <p:ph type="title"/>
              </p:nvPr>
            </p:nvSpPr>
            <p:spPr>
              <a:blipFill>
                <a:blip r:embed="rId3"/>
                <a:stretch>
                  <a:fillRect b="-253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8B82A63-385C-E8C9-9254-AD4C75A988A2}"/>
                  </a:ext>
                </a:extLst>
              </p:cNvPr>
              <p:cNvSpPr>
                <a:spLocks noGrp="1"/>
              </p:cNvSpPr>
              <p:nvPr>
                <p:ph idx="1"/>
              </p:nvPr>
            </p:nvSpPr>
            <p:spPr/>
            <p:txBody>
              <a:bodyPr/>
              <a:lstStyle/>
              <a:p>
                <a:pPr marL="0" indent="0">
                  <a:buNone/>
                </a:pPr>
                <a:r>
                  <a:rPr lang="ja-JP" altLang="en-US"/>
                  <a:t>手順：</a:t>
                </a:r>
                <a:endParaRPr lang="en-US" altLang="ja-JP" dirty="0"/>
              </a:p>
              <a:p>
                <a:pPr marL="914400" lvl="1" indent="-457200">
                  <a:buFont typeface="+mj-lt"/>
                  <a:buAutoNum type="arabicPeriod"/>
                </a:pPr>
                <a14:m>
                  <m:oMath xmlns:m="http://schemas.openxmlformats.org/officeDocument/2006/math">
                    <m:r>
                      <a:rPr lang="en-US" altLang="ja-JP" sz="2200" b="1" smtClean="0">
                        <a:solidFill>
                          <a:schemeClr val="bg1">
                            <a:lumMod val="75000"/>
                          </a:schemeClr>
                        </a:solidFill>
                        <a:latin typeface="Cambria Math" panose="02040503050406030204" pitchFamily="18" charset="0"/>
                      </a:rPr>
                      <m:t>𝐒</m:t>
                    </m:r>
                  </m:oMath>
                </a14:m>
                <a:r>
                  <a:rPr lang="en-US" altLang="ja-JP" sz="2200" dirty="0">
                    <a:solidFill>
                      <a:schemeClr val="bg1">
                        <a:lumMod val="75000"/>
                      </a:schemeClr>
                    </a:solidFill>
                  </a:rPr>
                  <a:t> </a:t>
                </a:r>
                <a:r>
                  <a:rPr lang="ja-JP" altLang="en-US" sz="2200">
                    <a:solidFill>
                      <a:schemeClr val="bg1">
                        <a:lumMod val="75000"/>
                      </a:schemeClr>
                    </a:solidFill>
                  </a:rPr>
                  <a:t>の初期化：クエリ</a:t>
                </a:r>
                <a:r>
                  <a:rPr lang="en-US" altLang="ja-JP" sz="2200" dirty="0">
                    <a:solidFill>
                      <a:schemeClr val="bg1">
                        <a:lumMod val="75000"/>
                      </a:schemeClr>
                    </a:solidFill>
                  </a:rPr>
                  <a:t> </a:t>
                </a:r>
                <a14:m>
                  <m:oMath xmlns:m="http://schemas.openxmlformats.org/officeDocument/2006/math">
                    <m:r>
                      <a:rPr lang="en-US" altLang="ja-JP" sz="2200" b="1">
                        <a:solidFill>
                          <a:schemeClr val="bg1">
                            <a:lumMod val="75000"/>
                          </a:schemeClr>
                        </a:solidFill>
                        <a:latin typeface="Cambria Math" panose="02040503050406030204" pitchFamily="18" charset="0"/>
                      </a:rPr>
                      <m:t>𝐪</m:t>
                    </m:r>
                  </m:oMath>
                </a14:m>
                <a:r>
                  <a:rPr lang="en-US" altLang="ja-JP" sz="2200" dirty="0">
                    <a:solidFill>
                      <a:schemeClr val="bg1">
                        <a:lumMod val="75000"/>
                      </a:schemeClr>
                    </a:solidFill>
                  </a:rPr>
                  <a:t> </a:t>
                </a:r>
                <a:r>
                  <a:rPr lang="ja-JP" altLang="en-US" sz="2200" dirty="0">
                    <a:solidFill>
                      <a:schemeClr val="bg1">
                        <a:lumMod val="75000"/>
                      </a:schemeClr>
                    </a:solidFill>
                  </a:rPr>
                  <a:t>と</a:t>
                </a:r>
                <a:r>
                  <a:rPr lang="ja-JP" altLang="en-US" sz="2200">
                    <a:solidFill>
                      <a:schemeClr val="bg1">
                        <a:lumMod val="75000"/>
                      </a:schemeClr>
                    </a:solidFill>
                  </a:rPr>
                  <a:t>最大の内積となるアイテムを</a:t>
                </a:r>
                <a:r>
                  <a:rPr lang="en-US" altLang="ja-JP" sz="2200" dirty="0">
                    <a:solidFill>
                      <a:schemeClr val="bg1">
                        <a:lumMod val="75000"/>
                      </a:schemeClr>
                    </a:solidFill>
                  </a:rPr>
                  <a:t> </a:t>
                </a:r>
                <a14:m>
                  <m:oMath xmlns:m="http://schemas.openxmlformats.org/officeDocument/2006/math">
                    <m:r>
                      <a:rPr lang="en-US" altLang="ja-JP" sz="2200" b="1">
                        <a:solidFill>
                          <a:schemeClr val="bg1">
                            <a:lumMod val="75000"/>
                          </a:schemeClr>
                        </a:solidFill>
                        <a:latin typeface="Cambria Math" panose="02040503050406030204" pitchFamily="18" charset="0"/>
                      </a:rPr>
                      <m:t>𝐒</m:t>
                    </m:r>
                  </m:oMath>
                </a14:m>
                <a:r>
                  <a:rPr lang="en-US" altLang="ja-JP" sz="2200" dirty="0">
                    <a:solidFill>
                      <a:schemeClr val="bg1">
                        <a:lumMod val="75000"/>
                      </a:schemeClr>
                    </a:solidFill>
                  </a:rPr>
                  <a:t> </a:t>
                </a:r>
                <a:r>
                  <a:rPr lang="ja-JP" altLang="en-US" sz="2200">
                    <a:solidFill>
                      <a:schemeClr val="bg1">
                        <a:lumMod val="75000"/>
                      </a:schemeClr>
                    </a:solidFill>
                  </a:rPr>
                  <a:t>に追加</a:t>
                </a:r>
                <a:endParaRPr lang="en-US" altLang="ja-JP" sz="2200" dirty="0">
                  <a:solidFill>
                    <a:schemeClr val="bg1">
                      <a:lumMod val="75000"/>
                    </a:schemeClr>
                  </a:solidFill>
                </a:endParaRPr>
              </a:p>
              <a:p>
                <a:pPr marL="914400" lvl="1" indent="-457200">
                  <a:buFont typeface="+mj-lt"/>
                  <a:buAutoNum type="arabicPeriod"/>
                </a:pPr>
                <a14:m>
                  <m:oMath xmlns:m="http://schemas.openxmlformats.org/officeDocument/2006/math">
                    <m:r>
                      <a:rPr lang="en-US" altLang="ja-JP" sz="2200" b="1">
                        <a:latin typeface="Cambria Math" panose="02040503050406030204" pitchFamily="18" charset="0"/>
                      </a:rPr>
                      <m:t>𝐒</m:t>
                    </m:r>
                  </m:oMath>
                </a14:m>
                <a:r>
                  <a:rPr lang="en-US" altLang="ja-JP" sz="2200" dirty="0"/>
                  <a:t> </a:t>
                </a:r>
                <a:r>
                  <a:rPr lang="ja-JP" altLang="en-US" sz="2200"/>
                  <a:t>の更新：</a:t>
                </a:r>
                <a:r>
                  <a:rPr lang="en-US" altLang="ja-JP" sz="2200" dirty="0"/>
                  <a:t> </a:t>
                </a:r>
                <a14:m>
                  <m:oMath xmlns:m="http://schemas.openxmlformats.org/officeDocument/2006/math">
                    <m:r>
                      <a:rPr lang="en-US" altLang="ja-JP" sz="2200" b="1">
                        <a:latin typeface="Cambria Math" panose="02040503050406030204" pitchFamily="18" charset="0"/>
                      </a:rPr>
                      <m:t>𝐩</m:t>
                    </m:r>
                    <m:r>
                      <a:rPr lang="en-US" altLang="ja-JP" sz="2200" b="1">
                        <a:latin typeface="Cambria Math" panose="02040503050406030204" pitchFamily="18" charset="0"/>
                      </a:rPr>
                      <m:t>∈</m:t>
                    </m:r>
                    <m:r>
                      <a:rPr lang="en-US" altLang="ja-JP" sz="2200" b="1">
                        <a:latin typeface="Cambria Math" panose="02040503050406030204" pitchFamily="18" charset="0"/>
                      </a:rPr>
                      <m:t>𝐏</m:t>
                    </m:r>
                    <m:r>
                      <a:rPr lang="en-US" altLang="ja-JP" sz="2200" b="1">
                        <a:latin typeface="Cambria Math" panose="02040503050406030204" pitchFamily="18" charset="0"/>
                        <a:ea typeface="Cambria Math" panose="02040503050406030204" pitchFamily="18" charset="0"/>
                      </a:rPr>
                      <m:t>∖</m:t>
                    </m:r>
                    <m:r>
                      <a:rPr lang="en-US" altLang="ja-JP" sz="2200" b="1">
                        <a:latin typeface="Cambria Math" panose="02040503050406030204" pitchFamily="18" charset="0"/>
                        <a:ea typeface="Cambria Math" panose="02040503050406030204" pitchFamily="18" charset="0"/>
                      </a:rPr>
                      <m:t>𝐒</m:t>
                    </m:r>
                  </m:oMath>
                </a14:m>
                <a:r>
                  <a:rPr lang="en-US" altLang="ja-JP" sz="2200" b="1" dirty="0"/>
                  <a:t> </a:t>
                </a:r>
                <a:r>
                  <a:rPr lang="ja-JP" altLang="en-US" sz="2200"/>
                  <a:t>のスコア</a:t>
                </a:r>
                <a:r>
                  <a:rPr lang="en-US" altLang="ja-JP" sz="2200" dirty="0"/>
                  <a:t> </a:t>
                </a:r>
                <a14:m>
                  <m:oMath xmlns:m="http://schemas.openxmlformats.org/officeDocument/2006/math">
                    <m:r>
                      <a:rPr lang="en-US" altLang="ja-JP" sz="2200" i="1">
                        <a:solidFill>
                          <a:srgbClr val="1724FF"/>
                        </a:solidFill>
                        <a:latin typeface="Cambria Math" panose="02040503050406030204" pitchFamily="18" charset="0"/>
                      </a:rPr>
                      <m:t>𝑓</m:t>
                    </m:r>
                    <m:d>
                      <m:dPr>
                        <m:ctrlPr>
                          <a:rPr lang="en-US" altLang="ja-JP" sz="2200" i="1">
                            <a:solidFill>
                              <a:srgbClr val="1724FF"/>
                            </a:solidFill>
                            <a:latin typeface="Cambria Math" panose="02040503050406030204" pitchFamily="18" charset="0"/>
                          </a:rPr>
                        </m:ctrlPr>
                      </m:dPr>
                      <m:e>
                        <m:r>
                          <a:rPr lang="en-US" altLang="ja-JP" sz="2200" b="1">
                            <a:solidFill>
                              <a:srgbClr val="1724FF"/>
                            </a:solidFill>
                            <a:latin typeface="Cambria Math" panose="02040503050406030204" pitchFamily="18" charset="0"/>
                          </a:rPr>
                          <m:t>𝐩</m:t>
                        </m:r>
                        <m:r>
                          <a:rPr lang="en-US" altLang="ja-JP" sz="2200" i="1">
                            <a:solidFill>
                              <a:srgbClr val="1724FF"/>
                            </a:solidFill>
                            <a:latin typeface="Cambria Math" panose="02040503050406030204" pitchFamily="18" charset="0"/>
                          </a:rPr>
                          <m:t>,</m:t>
                        </m:r>
                        <m:r>
                          <a:rPr lang="en-US" altLang="ja-JP" sz="2200" b="1">
                            <a:solidFill>
                              <a:srgbClr val="1724FF"/>
                            </a:solidFill>
                            <a:latin typeface="Cambria Math" panose="02040503050406030204" pitchFamily="18" charset="0"/>
                          </a:rPr>
                          <m:t>𝐒</m:t>
                        </m:r>
                      </m:e>
                    </m:d>
                  </m:oMath>
                </a14:m>
                <a:r>
                  <a:rPr lang="en-US" altLang="ja-JP" sz="2200" dirty="0"/>
                  <a:t> </a:t>
                </a:r>
                <a:r>
                  <a:rPr lang="ja-JP" altLang="en-US" sz="2200"/>
                  <a:t>を計算し，</a:t>
                </a:r>
                <a:r>
                  <a:rPr lang="en-US" altLang="ja-JP" sz="2200" b="1" dirty="0"/>
                  <a:t> </a:t>
                </a:r>
                <a14:m>
                  <m:oMath xmlns:m="http://schemas.openxmlformats.org/officeDocument/2006/math">
                    <m:sSup>
                      <m:sSupPr>
                        <m:ctrlPr>
                          <a:rPr lang="en-US" altLang="ja-JP" sz="2200" b="1" i="1">
                            <a:latin typeface="Cambria Math" panose="02040503050406030204" pitchFamily="18" charset="0"/>
                          </a:rPr>
                        </m:ctrlPr>
                      </m:sSupPr>
                      <m:e>
                        <m:r>
                          <a:rPr lang="en-US" altLang="ja-JP" sz="2200" b="1">
                            <a:latin typeface="Cambria Math" panose="02040503050406030204" pitchFamily="18" charset="0"/>
                          </a:rPr>
                          <m:t>𝐩</m:t>
                        </m:r>
                      </m:e>
                      <m:sup>
                        <m:r>
                          <a:rPr lang="en-US" altLang="ja-JP" sz="2200" b="1">
                            <a:latin typeface="Cambria Math" panose="02040503050406030204" pitchFamily="18" charset="0"/>
                          </a:rPr>
                          <m:t>∗</m:t>
                        </m:r>
                      </m:sup>
                    </m:sSup>
                    <m:r>
                      <a:rPr lang="en-US" altLang="ja-JP" sz="2200" i="1">
                        <a:latin typeface="Cambria Math" panose="02040503050406030204" pitchFamily="18" charset="0"/>
                      </a:rPr>
                      <m:t>=</m:t>
                    </m:r>
                    <m:limLow>
                      <m:limLowPr>
                        <m:ctrlPr>
                          <a:rPr lang="en-US" altLang="ja-JP" sz="2200" i="1">
                            <a:latin typeface="Cambria Math" panose="02040503050406030204" pitchFamily="18" charset="0"/>
                          </a:rPr>
                        </m:ctrlPr>
                      </m:limLowPr>
                      <m:e>
                        <m:r>
                          <m:rPr>
                            <m:sty m:val="p"/>
                          </m:rPr>
                          <a:rPr lang="en-US" altLang="ja-JP" sz="2200">
                            <a:latin typeface="Cambria Math" panose="02040503050406030204" pitchFamily="18" charset="0"/>
                          </a:rPr>
                          <m:t>argmax</m:t>
                        </m:r>
                      </m:e>
                      <m:lim>
                        <m:r>
                          <a:rPr lang="en-US" altLang="ja-JP" sz="2200" b="1">
                            <a:latin typeface="Cambria Math" panose="02040503050406030204" pitchFamily="18" charset="0"/>
                          </a:rPr>
                          <m:t>𝐩</m:t>
                        </m:r>
                        <m:r>
                          <a:rPr lang="en-US" altLang="ja-JP" sz="2200" b="1">
                            <a:latin typeface="Cambria Math" panose="02040503050406030204" pitchFamily="18" charset="0"/>
                          </a:rPr>
                          <m:t>∈</m:t>
                        </m:r>
                        <m:r>
                          <a:rPr lang="en-US" altLang="ja-JP" sz="2200" b="1">
                            <a:latin typeface="Cambria Math" panose="02040503050406030204" pitchFamily="18" charset="0"/>
                          </a:rPr>
                          <m:t>𝐏</m:t>
                        </m:r>
                        <m:r>
                          <a:rPr lang="en-US" altLang="ja-JP" sz="2200" b="1">
                            <a:latin typeface="Cambria Math" panose="02040503050406030204" pitchFamily="18" charset="0"/>
                            <a:ea typeface="Cambria Math" panose="02040503050406030204" pitchFamily="18" charset="0"/>
                          </a:rPr>
                          <m:t>∖</m:t>
                        </m:r>
                        <m:r>
                          <a:rPr lang="en-US" altLang="ja-JP" sz="2200" b="1">
                            <a:latin typeface="Cambria Math" panose="02040503050406030204" pitchFamily="18" charset="0"/>
                            <a:ea typeface="Cambria Math" panose="02040503050406030204" pitchFamily="18" charset="0"/>
                          </a:rPr>
                          <m:t>𝐒</m:t>
                        </m:r>
                      </m:lim>
                    </m:limLow>
                    <m:r>
                      <a:rPr lang="en-US" altLang="ja-JP" sz="2200" i="1">
                        <a:latin typeface="Cambria Math" panose="02040503050406030204" pitchFamily="18" charset="0"/>
                      </a:rPr>
                      <m:t> </m:t>
                    </m:r>
                    <m:r>
                      <a:rPr lang="en-US" altLang="ja-JP" sz="2200" i="1">
                        <a:latin typeface="Cambria Math" panose="02040503050406030204" pitchFamily="18" charset="0"/>
                      </a:rPr>
                      <m:t>𝑓</m:t>
                    </m:r>
                    <m:d>
                      <m:dPr>
                        <m:ctrlPr>
                          <a:rPr lang="en-US" altLang="ja-JP" sz="2200" i="1">
                            <a:latin typeface="Cambria Math" panose="02040503050406030204" pitchFamily="18" charset="0"/>
                          </a:rPr>
                        </m:ctrlPr>
                      </m:dPr>
                      <m:e>
                        <m:r>
                          <a:rPr lang="en-US" altLang="ja-JP" sz="2200" b="1">
                            <a:latin typeface="Cambria Math" panose="02040503050406030204" pitchFamily="18" charset="0"/>
                          </a:rPr>
                          <m:t>𝐩</m:t>
                        </m:r>
                        <m:r>
                          <a:rPr lang="en-US" altLang="ja-JP" sz="2200" i="1">
                            <a:latin typeface="Cambria Math" panose="02040503050406030204" pitchFamily="18" charset="0"/>
                          </a:rPr>
                          <m:t>,</m:t>
                        </m:r>
                        <m:r>
                          <a:rPr lang="en-US" altLang="ja-JP" sz="2200" b="1">
                            <a:latin typeface="Cambria Math" panose="02040503050406030204" pitchFamily="18" charset="0"/>
                          </a:rPr>
                          <m:t>𝐒</m:t>
                        </m:r>
                      </m:e>
                    </m:d>
                  </m:oMath>
                </a14:m>
                <a:r>
                  <a:rPr lang="en-US" altLang="ja-JP" sz="2200" dirty="0"/>
                  <a:t> </a:t>
                </a:r>
                <a:r>
                  <a:rPr lang="ja-JP" altLang="en-US" sz="2200"/>
                  <a:t>を</a:t>
                </a:r>
                <a:r>
                  <a:rPr lang="en-US" altLang="ja-JP" sz="2200" dirty="0"/>
                  <a:t> </a:t>
                </a:r>
                <a14:m>
                  <m:oMath xmlns:m="http://schemas.openxmlformats.org/officeDocument/2006/math">
                    <m:r>
                      <a:rPr lang="en-US" altLang="ja-JP" sz="2200" b="1">
                        <a:latin typeface="Cambria Math" panose="02040503050406030204" pitchFamily="18" charset="0"/>
                      </a:rPr>
                      <m:t>𝐒</m:t>
                    </m:r>
                  </m:oMath>
                </a14:m>
                <a:r>
                  <a:rPr lang="en-US" altLang="ja-JP" sz="2200" dirty="0"/>
                  <a:t> </a:t>
                </a:r>
                <a:r>
                  <a:rPr lang="ja-JP" altLang="en-US" sz="2200"/>
                  <a:t>に追加</a:t>
                </a:r>
                <a:endParaRPr lang="en-US" altLang="ja-JP" sz="2200" dirty="0"/>
              </a:p>
              <a:p>
                <a:pPr lvl="2">
                  <a:lnSpc>
                    <a:spcPct val="100000"/>
                  </a:lnSpc>
                  <a:buFont typeface="Wingdings" pitchFamily="2" charset="2"/>
                  <a:buChar char="p"/>
                </a:pPr>
                <a:r>
                  <a:rPr lang="en-US" altLang="ja-JP" sz="2000" dirty="0"/>
                  <a:t> </a:t>
                </a:r>
                <a14:m>
                  <m:oMath xmlns:m="http://schemas.openxmlformats.org/officeDocument/2006/math">
                    <m:r>
                      <a:rPr lang="en-US" altLang="ja-JP" sz="2000" i="1">
                        <a:solidFill>
                          <a:srgbClr val="1724FF"/>
                        </a:solidFill>
                        <a:latin typeface="Cambria Math" panose="02040503050406030204" pitchFamily="18" charset="0"/>
                      </a:rPr>
                      <m:t>𝑓</m:t>
                    </m:r>
                    <m:d>
                      <m:dPr>
                        <m:ctrlPr>
                          <a:rPr lang="en-US" altLang="ja-JP" sz="2000"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𝐩</m:t>
                        </m:r>
                        <m:r>
                          <a:rPr lang="en-US" altLang="ja-JP" sz="2000"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e>
                    </m:d>
                    <m:r>
                      <a:rPr lang="en-US" altLang="ja-JP" sz="2000" i="1">
                        <a:solidFill>
                          <a:srgbClr val="1724FF"/>
                        </a:solidFill>
                        <a:latin typeface="Cambria Math" panose="02040503050406030204" pitchFamily="18" charset="0"/>
                      </a:rPr>
                      <m:t>=</m:t>
                    </m:r>
                    <m:r>
                      <a:rPr lang="en-US" altLang="ja-JP" sz="2000" i="1">
                        <a:solidFill>
                          <a:srgbClr val="1724FF"/>
                        </a:solidFill>
                        <a:latin typeface="Cambria Math" panose="02040503050406030204" pitchFamily="18" charset="0"/>
                        <a:ea typeface="Cambria Math" panose="02040503050406030204" pitchFamily="18" charset="0"/>
                      </a:rPr>
                      <m:t>𝜆</m:t>
                    </m:r>
                    <m:r>
                      <a:rPr lang="en-US" altLang="ja-JP" sz="2000" b="1">
                        <a:solidFill>
                          <a:srgbClr val="1724FF"/>
                        </a:solidFill>
                        <a:latin typeface="Cambria Math" panose="02040503050406030204" pitchFamily="18" charset="0"/>
                        <a:ea typeface="Cambria Math" panose="02040503050406030204" pitchFamily="18" charset="0"/>
                      </a:rPr>
                      <m:t> </m:t>
                    </m:r>
                    <m:r>
                      <a:rPr lang="en-US" altLang="ja-JP" sz="2000" b="1">
                        <a:solidFill>
                          <a:srgbClr val="1724FF"/>
                        </a:solidFill>
                        <a:latin typeface="Cambria Math" panose="02040503050406030204" pitchFamily="18" charset="0"/>
                        <a:ea typeface="Cambria Math" panose="02040503050406030204" pitchFamily="18" charset="0"/>
                      </a:rPr>
                      <m:t>𝐩</m:t>
                    </m:r>
                    <m:r>
                      <a:rPr lang="en-US" altLang="ja-JP" sz="2000" b="1">
                        <a:solidFill>
                          <a:srgbClr val="1724FF"/>
                        </a:solidFill>
                        <a:latin typeface="Cambria Math" panose="02040503050406030204" pitchFamily="18" charset="0"/>
                        <a:ea typeface="Cambria Math" panose="02040503050406030204" pitchFamily="18" charset="0"/>
                      </a:rPr>
                      <m:t>⋅</m:t>
                    </m:r>
                    <m:r>
                      <a:rPr lang="en-US" altLang="ja-JP" sz="2000" b="1">
                        <a:solidFill>
                          <a:srgbClr val="1724FF"/>
                        </a:solidFill>
                        <a:latin typeface="Cambria Math" panose="02040503050406030204" pitchFamily="18" charset="0"/>
                        <a:ea typeface="Cambria Math" panose="02040503050406030204" pitchFamily="18" charset="0"/>
                      </a:rPr>
                      <m:t>𝐪</m:t>
                    </m:r>
                    <m:r>
                      <a:rPr lang="en-US" altLang="ja-JP" sz="2000" i="1">
                        <a:solidFill>
                          <a:srgbClr val="1724FF"/>
                        </a:solidFill>
                        <a:latin typeface="Cambria Math" panose="02040503050406030204" pitchFamily="18" charset="0"/>
                        <a:ea typeface="Cambria Math" panose="02040503050406030204" pitchFamily="18" charset="0"/>
                      </a:rPr>
                      <m:t>+</m:t>
                    </m:r>
                    <m:r>
                      <a:rPr lang="en-US" altLang="ja-JP" sz="2000" i="1">
                        <a:solidFill>
                          <a:srgbClr val="1724FF"/>
                        </a:solidFill>
                        <a:latin typeface="Cambria Math" panose="02040503050406030204" pitchFamily="18" charset="0"/>
                        <a:ea typeface="Cambria Math" panose="02040503050406030204" pitchFamily="18" charset="0"/>
                      </a:rPr>
                      <m:t>𝑐</m:t>
                    </m:r>
                    <m:d>
                      <m:dPr>
                        <m:ctrlPr>
                          <a:rPr lang="en-US" altLang="ja-JP" sz="2000" i="1">
                            <a:solidFill>
                              <a:srgbClr val="1724FF"/>
                            </a:solidFill>
                            <a:latin typeface="Cambria Math" panose="02040503050406030204" pitchFamily="18" charset="0"/>
                            <a:ea typeface="Cambria Math" panose="02040503050406030204" pitchFamily="18" charset="0"/>
                          </a:rPr>
                        </m:ctrlPr>
                      </m:dPr>
                      <m:e>
                        <m:r>
                          <a:rPr lang="en-US" altLang="ja-JP" sz="2000" i="1">
                            <a:solidFill>
                              <a:srgbClr val="1724FF"/>
                            </a:solidFill>
                            <a:latin typeface="Cambria Math" panose="02040503050406030204" pitchFamily="18" charset="0"/>
                            <a:ea typeface="Cambria Math" panose="02040503050406030204" pitchFamily="18" charset="0"/>
                          </a:rPr>
                          <m:t>1−</m:t>
                        </m:r>
                        <m:r>
                          <a:rPr lang="en-US" altLang="ja-JP" sz="2000" i="1">
                            <a:solidFill>
                              <a:srgbClr val="1724FF"/>
                            </a:solidFill>
                            <a:latin typeface="Cambria Math" panose="02040503050406030204" pitchFamily="18" charset="0"/>
                            <a:ea typeface="Cambria Math" panose="02040503050406030204" pitchFamily="18" charset="0"/>
                          </a:rPr>
                          <m:t>𝜆</m:t>
                        </m:r>
                      </m:e>
                    </m:d>
                    <m:limLow>
                      <m:limLowPr>
                        <m:ctrlPr>
                          <a:rPr lang="en-US" altLang="ja-JP" sz="2000" i="1">
                            <a:solidFill>
                              <a:srgbClr val="1724FF"/>
                            </a:solidFill>
                            <a:latin typeface="Cambria Math" panose="02040503050406030204" pitchFamily="18" charset="0"/>
                            <a:ea typeface="Cambria Math" panose="02040503050406030204" pitchFamily="18" charset="0"/>
                          </a:rPr>
                        </m:ctrlPr>
                      </m:limLowPr>
                      <m:e>
                        <m:r>
                          <m:rPr>
                            <m:sty m:val="p"/>
                          </m:rPr>
                          <a:rPr lang="en-US" altLang="ja-JP" sz="2000">
                            <a:solidFill>
                              <a:srgbClr val="1724FF"/>
                            </a:solidFill>
                            <a:latin typeface="Cambria Math" panose="02040503050406030204" pitchFamily="18" charset="0"/>
                            <a:ea typeface="Cambria Math" panose="02040503050406030204" pitchFamily="18" charset="0"/>
                          </a:rPr>
                          <m:t>min</m:t>
                        </m:r>
                      </m:e>
                      <m:lim>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𝑎</m:t>
                            </m:r>
                          </m:sub>
                        </m:sSub>
                        <m:r>
                          <a:rPr lang="en-US" altLang="ja-JP" sz="2000" i="1">
                            <a:solidFill>
                              <a:srgbClr val="1724FF"/>
                            </a:solidFill>
                            <a:latin typeface="Cambria Math" panose="02040503050406030204" pitchFamily="18" charset="0"/>
                            <a:ea typeface="Cambria Math" panose="02040503050406030204" pitchFamily="18" charset="0"/>
                          </a:rPr>
                          <m:t>,</m:t>
                        </m:r>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𝑏</m:t>
                            </m:r>
                          </m:sub>
                        </m:sSub>
                        <m:r>
                          <a:rPr lang="en-US" altLang="ja-JP" sz="2000" i="1">
                            <a:solidFill>
                              <a:srgbClr val="1724FF"/>
                            </a:solidFill>
                            <a:latin typeface="Cambria Math" panose="02040503050406030204" pitchFamily="18" charset="0"/>
                            <a:ea typeface="Cambria Math" panose="02040503050406030204" pitchFamily="18" charset="0"/>
                          </a:rPr>
                          <m:t>∈</m:t>
                        </m:r>
                        <m:r>
                          <a:rPr lang="en-US" altLang="ja-JP" sz="2000" b="1">
                            <a:solidFill>
                              <a:srgbClr val="1724FF"/>
                            </a:solidFill>
                            <a:latin typeface="Cambria Math" panose="02040503050406030204" pitchFamily="18" charset="0"/>
                            <a:ea typeface="Cambria Math" panose="02040503050406030204" pitchFamily="18" charset="0"/>
                          </a:rPr>
                          <m:t>𝐒</m:t>
                        </m:r>
                        <m:r>
                          <a:rPr lang="en-US" altLang="ja-JP" sz="2000" b="1">
                            <a:solidFill>
                              <a:srgbClr val="1724FF"/>
                            </a:solidFill>
                            <a:latin typeface="Cambria Math" panose="02040503050406030204" pitchFamily="18" charset="0"/>
                            <a:ea typeface="Cambria Math" panose="02040503050406030204" pitchFamily="18" charset="0"/>
                          </a:rPr>
                          <m:t>∪</m:t>
                        </m:r>
                        <m:d>
                          <m:dPr>
                            <m:begChr m:val="{"/>
                            <m:endChr m:val="}"/>
                            <m:ctrlPr>
                              <a:rPr lang="en-US" altLang="ja-JP" sz="2000" b="1" i="1">
                                <a:solidFill>
                                  <a:srgbClr val="1724FF"/>
                                </a:solidFill>
                                <a:latin typeface="Cambria Math" panose="02040503050406030204" pitchFamily="18" charset="0"/>
                                <a:ea typeface="Cambria Math" panose="02040503050406030204" pitchFamily="18" charset="0"/>
                              </a:rPr>
                            </m:ctrlPr>
                          </m:dPr>
                          <m:e>
                            <m:r>
                              <a:rPr lang="en-US" altLang="ja-JP" sz="2000" b="1">
                                <a:solidFill>
                                  <a:srgbClr val="1724FF"/>
                                </a:solidFill>
                                <a:latin typeface="Cambria Math" panose="02040503050406030204" pitchFamily="18" charset="0"/>
                                <a:ea typeface="Cambria Math" panose="02040503050406030204" pitchFamily="18" charset="0"/>
                              </a:rPr>
                              <m:t>𝐩</m:t>
                            </m:r>
                          </m:e>
                        </m:d>
                      </m:lim>
                    </m:limLow>
                    <m:r>
                      <a:rPr lang="en-US" altLang="ja-JP" sz="2000" i="1">
                        <a:solidFill>
                          <a:srgbClr val="1724FF"/>
                        </a:solidFill>
                        <a:latin typeface="Cambria Math" panose="02040503050406030204" pitchFamily="18" charset="0"/>
                        <a:ea typeface="Cambria Math" panose="02040503050406030204" pitchFamily="18" charset="0"/>
                      </a:rPr>
                      <m:t>𝑑𝑖𝑠𝑡</m:t>
                    </m:r>
                    <m:d>
                      <m:dPr>
                        <m:ctrlPr>
                          <a:rPr lang="en-US" altLang="ja-JP" sz="2000" i="1">
                            <a:solidFill>
                              <a:srgbClr val="1724FF"/>
                            </a:solidFill>
                            <a:latin typeface="Cambria Math" panose="02040503050406030204" pitchFamily="18" charset="0"/>
                            <a:ea typeface="Cambria Math" panose="02040503050406030204" pitchFamily="18" charset="0"/>
                          </a:rPr>
                        </m:ctrlPr>
                      </m:dPr>
                      <m:e>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𝑎</m:t>
                            </m:r>
                          </m:sub>
                        </m:sSub>
                        <m:r>
                          <a:rPr lang="en-US" altLang="ja-JP" sz="2000" i="1">
                            <a:solidFill>
                              <a:srgbClr val="1724FF"/>
                            </a:solidFill>
                            <a:latin typeface="Cambria Math" panose="02040503050406030204" pitchFamily="18" charset="0"/>
                            <a:ea typeface="Cambria Math" panose="02040503050406030204" pitchFamily="18" charset="0"/>
                          </a:rPr>
                          <m:t>,</m:t>
                        </m:r>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𝑏</m:t>
                            </m:r>
                          </m:sub>
                        </m:sSub>
                      </m:e>
                    </m:d>
                  </m:oMath>
                </a14:m>
                <a:endParaRPr lang="en-US" altLang="ja-JP" sz="2000" dirty="0"/>
              </a:p>
              <a:p>
                <a:pPr marL="914400" lvl="1" indent="-457200">
                  <a:lnSpc>
                    <a:spcPct val="100000"/>
                  </a:lnSpc>
                  <a:buFont typeface="+mj-lt"/>
                  <a:buAutoNum type="arabicPeriod"/>
                </a:pPr>
                <a:r>
                  <a:rPr lang="en-US" altLang="ja-JP" sz="2200" dirty="0"/>
                  <a:t> </a:t>
                </a:r>
                <a14:m>
                  <m:oMath xmlns:m="http://schemas.openxmlformats.org/officeDocument/2006/math">
                    <m:d>
                      <m:dPr>
                        <m:begChr m:val="|"/>
                        <m:endChr m:val="|"/>
                        <m:ctrlPr>
                          <a:rPr lang="en-US" altLang="ja-JP" sz="2200" i="1">
                            <a:latin typeface="Cambria Math" panose="02040503050406030204" pitchFamily="18" charset="0"/>
                          </a:rPr>
                        </m:ctrlPr>
                      </m:dPr>
                      <m:e>
                        <m:r>
                          <a:rPr lang="en-US" altLang="ja-JP" sz="2200" b="1">
                            <a:latin typeface="Cambria Math" panose="02040503050406030204" pitchFamily="18" charset="0"/>
                          </a:rPr>
                          <m:t>𝐒</m:t>
                        </m:r>
                      </m:e>
                    </m:d>
                    <m:r>
                      <a:rPr lang="en-US" altLang="ja-JP" sz="2200" i="1">
                        <a:latin typeface="Cambria Math" panose="02040503050406030204" pitchFamily="18" charset="0"/>
                      </a:rPr>
                      <m:t>=</m:t>
                    </m:r>
                    <m:r>
                      <a:rPr lang="en-US" altLang="ja-JP" sz="2200" i="1">
                        <a:latin typeface="Cambria Math" panose="02040503050406030204" pitchFamily="18" charset="0"/>
                      </a:rPr>
                      <m:t>𝑘</m:t>
                    </m:r>
                  </m:oMath>
                </a14:m>
                <a:r>
                  <a:rPr lang="en-US" altLang="ja-JP" sz="2200" dirty="0"/>
                  <a:t> </a:t>
                </a:r>
                <a:r>
                  <a:rPr lang="ja-JP" altLang="en-US" sz="2200"/>
                  <a:t>まで</a:t>
                </a:r>
                <a:r>
                  <a:rPr lang="en-US" altLang="ja-JP" sz="2200" dirty="0"/>
                  <a:t> step2</a:t>
                </a:r>
                <a:r>
                  <a:rPr lang="ja-JP" altLang="en-US" sz="2200"/>
                  <a:t>を繰り返す．</a:t>
                </a:r>
                <a:endParaRPr lang="en-US" altLang="ja-JP" sz="2200" dirty="0"/>
              </a:p>
              <a:p>
                <a:pPr>
                  <a:lnSpc>
                    <a:spcPct val="100000"/>
                  </a:lnSpc>
                </a:pPr>
                <a:endParaRPr lang="en-US" altLang="ja-JP" dirty="0"/>
              </a:p>
              <a:p>
                <a:pPr marL="914400" lvl="1" indent="-457200">
                  <a:buFont typeface="+mj-lt"/>
                  <a:buAutoNum type="arabicPeriod"/>
                </a:pPr>
                <a:endParaRPr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B8B82A63-385C-E8C9-9254-AD4C75A988A2}"/>
                  </a:ext>
                </a:extLst>
              </p:cNvPr>
              <p:cNvSpPr>
                <a:spLocks noGrp="1" noRot="1" noChangeAspect="1" noMove="1" noResize="1" noEditPoints="1" noAdjustHandles="1" noChangeArrowheads="1" noChangeShapeType="1" noTextEdit="1"/>
              </p:cNvSpPr>
              <p:nvPr>
                <p:ph idx="1"/>
              </p:nvPr>
            </p:nvSpPr>
            <p:spPr>
              <a:blipFill>
                <a:blip r:embed="rId4"/>
                <a:stretch>
                  <a:fillRect l="-852" t="-141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245B641-B178-B25A-D161-2A0179BCAA2C}"/>
              </a:ext>
            </a:extLst>
          </p:cNvPr>
          <p:cNvSpPr>
            <a:spLocks noGrp="1"/>
          </p:cNvSpPr>
          <p:nvPr>
            <p:ph type="sldNum" sz="quarter" idx="12"/>
          </p:nvPr>
        </p:nvSpPr>
        <p:spPr/>
        <p:txBody>
          <a:bodyPr/>
          <a:lstStyle/>
          <a:p>
            <a:fld id="{62AD2499-9603-4A42-A3D0-B63461FED508}" type="slidenum">
              <a:rPr lang="ja-JP" altLang="en-US" smtClean="0"/>
              <a:pPr/>
              <a:t>8</a:t>
            </a:fld>
            <a:endParaRPr lang="ja-JP" altLang="en-US"/>
          </a:p>
        </p:txBody>
      </p:sp>
      <p:sp>
        <p:nvSpPr>
          <p:cNvPr id="18" name="正方形/長方形 17">
            <a:extLst>
              <a:ext uri="{FF2B5EF4-FFF2-40B4-BE49-F238E27FC236}">
                <a16:creationId xmlns:a16="http://schemas.microsoft.com/office/drawing/2014/main" id="{CCC5B690-FF5B-0B72-00EB-DA83E87E5DA7}"/>
              </a:ext>
            </a:extLst>
          </p:cNvPr>
          <p:cNvSpPr/>
          <p:nvPr/>
        </p:nvSpPr>
        <p:spPr>
          <a:xfrm>
            <a:off x="286051" y="3718560"/>
            <a:ext cx="11690602" cy="3011014"/>
          </a:xfrm>
          <a:prstGeom prst="rect">
            <a:avLst/>
          </a:prstGeom>
          <a:solidFill>
            <a:srgbClr val="FFF8E9">
              <a:alpha val="88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C6CAE83-C2F6-B868-0C6E-D5EF8ECB7B4C}"/>
                  </a:ext>
                </a:extLst>
              </p:cNvPr>
              <p:cNvSpPr txBox="1"/>
              <p:nvPr/>
            </p:nvSpPr>
            <p:spPr>
              <a:xfrm>
                <a:off x="349039" y="4444142"/>
                <a:ext cx="1766830" cy="369332"/>
              </a:xfrm>
              <a:prstGeom prst="rect">
                <a:avLst/>
              </a:prstGeom>
              <a:noFill/>
            </p:spPr>
            <p:txBody>
              <a:bodyPr wrap="none" rtlCol="0">
                <a:spAutoFit/>
              </a:bodyPr>
              <a:lstStyle/>
              <a:p>
                <a:r>
                  <a:rPr lang="ja-JP" altLang="en-US">
                    <a:solidFill>
                      <a:prstClr val="black"/>
                    </a:solidFill>
                    <a:latin typeface="Calibri" panose="020F0502020204030204"/>
                  </a:rPr>
                  <a:t>アイテム集合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𝐏</m:t>
                    </m:r>
                  </m:oMath>
                </a14:m>
                <a:endParaRPr lang="ja-JP" altLang="en-US" b="1">
                  <a:solidFill>
                    <a:prstClr val="black"/>
                  </a:solidFill>
                  <a:latin typeface="Calibri" panose="020F0502020204030204"/>
                </a:endParaRPr>
              </a:p>
            </p:txBody>
          </p:sp>
        </mc:Choice>
        <mc:Fallback xmlns="">
          <p:sp>
            <p:nvSpPr>
              <p:cNvPr id="19" name="テキスト ボックス 18">
                <a:extLst>
                  <a:ext uri="{FF2B5EF4-FFF2-40B4-BE49-F238E27FC236}">
                    <a16:creationId xmlns:a16="http://schemas.microsoft.com/office/drawing/2014/main" id="{8C6CAE83-C2F6-B868-0C6E-D5EF8ECB7B4C}"/>
                  </a:ext>
                </a:extLst>
              </p:cNvPr>
              <p:cNvSpPr txBox="1">
                <a:spLocks noRot="1" noChangeAspect="1" noMove="1" noResize="1" noEditPoints="1" noAdjustHandles="1" noChangeArrowheads="1" noChangeShapeType="1" noTextEdit="1"/>
              </p:cNvSpPr>
              <p:nvPr/>
            </p:nvSpPr>
            <p:spPr>
              <a:xfrm>
                <a:off x="349039" y="4444142"/>
                <a:ext cx="1766830" cy="369332"/>
              </a:xfrm>
              <a:prstGeom prst="rect">
                <a:avLst/>
              </a:prstGeom>
              <a:blipFill>
                <a:blip r:embed="rId5"/>
                <a:stretch>
                  <a:fillRect l="-2857" t="-3226"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C6DB399B-0E90-9F3F-EE8F-22601402543C}"/>
                  </a:ext>
                </a:extLst>
              </p:cNvPr>
              <p:cNvSpPr txBox="1"/>
              <p:nvPr/>
            </p:nvSpPr>
            <p:spPr>
              <a:xfrm>
                <a:off x="1016596" y="5310956"/>
                <a:ext cx="1210186"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20" name="テキスト ボックス 19">
                <a:extLst>
                  <a:ext uri="{FF2B5EF4-FFF2-40B4-BE49-F238E27FC236}">
                    <a16:creationId xmlns:a16="http://schemas.microsoft.com/office/drawing/2014/main" id="{C6DB399B-0E90-9F3F-EE8F-22601402543C}"/>
                  </a:ext>
                </a:extLst>
              </p:cNvPr>
              <p:cNvSpPr txBox="1">
                <a:spLocks noRot="1" noChangeAspect="1" noMove="1" noResize="1" noEditPoints="1" noAdjustHandles="1" noChangeArrowheads="1" noChangeShapeType="1" noTextEdit="1"/>
              </p:cNvSpPr>
              <p:nvPr/>
            </p:nvSpPr>
            <p:spPr>
              <a:xfrm>
                <a:off x="1016596" y="5310956"/>
                <a:ext cx="1210186" cy="369332"/>
              </a:xfrm>
              <a:prstGeom prst="rect">
                <a:avLst/>
              </a:prstGeom>
              <a:blipFill>
                <a:blip r:embed="rId6"/>
                <a:stretch>
                  <a:fillRect l="-5208" t="-3333" b="-26667"/>
                </a:stretch>
              </a:blipFill>
            </p:spPr>
            <p:txBody>
              <a:bodyPr/>
              <a:lstStyle/>
              <a:p>
                <a:r>
                  <a:rPr lang="ja-JP" altLang="en-US">
                    <a:noFill/>
                  </a:rPr>
                  <a:t> </a:t>
                </a:r>
              </a:p>
            </p:txBody>
          </p:sp>
        </mc:Fallback>
      </mc:AlternateContent>
      <p:grpSp>
        <p:nvGrpSpPr>
          <p:cNvPr id="39" name="グループ化 38">
            <a:extLst>
              <a:ext uri="{FF2B5EF4-FFF2-40B4-BE49-F238E27FC236}">
                <a16:creationId xmlns:a16="http://schemas.microsoft.com/office/drawing/2014/main" id="{BF360F32-12E8-D7B4-4712-33F47E67B922}"/>
              </a:ext>
            </a:extLst>
          </p:cNvPr>
          <p:cNvGrpSpPr/>
          <p:nvPr/>
        </p:nvGrpSpPr>
        <p:grpSpPr>
          <a:xfrm>
            <a:off x="2159013" y="3997576"/>
            <a:ext cx="3376239" cy="338554"/>
            <a:chOff x="2159013" y="3860416"/>
            <a:chExt cx="3376239" cy="338554"/>
          </a:xfrm>
        </p:grpSpPr>
        <p:cxnSp>
          <p:nvCxnSpPr>
            <p:cNvPr id="21" name="直線矢印コネクタ 20">
              <a:extLst>
                <a:ext uri="{FF2B5EF4-FFF2-40B4-BE49-F238E27FC236}">
                  <a16:creationId xmlns:a16="http://schemas.microsoft.com/office/drawing/2014/main" id="{506E8522-678E-663F-4A12-EDF5E7D78555}"/>
                </a:ext>
              </a:extLst>
            </p:cNvPr>
            <p:cNvCxnSpPr>
              <a:cxnSpLocks/>
            </p:cNvCxnSpPr>
            <p:nvPr/>
          </p:nvCxnSpPr>
          <p:spPr>
            <a:xfrm>
              <a:off x="2259313" y="4181521"/>
              <a:ext cx="3275939" cy="0"/>
            </a:xfrm>
            <a:prstGeom prst="straightConnector1">
              <a:avLst/>
            </a:prstGeom>
            <a:noFill/>
            <a:ln w="19050" cap="flat" cmpd="sng" algn="ctr">
              <a:solidFill>
                <a:schemeClr val="tx1"/>
              </a:solidFill>
              <a:prstDash val="solid"/>
              <a:miter lim="800000"/>
              <a:tailEnd type="triangle"/>
            </a:ln>
            <a:effectLst/>
          </p:spPr>
        </p:cxnSp>
        <p:sp>
          <p:nvSpPr>
            <p:cNvPr id="22" name="テキスト ボックス 21">
              <a:extLst>
                <a:ext uri="{FF2B5EF4-FFF2-40B4-BE49-F238E27FC236}">
                  <a16:creationId xmlns:a16="http://schemas.microsoft.com/office/drawing/2014/main" id="{EBAD6A99-D4EA-98CF-E62C-426222C71F62}"/>
                </a:ext>
              </a:extLst>
            </p:cNvPr>
            <p:cNvSpPr txBox="1"/>
            <p:nvPr/>
          </p:nvSpPr>
          <p:spPr>
            <a:xfrm>
              <a:off x="2159013" y="3860416"/>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p:grpSp>
      <mc:AlternateContent xmlns:mc="http://schemas.openxmlformats.org/markup-compatibility/2006" xmlns:a14="http://schemas.microsoft.com/office/drawing/2010/main">
        <mc:Choice Requires="a14">
          <p:graphicFrame>
            <p:nvGraphicFramePr>
              <p:cNvPr id="23" name="表 9">
                <a:extLst>
                  <a:ext uri="{FF2B5EF4-FFF2-40B4-BE49-F238E27FC236}">
                    <a16:creationId xmlns:a16="http://schemas.microsoft.com/office/drawing/2014/main" id="{9226DBD1-1D86-DB93-06B6-2B66D7085C69}"/>
                  </a:ext>
                </a:extLst>
              </p:cNvPr>
              <p:cNvGraphicFramePr>
                <a:graphicFrameLocks noGrp="1"/>
              </p:cNvGraphicFramePr>
              <p:nvPr/>
            </p:nvGraphicFramePr>
            <p:xfrm>
              <a:off x="2269483" y="441280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0" smtClean="0">
                                        <a:latin typeface="Cambria Math" panose="02040503050406030204" pitchFamily="18" charset="0"/>
                                      </a:rPr>
                                      <m:t>𝟏</m:t>
                                    </m:r>
                                  </m:sub>
                                </m:sSub>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𝟐</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𝟑</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23" name="表 9">
                <a:extLst>
                  <a:ext uri="{FF2B5EF4-FFF2-40B4-BE49-F238E27FC236}">
                    <a16:creationId xmlns:a16="http://schemas.microsoft.com/office/drawing/2014/main" id="{9226DBD1-1D86-DB93-06B6-2B66D7085C69}"/>
                  </a:ext>
                </a:extLst>
              </p:cNvPr>
              <p:cNvGraphicFramePr>
                <a:graphicFrameLocks noGrp="1"/>
              </p:cNvGraphicFramePr>
              <p:nvPr/>
            </p:nvGraphicFramePr>
            <p:xfrm>
              <a:off x="2269483" y="441280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t="-2857" r="-608333"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100000" t="-2857" r="-508333"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200000" t="-2857" r="-408333"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402778" t="-2857" r="-205556" b="-2857"/>
                          </a:stretch>
                        </a:blip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602778" t="-2857" r="-5556" b="-2857"/>
                          </a:stretch>
                        </a:blipFill>
                      </a:tcPr>
                    </a:tc>
                    <a:extLst>
                      <a:ext uri="{0D108BD9-81ED-4DB2-BD59-A6C34878D82A}">
                        <a16:rowId xmlns:a16="http://schemas.microsoft.com/office/drawing/2014/main" val="154204250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4" name="表 9">
                <a:extLst>
                  <a:ext uri="{FF2B5EF4-FFF2-40B4-BE49-F238E27FC236}">
                    <a16:creationId xmlns:a16="http://schemas.microsoft.com/office/drawing/2014/main" id="{7CEDE56D-A825-AEDB-AA6B-2C426066F3A0}"/>
                  </a:ext>
                </a:extLst>
              </p:cNvPr>
              <p:cNvGraphicFramePr>
                <a:graphicFrameLocks noGrp="1"/>
              </p:cNvGraphicFramePr>
              <p:nvPr>
                <p:extLst>
                  <p:ext uri="{D42A27DB-BD31-4B8C-83A1-F6EECF244321}">
                    <p14:modId xmlns:p14="http://schemas.microsoft.com/office/powerpoint/2010/main" val="3984121193"/>
                  </p:ext>
                </p:extLst>
              </p:nvPr>
            </p:nvGraphicFramePr>
            <p:xfrm>
              <a:off x="2299303" y="5279622"/>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𝟐</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𝟑</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24" name="表 9">
                <a:extLst>
                  <a:ext uri="{FF2B5EF4-FFF2-40B4-BE49-F238E27FC236}">
                    <a16:creationId xmlns:a16="http://schemas.microsoft.com/office/drawing/2014/main" id="{7CEDE56D-A825-AEDB-AA6B-2C426066F3A0}"/>
                  </a:ext>
                </a:extLst>
              </p:cNvPr>
              <p:cNvGraphicFramePr>
                <a:graphicFrameLocks noGrp="1"/>
              </p:cNvGraphicFramePr>
              <p:nvPr>
                <p:extLst>
                  <p:ext uri="{D42A27DB-BD31-4B8C-83A1-F6EECF244321}">
                    <p14:modId xmlns:p14="http://schemas.microsoft.com/office/powerpoint/2010/main" val="3984121193"/>
                  </p:ext>
                </p:extLst>
              </p:nvPr>
            </p:nvGraphicFramePr>
            <p:xfrm>
              <a:off x="2299303" y="5279622"/>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2778" r="-405556" b="-5714"/>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102778" r="-305556" b="-5714"/>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197297" r="-197297" b="-5714"/>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Fallback>
      </mc:AlternateContent>
      <p:sp>
        <p:nvSpPr>
          <p:cNvPr id="25" name="テキスト ボックス 24">
            <a:extLst>
              <a:ext uri="{FF2B5EF4-FFF2-40B4-BE49-F238E27FC236}">
                <a16:creationId xmlns:a16="http://schemas.microsoft.com/office/drawing/2014/main" id="{94CBDA79-E8D5-82AE-2056-21F9C246943B}"/>
              </a:ext>
            </a:extLst>
          </p:cNvPr>
          <p:cNvSpPr txBox="1"/>
          <p:nvPr/>
        </p:nvSpPr>
        <p:spPr>
          <a:xfrm>
            <a:off x="3692447" y="4404714"/>
            <a:ext cx="354584" cy="369332"/>
          </a:xfrm>
          <a:prstGeom prst="rect">
            <a:avLst/>
          </a:prstGeom>
          <a:noFill/>
        </p:spPr>
        <p:txBody>
          <a:bodyPr wrap="none" rtlCol="0">
            <a:spAutoFit/>
          </a:bodyPr>
          <a:lstStyle/>
          <a:p>
            <a:r>
              <a:rPr kumimoji="1" lang="en-US" altLang="ja-JP" dirty="0"/>
              <a:t>…</a:t>
            </a:r>
            <a:endParaRPr kumimoji="1" lang="ja-JP" altLang="en-US"/>
          </a:p>
        </p:txBody>
      </p:sp>
      <p:sp>
        <p:nvSpPr>
          <p:cNvPr id="26" name="テキスト ボックス 25">
            <a:extLst>
              <a:ext uri="{FF2B5EF4-FFF2-40B4-BE49-F238E27FC236}">
                <a16:creationId xmlns:a16="http://schemas.microsoft.com/office/drawing/2014/main" id="{6020AF7B-49D1-F81B-68C5-E534C2CCB2DC}"/>
              </a:ext>
            </a:extLst>
          </p:cNvPr>
          <p:cNvSpPr txBox="1"/>
          <p:nvPr/>
        </p:nvSpPr>
        <p:spPr>
          <a:xfrm>
            <a:off x="4610501" y="4404714"/>
            <a:ext cx="354584" cy="369332"/>
          </a:xfrm>
          <a:prstGeom prst="rect">
            <a:avLst/>
          </a:prstGeom>
          <a:noFill/>
        </p:spPr>
        <p:txBody>
          <a:bodyPr wrap="none" rtlCol="0">
            <a:spAutoFit/>
          </a:bodyPr>
          <a:lstStyle/>
          <a:p>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C70C27AB-85C9-D32F-9720-D9CA72F6CEB8}"/>
                  </a:ext>
                </a:extLst>
              </p:cNvPr>
              <p:cNvSpPr txBox="1"/>
              <p:nvPr/>
            </p:nvSpPr>
            <p:spPr>
              <a:xfrm>
                <a:off x="7979926" y="6189512"/>
                <a:ext cx="3676199" cy="378245"/>
              </a:xfrm>
              <a:prstGeom prst="rect">
                <a:avLst/>
              </a:prstGeom>
              <a:noFill/>
            </p:spPr>
            <p:txBody>
              <a:bodyPr wrap="none" rtlCol="0">
                <a:spAutoFit/>
              </a:bodyPr>
              <a:lstStyle/>
              <a:p>
                <a:r>
                  <a:rPr lang="en-US" altLang="ja-JP" dirty="0"/>
                  <a:t>(</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𝐩</m:t>
                        </m:r>
                      </m:e>
                      <m:sup>
                        <m:r>
                          <a:rPr lang="en-US" altLang="ja-JP" i="1">
                            <a:latin typeface="Cambria Math" panose="02040503050406030204" pitchFamily="18" charset="0"/>
                          </a:rPr>
                          <m:t>𝑖</m:t>
                        </m:r>
                      </m:sup>
                    </m:sSup>
                  </m:oMath>
                </a14:m>
                <a:r>
                  <a:rPr lang="ja-JP" altLang="en-US"/>
                  <a:t>：</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a:t>回目に追加されるアイテム</a:t>
                </a:r>
                <a:r>
                  <a:rPr lang="en-US" altLang="ja-JP" dirty="0"/>
                  <a:t>)</a:t>
                </a:r>
              </a:p>
            </p:txBody>
          </p:sp>
        </mc:Choice>
        <mc:Fallback xmlns="">
          <p:sp>
            <p:nvSpPr>
              <p:cNvPr id="28" name="テキスト ボックス 27">
                <a:extLst>
                  <a:ext uri="{FF2B5EF4-FFF2-40B4-BE49-F238E27FC236}">
                    <a16:creationId xmlns:a16="http://schemas.microsoft.com/office/drawing/2014/main" id="{C70C27AB-85C9-D32F-9720-D9CA72F6CEB8}"/>
                  </a:ext>
                </a:extLst>
              </p:cNvPr>
              <p:cNvSpPr txBox="1">
                <a:spLocks noRot="1" noChangeAspect="1" noMove="1" noResize="1" noEditPoints="1" noAdjustHandles="1" noChangeArrowheads="1" noChangeShapeType="1" noTextEdit="1"/>
              </p:cNvSpPr>
              <p:nvPr/>
            </p:nvSpPr>
            <p:spPr>
              <a:xfrm>
                <a:off x="7979926" y="6189512"/>
                <a:ext cx="3676199" cy="378245"/>
              </a:xfrm>
              <a:prstGeom prst="rect">
                <a:avLst/>
              </a:prstGeom>
              <a:blipFill>
                <a:blip r:embed="rId9"/>
                <a:stretch>
                  <a:fillRect l="-1379" t="-10000" r="-690"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AB5B6438-A6B8-5772-36B4-46ED24FD27B1}"/>
                  </a:ext>
                </a:extLst>
              </p:cNvPr>
              <p:cNvSpPr txBox="1"/>
              <p:nvPr/>
            </p:nvSpPr>
            <p:spPr>
              <a:xfrm>
                <a:off x="6730610" y="4654772"/>
                <a:ext cx="627543"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1" i="1" smtClean="0">
                              <a:latin typeface="Cambria Math" panose="02040503050406030204" pitchFamily="18" charset="0"/>
                            </a:rPr>
                          </m:ctrlPr>
                        </m:sSupPr>
                        <m:e>
                          <m:r>
                            <a:rPr kumimoji="1" lang="en-US" altLang="ja-JP" sz="3600" b="1" i="0" smtClean="0">
                              <a:latin typeface="Cambria Math" panose="02040503050406030204" pitchFamily="18" charset="0"/>
                            </a:rPr>
                            <m:t>𝐩</m:t>
                          </m:r>
                        </m:e>
                        <m:sup>
                          <m:r>
                            <a:rPr kumimoji="1" lang="en-US" altLang="ja-JP" sz="3600" b="1" i="1" smtClean="0">
                              <a:latin typeface="Cambria Math" panose="02040503050406030204" pitchFamily="18" charset="0"/>
                            </a:rPr>
                            <m:t>∗</m:t>
                          </m:r>
                        </m:sup>
                      </m:sSup>
                    </m:oMath>
                  </m:oMathPara>
                </a14:m>
                <a:endParaRPr kumimoji="1" lang="ja-JP" altLang="en-US" sz="2400" b="1"/>
              </a:p>
            </p:txBody>
          </p:sp>
        </mc:Choice>
        <mc:Fallback xmlns="">
          <p:sp>
            <p:nvSpPr>
              <p:cNvPr id="32" name="テキスト ボックス 31">
                <a:extLst>
                  <a:ext uri="{FF2B5EF4-FFF2-40B4-BE49-F238E27FC236}">
                    <a16:creationId xmlns:a16="http://schemas.microsoft.com/office/drawing/2014/main" id="{AB5B6438-A6B8-5772-36B4-46ED24FD27B1}"/>
                  </a:ext>
                </a:extLst>
              </p:cNvPr>
              <p:cNvSpPr txBox="1">
                <a:spLocks noRot="1" noChangeAspect="1" noMove="1" noResize="1" noEditPoints="1" noAdjustHandles="1" noChangeArrowheads="1" noChangeShapeType="1" noTextEdit="1"/>
              </p:cNvSpPr>
              <p:nvPr/>
            </p:nvSpPr>
            <p:spPr>
              <a:xfrm>
                <a:off x="6730610" y="4654772"/>
                <a:ext cx="627543" cy="646331"/>
              </a:xfrm>
              <a:prstGeom prst="rect">
                <a:avLst/>
              </a:prstGeom>
              <a:blipFill>
                <a:blip r:embed="rId10"/>
                <a:stretch>
                  <a:fillRect l="-9804" b="-17308"/>
                </a:stretch>
              </a:blipFill>
            </p:spPr>
            <p:txBody>
              <a:bodyPr/>
              <a:lstStyle/>
              <a:p>
                <a:r>
                  <a:rPr lang="ja-JP" altLang="en-US">
                    <a:noFill/>
                  </a:rPr>
                  <a:t> </a:t>
                </a:r>
              </a:p>
            </p:txBody>
          </p:sp>
        </mc:Fallback>
      </mc:AlternateContent>
      <p:sp>
        <p:nvSpPr>
          <p:cNvPr id="33" name="三角形 32">
            <a:extLst>
              <a:ext uri="{FF2B5EF4-FFF2-40B4-BE49-F238E27FC236}">
                <a16:creationId xmlns:a16="http://schemas.microsoft.com/office/drawing/2014/main" id="{64736027-A92A-63A4-A673-34C781B2F797}"/>
              </a:ext>
            </a:extLst>
          </p:cNvPr>
          <p:cNvSpPr/>
          <p:nvPr/>
        </p:nvSpPr>
        <p:spPr>
          <a:xfrm rot="5400000">
            <a:off x="5880381" y="4931143"/>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E25AD8D7-42EC-0814-6AF6-AF62EA846A40}"/>
              </a:ext>
            </a:extLst>
          </p:cNvPr>
          <p:cNvSpPr txBox="1"/>
          <p:nvPr/>
        </p:nvSpPr>
        <p:spPr>
          <a:xfrm>
            <a:off x="389789" y="3836170"/>
            <a:ext cx="1253613" cy="369332"/>
          </a:xfrm>
          <a:prstGeom prst="rect">
            <a:avLst/>
          </a:prstGeom>
          <a:noFill/>
        </p:spPr>
        <p:txBody>
          <a:bodyPr wrap="none" rtlCol="0">
            <a:spAutoFit/>
          </a:bodyPr>
          <a:lstStyle/>
          <a:p>
            <a:r>
              <a:rPr kumimoji="1" lang="en-US" altLang="ja-JP" b="1" dirty="0"/>
              <a:t>Step</a:t>
            </a:r>
            <a:r>
              <a:rPr kumimoji="1" lang="ja-JP" altLang="en-US" b="1"/>
              <a:t>２</a:t>
            </a:r>
            <a:r>
              <a:rPr kumimoji="1" lang="en-US" altLang="ja-JP" b="1" dirty="0"/>
              <a:t>, </a:t>
            </a:r>
            <a:r>
              <a:rPr kumimoji="1" lang="ja-JP" altLang="en-US" b="1"/>
              <a:t>３</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A2B43363-C668-E2AB-FB40-4E9B6E6D9F61}"/>
                  </a:ext>
                </a:extLst>
              </p:cNvPr>
              <p:cNvSpPr txBox="1"/>
              <p:nvPr/>
            </p:nvSpPr>
            <p:spPr>
              <a:xfrm>
                <a:off x="5199998" y="5462815"/>
                <a:ext cx="1773499" cy="400110"/>
              </a:xfrm>
              <a:prstGeom prst="rect">
                <a:avLst/>
              </a:prstGeom>
              <a:noFill/>
            </p:spPr>
            <p:txBody>
              <a:bodyPr wrap="none" rtlCol="0">
                <a:spAutoFit/>
              </a:bodyPr>
              <a:lstStyle/>
              <a:p>
                <a14:m>
                  <m:oMath xmlns:m="http://schemas.openxmlformats.org/officeDocument/2006/math">
                    <m:r>
                      <a:rPr lang="en-US" altLang="ja-JP" sz="2000" i="1" smtClean="0">
                        <a:solidFill>
                          <a:srgbClr val="1724FF"/>
                        </a:solidFill>
                        <a:latin typeface="Cambria Math" panose="02040503050406030204" pitchFamily="18" charset="0"/>
                      </a:rPr>
                      <m:t>𝑓</m:t>
                    </m:r>
                    <m:d>
                      <m:dPr>
                        <m:ctrlPr>
                          <a:rPr lang="en-US" altLang="ja-JP" sz="2000"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𝐩</m:t>
                        </m:r>
                        <m:r>
                          <a:rPr lang="en-US" altLang="ja-JP" sz="2000"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e>
                    </m:d>
                  </m:oMath>
                </a14:m>
                <a:r>
                  <a:rPr kumimoji="1" lang="en-US" altLang="ja-JP" sz="2000" dirty="0"/>
                  <a:t> </a:t>
                </a:r>
                <a:r>
                  <a:rPr lang="ja-JP" altLang="en-US" sz="2000"/>
                  <a:t>を</a:t>
                </a:r>
                <a:r>
                  <a:rPr kumimoji="1" lang="ja-JP" altLang="en-US" sz="2000"/>
                  <a:t>計算</a:t>
                </a:r>
                <a:endParaRPr kumimoji="1" lang="en-US" altLang="ja-JP" sz="2000" dirty="0"/>
              </a:p>
            </p:txBody>
          </p:sp>
        </mc:Choice>
        <mc:Fallback xmlns="">
          <p:sp>
            <p:nvSpPr>
              <p:cNvPr id="36" name="テキスト ボックス 35">
                <a:extLst>
                  <a:ext uri="{FF2B5EF4-FFF2-40B4-BE49-F238E27FC236}">
                    <a16:creationId xmlns:a16="http://schemas.microsoft.com/office/drawing/2014/main" id="{A2B43363-C668-E2AB-FB40-4E9B6E6D9F61}"/>
                  </a:ext>
                </a:extLst>
              </p:cNvPr>
              <p:cNvSpPr txBox="1">
                <a:spLocks noRot="1" noChangeAspect="1" noMove="1" noResize="1" noEditPoints="1" noAdjustHandles="1" noChangeArrowheads="1" noChangeShapeType="1" noTextEdit="1"/>
              </p:cNvSpPr>
              <p:nvPr/>
            </p:nvSpPr>
            <p:spPr>
              <a:xfrm>
                <a:off x="5199998" y="5462815"/>
                <a:ext cx="1773499" cy="400110"/>
              </a:xfrm>
              <a:prstGeom prst="rect">
                <a:avLst/>
              </a:prstGeom>
              <a:blipFill>
                <a:blip r:embed="rId11"/>
                <a:stretch>
                  <a:fillRect l="-1418" t="-6250" r="-2128" b="-28125"/>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D6439998-BC9F-CC2A-0BB2-E80096D3FE24}"/>
              </a:ext>
            </a:extLst>
          </p:cNvPr>
          <p:cNvSpPr txBox="1"/>
          <p:nvPr/>
        </p:nvSpPr>
        <p:spPr>
          <a:xfrm>
            <a:off x="7479891" y="5461200"/>
            <a:ext cx="697627" cy="400110"/>
          </a:xfrm>
          <a:prstGeom prst="rect">
            <a:avLst/>
          </a:prstGeom>
          <a:noFill/>
        </p:spPr>
        <p:txBody>
          <a:bodyPr wrap="none" rtlCol="0">
            <a:spAutoFit/>
          </a:bodyPr>
          <a:lstStyle/>
          <a:p>
            <a:r>
              <a:rPr kumimoji="1" lang="ja-JP" altLang="en-US" sz="2000"/>
              <a:t>追加</a:t>
            </a:r>
          </a:p>
        </p:txBody>
      </p:sp>
      <p:sp>
        <p:nvSpPr>
          <p:cNvPr id="38" name="三角形 37">
            <a:extLst>
              <a:ext uri="{FF2B5EF4-FFF2-40B4-BE49-F238E27FC236}">
                <a16:creationId xmlns:a16="http://schemas.microsoft.com/office/drawing/2014/main" id="{A63FF5A1-B39F-9DED-E168-709F52F648C8}"/>
              </a:ext>
            </a:extLst>
          </p:cNvPr>
          <p:cNvSpPr/>
          <p:nvPr/>
        </p:nvSpPr>
        <p:spPr>
          <a:xfrm rot="5400000">
            <a:off x="7479323" y="4932000"/>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C6CDC2E-8304-C1B7-28F5-9BF494DCC81C}"/>
                  </a:ext>
                </a:extLst>
              </p:cNvPr>
              <p:cNvSpPr txBox="1"/>
              <p:nvPr/>
            </p:nvSpPr>
            <p:spPr>
              <a:xfrm>
                <a:off x="9215072" y="4380898"/>
                <a:ext cx="1088845"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5" name="テキスト ボックス 4">
                <a:extLst>
                  <a:ext uri="{FF2B5EF4-FFF2-40B4-BE49-F238E27FC236}">
                    <a16:creationId xmlns:a16="http://schemas.microsoft.com/office/drawing/2014/main" id="{4C6CDC2E-8304-C1B7-28F5-9BF494DCC81C}"/>
                  </a:ext>
                </a:extLst>
              </p:cNvPr>
              <p:cNvSpPr txBox="1">
                <a:spLocks noRot="1" noChangeAspect="1" noMove="1" noResize="1" noEditPoints="1" noAdjustHandles="1" noChangeArrowheads="1" noChangeShapeType="1" noTextEdit="1"/>
              </p:cNvSpPr>
              <p:nvPr/>
            </p:nvSpPr>
            <p:spPr>
              <a:xfrm>
                <a:off x="9215072" y="4380898"/>
                <a:ext cx="1088845" cy="369332"/>
              </a:xfrm>
              <a:prstGeom prst="rect">
                <a:avLst/>
              </a:prstGeom>
              <a:blipFill>
                <a:blip r:embed="rId12"/>
                <a:stretch>
                  <a:fillRect l="-4598" t="-6897" b="-275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9">
                <a:extLst>
                  <a:ext uri="{FF2B5EF4-FFF2-40B4-BE49-F238E27FC236}">
                    <a16:creationId xmlns:a16="http://schemas.microsoft.com/office/drawing/2014/main" id="{857C6F7C-91DB-2816-6228-2FC645D22080}"/>
                  </a:ext>
                </a:extLst>
              </p:cNvPr>
              <p:cNvGraphicFramePr>
                <a:graphicFrameLocks noGrp="1"/>
              </p:cNvGraphicFramePr>
              <p:nvPr>
                <p:extLst>
                  <p:ext uri="{D42A27DB-BD31-4B8C-83A1-F6EECF244321}">
                    <p14:modId xmlns:p14="http://schemas.microsoft.com/office/powerpoint/2010/main" val="2443809617"/>
                  </p:ext>
                </p:extLst>
              </p:nvPr>
            </p:nvGraphicFramePr>
            <p:xfrm>
              <a:off x="8554217" y="480321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𝟐</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𝟑</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2"/>
                                        </a:solidFill>
                                        <a:latin typeface="Cambria Math" panose="02040503050406030204" pitchFamily="18" charset="0"/>
                                      </a:rPr>
                                    </m:ctrlPr>
                                  </m:sSupPr>
                                  <m:e>
                                    <m:r>
                                      <a:rPr kumimoji="1" lang="en-US" altLang="ja-JP" b="1" i="0" smtClean="0">
                                        <a:solidFill>
                                          <a:schemeClr val="tx2"/>
                                        </a:solidFill>
                                        <a:latin typeface="Cambria Math" panose="02040503050406030204" pitchFamily="18" charset="0"/>
                                      </a:rPr>
                                      <m:t>𝐩</m:t>
                                    </m:r>
                                  </m:e>
                                  <m:sup>
                                    <m:r>
                                      <a:rPr kumimoji="1" lang="en-US" altLang="ja-JP" b="1" i="1" smtClean="0">
                                        <a:solidFill>
                                          <a:schemeClr val="tx2"/>
                                        </a:solidFill>
                                        <a:latin typeface="Cambria Math" panose="02040503050406030204" pitchFamily="18" charset="0"/>
                                      </a:rPr>
                                      <m:t>𝒌</m:t>
                                    </m:r>
                                  </m:sup>
                                </m:sSup>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6" name="表 9">
                <a:extLst>
                  <a:ext uri="{FF2B5EF4-FFF2-40B4-BE49-F238E27FC236}">
                    <a16:creationId xmlns:a16="http://schemas.microsoft.com/office/drawing/2014/main" id="{857C6F7C-91DB-2816-6228-2FC645D22080}"/>
                  </a:ext>
                </a:extLst>
              </p:cNvPr>
              <p:cNvGraphicFramePr>
                <a:graphicFrameLocks noGrp="1"/>
              </p:cNvGraphicFramePr>
              <p:nvPr>
                <p:extLst>
                  <p:ext uri="{D42A27DB-BD31-4B8C-83A1-F6EECF244321}">
                    <p14:modId xmlns:p14="http://schemas.microsoft.com/office/powerpoint/2010/main" val="2443809617"/>
                  </p:ext>
                </p:extLst>
              </p:nvPr>
            </p:nvGraphicFramePr>
            <p:xfrm>
              <a:off x="8554217" y="480321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2778" t="-2857" r="-4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102778" t="-2857" r="-3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197297" t="-2857" r="-197297"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405556" t="-2857" r="-2778" b="-2857"/>
                          </a:stretch>
                        </a:blipFill>
                      </a:tcPr>
                    </a:tc>
                    <a:extLst>
                      <a:ext uri="{0D108BD9-81ED-4DB2-BD59-A6C34878D82A}">
                        <a16:rowId xmlns:a16="http://schemas.microsoft.com/office/drawing/2014/main" val="1542042504"/>
                      </a:ext>
                    </a:extLst>
                  </a:tr>
                </a:tbl>
              </a:graphicData>
            </a:graphic>
          </p:graphicFrame>
        </mc:Fallback>
      </mc:AlternateContent>
      <p:grpSp>
        <p:nvGrpSpPr>
          <p:cNvPr id="31" name="グループ化 30">
            <a:extLst>
              <a:ext uri="{FF2B5EF4-FFF2-40B4-BE49-F238E27FC236}">
                <a16:creationId xmlns:a16="http://schemas.microsoft.com/office/drawing/2014/main" id="{1BBC689D-4973-43F1-7688-8D2E09B351A2}"/>
              </a:ext>
            </a:extLst>
          </p:cNvPr>
          <p:cNvGrpSpPr/>
          <p:nvPr/>
        </p:nvGrpSpPr>
        <p:grpSpPr>
          <a:xfrm>
            <a:off x="3593077" y="6000092"/>
            <a:ext cx="2101754" cy="610912"/>
            <a:chOff x="3593077" y="6000092"/>
            <a:chExt cx="2101754" cy="610912"/>
          </a:xfrm>
        </p:grpSpPr>
        <p:sp>
          <p:nvSpPr>
            <p:cNvPr id="34" name="四角形吹き出し 33">
              <a:extLst>
                <a:ext uri="{FF2B5EF4-FFF2-40B4-BE49-F238E27FC236}">
                  <a16:creationId xmlns:a16="http://schemas.microsoft.com/office/drawing/2014/main" id="{574BCC02-13F2-4A65-6FDA-ACBCD1371877}"/>
                </a:ext>
              </a:extLst>
            </p:cNvPr>
            <p:cNvSpPr/>
            <p:nvPr/>
          </p:nvSpPr>
          <p:spPr>
            <a:xfrm>
              <a:off x="3593077" y="6000092"/>
              <a:ext cx="2101754" cy="610912"/>
            </a:xfrm>
            <a:prstGeom prst="wedgeRectCallout">
              <a:avLst>
                <a:gd name="adj1" fmla="val 32492"/>
                <a:gd name="adj2" fmla="val -68050"/>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6C90E4D6-58FF-F2DA-C865-DA40AA5E787D}"/>
                </a:ext>
              </a:extLst>
            </p:cNvPr>
            <p:cNvSpPr txBox="1"/>
            <p:nvPr/>
          </p:nvSpPr>
          <p:spPr>
            <a:xfrm>
              <a:off x="4013712" y="6124985"/>
              <a:ext cx="1210588" cy="400110"/>
            </a:xfrm>
            <a:prstGeom prst="rect">
              <a:avLst/>
            </a:prstGeom>
            <a:noFill/>
          </p:spPr>
          <p:txBody>
            <a:bodyPr wrap="none" rtlCol="0">
              <a:spAutoFit/>
            </a:bodyPr>
            <a:lstStyle/>
            <a:p>
              <a:r>
                <a:rPr kumimoji="1" lang="ja-JP" altLang="en-US" sz="2000"/>
                <a:t>距離計算</a:t>
              </a:r>
            </a:p>
          </p:txBody>
        </p:sp>
      </p:grpSp>
      <p:sp>
        <p:nvSpPr>
          <p:cNvPr id="7" name="テキスト ボックス 6">
            <a:extLst>
              <a:ext uri="{FF2B5EF4-FFF2-40B4-BE49-F238E27FC236}">
                <a16:creationId xmlns:a16="http://schemas.microsoft.com/office/drawing/2014/main" id="{00B9542D-DF93-C17C-5B0F-5F744DC759C2}"/>
              </a:ext>
            </a:extLst>
          </p:cNvPr>
          <p:cNvSpPr txBox="1"/>
          <p:nvPr/>
        </p:nvSpPr>
        <p:spPr>
          <a:xfrm>
            <a:off x="3720514" y="5232239"/>
            <a:ext cx="354584" cy="369332"/>
          </a:xfrm>
          <a:prstGeom prst="rect">
            <a:avLst/>
          </a:prstGeom>
          <a:noFill/>
        </p:spPr>
        <p:txBody>
          <a:bodyPr wrap="none" rtlCol="0">
            <a:spAutoFit/>
          </a:bodyPr>
          <a:lstStyle/>
          <a:p>
            <a:r>
              <a:rPr kumimoji="1" lang="en-US" altLang="ja-JP" dirty="0"/>
              <a:t>…</a:t>
            </a:r>
            <a:endParaRPr kumimoji="1" lang="ja-JP" altLang="en-US"/>
          </a:p>
        </p:txBody>
      </p:sp>
      <p:sp>
        <p:nvSpPr>
          <p:cNvPr id="8" name="テキスト ボックス 7">
            <a:extLst>
              <a:ext uri="{FF2B5EF4-FFF2-40B4-BE49-F238E27FC236}">
                <a16:creationId xmlns:a16="http://schemas.microsoft.com/office/drawing/2014/main" id="{E5B52ADD-1F2A-0B61-0C63-F5455D1F3099}"/>
              </a:ext>
            </a:extLst>
          </p:cNvPr>
          <p:cNvSpPr txBox="1"/>
          <p:nvPr/>
        </p:nvSpPr>
        <p:spPr>
          <a:xfrm>
            <a:off x="9976227" y="4753457"/>
            <a:ext cx="354584" cy="369332"/>
          </a:xfrm>
          <a:prstGeom prst="rect">
            <a:avLst/>
          </a:prstGeom>
          <a:noFill/>
        </p:spPr>
        <p:txBody>
          <a:bodyPr wrap="none" rtlCol="0">
            <a:spAutoFit/>
          </a:bodyPr>
          <a:lstStyle/>
          <a:p>
            <a:r>
              <a:rPr kumimoji="1" lang="en-US" altLang="ja-JP" dirty="0"/>
              <a:t>…</a:t>
            </a:r>
            <a:endParaRPr kumimoji="1" lang="ja-JP" altLang="en-US"/>
          </a:p>
        </p:txBody>
      </p:sp>
    </p:spTree>
    <p:extLst>
      <p:ext uri="{BB962C8B-B14F-4D97-AF65-F5344CB8AC3E}">
        <p14:creationId xmlns:p14="http://schemas.microsoft.com/office/powerpoint/2010/main" val="3763005237"/>
      </p:ext>
    </p:extLst>
  </p:cSld>
  <p:clrMapOvr>
    <a:masterClrMapping/>
  </p:clrMapOvr>
</p:sld>
</file>

<file path=ppt/theme/theme1.xml><?xml version="1.0" encoding="utf-8"?>
<a:theme xmlns:a="http://schemas.openxmlformats.org/drawingml/2006/main" name="Office テーマ">
  <a:themeElements>
    <a:clrScheme name="ユーザー定義 2">
      <a:dk1>
        <a:srgbClr val="000000"/>
      </a:dk1>
      <a:lt1>
        <a:srgbClr val="FFFFFF"/>
      </a:lt1>
      <a:dk2>
        <a:srgbClr val="FF2600"/>
      </a:dk2>
      <a:lt2>
        <a:srgbClr val="D5EBFE"/>
      </a:lt2>
      <a:accent1>
        <a:srgbClr val="44536A"/>
      </a:accent1>
      <a:accent2>
        <a:srgbClr val="13284F"/>
      </a:accent2>
      <a:accent3>
        <a:srgbClr val="277990"/>
      </a:accent3>
      <a:accent4>
        <a:srgbClr val="1AB39F"/>
      </a:accent4>
      <a:accent5>
        <a:srgbClr val="38A6CA"/>
      </a:accent5>
      <a:accent6>
        <a:srgbClr val="EC7D30"/>
      </a:accent6>
      <a:hlink>
        <a:srgbClr val="13284F"/>
      </a:hlink>
      <a:folHlink>
        <a:srgbClr val="38A6CA"/>
      </a:folHlink>
    </a:clrScheme>
    <a:fontScheme name="Meiryo_SegoeUI">
      <a:majorFont>
        <a:latin typeface="Segoe UI"/>
        <a:ea typeface="Meiryo"/>
        <a:cs typeface=""/>
      </a:majorFont>
      <a:minorFont>
        <a:latin typeface="Segoe UI"/>
        <a:ea typeface="Meiry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w="12700">
          <a:noFill/>
        </a:ln>
      </a:spPr>
      <a:bodyPr rtlCol="0" anchor="ctr"/>
      <a:lstStyle>
        <a:defPPr algn="ctr">
          <a:defRPr kumimoji="1"/>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7774</TotalTime>
  <Words>1973</Words>
  <Application>Microsoft Macintosh PowerPoint</Application>
  <PresentationFormat>ワイド画面</PresentationFormat>
  <Paragraphs>637</Paragraphs>
  <Slides>17</Slides>
  <Notes>17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17</vt:i4>
      </vt:variant>
    </vt:vector>
  </HeadingPairs>
  <TitlesOfParts>
    <vt:vector size="26" baseType="lpstr">
      <vt:lpstr>Hiragino Sans</vt:lpstr>
      <vt:lpstr>游ゴシック</vt:lpstr>
      <vt:lpstr>Arial</vt:lpstr>
      <vt:lpstr>Calibri</vt:lpstr>
      <vt:lpstr>Cambria Math</vt:lpstr>
      <vt:lpstr>Helvetica Neue</vt:lpstr>
      <vt:lpstr>Segoe UI</vt:lpstr>
      <vt:lpstr>Wingdings</vt:lpstr>
      <vt:lpstr>Office テーマ</vt:lpstr>
      <vt:lpstr>Solving Diversity-Aware Maximum Inner Product Search Efficiently and Effectively</vt:lpstr>
      <vt:lpstr>背景</vt:lpstr>
      <vt:lpstr>k 最大内積探索（k-MIPS）</vt:lpstr>
      <vt:lpstr>多様性を考慮した k-MIPS ｜定式化</vt:lpstr>
      <vt:lpstr>ケーススタディ：MovieLens におけるユーザの推薦リストの変化</vt:lpstr>
      <vt:lpstr>貪欲法：多様性を考慮した k-MIPS は NP 困難</vt:lpstr>
      <vt:lpstr>貪欲法：多様性を考慮した k-MIPS は NP 困難</vt:lpstr>
      <vt:lpstr>貪欲法：多様性を考慮した k-MIPS は NP 困難</vt:lpstr>
      <vt:lpstr>貪欲法：多様性を考慮した k-MIPS は NP 困難</vt:lpstr>
      <vt:lpstr>貪欲法｜課題</vt:lpstr>
      <vt:lpstr>IP-Greedy（提案手法）｜アイデア</vt:lpstr>
      <vt:lpstr>IP-Greedy｜理論</vt:lpstr>
      <vt:lpstr>IP-Greedy｜オンライン</vt:lpstr>
      <vt:lpstr>評価実験</vt:lpstr>
      <vt:lpstr>実験結果：λ の影響（k=10）（λ が小さいほど多様性を考慮）</vt:lpstr>
      <vt:lpstr>実験結果：λ の影響（k=10）（λ が小さいほど多様性を考慮）</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User</dc:creator>
  <cp:lastModifiedBy>Microsoft Office User</cp:lastModifiedBy>
  <cp:revision>401</cp:revision>
  <dcterms:created xsi:type="dcterms:W3CDTF">2022-05-10T15:29:37Z</dcterms:created>
  <dcterms:modified xsi:type="dcterms:W3CDTF">2022-10-22T03:23:37Z</dcterms:modified>
</cp:coreProperties>
</file>