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24" r:id="rId2"/>
    <p:sldId id="334" r:id="rId3"/>
    <p:sldId id="354" r:id="rId4"/>
    <p:sldId id="332" r:id="rId5"/>
    <p:sldId id="333" r:id="rId6"/>
    <p:sldId id="265" r:id="rId7"/>
    <p:sldId id="296" r:id="rId8"/>
    <p:sldId id="336" r:id="rId9"/>
    <p:sldId id="337" r:id="rId10"/>
    <p:sldId id="342" r:id="rId11"/>
    <p:sldId id="345" r:id="rId12"/>
    <p:sldId id="343" r:id="rId13"/>
    <p:sldId id="344" r:id="rId14"/>
    <p:sldId id="266" r:id="rId15"/>
    <p:sldId id="348" r:id="rId16"/>
    <p:sldId id="290" r:id="rId17"/>
    <p:sldId id="291" r:id="rId18"/>
    <p:sldId id="355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721" autoAdjust="0"/>
  </p:normalViewPr>
  <p:slideViewPr>
    <p:cSldViewPr>
      <p:cViewPr varScale="1">
        <p:scale>
          <a:sx n="69" d="100"/>
          <a:sy n="69" d="100"/>
        </p:scale>
        <p:origin x="6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2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4EB5D6A1-E25E-40F2-9D21-8D0AFB4714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7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2E77116A-E1FE-4ABE-AF56-FD53ECCEE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2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7116A-E1FE-4ABE-AF56-FD53ECCEEC4B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4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5E472-D121-4966-8956-D6DACDE3B6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E2372-0782-4ABA-BC0A-0CF71E051CDA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809AD-CE8C-48EB-B62E-82BF1472D12E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F3F55-DD1A-4754-93B4-4E5FB9F7049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96E94-2D28-4801-8B54-A6C8DA536727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A28E6-A2A2-4D6C-96BA-21B91CE2172C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95550-90F2-4F22-ADCA-18969D58793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202FB-26DA-461C-939E-613D8DA2AA1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E01AC-2349-4063-86B4-CF42B646CBB8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A407-2648-4F15-9E4E-2E043F1018D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91A-CA7C-4D89-A03E-C9589CF3EC5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67744" y="700210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Introduction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fld id="{A135F74A-1D49-487B-9601-E0259E40EB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Introduction</a:t>
            </a:r>
            <a:endParaRPr lang="en-US" altLang="zh-TW" sz="2400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2800" dirty="0"/>
              <a:t>Grace J. Hwang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Readings: Chapter 1, </a:t>
            </a:r>
            <a:r>
              <a:rPr lang="en-US" altLang="zh-TW" sz="2400" dirty="0" err="1"/>
              <a:t>Ethem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Alpaydin</a:t>
            </a:r>
            <a:r>
              <a:rPr lang="en-US" altLang="zh-TW" sz="2400" dirty="0"/>
              <a:t> — 3rd </a:t>
            </a:r>
            <a:r>
              <a:rPr lang="en-US" altLang="zh-TW" sz="2400" dirty="0" err="1" smtClean="0"/>
              <a:t>ed</a:t>
            </a:r>
            <a:endParaRPr lang="en-US" altLang="zh-TW" sz="240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F024361-F310-4989-A843-28A3255D0366}" type="slidenum">
              <a:rPr lang="en-US" altLang="zh-TW" smtClean="0"/>
              <a:pPr/>
              <a:t>1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7023" y="798513"/>
            <a:ext cx="8229600" cy="1143000"/>
          </a:xfrm>
        </p:spPr>
        <p:txBody>
          <a:bodyPr/>
          <a:lstStyle/>
          <a:p>
            <a:r>
              <a:rPr lang="en-US" altLang="zh-TW" dirty="0"/>
              <a:t>Supervised Learning: Uses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1513"/>
            <a:ext cx="8229600" cy="41846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800" i="1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Prediction of future cases: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 Use the rule to predict the output for future inputs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Knowledge extraction: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The rule is easy to understand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Compression: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The rule is simpler than the data it </a:t>
            </a:r>
            <a:r>
              <a:rPr lang="en-US" altLang="zh-TW" sz="2400" dirty="0" smtClean="0"/>
              <a:t>explains</a:t>
            </a:r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E7F-39EC-438D-BEFD-51F729D7FECE}" type="slidenum">
              <a:rPr lang="en-US" altLang="zh-TW" smtClean="0"/>
              <a:pPr/>
              <a:t>10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Classification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Example: Credit scoring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Differentiating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    between low-risk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    and high-risk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    customers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     their </a:t>
            </a:r>
            <a:r>
              <a:rPr lang="en-US" altLang="zh-TW" sz="2400" i="1" dirty="0">
                <a:solidFill>
                  <a:schemeClr val="hlink"/>
                </a:solidFill>
              </a:rPr>
              <a:t>income</a:t>
            </a:r>
            <a:r>
              <a:rPr lang="en-US" altLang="zh-TW" sz="2400" i="1" dirty="0"/>
              <a:t> </a:t>
            </a:r>
            <a:r>
              <a:rPr lang="en-US" altLang="zh-TW" sz="2400" dirty="0"/>
              <a:t>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     </a:t>
            </a:r>
            <a:r>
              <a:rPr lang="en-US" altLang="zh-TW" sz="2400" i="1" dirty="0">
                <a:solidFill>
                  <a:schemeClr val="hlink"/>
                </a:solidFill>
              </a:rPr>
              <a:t>savings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Discriminant: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IF </a:t>
            </a:r>
            <a:r>
              <a:rPr lang="en-US" altLang="zh-TW" sz="2000" i="1" dirty="0">
                <a:solidFill>
                  <a:schemeClr val="hlink"/>
                </a:solidFill>
              </a:rPr>
              <a:t>income </a:t>
            </a:r>
            <a:r>
              <a:rPr lang="en-US" altLang="zh-TW" sz="2000" dirty="0">
                <a:solidFill>
                  <a:schemeClr val="hlink"/>
                </a:solidFill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θ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1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solidFill>
                  <a:schemeClr val="hlink"/>
                </a:solidFill>
              </a:rPr>
              <a:t>savings</a:t>
            </a:r>
            <a:r>
              <a:rPr lang="en-US" altLang="zh-TW" sz="2000" i="1" dirty="0"/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hlink"/>
                </a:solidFill>
              </a:rPr>
              <a:t>θ</a:t>
            </a:r>
            <a:r>
              <a:rPr lang="en-US" altLang="zh-TW" sz="2000" baseline="-25000" dirty="0">
                <a:solidFill>
                  <a:schemeClr val="hlink"/>
                </a:solidFill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THEN low-risk ELSE high-risk</a:t>
            </a:r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08300" y="6339918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94F0-8911-41EC-BDA1-9FB395D26AA9}" type="slidenum">
              <a:rPr lang="en-US" altLang="zh-TW" smtClean="0"/>
              <a:pPr/>
              <a:t>11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4140200" y="1700213"/>
            <a:ext cx="4392613" cy="3084512"/>
            <a:chOff x="2608" y="1298"/>
            <a:chExt cx="2767" cy="1943"/>
          </a:xfrm>
        </p:grpSpPr>
        <p:pic>
          <p:nvPicPr>
            <p:cNvPr id="1085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8" y="1298"/>
              <a:ext cx="2767" cy="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2744" y="1389"/>
              <a:ext cx="181" cy="36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4558" y="2976"/>
              <a:ext cx="318" cy="1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4332" y="1616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3107" y="2432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Unsupervised Learning</a:t>
            </a:r>
            <a:endParaRPr lang="en-US" altLang="zh-TW" i="1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 </a:t>
            </a:r>
            <a:r>
              <a:rPr lang="en-US" altLang="zh-TW" dirty="0" smtClean="0"/>
              <a:t>output labels</a:t>
            </a:r>
            <a:endParaRPr lang="en-US" altLang="zh-TW" dirty="0"/>
          </a:p>
          <a:p>
            <a:r>
              <a:rPr lang="en-US" altLang="zh-TW" dirty="0" smtClean="0"/>
              <a:t>Clustering</a:t>
            </a:r>
            <a:r>
              <a:rPr lang="en-US" altLang="zh-TW" dirty="0"/>
              <a:t>: Grouping similar instances</a:t>
            </a:r>
          </a:p>
          <a:p>
            <a:r>
              <a:rPr lang="en-US" altLang="zh-TW" dirty="0" smtClean="0"/>
              <a:t>Example </a:t>
            </a:r>
            <a:r>
              <a:rPr lang="en-US" altLang="zh-TW" dirty="0"/>
              <a:t>applications</a:t>
            </a:r>
          </a:p>
          <a:p>
            <a:pPr lvl="1"/>
            <a:r>
              <a:rPr lang="en-US" altLang="zh-TW" dirty="0" smtClean="0"/>
              <a:t>Customer </a:t>
            </a:r>
            <a:r>
              <a:rPr lang="en-US" altLang="zh-TW" dirty="0"/>
              <a:t>segmentation in </a:t>
            </a:r>
            <a:r>
              <a:rPr lang="en-US" altLang="zh-TW" dirty="0" smtClean="0"/>
              <a:t>customer relationship management (CRM)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99792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B1E7-8464-4104-B990-AF894AF2F46B}" type="slidenum">
              <a:rPr lang="en-US" altLang="zh-TW" smtClean="0"/>
              <a:pPr/>
              <a:t>12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Reinforcement Learning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Learning </a:t>
            </a:r>
            <a:r>
              <a:rPr lang="en-US" altLang="zh-TW" dirty="0"/>
              <a:t>a policy: A sequence of outputs</a:t>
            </a:r>
          </a:p>
          <a:p>
            <a:r>
              <a:rPr lang="en-US" altLang="zh-TW" dirty="0" smtClean="0"/>
              <a:t>No </a:t>
            </a:r>
            <a:r>
              <a:rPr lang="en-US" altLang="zh-TW" dirty="0"/>
              <a:t>supervised output but delayed reward</a:t>
            </a:r>
          </a:p>
          <a:p>
            <a:r>
              <a:rPr lang="en-US" altLang="zh-TW" dirty="0" smtClean="0"/>
              <a:t>Example </a:t>
            </a:r>
            <a:r>
              <a:rPr lang="en-US" altLang="zh-TW" dirty="0"/>
              <a:t>applications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Game </a:t>
            </a:r>
            <a:r>
              <a:rPr lang="en-US" altLang="zh-TW" dirty="0" smtClean="0"/>
              <a:t>playing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99792" y="6375350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A6C7-CDAA-40D1-A5BB-A2DC06880447}" type="slidenum">
              <a:rPr lang="en-US" altLang="zh-TW" smtClean="0"/>
              <a:pPr/>
              <a:t>13</a:t>
            </a:fld>
            <a:r>
              <a:rPr lang="en-US" altLang="zh-TW" dirty="0" smtClean="0"/>
              <a:t>/19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Relevant Disciplines of </a:t>
            </a:r>
            <a:br>
              <a:rPr lang="en-US" altLang="zh-TW" dirty="0"/>
            </a:br>
            <a:r>
              <a:rPr lang="en-US" altLang="zh-TW" dirty="0"/>
              <a:t>Machine Learning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/>
              <a:t>Artificial Intelligence</a:t>
            </a:r>
          </a:p>
          <a:p>
            <a:r>
              <a:rPr lang="en-US" altLang="zh-TW" dirty="0"/>
              <a:t>Probability, statistics</a:t>
            </a:r>
          </a:p>
          <a:p>
            <a:r>
              <a:rPr lang="en-US" altLang="zh-TW" dirty="0"/>
              <a:t>Complexity theory</a:t>
            </a:r>
          </a:p>
          <a:p>
            <a:r>
              <a:rPr lang="en-US" altLang="zh-TW" dirty="0"/>
              <a:t>Control theory</a:t>
            </a:r>
          </a:p>
          <a:p>
            <a:r>
              <a:rPr lang="en-US" altLang="zh-TW" dirty="0"/>
              <a:t>Information theory</a:t>
            </a:r>
          </a:p>
          <a:p>
            <a:r>
              <a:rPr lang="en-US" altLang="zh-TW" dirty="0"/>
              <a:t>Philosophy</a:t>
            </a:r>
          </a:p>
          <a:p>
            <a:r>
              <a:rPr lang="en-US" altLang="zh-TW" dirty="0"/>
              <a:t>Psychology &amp; neurobiology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9ACD-EDEE-4FCD-A8D1-864793183100}" type="slidenum">
              <a:rPr lang="en-US" altLang="zh-TW" smtClean="0"/>
              <a:pPr/>
              <a:t>14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What Questions Should We Ask about Machine Learning?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29B8B8C-B32A-41CE-951A-249206BCBB5D}" type="slidenum">
              <a:rPr lang="en-US" altLang="zh-TW" smtClean="0"/>
              <a:pPr/>
              <a:t>15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Useful </a:t>
            </a:r>
            <a:r>
              <a:rPr lang="en-US" altLang="zh-TW" dirty="0" smtClean="0"/>
              <a:t>Perspectives </a:t>
            </a:r>
            <a:r>
              <a:rPr lang="en-US" altLang="zh-TW" dirty="0"/>
              <a:t>of </a:t>
            </a:r>
            <a:br>
              <a:rPr lang="en-US" altLang="zh-TW" dirty="0"/>
            </a:br>
            <a:r>
              <a:rPr lang="en-US" altLang="zh-TW" dirty="0"/>
              <a:t>Machine Learning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US" altLang="zh-TW" dirty="0"/>
              <a:t>Search in space of hypotheses</a:t>
            </a:r>
          </a:p>
          <a:p>
            <a:pPr lvl="1"/>
            <a:r>
              <a:rPr lang="en-US" altLang="zh-TW" dirty="0"/>
              <a:t>usually a </a:t>
            </a:r>
            <a:r>
              <a:rPr lang="en-US" altLang="zh-TW" i="1" dirty="0"/>
              <a:t>large</a:t>
            </a:r>
            <a:r>
              <a:rPr lang="en-US" altLang="zh-TW" dirty="0"/>
              <a:t> space</a:t>
            </a:r>
          </a:p>
          <a:p>
            <a:pPr lvl="1"/>
            <a:r>
              <a:rPr lang="en-US" altLang="zh-TW" dirty="0"/>
              <a:t>find the one best fitting to examples and prior knowledge</a:t>
            </a:r>
          </a:p>
          <a:p>
            <a:r>
              <a:rPr lang="en-US" altLang="zh-TW" dirty="0"/>
              <a:t>Different spaces depending on the target function and representation</a:t>
            </a:r>
          </a:p>
          <a:p>
            <a:r>
              <a:rPr lang="en-US" altLang="zh-TW" dirty="0"/>
              <a:t>Space concept gives basis to formal analysis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87824" y="6327726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E043-CFC8-4FB6-8E80-FB243CB819E3}" type="slidenum">
              <a:rPr lang="en-US" altLang="zh-TW" smtClean="0"/>
              <a:pPr/>
              <a:t>16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Issues in Machine Learning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What algorithms can approximate functions well? (and when)?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How do learning system design factors influence accuracy?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altLang="zh-TW" sz="2000" dirty="0"/>
              <a:t>Number of training examples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altLang="zh-TW" sz="2000" dirty="0"/>
              <a:t>Complexity of </a:t>
            </a:r>
            <a:r>
              <a:rPr lang="en-US" altLang="zh-TW" sz="2000" i="1" dirty="0"/>
              <a:t>hypothesis representation</a:t>
            </a:r>
            <a:endParaRPr lang="en-US" altLang="zh-TW" sz="2000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How do learning problem characteristics influence accuracy?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altLang="zh-TW" sz="2000" dirty="0"/>
              <a:t>Noisy data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altLang="zh-TW" sz="2000" dirty="0"/>
              <a:t>Multiple data sources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What are the theoretical limits of learnability?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How can prior knowledge of learner help?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zh-TW" sz="2400" dirty="0"/>
              <a:t>What clues can we get from biological learning systems</a:t>
            </a:r>
            <a:r>
              <a:rPr lang="en-US" altLang="zh-TW" sz="2400" dirty="0" smtClean="0"/>
              <a:t>?</a:t>
            </a:r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87824" y="6339918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2B3A-4AB6-42AA-8A78-17EBA6789936}" type="slidenum">
              <a:rPr lang="en-US" altLang="zh-TW" smtClean="0"/>
              <a:pPr/>
              <a:t>17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Role </a:t>
            </a:r>
            <a:r>
              <a:rPr lang="en-US" altLang="zh-TW" dirty="0"/>
              <a:t>of </a:t>
            </a:r>
            <a:r>
              <a:rPr lang="en-US" altLang="zh-TW" dirty="0" smtClean="0"/>
              <a:t>Computer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role </a:t>
            </a:r>
            <a:r>
              <a:rPr lang="en-US" altLang="zh-TW" dirty="0"/>
              <a:t>of computer science </a:t>
            </a:r>
            <a:r>
              <a:rPr lang="en-US" altLang="zh-TW" dirty="0" smtClean="0"/>
              <a:t>in machine learning is </a:t>
            </a:r>
            <a:r>
              <a:rPr lang="en-US" altLang="zh-TW" dirty="0"/>
              <a:t>twofold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Efficient </a:t>
            </a:r>
            <a:r>
              <a:rPr lang="en-US" altLang="zh-TW" dirty="0">
                <a:solidFill>
                  <a:srgbClr val="0000CC"/>
                </a:solidFill>
              </a:rPr>
              <a:t>algorithms </a:t>
            </a:r>
            <a:r>
              <a:rPr lang="en-US" altLang="zh-TW" dirty="0" smtClean="0"/>
              <a:t>to solve </a:t>
            </a:r>
            <a:r>
              <a:rPr lang="en-US" altLang="zh-TW" dirty="0"/>
              <a:t>the optimization </a:t>
            </a:r>
            <a:r>
              <a:rPr lang="en-US" altLang="zh-TW" dirty="0" smtClean="0"/>
              <a:t>problem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Representing and evaluating the model</a:t>
            </a:r>
            <a:r>
              <a:rPr lang="en-US" altLang="zh-TW" dirty="0"/>
              <a:t> for inference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92592" y="6356349"/>
            <a:ext cx="2895600" cy="36512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3F55-DD1A-4754-93B4-4E5FB9F70495}" type="slidenum">
              <a:rPr lang="en-US" altLang="zh-TW" smtClean="0"/>
              <a:pPr/>
              <a:t>18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0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What Is Machine Learning?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9F4EDF9-A35E-4D63-883A-DF75DC644990}" type="slidenum">
              <a:rPr lang="en-US" altLang="zh-TW" smtClean="0"/>
              <a:pPr/>
              <a:t>2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?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7704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kumimoji="0" lang="en-US" altLang="zh-TW" sz="2800" dirty="0"/>
              <a:t>Machine learning deals with the problem of constructing </a:t>
            </a:r>
            <a:r>
              <a:rPr kumimoji="0" lang="en-US" altLang="zh-TW" sz="2800" dirty="0">
                <a:solidFill>
                  <a:schemeClr val="hlink"/>
                </a:solidFill>
              </a:rPr>
              <a:t>automatic methods</a:t>
            </a:r>
            <a:r>
              <a:rPr kumimoji="0" lang="en-US" altLang="zh-TW" sz="2800" dirty="0"/>
              <a:t> of acquiring knowledge through </a:t>
            </a:r>
            <a:r>
              <a:rPr kumimoji="0" lang="en-US" altLang="zh-TW" sz="2800" dirty="0">
                <a:solidFill>
                  <a:schemeClr val="hlink"/>
                </a:solidFill>
              </a:rPr>
              <a:t>experience.</a:t>
            </a:r>
          </a:p>
          <a:p>
            <a:r>
              <a:rPr lang="en-US" altLang="zh-TW" dirty="0"/>
              <a:t>Optimize a </a:t>
            </a:r>
            <a:r>
              <a:rPr lang="en-US" altLang="zh-TW" dirty="0" smtClean="0">
                <a:solidFill>
                  <a:schemeClr val="hlink"/>
                </a:solidFill>
              </a:rPr>
              <a:t>performance</a:t>
            </a:r>
            <a:r>
              <a:rPr lang="en-US" altLang="zh-TW" dirty="0" smtClean="0"/>
              <a:t> </a:t>
            </a:r>
            <a:r>
              <a:rPr lang="en-US" altLang="zh-TW" dirty="0"/>
              <a:t>criterion using </a:t>
            </a:r>
            <a:r>
              <a:rPr lang="en-US" altLang="zh-TW" dirty="0" smtClean="0">
                <a:solidFill>
                  <a:schemeClr val="hlink"/>
                </a:solidFill>
              </a:rPr>
              <a:t>example </a:t>
            </a:r>
            <a:r>
              <a:rPr lang="en-US" altLang="zh-TW" dirty="0">
                <a:solidFill>
                  <a:schemeClr val="hlink"/>
                </a:solidFill>
              </a:rPr>
              <a:t>data </a:t>
            </a:r>
            <a:r>
              <a:rPr lang="en-US" altLang="zh-TW" dirty="0" smtClean="0"/>
              <a:t>or </a:t>
            </a:r>
            <a:r>
              <a:rPr lang="en-US" altLang="zh-TW" dirty="0">
                <a:solidFill>
                  <a:schemeClr val="hlink"/>
                </a:solidFill>
              </a:rPr>
              <a:t>past experience</a:t>
            </a:r>
            <a:r>
              <a:rPr lang="en-US" altLang="zh-TW" dirty="0" smtClean="0"/>
              <a:t>.</a:t>
            </a:r>
          </a:p>
          <a:p>
            <a:pPr>
              <a:lnSpc>
                <a:spcPct val="105000"/>
              </a:lnSpc>
            </a:pPr>
            <a:r>
              <a:rPr kumimoji="0" lang="en-US" altLang="zh-TW" sz="2800" dirty="0" smtClean="0"/>
              <a:t>Learning </a:t>
            </a:r>
            <a:r>
              <a:rPr kumimoji="0" lang="en-US" altLang="zh-TW" sz="2800" dirty="0"/>
              <a:t>reduces to</a:t>
            </a:r>
            <a:r>
              <a:rPr kumimoji="0" lang="en-US" altLang="zh-TW" sz="2800" dirty="0">
                <a:solidFill>
                  <a:schemeClr val="hlink"/>
                </a:solidFill>
              </a:rPr>
              <a:t> searching</a:t>
            </a:r>
            <a:r>
              <a:rPr kumimoji="0" lang="en-US" altLang="zh-TW" sz="2800" dirty="0"/>
              <a:t> a large space of </a:t>
            </a:r>
            <a:r>
              <a:rPr kumimoji="0" lang="en-US" altLang="zh-TW" sz="2800" dirty="0">
                <a:solidFill>
                  <a:schemeClr val="hlink"/>
                </a:solidFill>
              </a:rPr>
              <a:t>hypotheses</a:t>
            </a:r>
            <a:r>
              <a:rPr kumimoji="0" lang="en-US" altLang="zh-TW" sz="2800" dirty="0"/>
              <a:t> to find one that best </a:t>
            </a:r>
            <a:r>
              <a:rPr kumimoji="0" lang="en-US" altLang="zh-TW" sz="2800" dirty="0">
                <a:solidFill>
                  <a:schemeClr val="hlink"/>
                </a:solidFill>
              </a:rPr>
              <a:t>fits observed data</a:t>
            </a:r>
            <a:r>
              <a:rPr kumimoji="0" lang="en-US" altLang="zh-TW" sz="2800" dirty="0"/>
              <a:t>.</a:t>
            </a:r>
          </a:p>
          <a:p>
            <a:pPr lvl="1" eaLnBrk="0" hangingPunct="0">
              <a:lnSpc>
                <a:spcPct val="105000"/>
              </a:lnSpc>
            </a:pPr>
            <a:r>
              <a:rPr kumimoji="0" lang="en-US" altLang="zh-TW" sz="2400" dirty="0"/>
              <a:t>Find patterns or relationships that can be generalized</a:t>
            </a:r>
          </a:p>
          <a:p>
            <a:pPr eaLnBrk="0" hangingPunct="0">
              <a:lnSpc>
                <a:spcPct val="105000"/>
              </a:lnSpc>
            </a:pPr>
            <a:r>
              <a:rPr kumimoji="0" lang="en-US" altLang="zh-TW" sz="2800" dirty="0"/>
              <a:t>Machine learning </a:t>
            </a:r>
            <a:r>
              <a:rPr kumimoji="0" lang="en-US" altLang="zh-TW" sz="2800" dirty="0">
                <a:solidFill>
                  <a:schemeClr val="hlink"/>
                </a:solidFill>
              </a:rPr>
              <a:t>algorithms</a:t>
            </a:r>
            <a:r>
              <a:rPr kumimoji="0" lang="en-US" altLang="zh-TW" sz="2800" dirty="0"/>
              <a:t> deal with how this </a:t>
            </a:r>
            <a:r>
              <a:rPr kumimoji="0" lang="en-US" altLang="zh-TW" sz="2800" dirty="0">
                <a:solidFill>
                  <a:schemeClr val="hlink"/>
                </a:solidFill>
              </a:rPr>
              <a:t>search</a:t>
            </a:r>
            <a:r>
              <a:rPr kumimoji="0" lang="en-US" altLang="zh-TW" sz="2800" dirty="0"/>
              <a:t> is done.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370637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FA0F-1F0A-4918-B3EE-7F32078F4C93}" type="slidenum">
              <a:rPr lang="en-US" altLang="zh-TW" smtClean="0"/>
              <a:pPr/>
              <a:t>3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What We Talk About When We</a:t>
            </a:r>
            <a:br>
              <a:rPr lang="en-US" altLang="zh-TW" sz="4000" dirty="0"/>
            </a:br>
            <a:r>
              <a:rPr lang="en-US" altLang="zh-TW" sz="4000" dirty="0"/>
              <a:t>Talk About “Learning”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91264" cy="45115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Learning general models from a data of particular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    examples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chemeClr val="hlink"/>
                </a:solidFill>
              </a:rPr>
              <a:t>Data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chemeClr val="hlink"/>
                </a:solidFill>
              </a:rPr>
              <a:t>cheap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chemeClr val="hlink"/>
                </a:solidFill>
              </a:rPr>
              <a:t>abundant </a:t>
            </a:r>
            <a:r>
              <a:rPr lang="en-US" altLang="zh-TW" dirty="0"/>
              <a:t>(data warehouses,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     marts); </a:t>
            </a:r>
            <a:r>
              <a:rPr lang="en-US" altLang="zh-TW" dirty="0">
                <a:solidFill>
                  <a:schemeClr val="hlink"/>
                </a:solidFill>
              </a:rPr>
              <a:t>knowledge </a:t>
            </a:r>
            <a:r>
              <a:rPr lang="en-US" altLang="zh-TW" dirty="0"/>
              <a:t>is</a:t>
            </a:r>
            <a:r>
              <a:rPr lang="en-US" altLang="zh-TW" dirty="0">
                <a:solidFill>
                  <a:schemeClr val="hlink"/>
                </a:solidFill>
              </a:rPr>
              <a:t> expensive</a:t>
            </a:r>
            <a:r>
              <a:rPr lang="en-US" altLang="zh-TW" dirty="0"/>
              <a:t> and</a:t>
            </a:r>
            <a:r>
              <a:rPr lang="en-US" altLang="zh-TW" dirty="0">
                <a:solidFill>
                  <a:schemeClr val="hlink"/>
                </a:solidFill>
              </a:rPr>
              <a:t> scarce</a:t>
            </a:r>
            <a:r>
              <a:rPr lang="en-US" altLang="zh-TW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Example in retail: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/>
              <a:t>Customer transactions to consumer behavior: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 dirty="0"/>
              <a:t>         </a:t>
            </a:r>
            <a:r>
              <a:rPr lang="en-US" altLang="zh-TW" sz="2000" i="1" dirty="0"/>
              <a:t>People who bought “Da Vinci Code” also bought </a:t>
            </a:r>
            <a:br>
              <a:rPr lang="en-US" altLang="zh-TW" sz="2000" i="1" dirty="0"/>
            </a:br>
            <a:r>
              <a:rPr lang="en-US" altLang="zh-TW" sz="2000" i="1" dirty="0"/>
              <a:t>    “The Five People You Meet in Heaven”     </a:t>
            </a: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/>
              <a:t>    </a:t>
            </a:r>
            <a:r>
              <a:rPr lang="en-US" altLang="zh-TW" sz="2000" dirty="0"/>
              <a:t>(</a:t>
            </a:r>
            <a:r>
              <a:rPr lang="en-US" altLang="zh-TW" sz="2000" i="1" dirty="0"/>
              <a:t>www.amazon.com</a:t>
            </a:r>
            <a:r>
              <a:rPr lang="en-US" altLang="zh-TW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Build a model that is </a:t>
            </a:r>
            <a:r>
              <a:rPr lang="en-US" altLang="zh-TW" i="1" dirty="0">
                <a:solidFill>
                  <a:schemeClr val="hlink"/>
                </a:solidFill>
              </a:rPr>
              <a:t>a good and useful approximation</a:t>
            </a:r>
            <a:r>
              <a:rPr lang="en-US" altLang="zh-TW" i="1" dirty="0"/>
              <a:t> </a:t>
            </a:r>
            <a:r>
              <a:rPr lang="en-US" altLang="zh-TW" dirty="0"/>
              <a:t>to the data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387542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F805-5351-4EEC-87F6-EF69512781EF}" type="slidenum">
              <a:rPr lang="en-US" altLang="zh-TW" smtClean="0"/>
              <a:pPr/>
              <a:t>4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35" y="755402"/>
            <a:ext cx="8229600" cy="1143000"/>
          </a:xfrm>
        </p:spPr>
        <p:txBody>
          <a:bodyPr/>
          <a:lstStyle/>
          <a:p>
            <a:r>
              <a:rPr lang="en-US" altLang="zh-TW" sz="4000" dirty="0"/>
              <a:t>When We Use Machine Learning?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33435" y="2132856"/>
            <a:ext cx="8229600" cy="3989040"/>
          </a:xfrm>
        </p:spPr>
        <p:txBody>
          <a:bodyPr/>
          <a:lstStyle/>
          <a:p>
            <a:r>
              <a:rPr lang="en-US" altLang="zh-TW" sz="2800" dirty="0"/>
              <a:t>Learning is used when:</a:t>
            </a:r>
          </a:p>
          <a:p>
            <a:pPr lvl="1"/>
            <a:r>
              <a:rPr lang="en-US" altLang="zh-TW" sz="2400" dirty="0"/>
              <a:t>Human expertise does not exist (navigating on Mars)</a:t>
            </a:r>
          </a:p>
          <a:p>
            <a:pPr lvl="1"/>
            <a:r>
              <a:rPr lang="en-US" altLang="zh-TW" sz="2400" dirty="0"/>
              <a:t>Humans are unable to explain their expertise (autonomous driving, speech recognition)</a:t>
            </a:r>
          </a:p>
          <a:p>
            <a:r>
              <a:rPr lang="en-US" altLang="zh-TW" sz="2800" dirty="0"/>
              <a:t>Solution changes in time (routing on a computer network)</a:t>
            </a:r>
          </a:p>
          <a:p>
            <a:r>
              <a:rPr lang="en-US" altLang="zh-TW" sz="2800" dirty="0"/>
              <a:t>Solution needs to be adapted to particular cases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3808" y="6356349"/>
            <a:ext cx="2895600" cy="365125"/>
          </a:xfrm>
        </p:spPr>
        <p:txBody>
          <a:bodyPr/>
          <a:lstStyle/>
          <a:p>
            <a:r>
              <a:rPr lang="en-US" altLang="zh-TW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5CD9-01D4-413A-A050-09FD2B434DF4}" type="slidenum">
              <a:rPr lang="en-US" altLang="zh-TW" smtClean="0"/>
              <a:pPr/>
              <a:t>5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Machine Learning?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94357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TW" dirty="0"/>
              <a:t>Recent progress in algorithms &amp; theory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Rapidly growing volume of online data from various sources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Computational power is available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Several niches for machine learning:</a:t>
            </a: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Growth and interest of learning-based industries (e.g., data  </a:t>
            </a:r>
            <a:r>
              <a:rPr lang="en-US" altLang="zh-TW" sz="1800" dirty="0" smtClean="0"/>
              <a:t>mining, </a:t>
            </a:r>
            <a:r>
              <a:rPr lang="en-US" altLang="zh-TW" sz="1800" dirty="0"/>
              <a:t>Bioinformatics, </a:t>
            </a:r>
            <a:r>
              <a:rPr lang="en-US" altLang="zh-TW" sz="1800" dirty="0" smtClean="0"/>
              <a:t>Big data, etc</a:t>
            </a:r>
            <a:r>
              <a:rPr lang="en-US" altLang="zh-TW" sz="1800" dirty="0"/>
              <a:t>.)</a:t>
            </a: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Software applications we can not program by hand</a:t>
            </a:r>
          </a:p>
          <a:p>
            <a:pPr lvl="2">
              <a:lnSpc>
                <a:spcPct val="105000"/>
              </a:lnSpc>
            </a:pPr>
            <a:r>
              <a:rPr lang="en-US" altLang="zh-TW" sz="1600" dirty="0"/>
              <a:t>autonomous driving</a:t>
            </a:r>
          </a:p>
          <a:p>
            <a:pPr lvl="2">
              <a:lnSpc>
                <a:spcPct val="105000"/>
              </a:lnSpc>
            </a:pPr>
            <a:r>
              <a:rPr lang="en-US" altLang="zh-TW" sz="1600" dirty="0"/>
              <a:t>speech recognition</a:t>
            </a:r>
          </a:p>
          <a:p>
            <a:pPr lvl="1">
              <a:lnSpc>
                <a:spcPct val="105000"/>
              </a:lnSpc>
            </a:pPr>
            <a:r>
              <a:rPr lang="en-US" altLang="zh-TW" sz="1800" dirty="0"/>
              <a:t>Self customizing programs</a:t>
            </a:r>
          </a:p>
          <a:p>
            <a:pPr lvl="2">
              <a:lnSpc>
                <a:spcPct val="105000"/>
              </a:lnSpc>
            </a:pPr>
            <a:r>
              <a:rPr lang="en-US" altLang="zh-TW" sz="1600" dirty="0"/>
              <a:t>Newsreader that learns user interests</a:t>
            </a:r>
          </a:p>
          <a:p>
            <a:pPr lvl="1">
              <a:lnSpc>
                <a:spcPct val="80000"/>
              </a:lnSpc>
            </a:pP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F2E9-177B-42B4-A4C9-750C97945402}" type="slidenum">
              <a:rPr lang="en-US" altLang="zh-TW" smtClean="0"/>
              <a:pPr/>
              <a:t>6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Mining</a:t>
            </a:r>
            <a:endParaRPr lang="en-US" altLang="zh-TW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720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/>
              <a:t>Application of algorithms to search for patterns and relationships that may exist in large databases.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Because data sets are so large, many relationships are possible.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To search this space of possibilities, </a:t>
            </a:r>
            <a:r>
              <a:rPr lang="en-US" altLang="zh-TW" dirty="0">
                <a:solidFill>
                  <a:schemeClr val="hlink"/>
                </a:solidFill>
              </a:rPr>
              <a:t>machine learning techniques</a:t>
            </a:r>
            <a:r>
              <a:rPr lang="en-US" altLang="zh-TW" dirty="0"/>
              <a:t> are used.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19400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1F9-6541-4C29-9925-AD148B0A953C}" type="slidenum">
              <a:rPr lang="en-US" altLang="zh-TW" smtClean="0"/>
              <a:pPr/>
              <a:t>7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03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Example of Machine Learning Applications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348880"/>
            <a:ext cx="8229600" cy="384502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TW" dirty="0"/>
              <a:t>Learning Association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Supervised Learning</a:t>
            </a:r>
          </a:p>
          <a:p>
            <a:pPr lvl="1">
              <a:lnSpc>
                <a:spcPct val="105000"/>
              </a:lnSpc>
            </a:pPr>
            <a:r>
              <a:rPr lang="en-US" altLang="zh-TW" dirty="0"/>
              <a:t>Classification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Unsupervised Learning</a:t>
            </a:r>
          </a:p>
          <a:p>
            <a:pPr lvl="1">
              <a:lnSpc>
                <a:spcPct val="105000"/>
              </a:lnSpc>
            </a:pPr>
            <a:r>
              <a:rPr lang="en-US" altLang="zh-TW" dirty="0"/>
              <a:t>Clustering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Reinforcement Learning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8034-F2E9-4098-8937-8111ABA1671C}" type="slidenum">
              <a:rPr lang="en-US" altLang="zh-TW" smtClean="0"/>
              <a:pPr/>
              <a:t>8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1143000"/>
          </a:xfrm>
        </p:spPr>
        <p:txBody>
          <a:bodyPr/>
          <a:lstStyle/>
          <a:p>
            <a:r>
              <a:rPr lang="en-US" altLang="zh-TW" dirty="0"/>
              <a:t>Learning Associations</a:t>
            </a:r>
            <a:endParaRPr lang="en-US" altLang="zh-TW" i="1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3816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Basket analysis: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/>
              <a:t>P </a:t>
            </a:r>
            <a:r>
              <a:rPr lang="en-US" altLang="zh-TW" dirty="0"/>
              <a:t>(</a:t>
            </a:r>
            <a:r>
              <a:rPr lang="en-US" altLang="zh-TW" i="1" dirty="0"/>
              <a:t>Y </a:t>
            </a:r>
            <a:r>
              <a:rPr lang="en-US" altLang="zh-TW" dirty="0"/>
              <a:t>| </a:t>
            </a:r>
            <a:r>
              <a:rPr lang="en-US" altLang="zh-TW" i="1" dirty="0"/>
              <a:t>X </a:t>
            </a:r>
            <a:r>
              <a:rPr lang="en-US" altLang="zh-TW" dirty="0"/>
              <a:t>) probability that somebody who buys </a:t>
            </a:r>
            <a:r>
              <a:rPr lang="en-US" altLang="zh-TW" i="1" dirty="0"/>
              <a:t>X </a:t>
            </a:r>
            <a:r>
              <a:rPr lang="en-US" altLang="zh-TW" dirty="0"/>
              <a:t>also buys </a:t>
            </a:r>
            <a:r>
              <a:rPr lang="en-US" altLang="zh-TW" i="1" dirty="0"/>
              <a:t>Y </a:t>
            </a:r>
            <a:r>
              <a:rPr lang="en-US" altLang="zh-TW" dirty="0"/>
              <a:t>where </a:t>
            </a:r>
            <a:r>
              <a:rPr lang="en-US" altLang="zh-TW" i="1" dirty="0"/>
              <a:t>X </a:t>
            </a:r>
            <a:r>
              <a:rPr lang="en-US" altLang="zh-TW" dirty="0"/>
              <a:t>and </a:t>
            </a:r>
            <a:r>
              <a:rPr lang="en-US" altLang="zh-TW" i="1" dirty="0"/>
              <a:t>Y </a:t>
            </a:r>
            <a:r>
              <a:rPr lang="en-US" altLang="zh-TW" dirty="0"/>
              <a:t>are products/services.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Example: </a:t>
            </a:r>
            <a:r>
              <a:rPr lang="en-US" altLang="zh-TW" i="1" dirty="0"/>
              <a:t>P </a:t>
            </a:r>
            <a:r>
              <a:rPr lang="en-US" altLang="zh-TW" dirty="0"/>
              <a:t>( chips | beer ) = 0.7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 marL="0" indent="0">
              <a:lnSpc>
                <a:spcPct val="90000"/>
              </a:lnSpc>
              <a:buNone/>
            </a:pPr>
            <a:endParaRPr lang="en-US" altLang="zh-TW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 dirty="0"/>
              <a:t>  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356349"/>
            <a:ext cx="2895600" cy="365125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1D7-EAF0-4D18-92E7-620CA5E2AC3F}" type="slidenum">
              <a:rPr lang="en-US" altLang="zh-TW" smtClean="0"/>
              <a:pPr/>
              <a:t>9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tificComputing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ScientificComputingLab</Template>
  <TotalTime>1468</TotalTime>
  <Words>717</Words>
  <Application>Microsoft Office PowerPoint</Application>
  <PresentationFormat>如螢幕大小 (4:3)</PresentationFormat>
  <Paragraphs>168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標楷體</vt:lpstr>
      <vt:lpstr>Arial</vt:lpstr>
      <vt:lpstr>Times New Roman</vt:lpstr>
      <vt:lpstr>ScientificComputingLab</vt:lpstr>
      <vt:lpstr>Introduction</vt:lpstr>
      <vt:lpstr>What Is Machine Learning?</vt:lpstr>
      <vt:lpstr>Machine Learning ? </vt:lpstr>
      <vt:lpstr>What We Talk About When We Talk About “Learning”</vt:lpstr>
      <vt:lpstr>When We Use Machine Learning?</vt:lpstr>
      <vt:lpstr>Why Machine Learning?</vt:lpstr>
      <vt:lpstr>Data Mining</vt:lpstr>
      <vt:lpstr>Example of Machine Learning Applications</vt:lpstr>
      <vt:lpstr>Learning Associations</vt:lpstr>
      <vt:lpstr>Supervised Learning: Uses</vt:lpstr>
      <vt:lpstr>Classification</vt:lpstr>
      <vt:lpstr>Unsupervised Learning</vt:lpstr>
      <vt:lpstr>Reinforcement Learning</vt:lpstr>
      <vt:lpstr>Relevant Disciplines of  Machine Learning</vt:lpstr>
      <vt:lpstr>What Questions Should We Ask about Machine Learning?</vt:lpstr>
      <vt:lpstr>Useful Perspectives of  Machine Learning</vt:lpstr>
      <vt:lpstr>Issues in Machine Learning</vt:lpstr>
      <vt:lpstr>Role of Computer Science</vt:lpstr>
    </vt:vector>
  </TitlesOfParts>
  <Company>Fu Jen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Grace Hwang</dc:creator>
  <cp:lastModifiedBy>HWANG</cp:lastModifiedBy>
  <cp:revision>165</cp:revision>
  <dcterms:created xsi:type="dcterms:W3CDTF">2003-03-03T14:29:41Z</dcterms:created>
  <dcterms:modified xsi:type="dcterms:W3CDTF">2019-02-19T14:17:03Z</dcterms:modified>
</cp:coreProperties>
</file>