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324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4" r:id="rId10"/>
    <p:sldId id="333" r:id="rId11"/>
    <p:sldId id="335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728" autoAdjust="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2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fld id="{4EB5D6A1-E25E-40F2-9D21-8D0AFB4714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97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fld id="{2E77116A-E1FE-4ABE-AF56-FD53ECCEEC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7257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7116A-E1FE-4ABE-AF56-FD53ECCEEC4B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42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5E472-D121-4966-8956-D6DACDE3B696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E2372-0782-4ABA-BC0A-0CF71E051CDA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809AD-CE8C-48EB-B62E-82BF1472D12E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15832" y="6356349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The Learning Problem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F3F55-DD1A-4754-93B4-4E5FB9F70495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96E94-2D28-4801-8B54-A6C8DA536727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A28E6-A2A2-4D6C-96BA-21B91CE2172C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95550-90F2-4F22-ADCA-18969D58793B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202FB-26DA-461C-939E-613D8DA2AA15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E01AC-2349-4063-86B4-CF42B646CBB8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EA407-2648-4F15-9E4E-2E043F1018DB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91A-CA7C-4D89-A03E-C9589CF3EC56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267744" y="700210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fld id="{A135F74A-1D49-487B-9601-E0259E40EB96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標楷體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Learning Problem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sz="2400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4149080"/>
            <a:ext cx="6912768" cy="1896616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Grace J. </a:t>
            </a:r>
            <a:r>
              <a:rPr lang="en-US" altLang="zh-TW" sz="2800" dirty="0" smtClean="0"/>
              <a:t>Hwang</a:t>
            </a:r>
          </a:p>
          <a:p>
            <a:pPr algn="ctr">
              <a:lnSpc>
                <a:spcPct val="90000"/>
              </a:lnSpc>
            </a:pPr>
            <a:endParaRPr lang="en-US" altLang="zh-TW" sz="2800" dirty="0" smtClean="0"/>
          </a:p>
          <a:p>
            <a:pPr algn="ctr">
              <a:lnSpc>
                <a:spcPct val="90000"/>
              </a:lnSpc>
            </a:pPr>
            <a:r>
              <a:rPr lang="en-US" altLang="zh-TW" sz="2400" dirty="0" smtClean="0"/>
              <a:t>Readings</a:t>
            </a:r>
            <a:r>
              <a:rPr lang="en-US" altLang="zh-TW" sz="2400" dirty="0"/>
              <a:t>: Chapter 1, </a:t>
            </a:r>
            <a:r>
              <a:rPr lang="en-US" altLang="zh-TW" sz="2400" dirty="0" smtClean="0">
                <a:effectLst/>
              </a:rPr>
              <a:t>Abu-Mostafa</a:t>
            </a:r>
            <a:r>
              <a:rPr lang="en-US" altLang="zh-TW" sz="2400" dirty="0">
                <a:effectLst/>
              </a:rPr>
              <a:t>, </a:t>
            </a:r>
            <a:r>
              <a:rPr lang="en-US" altLang="zh-TW" sz="2400" dirty="0" err="1" smtClean="0">
                <a:effectLst/>
              </a:rPr>
              <a:t>Magdon</a:t>
            </a:r>
            <a:r>
              <a:rPr lang="en-US" altLang="zh-TW" sz="2400" dirty="0" smtClean="0">
                <a:effectLst/>
              </a:rPr>
              <a:t>-Ismail</a:t>
            </a:r>
            <a:r>
              <a:rPr lang="en-US" altLang="zh-TW" sz="2400" dirty="0">
                <a:effectLst/>
              </a:rPr>
              <a:t>, and </a:t>
            </a:r>
            <a:r>
              <a:rPr lang="en-US" altLang="zh-TW" sz="2400" dirty="0" smtClean="0">
                <a:effectLst/>
              </a:rPr>
              <a:t>Lin</a:t>
            </a:r>
            <a:endParaRPr lang="en-US" altLang="zh-TW" sz="240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824" y="6356349"/>
            <a:ext cx="2895600" cy="365125"/>
          </a:xfrm>
        </p:spPr>
        <p:txBody>
          <a:bodyPr/>
          <a:lstStyle/>
          <a:p>
            <a:r>
              <a:rPr lang="en-US" altLang="zh-TW" smtClean="0"/>
              <a:t>The Learning Problem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F024361-F310-4989-A843-28A3255D0366}" type="slidenum">
              <a:rPr lang="en-US" altLang="zh-TW" smtClean="0"/>
              <a:pPr/>
              <a:t>1</a:t>
            </a:fld>
            <a:r>
              <a:rPr lang="en-US" altLang="zh-TW" dirty="0" smtClean="0"/>
              <a:t>/11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Learning Algorithm – PTL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Given the training set: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sz="16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i="1" dirty="0">
                <a:sym typeface="Symbol" panose="05050102010706020507" pitchFamily="18" charset="2"/>
              </a:rPr>
              <a:t>y</a:t>
            </a:r>
            <a:r>
              <a:rPr lang="en-US" altLang="zh-TW" sz="16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), 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sz="16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i="1" dirty="0">
                <a:sym typeface="Symbol" panose="05050102010706020507" pitchFamily="18" charset="2"/>
              </a:rPr>
              <a:t>y</a:t>
            </a:r>
            <a:r>
              <a:rPr lang="en-US" altLang="zh-TW" sz="16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), …, (</a:t>
            </a:r>
            <a:r>
              <a:rPr lang="en-US" altLang="zh-TW" b="1" dirty="0" err="1">
                <a:sym typeface="Symbol" panose="05050102010706020507" pitchFamily="18" charset="2"/>
              </a:rPr>
              <a:t>x</a:t>
            </a:r>
            <a:r>
              <a:rPr lang="en-US" altLang="zh-TW" sz="1600" dirty="0" err="1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i="1" dirty="0" err="1">
                <a:sym typeface="Symbol" panose="05050102010706020507" pitchFamily="18" charset="2"/>
              </a:rPr>
              <a:t>y</a:t>
            </a:r>
            <a:r>
              <a:rPr lang="en-US" altLang="zh-TW" sz="1600" dirty="0" err="1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),</a:t>
            </a:r>
          </a:p>
          <a:p>
            <a:pPr marL="0" indent="0">
              <a:buNone/>
            </a:pPr>
            <a:r>
              <a:rPr lang="en-US" altLang="zh-TW" dirty="0" smtClean="0">
                <a:sym typeface="Symbol" panose="05050102010706020507" pitchFamily="18" charset="2"/>
              </a:rPr>
              <a:t>    if a point, </a:t>
            </a:r>
            <a:r>
              <a:rPr lang="en-US" altLang="zh-TW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, is 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misclassified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         (i.e., </a:t>
            </a:r>
            <a:r>
              <a:rPr lang="en-US" altLang="zh-TW" dirty="0">
                <a:sym typeface="Symbol" panose="05050102010706020507" pitchFamily="18" charset="2"/>
              </a:rPr>
              <a:t>sign (</a:t>
            </a:r>
            <a:r>
              <a:rPr lang="en-US" altLang="zh-TW" b="1" dirty="0">
                <a:sym typeface="Symbol" panose="05050102010706020507" pitchFamily="18" charset="2"/>
              </a:rPr>
              <a:t>w</a:t>
            </a:r>
            <a:r>
              <a:rPr lang="en-US" altLang="zh-TW" dirty="0" smtClean="0">
                <a:sym typeface="Symbol" panose="05050102010706020507" pitchFamily="18" charset="2"/>
              </a:rPr>
              <a:t></a:t>
            </a:r>
            <a:r>
              <a:rPr lang="en-US" altLang="zh-TW" b="1" dirty="0">
                <a:sym typeface="Symbol" panose="05050102010706020507" pitchFamily="18" charset="2"/>
              </a:rPr>
              <a:t> </a:t>
            </a:r>
            <a:r>
              <a:rPr lang="en-US" altLang="zh-TW" b="1" dirty="0" err="1">
                <a:sym typeface="Symbol" panose="05050102010706020507" pitchFamily="18" charset="2"/>
              </a:rPr>
              <a:t>x</a:t>
            </a:r>
            <a:r>
              <a:rPr lang="en-US" altLang="zh-TW" sz="1600" dirty="0" err="1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)  </a:t>
            </a:r>
            <a:r>
              <a:rPr lang="en-US" altLang="zh-TW" i="1" dirty="0" err="1" smtClean="0">
                <a:sym typeface="Symbol" panose="05050102010706020507" pitchFamily="18" charset="2"/>
              </a:rPr>
              <a:t>y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sz="1600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, n  {1, 2, …, N}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   then update the weight vector </a:t>
            </a:r>
            <a:r>
              <a:rPr lang="en-US" altLang="zh-TW" b="1" dirty="0" smtClean="0">
                <a:sym typeface="Symbol" panose="05050102010706020507" pitchFamily="18" charset="2"/>
              </a:rPr>
              <a:t>w</a:t>
            </a:r>
          </a:p>
          <a:p>
            <a:pPr marL="0" indent="0">
              <a:buNone/>
            </a:pPr>
            <a:r>
              <a:rPr lang="en-US" altLang="zh-TW" b="1" dirty="0" smtClean="0">
                <a:sym typeface="Symbol" panose="05050102010706020507" pitchFamily="18" charset="2"/>
              </a:rPr>
              <a:t>          w  w + </a:t>
            </a:r>
            <a:r>
              <a:rPr lang="en-US" altLang="zh-TW" i="1" dirty="0" err="1" smtClean="0">
                <a:sym typeface="Symbol" panose="05050102010706020507" pitchFamily="18" charset="2"/>
              </a:rPr>
              <a:t>y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sz="1600" dirty="0" smtClean="0">
                <a:sym typeface="Symbol" panose="05050102010706020507" pitchFamily="18" charset="2"/>
              </a:rPr>
              <a:t> </a:t>
            </a:r>
            <a:r>
              <a:rPr lang="en-US" altLang="zh-TW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Learning Problem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10</a:t>
            </a:fld>
            <a:r>
              <a:rPr lang="en-US" altLang="zh-TW" dirty="0" smtClean="0"/>
              <a:t>/11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844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Learning Algorithm </a:t>
            </a:r>
            <a:r>
              <a:rPr lang="en-US" altLang="zh-TW" dirty="0" smtClean="0"/>
              <a:t>– PTL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b="1" dirty="0" smtClean="0"/>
              <a:t>PTL Algorithm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 smtClean="0"/>
              <a:t>     Given </a:t>
            </a:r>
            <a:r>
              <a:rPr lang="en-US" altLang="zh-TW" dirty="0"/>
              <a:t>training data </a:t>
            </a:r>
            <a:r>
              <a:rPr lang="en-US" altLang="zh-TW" dirty="0" smtClean="0"/>
              <a:t>set: D = {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sz="16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i="1" dirty="0">
                <a:sym typeface="Symbol" panose="05050102010706020507" pitchFamily="18" charset="2"/>
              </a:rPr>
              <a:t>y</a:t>
            </a:r>
            <a:r>
              <a:rPr lang="en-US" altLang="zh-TW" sz="16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), </a:t>
            </a:r>
            <a:r>
              <a:rPr lang="en-US" altLang="zh-TW" dirty="0" smtClean="0">
                <a:sym typeface="Symbol" panose="05050102010706020507" pitchFamily="18" charset="2"/>
              </a:rPr>
              <a:t>…,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 err="1">
                <a:sym typeface="Symbol" panose="05050102010706020507" pitchFamily="18" charset="2"/>
              </a:rPr>
              <a:t>x</a:t>
            </a:r>
            <a:r>
              <a:rPr lang="en-US" altLang="zh-TW" sz="1600" dirty="0" err="1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i="1" dirty="0" err="1">
                <a:sym typeface="Symbol" panose="05050102010706020507" pitchFamily="18" charset="2"/>
              </a:rPr>
              <a:t>y</a:t>
            </a:r>
            <a:r>
              <a:rPr lang="en-US" altLang="zh-TW" sz="1600" dirty="0" err="1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r>
              <a:rPr lang="en-US" altLang="zh-TW" dirty="0" smtClean="0"/>
              <a:t>} </a:t>
            </a:r>
            <a:endParaRPr lang="en-US" altLang="zh-TW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>
                <a:solidFill>
                  <a:srgbClr val="0000CC"/>
                </a:solidFill>
              </a:rPr>
              <a:t>Initialize all weights </a:t>
            </a:r>
            <a:r>
              <a:rPr lang="en-US" altLang="zh-TW" sz="2800" i="1" dirty="0" err="1">
                <a:solidFill>
                  <a:srgbClr val="0000CC"/>
                </a:solidFill>
              </a:rPr>
              <a:t>w</a:t>
            </a:r>
            <a:r>
              <a:rPr lang="en-US" altLang="zh-TW" sz="2800" i="1" baseline="-25000" dirty="0" err="1">
                <a:solidFill>
                  <a:srgbClr val="0000CC"/>
                </a:solidFill>
              </a:rPr>
              <a:t>i</a:t>
            </a:r>
            <a:r>
              <a:rPr lang="en-US" altLang="zh-TW" sz="2800" dirty="0">
                <a:solidFill>
                  <a:srgbClr val="0000CC"/>
                </a:solidFill>
              </a:rPr>
              <a:t> to random </a:t>
            </a:r>
            <a:r>
              <a:rPr lang="en-US" altLang="zh-TW" sz="2800" dirty="0" smtClean="0">
                <a:solidFill>
                  <a:srgbClr val="0000CC"/>
                </a:solidFill>
              </a:rPr>
              <a:t>values </a:t>
            </a:r>
            <a:r>
              <a:rPr lang="en-US" altLang="zh-TW" dirty="0" smtClean="0">
                <a:solidFill>
                  <a:srgbClr val="00B050"/>
                </a:solidFill>
              </a:rPr>
              <a:t>// </a:t>
            </a:r>
            <a:r>
              <a:rPr lang="en-US" altLang="zh-TW" b="1" dirty="0">
                <a:solidFill>
                  <a:srgbClr val="00B050"/>
                </a:solidFill>
                <a:sym typeface="Symbol" panose="05050102010706020507" pitchFamily="18" charset="2"/>
              </a:rPr>
              <a:t>w 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= (</a:t>
            </a:r>
            <a:r>
              <a:rPr lang="en-US" altLang="zh-TW" i="1" dirty="0">
                <a:solidFill>
                  <a:srgbClr val="00B050"/>
                </a:solidFill>
              </a:rPr>
              <a:t>w</a:t>
            </a:r>
            <a:r>
              <a:rPr lang="en-US" altLang="zh-TW" sz="1600" dirty="0">
                <a:solidFill>
                  <a:srgbClr val="00B050"/>
                </a:solidFill>
              </a:rPr>
              <a:t>0</a:t>
            </a:r>
            <a:r>
              <a:rPr lang="en-US" altLang="zh-TW" dirty="0">
                <a:solidFill>
                  <a:srgbClr val="00B050"/>
                </a:solidFill>
              </a:rPr>
              <a:t>, </a:t>
            </a:r>
            <a:r>
              <a:rPr lang="en-US" altLang="zh-TW" i="1" dirty="0" smtClean="0">
                <a:solidFill>
                  <a:srgbClr val="00B050"/>
                </a:solidFill>
              </a:rPr>
              <a:t>w</a:t>
            </a:r>
            <a:r>
              <a:rPr lang="en-US" altLang="zh-TW" sz="1600" dirty="0" smtClean="0">
                <a:solidFill>
                  <a:srgbClr val="00B05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, …, </a:t>
            </a:r>
            <a:r>
              <a:rPr lang="en-US" altLang="zh-TW" i="1" dirty="0" err="1">
                <a:solidFill>
                  <a:srgbClr val="00B050"/>
                </a:solidFill>
              </a:rPr>
              <a:t>w</a:t>
            </a:r>
            <a:r>
              <a:rPr lang="en-US" altLang="zh-TW" sz="1600" dirty="0" err="1">
                <a:solidFill>
                  <a:srgbClr val="00B050"/>
                </a:solidFill>
              </a:rPr>
              <a:t>d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) </a:t>
            </a:r>
            <a:endParaRPr lang="en-US" altLang="zh-TW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>
                <a:solidFill>
                  <a:srgbClr val="0000CC"/>
                </a:solidFill>
              </a:rPr>
              <a:t>WHILE not all examples correctly predicted DO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TW" sz="2400" dirty="0">
                <a:solidFill>
                  <a:srgbClr val="0000CC"/>
                </a:solidFill>
              </a:rPr>
              <a:t>FOR each training example </a:t>
            </a:r>
            <a:r>
              <a:rPr lang="en-US" altLang="zh-TW" sz="2400" b="1" dirty="0" err="1">
                <a:sym typeface="Symbol" panose="05050102010706020507" pitchFamily="18" charset="2"/>
              </a:rPr>
              <a:t>x</a:t>
            </a:r>
            <a:r>
              <a:rPr lang="en-US" altLang="zh-TW" sz="1600" dirty="0" err="1">
                <a:sym typeface="Symbol" panose="05050102010706020507" pitchFamily="18" charset="2"/>
              </a:rPr>
              <a:t>n</a:t>
            </a:r>
            <a:r>
              <a:rPr lang="en-US" altLang="zh-TW" sz="2400" dirty="0" smtClean="0"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rgbClr val="0000CC"/>
                </a:solidFill>
                <a:sym typeface="Symbol" panose="05050102010706020507" pitchFamily="18" charset="2"/>
              </a:rPr>
              <a:t></a:t>
            </a:r>
            <a:r>
              <a:rPr lang="en-US" altLang="zh-TW" sz="2400" i="1" dirty="0" smtClean="0">
                <a:solidFill>
                  <a:srgbClr val="0000CC"/>
                </a:solidFill>
              </a:rPr>
              <a:t> </a:t>
            </a:r>
            <a:r>
              <a:rPr lang="en-US" altLang="zh-TW" sz="2400" i="1" dirty="0">
                <a:solidFill>
                  <a:srgbClr val="0000CC"/>
                </a:solidFill>
              </a:rPr>
              <a:t>D</a:t>
            </a:r>
          </a:p>
          <a:p>
            <a:pPr marL="0" indent="0">
              <a:buNone/>
            </a:pPr>
            <a:r>
              <a:rPr lang="en-US" altLang="zh-TW" sz="2400" dirty="0" smtClean="0">
                <a:sym typeface="Symbol" panose="05050102010706020507" pitchFamily="18" charset="2"/>
              </a:rPr>
              <a:t>                     If sign (</a:t>
            </a:r>
            <a:r>
              <a:rPr lang="en-US" altLang="zh-TW" sz="2400" b="1" dirty="0" smtClean="0">
                <a:sym typeface="Symbol" panose="05050102010706020507" pitchFamily="18" charset="2"/>
              </a:rPr>
              <a:t>w</a:t>
            </a:r>
            <a:r>
              <a:rPr lang="en-US" altLang="zh-TW" sz="2400" dirty="0" smtClean="0">
                <a:sym typeface="Symbol" panose="05050102010706020507" pitchFamily="18" charset="2"/>
              </a:rPr>
              <a:t></a:t>
            </a:r>
            <a:r>
              <a:rPr lang="en-US" altLang="zh-TW" sz="2400" b="1" dirty="0" smtClean="0">
                <a:sym typeface="Symbol" panose="05050102010706020507" pitchFamily="18" charset="2"/>
              </a:rPr>
              <a:t> </a:t>
            </a:r>
            <a:r>
              <a:rPr lang="en-US" altLang="zh-TW" sz="2400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sz="2400" dirty="0" smtClean="0">
                <a:sym typeface="Symbol" panose="05050102010706020507" pitchFamily="18" charset="2"/>
              </a:rPr>
              <a:t>)  </a:t>
            </a:r>
            <a:r>
              <a:rPr lang="en-US" altLang="zh-TW" sz="2400" i="1" dirty="0" err="1" smtClean="0">
                <a:sym typeface="Symbol" panose="05050102010706020507" pitchFamily="18" charset="2"/>
              </a:rPr>
              <a:t>y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sz="2400" dirty="0" smtClean="0">
                <a:sym typeface="Symbol" panose="05050102010706020507" pitchFamily="18" charset="2"/>
              </a:rPr>
              <a:t> then </a:t>
            </a:r>
            <a:r>
              <a:rPr lang="en-US" altLang="zh-TW" b="1" dirty="0">
                <a:sym typeface="Symbol" panose="05050102010706020507" pitchFamily="18" charset="2"/>
              </a:rPr>
              <a:t>w  w + </a:t>
            </a:r>
            <a:r>
              <a:rPr lang="en-US" altLang="zh-TW" i="1" dirty="0" err="1">
                <a:sym typeface="Symbol" panose="05050102010706020507" pitchFamily="18" charset="2"/>
              </a:rPr>
              <a:t>y</a:t>
            </a:r>
            <a:r>
              <a:rPr lang="en-US" altLang="zh-TW" sz="1600" dirty="0" err="1">
                <a:sym typeface="Symbol" panose="05050102010706020507" pitchFamily="18" charset="2"/>
              </a:rPr>
              <a:t>n</a:t>
            </a:r>
            <a:r>
              <a:rPr lang="en-US" altLang="zh-TW" sz="1600" dirty="0">
                <a:sym typeface="Symbol" panose="05050102010706020507" pitchFamily="18" charset="2"/>
              </a:rPr>
              <a:t> </a:t>
            </a:r>
            <a:r>
              <a:rPr lang="en-US" altLang="zh-TW" b="1" dirty="0" err="1">
                <a:sym typeface="Symbol" panose="05050102010706020507" pitchFamily="18" charset="2"/>
              </a:rPr>
              <a:t>x</a:t>
            </a:r>
            <a:r>
              <a:rPr lang="en-US" altLang="zh-TW" sz="1600" dirty="0" err="1">
                <a:sym typeface="Symbol" panose="05050102010706020507" pitchFamily="18" charset="2"/>
              </a:rPr>
              <a:t>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Learning Problem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11</a:t>
            </a:fld>
            <a:r>
              <a:rPr lang="en-US" altLang="zh-TW" dirty="0" smtClean="0"/>
              <a:t>/11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85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of </a:t>
            </a:r>
            <a:r>
              <a:rPr lang="en-US" altLang="zh-TW" dirty="0" smtClean="0"/>
              <a:t>Machine Learning</a:t>
            </a:r>
          </a:p>
          <a:p>
            <a:r>
              <a:rPr lang="en-US" altLang="zh-TW" dirty="0" smtClean="0"/>
              <a:t>Components of Learning</a:t>
            </a:r>
            <a:endParaRPr lang="zh-TW" altLang="en-US" dirty="0"/>
          </a:p>
          <a:p>
            <a:r>
              <a:rPr lang="en-US" altLang="zh-TW" dirty="0" smtClean="0"/>
              <a:t>A Simple Model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Learning Problem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2</a:t>
            </a:fld>
            <a:r>
              <a:rPr lang="en-US" altLang="zh-TW" dirty="0" smtClean="0"/>
              <a:t>/11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21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 </a:t>
            </a:r>
            <a:r>
              <a:rPr lang="en-US" altLang="zh-TW" dirty="0"/>
              <a:t>of </a:t>
            </a:r>
            <a:r>
              <a:rPr lang="en-US" altLang="zh-TW" dirty="0" smtClean="0"/>
              <a:t>Machine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Credit </a:t>
            </a:r>
            <a:r>
              <a:rPr lang="en-US" altLang="zh-TW" dirty="0" smtClean="0"/>
              <a:t>Approval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Learning Problem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3</a:t>
            </a:fld>
            <a:r>
              <a:rPr lang="en-US" altLang="zh-TW" dirty="0" smtClean="0"/>
              <a:t>/11</a:t>
            </a:r>
            <a:endParaRPr lang="en-US" altLang="zh-TW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53788"/>
              </p:ext>
            </p:extLst>
          </p:nvPr>
        </p:nvGraphicFramePr>
        <p:xfrm>
          <a:off x="1115616" y="2708920"/>
          <a:ext cx="7359514" cy="2667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3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Record</a:t>
                      </a:r>
                    </a:p>
                    <a:p>
                      <a:r>
                        <a:rPr lang="en-US" altLang="zh-TW" dirty="0" smtClean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Gender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Annual</a:t>
                      </a:r>
                      <a:r>
                        <a:rPr lang="en-US" altLang="zh-TW" baseline="0" dirty="0" smtClean="0"/>
                        <a:t> </a:t>
                      </a:r>
                    </a:p>
                    <a:p>
                      <a:r>
                        <a:rPr lang="en-US" altLang="zh-TW" baseline="0" dirty="0" smtClean="0"/>
                        <a:t>Salary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Years in 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Current Debt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1,000,000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150,000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</a:p>
                    <a:p>
                      <a:r>
                        <a:rPr lang="en-US" altLang="zh-TW" dirty="0" smtClean="0"/>
                        <a:t>.</a:t>
                      </a:r>
                    </a:p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200,000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Components of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</a:t>
            </a:r>
            <a:r>
              <a:rPr lang="en-US" altLang="zh-TW" b="1" dirty="0" smtClean="0"/>
              <a:t>x     </a:t>
            </a:r>
            <a:r>
              <a:rPr lang="en-US" altLang="zh-TW" dirty="0" smtClean="0">
                <a:solidFill>
                  <a:srgbClr val="00B050"/>
                </a:solidFill>
              </a:rPr>
              <a:t>(customer application)</a:t>
            </a:r>
          </a:p>
          <a:p>
            <a:r>
              <a:rPr lang="en-US" altLang="zh-TW" dirty="0" smtClean="0"/>
              <a:t>Output: </a:t>
            </a:r>
            <a:r>
              <a:rPr lang="en-US" altLang="zh-TW" i="1" dirty="0" smtClean="0"/>
              <a:t>y     </a:t>
            </a:r>
            <a:r>
              <a:rPr lang="en-US" altLang="zh-TW" dirty="0" smtClean="0">
                <a:solidFill>
                  <a:srgbClr val="00B050"/>
                </a:solidFill>
              </a:rPr>
              <a:t>(good/bad customer?)</a:t>
            </a:r>
          </a:p>
          <a:p>
            <a:r>
              <a:rPr lang="en-US" altLang="zh-TW" dirty="0" smtClean="0"/>
              <a:t>Target function: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: </a:t>
            </a:r>
            <a:r>
              <a:rPr lang="en-US" altLang="zh-TW" dirty="0" smtClean="0">
                <a:latin typeface="Script MT Bold" panose="03040602040607080904" pitchFamily="66" charset="0"/>
              </a:rPr>
              <a:t>X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 </a:t>
            </a:r>
            <a:r>
              <a:rPr lang="en-US" altLang="zh-TW" dirty="0" smtClean="0">
                <a:latin typeface="Script MT Bold" panose="03040602040607080904" pitchFamily="66" charset="0"/>
                <a:sym typeface="Symbol" panose="05050102010706020507" pitchFamily="18" charset="2"/>
              </a:rPr>
              <a:t>Y  </a:t>
            </a:r>
          </a:p>
          <a:p>
            <a:pPr marL="0" indent="0">
              <a:buNone/>
            </a:pPr>
            <a:r>
              <a:rPr lang="en-US" altLang="zh-TW" dirty="0" smtClean="0">
                <a:latin typeface="Script MT Bold" panose="03040602040607080904" pitchFamily="66" charset="0"/>
                <a:sym typeface="Symbol" panose="05050102010706020507" pitchFamily="18" charset="2"/>
              </a:rPr>
              <a:t>                                      </a:t>
            </a:r>
            <a:r>
              <a:rPr lang="en-US" altLang="zh-TW" dirty="0">
                <a:solidFill>
                  <a:srgbClr val="00B050"/>
                </a:solidFill>
                <a:sym typeface="Symbol" panose="05050102010706020507" pitchFamily="18" charset="2"/>
              </a:rPr>
              <a:t>(ideal credit approval </a:t>
            </a:r>
            <a:r>
              <a:rPr lang="en-US" altLang="zh-TW" dirty="0" smtClean="0">
                <a:solidFill>
                  <a:srgbClr val="00B050"/>
                </a:solidFill>
                <a:sym typeface="Symbol" panose="05050102010706020507" pitchFamily="18" charset="2"/>
              </a:rPr>
              <a:t>function)</a:t>
            </a:r>
            <a:endParaRPr lang="en-US" altLang="zh-TW" dirty="0" smtClean="0">
              <a:latin typeface="Script MT Bold" panose="03040602040607080904" pitchFamily="66" charset="0"/>
              <a:sym typeface="Symbol" panose="05050102010706020507" pitchFamily="18" charset="2"/>
            </a:endParaRPr>
          </a:p>
          <a:p>
            <a:r>
              <a:rPr lang="en-US" altLang="zh-TW" dirty="0" smtClean="0">
                <a:latin typeface="+mn-lt"/>
                <a:sym typeface="Symbol" panose="05050102010706020507" pitchFamily="18" charset="2"/>
              </a:rPr>
              <a:t>Data: (</a:t>
            </a:r>
            <a:r>
              <a:rPr lang="en-US" altLang="zh-TW" b="1" dirty="0" smtClean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TW" sz="1600" dirty="0" smtClean="0">
                <a:latin typeface="+mn-lt"/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latin typeface="+mn-lt"/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TW" sz="1600" dirty="0" smtClean="0">
                <a:latin typeface="+mn-lt"/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latin typeface="+mn-lt"/>
                <a:sym typeface="Symbol" panose="05050102010706020507" pitchFamily="18" charset="2"/>
              </a:rPr>
              <a:t>),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 smtClean="0">
                <a:sym typeface="Symbol" panose="05050102010706020507" pitchFamily="18" charset="2"/>
              </a:rPr>
              <a:t>x</a:t>
            </a:r>
            <a:r>
              <a:rPr lang="en-US" altLang="zh-TW" sz="16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sym typeface="Symbol" panose="05050102010706020507" pitchFamily="18" charset="2"/>
              </a:rPr>
              <a:t>y</a:t>
            </a:r>
            <a:r>
              <a:rPr lang="en-US" altLang="zh-TW" sz="16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), …,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b="1" dirty="0" err="1" smtClean="0">
                <a:sym typeface="Symbol" panose="05050102010706020507" pitchFamily="18" charset="2"/>
              </a:rPr>
              <a:t>x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i="1" dirty="0" err="1" smtClean="0">
                <a:sym typeface="Symbol" panose="05050102010706020507" pitchFamily="18" charset="2"/>
              </a:rPr>
              <a:t>y</a:t>
            </a:r>
            <a:r>
              <a:rPr lang="en-US" altLang="zh-TW" sz="1600" dirty="0" err="1" smtClean="0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)    </a:t>
            </a:r>
            <a:r>
              <a:rPr lang="en-US" altLang="zh-TW" dirty="0" smtClean="0">
                <a:solidFill>
                  <a:srgbClr val="00B050"/>
                </a:solidFill>
                <a:sym typeface="Symbol" panose="05050102010706020507" pitchFamily="18" charset="2"/>
              </a:rPr>
              <a:t>(</a:t>
            </a:r>
            <a:r>
              <a:rPr lang="en-US" altLang="zh-TW" dirty="0" smtClean="0">
                <a:solidFill>
                  <a:srgbClr val="00B050"/>
                </a:solidFill>
                <a:sym typeface="Symbol" panose="05050102010706020507" pitchFamily="18" charset="2"/>
              </a:rPr>
              <a:t>historical </a:t>
            </a:r>
            <a:r>
              <a:rPr lang="en-US" altLang="zh-TW" dirty="0" smtClean="0">
                <a:solidFill>
                  <a:srgbClr val="00B050"/>
                </a:solidFill>
                <a:sym typeface="Symbol" panose="05050102010706020507" pitchFamily="18" charset="2"/>
              </a:rPr>
              <a:t>records</a:t>
            </a:r>
            <a:r>
              <a:rPr lang="en-US" altLang="zh-TW" dirty="0" smtClean="0">
                <a:solidFill>
                  <a:srgbClr val="00B050"/>
                </a:solidFill>
                <a:sym typeface="Symbol" panose="05050102010706020507" pitchFamily="18" charset="2"/>
              </a:rPr>
              <a:t>)</a:t>
            </a:r>
            <a:endParaRPr lang="en-US" altLang="zh-TW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r>
              <a:rPr lang="en-US" altLang="zh-TW" dirty="0" smtClean="0">
                <a:sym typeface="Symbol" panose="05050102010706020507" pitchFamily="18" charset="2"/>
              </a:rPr>
              <a:t>Hypothesis: </a:t>
            </a:r>
            <a:r>
              <a:rPr lang="en-US" altLang="zh-TW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: </a:t>
            </a:r>
            <a:r>
              <a:rPr lang="en-US" altLang="zh-TW" dirty="0">
                <a:latin typeface="Script MT Bold" panose="03040602040607080904" pitchFamily="66" charset="0"/>
              </a:rPr>
              <a:t>X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 </a:t>
            </a:r>
            <a:r>
              <a:rPr lang="en-US" altLang="zh-TW" dirty="0" smtClean="0">
                <a:latin typeface="Script MT Bold" panose="03040602040607080904" pitchFamily="66" charset="0"/>
                <a:sym typeface="Symbol" panose="05050102010706020507" pitchFamily="18" charset="2"/>
              </a:rPr>
              <a:t>Y     </a:t>
            </a:r>
            <a:r>
              <a:rPr lang="en-US" altLang="zh-TW" dirty="0" smtClean="0">
                <a:solidFill>
                  <a:srgbClr val="00B050"/>
                </a:solidFill>
                <a:latin typeface="+mn-lt"/>
                <a:sym typeface="Symbol" panose="05050102010706020507" pitchFamily="18" charset="2"/>
              </a:rPr>
              <a:t>(formula to be used)</a:t>
            </a:r>
          </a:p>
          <a:p>
            <a:pPr marL="0" indent="0">
              <a:buNone/>
            </a:pPr>
            <a:endParaRPr lang="zh-TW" altLang="en-US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Learning Problem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4</a:t>
            </a:fld>
            <a:r>
              <a:rPr lang="en-US" altLang="zh-TW" dirty="0" smtClean="0"/>
              <a:t>/11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52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Learning Problem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5</a:t>
            </a:fld>
            <a:r>
              <a:rPr lang="en-US" altLang="zh-TW" dirty="0" smtClean="0"/>
              <a:t>/11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3519" y="876653"/>
            <a:ext cx="49788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Unknown Target Function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  </a:t>
            </a:r>
            <a:r>
              <a:rPr lang="en-US" altLang="zh-TW" sz="2400" i="1" dirty="0" smtClean="0"/>
              <a:t>f</a:t>
            </a:r>
            <a:r>
              <a:rPr lang="en-US" altLang="zh-TW" sz="2400" dirty="0"/>
              <a:t>: </a:t>
            </a:r>
            <a:r>
              <a:rPr lang="en-US" altLang="zh-TW" sz="2400" dirty="0">
                <a:latin typeface="Script MT Bold" panose="03040602040607080904" pitchFamily="66" charset="0"/>
              </a:rPr>
              <a:t>X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 </a:t>
            </a:r>
            <a:r>
              <a:rPr lang="en-US" altLang="zh-TW" sz="2400" dirty="0">
                <a:latin typeface="Script MT Bold" panose="03040602040607080904" pitchFamily="66" charset="0"/>
                <a:sym typeface="Symbol" panose="05050102010706020507" pitchFamily="18" charset="2"/>
              </a:rPr>
              <a:t>Y </a:t>
            </a:r>
            <a:endParaRPr lang="en-US" altLang="zh-TW" sz="2400" dirty="0" smtClean="0">
              <a:latin typeface="Script MT Bold" panose="03040602040607080904" pitchFamily="66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Script MT Bold" panose="03040602040607080904" pitchFamily="66" charset="0"/>
                <a:sym typeface="Symbol" panose="05050102010706020507" pitchFamily="18" charset="2"/>
              </a:rPr>
              <a:t>      </a:t>
            </a:r>
            <a:r>
              <a:rPr lang="en-US" altLang="zh-TW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(</a:t>
            </a:r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ideal credit approval function</a:t>
            </a:r>
            <a:r>
              <a:rPr lang="en-US" altLang="zh-TW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)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71116" y="2172740"/>
            <a:ext cx="609687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Examples:   </a:t>
            </a:r>
            <a:r>
              <a:rPr lang="en-US" altLang="zh-TW" sz="2400" dirty="0" smtClean="0">
                <a:sym typeface="Symbol" panose="05050102010706020507" pitchFamily="18" charset="2"/>
              </a:rPr>
              <a:t>(</a:t>
            </a:r>
            <a:r>
              <a:rPr lang="en-US" altLang="zh-TW" sz="2400" b="1" dirty="0">
                <a:sym typeface="Symbol" panose="05050102010706020507" pitchFamily="18" charset="2"/>
              </a:rPr>
              <a:t>x</a:t>
            </a:r>
            <a:r>
              <a:rPr lang="en-US" altLang="zh-TW" sz="14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sym typeface="Symbol" panose="05050102010706020507" pitchFamily="18" charset="2"/>
              </a:rPr>
              <a:t>y</a:t>
            </a:r>
            <a:r>
              <a:rPr lang="en-US" altLang="zh-TW" sz="14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), (</a:t>
            </a:r>
            <a:r>
              <a:rPr lang="en-US" altLang="zh-TW" sz="2400" b="1" dirty="0">
                <a:sym typeface="Symbol" panose="05050102010706020507" pitchFamily="18" charset="2"/>
              </a:rPr>
              <a:t>x</a:t>
            </a:r>
            <a:r>
              <a:rPr lang="en-US" altLang="zh-TW" sz="14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sym typeface="Symbol" panose="05050102010706020507" pitchFamily="18" charset="2"/>
              </a:rPr>
              <a:t>y</a:t>
            </a:r>
            <a:r>
              <a:rPr lang="en-US" altLang="zh-TW" sz="14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), …, (</a:t>
            </a:r>
            <a:r>
              <a:rPr lang="en-US" altLang="zh-TW" sz="2400" b="1" dirty="0" err="1">
                <a:sym typeface="Symbol" panose="05050102010706020507" pitchFamily="18" charset="2"/>
              </a:rPr>
              <a:t>x</a:t>
            </a:r>
            <a:r>
              <a:rPr lang="en-US" altLang="zh-TW" sz="1400" dirty="0" err="1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en-US" altLang="zh-TW" sz="2400" i="1" dirty="0" err="1">
                <a:sym typeface="Symbol" panose="05050102010706020507" pitchFamily="18" charset="2"/>
              </a:rPr>
              <a:t>y</a:t>
            </a:r>
            <a:r>
              <a:rPr lang="en-US" altLang="zh-TW" sz="1400" dirty="0" err="1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)     </a:t>
            </a:r>
            <a:endParaRPr lang="en-US" altLang="zh-TW" sz="2400" dirty="0" smtClean="0">
              <a:sym typeface="Symbol" panose="05050102010706020507" pitchFamily="18" charset="2"/>
            </a:endParaRPr>
          </a:p>
          <a:p>
            <a:r>
              <a:rPr lang="en-US" altLang="zh-TW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(</a:t>
            </a:r>
            <a:r>
              <a:rPr lang="en-US" altLang="zh-TW" sz="2400" dirty="0">
                <a:solidFill>
                  <a:srgbClr val="00B050"/>
                </a:solidFill>
                <a:sym typeface="Symbol" panose="05050102010706020507" pitchFamily="18" charset="2"/>
              </a:rPr>
              <a:t>historical </a:t>
            </a:r>
            <a:r>
              <a:rPr lang="en-US" altLang="zh-TW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records)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3635896" y="3149371"/>
            <a:ext cx="2088232" cy="2088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Learning 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Algorithm</a:t>
            </a:r>
          </a:p>
          <a:p>
            <a:pPr algn="ctr"/>
            <a:endParaRPr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Gigi" panose="04040504061007020D02" pitchFamily="82" charset="0"/>
              </a:rPr>
              <a:t>A</a:t>
            </a:r>
            <a:endParaRPr lang="zh-TW" altLang="en-US" sz="2400" dirty="0">
              <a:solidFill>
                <a:schemeClr val="tx1"/>
              </a:solidFill>
              <a:latin typeface="Gigi" panose="04040504061007020D02" pitchFamily="82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1116" y="5060065"/>
            <a:ext cx="36116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Hypothesis Set:     </a:t>
            </a:r>
            <a:r>
              <a:rPr lang="en-US" altLang="zh-TW" sz="2400" dirty="0" smtClean="0">
                <a:latin typeface="Gigi" panose="04040504061007020D02" pitchFamily="82" charset="0"/>
              </a:rPr>
              <a:t>H</a:t>
            </a:r>
            <a:r>
              <a:rPr lang="en-US" altLang="zh-TW" sz="2400" dirty="0" smtClean="0"/>
              <a:t>    </a:t>
            </a:r>
            <a:endParaRPr lang="en-US" altLang="zh-TW" sz="2400" dirty="0" smtClean="0">
              <a:latin typeface="Script MT Bold" panose="03040602040607080904" pitchFamily="66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(set of candidate formulas)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9" name="右彎箭號 18"/>
          <p:cNvSpPr/>
          <p:nvPr/>
        </p:nvSpPr>
        <p:spPr>
          <a:xfrm>
            <a:off x="1283784" y="4285019"/>
            <a:ext cx="2088232" cy="571899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19"/>
          <p:cNvSpPr/>
          <p:nvPr/>
        </p:nvSpPr>
        <p:spPr>
          <a:xfrm flipV="1">
            <a:off x="1229707" y="3298416"/>
            <a:ext cx="2088232" cy="571899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44208" y="3505385"/>
            <a:ext cx="257607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Final Hypothesis:  </a:t>
            </a:r>
          </a:p>
          <a:p>
            <a:r>
              <a:rPr lang="en-US" altLang="zh-TW" sz="2400" i="1" dirty="0" smtClean="0"/>
              <a:t>g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anose="05050102010706020507" pitchFamily="18" charset="2"/>
              </a:rPr>
              <a:t> </a:t>
            </a:r>
            <a:r>
              <a:rPr lang="en-US" altLang="zh-TW" sz="2400" i="1" dirty="0" smtClean="0">
                <a:sym typeface="Symbol" panose="05050102010706020507" pitchFamily="18" charset="2"/>
              </a:rPr>
              <a:t>f</a:t>
            </a:r>
            <a:r>
              <a:rPr lang="en-US" altLang="zh-TW" sz="2400" dirty="0" smtClean="0">
                <a:sym typeface="Symbol" panose="05050102010706020507" pitchFamily="18" charset="2"/>
              </a:rPr>
              <a:t> 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(</a:t>
            </a:r>
            <a:r>
              <a:rPr lang="en-US" altLang="zh-TW" sz="2400" i="1" dirty="0" smtClean="0"/>
              <a:t>g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anose="05050102010706020507" pitchFamily="18" charset="2"/>
              </a:rPr>
              <a:t> </a:t>
            </a:r>
            <a:r>
              <a:rPr lang="en-US" altLang="zh-TW" sz="2400" dirty="0" smtClean="0">
                <a:latin typeface="Gigi" panose="04040504061007020D02" pitchFamily="82" charset="0"/>
                <a:sym typeface="Symbol" panose="05050102010706020507" pitchFamily="18" charset="2"/>
              </a:rPr>
              <a:t>H</a:t>
            </a:r>
            <a:r>
              <a:rPr lang="en-US" altLang="zh-TW" sz="2400" dirty="0" smtClean="0"/>
              <a:t>)  </a:t>
            </a:r>
            <a:endParaRPr lang="en-US" altLang="zh-TW" sz="2400" dirty="0" smtClean="0">
              <a:latin typeface="Script MT Bold" panose="03040602040607080904" pitchFamily="66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solidFill>
                  <a:srgbClr val="00B050"/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 is the final credit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 approval formula)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22" name="向下箭號 21"/>
          <p:cNvSpPr/>
          <p:nvPr/>
        </p:nvSpPr>
        <p:spPr>
          <a:xfrm>
            <a:off x="1976926" y="1768275"/>
            <a:ext cx="146802" cy="40446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868144" y="4077072"/>
            <a:ext cx="399849" cy="1164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Two solution components of the learning problem: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The hypothesis set </a:t>
            </a:r>
            <a:r>
              <a:rPr lang="en-US" altLang="zh-TW" dirty="0" smtClean="0">
                <a:solidFill>
                  <a:srgbClr val="FF0000"/>
                </a:solidFill>
                <a:latin typeface="Gigi" panose="04040504061007020D02" pitchFamily="82" charset="0"/>
              </a:rPr>
              <a:t>H</a:t>
            </a:r>
            <a:r>
              <a:rPr lang="en-US" altLang="zh-TW" dirty="0" smtClean="0"/>
              <a:t>;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 </a:t>
            </a:r>
            <a:r>
              <a:rPr lang="en-US" altLang="zh-TW" dirty="0" smtClean="0">
                <a:latin typeface="Gigi" panose="04040504061007020D02" pitchFamily="82" charset="0"/>
                <a:sym typeface="Symbol" panose="05050102010706020507" pitchFamily="18" charset="2"/>
              </a:rPr>
              <a:t>H</a:t>
            </a:r>
          </a:p>
          <a:p>
            <a:pPr marL="0" indent="0">
              <a:buNone/>
            </a:pPr>
            <a:r>
              <a:rPr lang="en-US" altLang="zh-TW" dirty="0" smtClean="0">
                <a:latin typeface="Gigi" panose="04040504061007020D02" pitchFamily="82" charset="0"/>
                <a:sym typeface="Symbol" panose="05050102010706020507" pitchFamily="18" charset="2"/>
              </a:rPr>
              <a:t>    H </a:t>
            </a:r>
            <a:r>
              <a:rPr lang="en-US" altLang="zh-TW" dirty="0" smtClean="0">
                <a:latin typeface="+mn-lt"/>
                <a:sym typeface="Symbol" panose="05050102010706020507" pitchFamily="18" charset="2"/>
              </a:rPr>
              <a:t>= A set of hyperplanes</a:t>
            </a:r>
            <a:endParaRPr lang="en-US" altLang="zh-TW" dirty="0" smtClean="0">
              <a:latin typeface="+mn-lt"/>
            </a:endParaRP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The learning algorithm </a:t>
            </a:r>
            <a:r>
              <a:rPr lang="en-US" altLang="zh-TW" dirty="0" smtClean="0">
                <a:solidFill>
                  <a:srgbClr val="FF0000"/>
                </a:solidFill>
                <a:latin typeface="Gigi" panose="04040504061007020D02" pitchFamily="82" charset="0"/>
              </a:rPr>
              <a:t>A</a:t>
            </a:r>
          </a:p>
          <a:p>
            <a:pPr marL="0" indent="0">
              <a:buNone/>
            </a:pPr>
            <a:r>
              <a:rPr lang="en-US" altLang="zh-TW" dirty="0" smtClean="0"/>
              <a:t>    Perceptron training rule (PTL)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Together, they are referred to as the </a:t>
            </a:r>
            <a:r>
              <a:rPr lang="en-US" altLang="zh-TW" dirty="0" smtClean="0">
                <a:solidFill>
                  <a:srgbClr val="FF0000"/>
                </a:solidFill>
              </a:rPr>
              <a:t>learning model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The Learning Problem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6</a:t>
            </a:fld>
            <a:r>
              <a:rPr lang="en-US" altLang="zh-TW" dirty="0" smtClean="0"/>
              <a:t>/11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64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Hypothesis Set</a:t>
            </a:r>
            <a:r>
              <a:rPr lang="en-US" altLang="zh-TW" sz="4000" dirty="0"/>
              <a:t>- Hyperplane  </a:t>
            </a:r>
            <a:r>
              <a:rPr lang="en-US" altLang="zh-TW" sz="4000" dirty="0" smtClean="0"/>
              <a:t>(1/3</a:t>
            </a:r>
            <a:r>
              <a:rPr lang="en-US" altLang="zh-TW" sz="4000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dirty="0" smtClean="0"/>
              <a:t>For input 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 = (</a:t>
            </a:r>
            <a:r>
              <a:rPr lang="en-US" altLang="zh-TW" i="1" dirty="0" smtClean="0"/>
              <a:t>x</a:t>
            </a:r>
            <a:r>
              <a:rPr lang="en-US" altLang="zh-TW" sz="16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x</a:t>
            </a:r>
            <a:r>
              <a:rPr lang="en-US" altLang="zh-TW" sz="1600" dirty="0" smtClean="0"/>
              <a:t>2</a:t>
            </a:r>
            <a:r>
              <a:rPr lang="en-US" altLang="zh-TW" dirty="0" smtClean="0"/>
              <a:t>, …, </a:t>
            </a:r>
            <a:r>
              <a:rPr lang="en-US" altLang="zh-TW" i="1" dirty="0" err="1" smtClean="0"/>
              <a:t>x</a:t>
            </a:r>
            <a:r>
              <a:rPr lang="en-US" altLang="zh-TW" sz="1600" dirty="0" err="1" smtClean="0"/>
              <a:t>d</a:t>
            </a:r>
            <a:r>
              <a:rPr lang="en-US" altLang="zh-TW" dirty="0" smtClean="0"/>
              <a:t>)  </a:t>
            </a:r>
            <a:r>
              <a:rPr lang="en-US" altLang="zh-TW" dirty="0" smtClean="0">
                <a:solidFill>
                  <a:srgbClr val="00B050"/>
                </a:solidFill>
              </a:rPr>
              <a:t>//attributes of a customer</a:t>
            </a:r>
          </a:p>
          <a:p>
            <a:pPr>
              <a:spcAft>
                <a:spcPts val="600"/>
              </a:spcAft>
            </a:pPr>
            <a:r>
              <a:rPr lang="en-US" altLang="zh-TW" dirty="0" smtClean="0"/>
              <a:t>Approve credit if 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w</a:t>
            </a:r>
            <a:r>
              <a:rPr lang="en-US" altLang="zh-TW" i="1" baseline="-25000" dirty="0"/>
              <a:t>2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 </a:t>
            </a:r>
            <a:r>
              <a:rPr lang="en-US" altLang="zh-TW" i="1" dirty="0"/>
              <a:t>+ ... + </a:t>
            </a:r>
            <a:r>
              <a:rPr lang="en-US" altLang="zh-TW" i="1" dirty="0" err="1" smtClean="0"/>
              <a:t>w</a:t>
            </a:r>
            <a:r>
              <a:rPr lang="en-US" altLang="zh-TW" i="1" baseline="-25000" dirty="0" err="1" smtClean="0"/>
              <a:t>d</a:t>
            </a:r>
            <a:r>
              <a:rPr lang="en-US" altLang="zh-TW" i="1" baseline="-25000" dirty="0" smtClean="0"/>
              <a:t> 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d</a:t>
            </a:r>
            <a:r>
              <a:rPr lang="en-US" altLang="zh-TW" i="1" dirty="0" smtClean="0"/>
              <a:t>  &gt; </a:t>
            </a:r>
            <a:r>
              <a:rPr lang="en-US" altLang="zh-TW" dirty="0" smtClean="0"/>
              <a:t>threshold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TW" dirty="0" smtClean="0"/>
              <a:t>    ((</a:t>
            </a:r>
            <a:r>
              <a:rPr lang="en-US" altLang="zh-TW" i="1" dirty="0" smtClean="0"/>
              <a:t>w</a:t>
            </a:r>
            <a:r>
              <a:rPr lang="en-US" altLang="zh-TW" i="1" baseline="-25000" dirty="0" smtClean="0"/>
              <a:t>1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w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+ ... + </a:t>
            </a:r>
            <a:r>
              <a:rPr lang="en-US" altLang="zh-TW" i="1" dirty="0" err="1"/>
              <a:t>w</a:t>
            </a:r>
            <a:r>
              <a:rPr lang="en-US" altLang="zh-TW" i="1" baseline="-25000" dirty="0" err="1"/>
              <a:t>d</a:t>
            </a:r>
            <a:r>
              <a:rPr lang="en-US" altLang="zh-TW" i="1" baseline="-25000" dirty="0"/>
              <a:t>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d</a:t>
            </a:r>
            <a:r>
              <a:rPr lang="en-US" altLang="zh-TW" i="1" dirty="0"/>
              <a:t> </a:t>
            </a:r>
            <a:r>
              <a:rPr lang="en-US" altLang="zh-TW" dirty="0" smtClean="0"/>
              <a:t>)</a:t>
            </a:r>
            <a:r>
              <a:rPr lang="en-US" altLang="zh-TW" i="1" dirty="0" smtClean="0">
                <a:sym typeface="Symbol" panose="05050102010706020507" pitchFamily="18" charset="2"/>
              </a:rPr>
              <a:t></a:t>
            </a:r>
            <a:r>
              <a:rPr lang="en-US" altLang="zh-TW" i="1" dirty="0" smtClean="0"/>
              <a:t>  </a:t>
            </a:r>
            <a:r>
              <a:rPr lang="en-US" altLang="zh-TW" dirty="0" smtClean="0"/>
              <a:t>threshold) &gt; 0</a:t>
            </a:r>
          </a:p>
          <a:p>
            <a:pPr>
              <a:spcAft>
                <a:spcPts val="600"/>
              </a:spcAft>
            </a:pPr>
            <a:r>
              <a:rPr lang="en-US" altLang="zh-TW" dirty="0" smtClean="0"/>
              <a:t>Deny credit if 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w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+ ... + </a:t>
            </a:r>
            <a:r>
              <a:rPr lang="en-US" altLang="zh-TW" i="1" dirty="0" err="1"/>
              <a:t>w</a:t>
            </a:r>
            <a:r>
              <a:rPr lang="en-US" altLang="zh-TW" i="1" baseline="-25000" dirty="0" err="1"/>
              <a:t>d</a:t>
            </a:r>
            <a:r>
              <a:rPr lang="en-US" altLang="zh-TW" i="1" baseline="-25000" dirty="0"/>
              <a:t>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d</a:t>
            </a:r>
            <a:r>
              <a:rPr lang="en-US" altLang="zh-TW" i="1" dirty="0"/>
              <a:t>  </a:t>
            </a:r>
            <a:r>
              <a:rPr lang="en-US" altLang="zh-TW" i="1" dirty="0" smtClean="0"/>
              <a:t>&lt; </a:t>
            </a:r>
            <a:r>
              <a:rPr lang="en-US" altLang="zh-TW" dirty="0" smtClean="0"/>
              <a:t>threshold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TW" dirty="0" smtClean="0"/>
              <a:t>    ((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w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+ ... + </a:t>
            </a:r>
            <a:r>
              <a:rPr lang="en-US" altLang="zh-TW" i="1" dirty="0" err="1"/>
              <a:t>w</a:t>
            </a:r>
            <a:r>
              <a:rPr lang="en-US" altLang="zh-TW" i="1" baseline="-25000" dirty="0" err="1"/>
              <a:t>d</a:t>
            </a:r>
            <a:r>
              <a:rPr lang="en-US" altLang="zh-TW" i="1" baseline="-25000" dirty="0"/>
              <a:t>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d</a:t>
            </a:r>
            <a:r>
              <a:rPr lang="en-US" altLang="zh-TW" i="1" dirty="0"/>
              <a:t> </a:t>
            </a:r>
            <a:r>
              <a:rPr lang="en-US" altLang="zh-TW" dirty="0"/>
              <a:t>)</a:t>
            </a:r>
            <a:r>
              <a:rPr lang="en-US" altLang="zh-TW" i="1" dirty="0">
                <a:sym typeface="Symbol" panose="05050102010706020507" pitchFamily="18" charset="2"/>
              </a:rPr>
              <a:t></a:t>
            </a:r>
            <a:r>
              <a:rPr lang="en-US" altLang="zh-TW" i="1" dirty="0"/>
              <a:t>  </a:t>
            </a:r>
            <a:r>
              <a:rPr lang="en-US" altLang="zh-TW" dirty="0"/>
              <a:t>threshold) </a:t>
            </a:r>
            <a:r>
              <a:rPr lang="en-US" altLang="zh-TW" dirty="0" smtClean="0"/>
              <a:t>&lt; 0</a:t>
            </a:r>
          </a:p>
          <a:p>
            <a:pPr>
              <a:spcAft>
                <a:spcPts val="600"/>
              </a:spcAft>
            </a:pPr>
            <a:r>
              <a:rPr lang="en-US" altLang="zh-TW" dirty="0" smtClean="0"/>
              <a:t>This linear formula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 </a:t>
            </a:r>
            <a:r>
              <a:rPr lang="en-US" altLang="zh-TW" dirty="0" smtClean="0">
                <a:latin typeface="Gigi" panose="04040504061007020D02" pitchFamily="82" charset="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sym typeface="Symbol" panose="05050102010706020507" pitchFamily="18" charset="2"/>
              </a:rPr>
              <a:t> can be written as </a:t>
            </a:r>
          </a:p>
          <a:p>
            <a:pPr>
              <a:spcAft>
                <a:spcPts val="600"/>
              </a:spcAft>
            </a:pPr>
            <a:r>
              <a:rPr lang="en-US" altLang="zh-TW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sym typeface="Symbol" panose="05050102010706020507" pitchFamily="18" charset="2"/>
              </a:rPr>
              <a:t> (</a:t>
            </a:r>
            <a:r>
              <a:rPr lang="en-US" altLang="zh-TW" b="1" dirty="0" smtClean="0"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sym typeface="Symbol" panose="05050102010706020507" pitchFamily="18" charset="2"/>
              </a:rPr>
              <a:t>) = sign ((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 smtClean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+ ... + </a:t>
            </a:r>
            <a:r>
              <a:rPr lang="en-US" altLang="zh-TW" i="1" dirty="0" err="1">
                <a:solidFill>
                  <a:srgbClr val="FF0000"/>
                </a:solidFill>
              </a:rPr>
              <a:t>w</a:t>
            </a:r>
            <a:r>
              <a:rPr lang="en-US" altLang="zh-TW" i="1" baseline="-25000" dirty="0" err="1">
                <a:solidFill>
                  <a:srgbClr val="FF0000"/>
                </a:solidFill>
              </a:rPr>
              <a:t>d</a:t>
            </a:r>
            <a:r>
              <a:rPr lang="en-US" altLang="zh-TW" i="1" baseline="-25000" dirty="0"/>
              <a:t>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d</a:t>
            </a:r>
            <a:r>
              <a:rPr lang="en-US" altLang="zh-TW" i="1" dirty="0"/>
              <a:t> </a:t>
            </a:r>
            <a:r>
              <a:rPr lang="en-US" altLang="zh-TW" dirty="0" smtClean="0"/>
              <a:t>)</a:t>
            </a:r>
            <a:r>
              <a:rPr lang="en-US" altLang="zh-TW" i="1" dirty="0" smtClean="0"/>
              <a:t> </a:t>
            </a:r>
            <a:r>
              <a:rPr lang="en-US" altLang="zh-TW" i="1" dirty="0" smtClean="0">
                <a:sym typeface="Symbol" panose="05050102010706020507" pitchFamily="18" charset="2"/>
              </a:rPr>
              <a:t> </a:t>
            </a:r>
            <a:r>
              <a:rPr lang="en-US" altLang="zh-TW" i="1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The Learning Problem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7</a:t>
            </a:fld>
            <a:r>
              <a:rPr lang="en-US" altLang="zh-TW" dirty="0" smtClean="0"/>
              <a:t>/11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47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Hypothesis </a:t>
            </a:r>
            <a:r>
              <a:rPr lang="en-US" altLang="zh-TW" dirty="0" smtClean="0"/>
              <a:t>Set</a:t>
            </a:r>
            <a:r>
              <a:rPr lang="en-US" altLang="zh-TW" sz="3600" dirty="0"/>
              <a:t> - Hyperplane </a:t>
            </a:r>
            <a:r>
              <a:rPr lang="en-US" altLang="zh-TW" sz="3600" dirty="0" smtClean="0"/>
              <a:t>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sign ((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+ ... + </a:t>
            </a:r>
            <a:r>
              <a:rPr lang="en-US" altLang="zh-TW" i="1" dirty="0" err="1">
                <a:solidFill>
                  <a:srgbClr val="FF0000"/>
                </a:solidFill>
              </a:rPr>
              <a:t>w</a:t>
            </a:r>
            <a:r>
              <a:rPr lang="en-US" altLang="zh-TW" i="1" baseline="-25000" dirty="0" err="1">
                <a:solidFill>
                  <a:srgbClr val="FF0000"/>
                </a:solidFill>
              </a:rPr>
              <a:t>d</a:t>
            </a:r>
            <a:r>
              <a:rPr lang="en-US" altLang="zh-TW" i="1" baseline="-25000" dirty="0"/>
              <a:t>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d</a:t>
            </a:r>
            <a:r>
              <a:rPr lang="en-US" altLang="zh-TW" i="1" dirty="0"/>
              <a:t> </a:t>
            </a:r>
            <a:r>
              <a:rPr lang="en-US" altLang="zh-TW" dirty="0"/>
              <a:t>)</a:t>
            </a:r>
            <a:r>
              <a:rPr lang="en-US" altLang="zh-TW" i="1" dirty="0"/>
              <a:t> </a:t>
            </a:r>
            <a:r>
              <a:rPr lang="en-US" altLang="zh-TW" i="1" dirty="0">
                <a:sym typeface="Symbol" panose="05050102010706020507" pitchFamily="18" charset="2"/>
              </a:rPr>
              <a:t> 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    Let 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0  </a:t>
            </a:r>
            <a:r>
              <a:rPr lang="en-US" altLang="zh-TW" dirty="0" smtClean="0"/>
              <a:t>= </a:t>
            </a:r>
            <a:r>
              <a:rPr lang="en-US" altLang="zh-TW" i="1" dirty="0">
                <a:sym typeface="Symbol" panose="05050102010706020507" pitchFamily="18" charset="2"/>
              </a:rPr>
              <a:t> </a:t>
            </a:r>
            <a:r>
              <a:rPr lang="en-US" altLang="zh-TW" dirty="0" smtClean="0">
                <a:solidFill>
                  <a:srgbClr val="FF0000"/>
                </a:solidFill>
              </a:rPr>
              <a:t>threshold</a:t>
            </a:r>
          </a:p>
          <a:p>
            <a:r>
              <a:rPr lang="en-US" altLang="zh-TW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sign ((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+ ... + </a:t>
            </a:r>
            <a:r>
              <a:rPr lang="en-US" altLang="zh-TW" i="1" dirty="0" err="1">
                <a:solidFill>
                  <a:srgbClr val="FF0000"/>
                </a:solidFill>
              </a:rPr>
              <a:t>w</a:t>
            </a:r>
            <a:r>
              <a:rPr lang="en-US" altLang="zh-TW" i="1" baseline="-25000" dirty="0" err="1">
                <a:solidFill>
                  <a:srgbClr val="FF0000"/>
                </a:solidFill>
              </a:rPr>
              <a:t>d</a:t>
            </a:r>
            <a:r>
              <a:rPr lang="en-US" altLang="zh-TW" i="1" baseline="-25000" dirty="0"/>
              <a:t>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d</a:t>
            </a:r>
            <a:r>
              <a:rPr lang="en-US" altLang="zh-TW" i="1" dirty="0"/>
              <a:t> </a:t>
            </a:r>
            <a:r>
              <a:rPr lang="en-US" altLang="zh-TW" dirty="0"/>
              <a:t>)</a:t>
            </a:r>
            <a:r>
              <a:rPr lang="en-US" altLang="zh-TW" i="1" dirty="0"/>
              <a:t> </a:t>
            </a:r>
            <a:r>
              <a:rPr lang="en-US" altLang="zh-TW" i="1" dirty="0" smtClean="0">
                <a:sym typeface="Symbol" panose="05050102010706020507" pitchFamily="18" charset="2"/>
              </a:rPr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0 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    Introduce an artificial coordinate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0 </a:t>
            </a:r>
            <a:r>
              <a:rPr lang="en-US" altLang="zh-TW" i="1" dirty="0" smtClean="0"/>
              <a:t>= </a:t>
            </a:r>
            <a:r>
              <a:rPr lang="en-US" altLang="zh-TW" dirty="0" smtClean="0"/>
              <a:t>1:</a:t>
            </a:r>
          </a:p>
          <a:p>
            <a:r>
              <a:rPr lang="en-US" altLang="zh-TW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sign 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i="1" baseline="-25000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0 </a:t>
            </a:r>
            <a:r>
              <a:rPr lang="en-US" altLang="zh-TW" i="1" dirty="0"/>
              <a:t>+ </a:t>
            </a:r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 smtClean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1 </a:t>
            </a:r>
            <a:r>
              <a:rPr lang="en-US" altLang="zh-TW" i="1" dirty="0" smtClean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+ ... + </a:t>
            </a:r>
            <a:r>
              <a:rPr lang="en-US" altLang="zh-TW" i="1" dirty="0" err="1">
                <a:solidFill>
                  <a:srgbClr val="FF0000"/>
                </a:solidFill>
              </a:rPr>
              <a:t>w</a:t>
            </a:r>
            <a:r>
              <a:rPr lang="en-US" altLang="zh-TW" i="1" baseline="-25000" dirty="0" err="1">
                <a:solidFill>
                  <a:srgbClr val="FF0000"/>
                </a:solidFill>
              </a:rPr>
              <a:t>d</a:t>
            </a:r>
            <a:r>
              <a:rPr lang="en-US" altLang="zh-TW" i="1" baseline="-25000" dirty="0"/>
              <a:t>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d</a:t>
            </a:r>
            <a:r>
              <a:rPr lang="en-US" altLang="zh-TW" i="1" dirty="0"/>
              <a:t> 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In vector form, the hyperplane implements</a:t>
            </a:r>
          </a:p>
          <a:p>
            <a:r>
              <a:rPr lang="en-US" altLang="zh-TW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b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sign 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b="1" dirty="0" err="1" smtClean="0">
                <a:sym typeface="Symbol" panose="05050102010706020507" pitchFamily="18" charset="2"/>
              </a:rPr>
              <a:t>w</a:t>
            </a:r>
            <a:r>
              <a:rPr lang="en-US" altLang="zh-TW" dirty="0" err="1" smtClean="0">
                <a:sym typeface="Symbol" panose="05050102010706020507" pitchFamily="18" charset="2"/>
              </a:rPr>
              <a:t></a:t>
            </a:r>
            <a:r>
              <a:rPr lang="en-US" altLang="zh-TW" b="1" dirty="0" err="1" smtClean="0"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sym typeface="Symbol" panose="05050102010706020507" pitchFamily="18" charset="2"/>
              </a:rPr>
              <a:t>)  </a:t>
            </a:r>
            <a:r>
              <a:rPr lang="en-US" altLang="zh-TW" dirty="0" smtClean="0">
                <a:solidFill>
                  <a:srgbClr val="00B050"/>
                </a:solidFill>
                <a:sym typeface="Symbol" panose="05050102010706020507" pitchFamily="18" charset="2"/>
              </a:rPr>
              <a:t>//  inner product</a:t>
            </a:r>
          </a:p>
          <a:p>
            <a:pPr marL="0" indent="0">
              <a:buNone/>
            </a:pPr>
            <a:r>
              <a:rPr lang="en-US" altLang="zh-TW" dirty="0" smtClean="0">
                <a:sym typeface="Symbol" panose="05050102010706020507" pitchFamily="18" charset="2"/>
              </a:rPr>
              <a:t>       where </a:t>
            </a:r>
            <a:r>
              <a:rPr lang="en-US" altLang="zh-TW" b="1" dirty="0" smtClean="0">
                <a:sym typeface="Symbol" panose="05050102010706020507" pitchFamily="18" charset="2"/>
              </a:rPr>
              <a:t>w </a:t>
            </a:r>
            <a:r>
              <a:rPr lang="en-US" altLang="zh-TW" dirty="0" smtClean="0">
                <a:sym typeface="Symbol" panose="05050102010706020507" pitchFamily="18" charset="2"/>
              </a:rPr>
              <a:t>= (</a:t>
            </a:r>
            <a:r>
              <a:rPr lang="en-US" altLang="zh-TW" i="1" dirty="0" smtClean="0"/>
              <a:t>w</a:t>
            </a:r>
            <a:r>
              <a:rPr lang="en-US" altLang="zh-TW" sz="1600" dirty="0" smtClean="0"/>
              <a:t>0</a:t>
            </a:r>
            <a:r>
              <a:rPr lang="en-US" altLang="zh-TW" dirty="0"/>
              <a:t>, </a:t>
            </a:r>
            <a:r>
              <a:rPr lang="en-US" altLang="zh-TW" i="1" dirty="0" smtClean="0"/>
              <a:t>w</a:t>
            </a:r>
            <a:r>
              <a:rPr lang="en-US" altLang="zh-TW" sz="1600" dirty="0" smtClean="0"/>
              <a:t>1</a:t>
            </a:r>
            <a:r>
              <a:rPr lang="en-US" altLang="zh-TW" dirty="0"/>
              <a:t>, </a:t>
            </a:r>
            <a:r>
              <a:rPr lang="en-US" altLang="zh-TW" i="1" dirty="0" smtClean="0"/>
              <a:t>w</a:t>
            </a:r>
            <a:r>
              <a:rPr lang="en-US" altLang="zh-TW" sz="1600" dirty="0" smtClean="0"/>
              <a:t>2</a:t>
            </a:r>
            <a:r>
              <a:rPr lang="en-US" altLang="zh-TW" dirty="0"/>
              <a:t>, …, </a:t>
            </a:r>
            <a:r>
              <a:rPr lang="en-US" altLang="zh-TW" i="1" dirty="0" err="1" smtClean="0"/>
              <a:t>w</a:t>
            </a:r>
            <a:r>
              <a:rPr lang="en-US" altLang="zh-TW" sz="1600" dirty="0" err="1" smtClean="0"/>
              <a:t>d</a:t>
            </a:r>
            <a:r>
              <a:rPr lang="en-US" altLang="zh-TW" dirty="0" smtClean="0">
                <a:sym typeface="Symbol" panose="05050102010706020507" pitchFamily="18" charset="2"/>
              </a:rPr>
              <a:t>) and </a:t>
            </a:r>
          </a:p>
          <a:p>
            <a:pPr marL="0" indent="0">
              <a:buNone/>
            </a:pPr>
            <a:r>
              <a:rPr lang="en-US" altLang="zh-TW" b="1" dirty="0" smtClean="0">
                <a:sym typeface="Symbol" panose="05050102010706020507" pitchFamily="18" charset="2"/>
              </a:rPr>
              <a:t>                   x </a:t>
            </a:r>
            <a:r>
              <a:rPr lang="en-US" altLang="zh-TW" dirty="0" smtClean="0">
                <a:sym typeface="Symbol" panose="05050102010706020507" pitchFamily="18" charset="2"/>
              </a:rPr>
              <a:t>= (</a:t>
            </a:r>
            <a:r>
              <a:rPr lang="en-US" altLang="zh-TW" i="1" dirty="0" smtClean="0"/>
              <a:t>x</a:t>
            </a:r>
            <a:r>
              <a:rPr lang="en-US" altLang="zh-TW" sz="1600" dirty="0" smtClean="0"/>
              <a:t>0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x</a:t>
            </a:r>
            <a:r>
              <a:rPr lang="en-US" altLang="zh-TW" sz="1600" dirty="0" smtClean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x</a:t>
            </a:r>
            <a:r>
              <a:rPr lang="en-US" altLang="zh-TW" sz="1600" dirty="0"/>
              <a:t>2</a:t>
            </a:r>
            <a:r>
              <a:rPr lang="en-US" altLang="zh-TW" dirty="0"/>
              <a:t>, …, </a:t>
            </a:r>
            <a:r>
              <a:rPr lang="en-US" altLang="zh-TW" i="1" dirty="0" err="1"/>
              <a:t>x</a:t>
            </a:r>
            <a:r>
              <a:rPr lang="en-US" altLang="zh-TW" sz="1600" dirty="0" err="1"/>
              <a:t>d</a:t>
            </a:r>
            <a:r>
              <a:rPr lang="en-US" altLang="zh-TW" dirty="0"/>
              <a:t>) </a:t>
            </a:r>
            <a:r>
              <a:rPr lang="en-US" altLang="zh-TW" dirty="0" smtClean="0">
                <a:sym typeface="Symbol" panose="05050102010706020507" pitchFamily="18" charset="2"/>
              </a:rPr>
              <a:t> are augmented vectors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The Learning Problem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8</a:t>
            </a:fld>
            <a:r>
              <a:rPr lang="en-US" altLang="zh-TW" dirty="0" smtClean="0"/>
              <a:t>/11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32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Machine Learning</a:t>
            </a:r>
            <a:endParaRPr lang="en-US" altLang="zh-TW"/>
          </a:p>
        </p:txBody>
      </p:sp>
      <p:sp>
        <p:nvSpPr>
          <p:cNvPr id="2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The Learning Problem</a:t>
            </a:r>
          </a:p>
        </p:txBody>
      </p:sp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12254-C0C5-4546-94E0-156878CD3100}" type="slidenum">
              <a:rPr lang="en-US" altLang="zh-TW" smtClean="0"/>
              <a:pPr/>
              <a:t>9</a:t>
            </a:fld>
            <a:r>
              <a:rPr lang="en-US" altLang="zh-TW" dirty="0" smtClean="0"/>
              <a:t>/11</a:t>
            </a:r>
            <a:endParaRPr lang="en-US" altLang="zh-TW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3500438"/>
            <a:ext cx="7772400" cy="2895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 dirty="0"/>
              <a:t>The equation </a:t>
            </a:r>
            <a:r>
              <a:rPr lang="en-US" altLang="zh-TW" sz="2400" i="1" dirty="0"/>
              <a:t>w</a:t>
            </a:r>
            <a:r>
              <a:rPr lang="en-US" altLang="zh-TW" sz="2400" i="1" baseline="-25000" dirty="0"/>
              <a:t>0</a:t>
            </a:r>
            <a:r>
              <a:rPr lang="en-US" altLang="zh-TW" sz="2400" i="1" dirty="0"/>
              <a:t> </a:t>
            </a:r>
            <a:r>
              <a:rPr lang="en-US" altLang="zh-TW" sz="2400" i="1" dirty="0" smtClean="0"/>
              <a:t>x</a:t>
            </a:r>
            <a:r>
              <a:rPr lang="en-US" altLang="zh-TW" sz="2400" i="1" baseline="-25000" dirty="0" smtClean="0"/>
              <a:t>0 </a:t>
            </a:r>
            <a:r>
              <a:rPr lang="en-US" altLang="zh-TW" sz="2400" i="1" dirty="0" smtClean="0"/>
              <a:t>+</a:t>
            </a:r>
            <a:r>
              <a:rPr lang="en-US" altLang="zh-TW" sz="2400" i="1" dirty="0"/>
              <a:t>w</a:t>
            </a:r>
            <a:r>
              <a:rPr lang="en-US" altLang="zh-TW" sz="2400" i="1" baseline="-25000" dirty="0"/>
              <a:t>1 </a:t>
            </a:r>
            <a:r>
              <a:rPr lang="en-US" altLang="zh-TW" sz="2400" i="1" dirty="0"/>
              <a:t>x</a:t>
            </a:r>
            <a:r>
              <a:rPr lang="en-US" altLang="zh-TW" sz="2400" i="1" baseline="-25000" dirty="0"/>
              <a:t>1 </a:t>
            </a:r>
            <a:r>
              <a:rPr lang="en-US" altLang="zh-TW" sz="2400" i="1" dirty="0"/>
              <a:t>+ w</a:t>
            </a:r>
            <a:r>
              <a:rPr lang="en-US" altLang="zh-TW" sz="2400" i="1" baseline="-25000" dirty="0"/>
              <a:t>2 </a:t>
            </a:r>
            <a:r>
              <a:rPr lang="en-US" altLang="zh-TW" sz="2400" i="1" dirty="0"/>
              <a:t>x</a:t>
            </a:r>
            <a:r>
              <a:rPr lang="en-US" altLang="zh-TW" sz="2400" i="1" baseline="-25000" dirty="0"/>
              <a:t>2 </a:t>
            </a:r>
            <a:r>
              <a:rPr lang="en-US" altLang="zh-TW" sz="2400" i="1" dirty="0"/>
              <a:t>+ ... + </a:t>
            </a:r>
            <a:r>
              <a:rPr lang="en-US" altLang="zh-TW" sz="2400" i="1" dirty="0" err="1" smtClean="0"/>
              <a:t>w</a:t>
            </a:r>
            <a:r>
              <a:rPr lang="en-US" altLang="zh-TW" sz="2400" i="1" baseline="-25000" dirty="0" err="1" smtClean="0"/>
              <a:t>d</a:t>
            </a:r>
            <a:r>
              <a:rPr lang="en-US" altLang="zh-TW" sz="2400" i="1" baseline="-25000" dirty="0" smtClean="0"/>
              <a:t> </a:t>
            </a:r>
            <a:r>
              <a:rPr lang="en-US" altLang="zh-TW" sz="2400" i="1" dirty="0" err="1" smtClean="0"/>
              <a:t>x</a:t>
            </a:r>
            <a:r>
              <a:rPr lang="en-US" altLang="zh-TW" sz="2400" i="1" baseline="-25000" dirty="0" err="1" smtClean="0"/>
              <a:t>d</a:t>
            </a:r>
            <a:r>
              <a:rPr lang="en-US" altLang="zh-TW" sz="2400" i="1" dirty="0" smtClean="0"/>
              <a:t>= </a:t>
            </a:r>
            <a:r>
              <a:rPr lang="en-US" altLang="zh-TW" sz="2400" i="1" dirty="0"/>
              <a:t>0</a:t>
            </a:r>
            <a:br>
              <a:rPr lang="en-US" altLang="zh-TW" sz="2400" i="1" dirty="0"/>
            </a:br>
            <a:r>
              <a:rPr lang="en-US" altLang="zh-TW" sz="2400" dirty="0"/>
              <a:t>is a hyperplane in an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d</a:t>
            </a:r>
            <a:r>
              <a:rPr lang="en-US" altLang="zh-TW" sz="2400" dirty="0" smtClean="0">
                <a:solidFill>
                  <a:srgbClr val="FF0000"/>
                </a:solidFill>
              </a:rPr>
              <a:t>-dimensional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space</a:t>
            </a:r>
          </a:p>
          <a:p>
            <a:pPr>
              <a:spcBef>
                <a:spcPct val="0"/>
              </a:spcBef>
            </a:pPr>
            <a:r>
              <a:rPr lang="en-US" altLang="zh-TW" sz="2400" dirty="0"/>
              <a:t>An instance </a:t>
            </a:r>
            <a:r>
              <a:rPr lang="en-US" altLang="zh-TW" sz="2400" b="1" dirty="0" smtClean="0"/>
              <a:t>x</a:t>
            </a:r>
            <a:r>
              <a:rPr lang="en-US" altLang="zh-TW" sz="2400" dirty="0" smtClean="0"/>
              <a:t> =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1 </a:t>
            </a:r>
            <a:r>
              <a:rPr lang="en-US" altLang="zh-TW" sz="2400" i="1" dirty="0">
                <a:solidFill>
                  <a:srgbClr val="FF0000"/>
                </a:solidFill>
              </a:rPr>
              <a:t>,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2 </a:t>
            </a:r>
            <a:r>
              <a:rPr lang="en-US" altLang="zh-TW" sz="2400" i="1" dirty="0">
                <a:solidFill>
                  <a:srgbClr val="FF0000"/>
                </a:solidFill>
              </a:rPr>
              <a:t>, ... ,</a:t>
            </a:r>
            <a:r>
              <a:rPr lang="en-US" altLang="zh-TW" sz="2400" i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 err="1" smtClean="0">
                <a:solidFill>
                  <a:srgbClr val="FF0000"/>
                </a:solidFill>
              </a:rPr>
              <a:t>x</a:t>
            </a:r>
            <a:r>
              <a:rPr lang="en-US" altLang="zh-TW" sz="2400" i="1" baseline="-25000" dirty="0" err="1" smtClean="0">
                <a:solidFill>
                  <a:srgbClr val="FF0000"/>
                </a:solidFill>
              </a:rPr>
              <a:t>d</a:t>
            </a:r>
            <a:r>
              <a:rPr lang="en-US" altLang="zh-TW" sz="2400" dirty="0" smtClean="0">
                <a:solidFill>
                  <a:srgbClr val="FF0000"/>
                </a:solidFill>
              </a:rPr>
              <a:t>) </a:t>
            </a:r>
            <a:r>
              <a:rPr lang="en-US" altLang="zh-TW" sz="2400" dirty="0"/>
              <a:t>is a point in in the </a:t>
            </a:r>
            <a:br>
              <a:rPr lang="en-US" altLang="zh-TW" sz="2400" dirty="0"/>
            </a:br>
            <a:r>
              <a:rPr lang="en-US" altLang="zh-TW" sz="2400" i="1" dirty="0" smtClean="0">
                <a:solidFill>
                  <a:srgbClr val="FF0000"/>
                </a:solidFill>
              </a:rPr>
              <a:t>d</a:t>
            </a:r>
            <a:r>
              <a:rPr lang="en-US" altLang="zh-TW" sz="2400" dirty="0" smtClean="0">
                <a:solidFill>
                  <a:srgbClr val="FF0000"/>
                </a:solidFill>
              </a:rPr>
              <a:t>-dimensional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space</a:t>
            </a:r>
          </a:p>
          <a:p>
            <a:pPr>
              <a:spcBef>
                <a:spcPct val="0"/>
              </a:spcBef>
            </a:pPr>
            <a:r>
              <a:rPr lang="en-US" altLang="zh-TW" sz="2400" dirty="0"/>
              <a:t>Perceptron represents a hyperplane decisions surface separating instances </a:t>
            </a:r>
          </a:p>
          <a:p>
            <a:pPr lvl="1">
              <a:spcBef>
                <a:spcPct val="0"/>
              </a:spcBef>
            </a:pPr>
            <a:r>
              <a:rPr lang="en-US" altLang="zh-TW" sz="2000" dirty="0"/>
              <a:t>If instances can be separated (</a:t>
            </a:r>
            <a:r>
              <a:rPr lang="en-US" altLang="zh-TW" sz="2000" dirty="0">
                <a:solidFill>
                  <a:srgbClr val="FF0000"/>
                </a:solidFill>
              </a:rPr>
              <a:t>linearly separable</a:t>
            </a:r>
            <a:r>
              <a:rPr lang="en-US" altLang="zh-TW" sz="2000" dirty="0"/>
              <a:t>), then perceptron can accurately represent the output mapping</a:t>
            </a:r>
          </a:p>
        </p:txBody>
      </p:sp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3348038" y="1196975"/>
            <a:ext cx="2279650" cy="2643188"/>
            <a:chOff x="1060" y="748"/>
            <a:chExt cx="1436" cy="1665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 flipV="1">
              <a:off x="1300" y="816"/>
              <a:ext cx="72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3317" name="Group 5"/>
            <p:cNvGrpSpPr>
              <a:grpSpLocks/>
            </p:cNvGrpSpPr>
            <p:nvPr/>
          </p:nvGrpSpPr>
          <p:grpSpPr bwMode="auto">
            <a:xfrm>
              <a:off x="1060" y="748"/>
              <a:ext cx="1436" cy="1665"/>
              <a:chOff x="1060" y="748"/>
              <a:chExt cx="1436" cy="1665"/>
            </a:xfrm>
          </p:grpSpPr>
          <p:sp>
            <p:nvSpPr>
              <p:cNvPr id="13318" name="Rectangle 6"/>
              <p:cNvSpPr>
                <a:spLocks noChangeArrowheads="1"/>
              </p:cNvSpPr>
              <p:nvPr/>
            </p:nvSpPr>
            <p:spPr bwMode="auto">
              <a:xfrm>
                <a:off x="1675" y="2249"/>
                <a:ext cx="116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kumimoji="0" lang="zh-TW" altLang="zh-TW" sz="1600" b="1" i="1" baseline="-25000">
                  <a:latin typeface="Arial" panose="020B0604020202020204" pitchFamily="34" charset="0"/>
                </a:endParaRPr>
              </a:p>
            </p:txBody>
          </p:sp>
          <p:grpSp>
            <p:nvGrpSpPr>
              <p:cNvPr id="13319" name="Group 7"/>
              <p:cNvGrpSpPr>
                <a:grpSpLocks/>
              </p:cNvGrpSpPr>
              <p:nvPr/>
            </p:nvGrpSpPr>
            <p:grpSpPr bwMode="auto">
              <a:xfrm>
                <a:off x="1060" y="748"/>
                <a:ext cx="1436" cy="1412"/>
                <a:chOff x="484" y="748"/>
                <a:chExt cx="1436" cy="1412"/>
              </a:xfrm>
            </p:grpSpPr>
            <p:sp>
              <p:nvSpPr>
                <p:cNvPr id="13320" name="Rectangle 8"/>
                <p:cNvSpPr>
                  <a:spLocks noChangeArrowheads="1"/>
                </p:cNvSpPr>
                <p:nvPr/>
              </p:nvSpPr>
              <p:spPr bwMode="auto">
                <a:xfrm>
                  <a:off x="1156" y="864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kumimoji="0" lang="en-US" altLang="zh-TW" sz="1600" b="1">
                      <a:solidFill>
                        <a:srgbClr val="316501"/>
                      </a:solidFill>
                      <a:latin typeface="Arial" panose="020B0604020202020204" pitchFamily="34" charset="0"/>
                    </a:rPr>
                    <a:t>+</a:t>
                  </a:r>
                  <a:endParaRPr kumimoji="0" lang="en-US" altLang="zh-TW" sz="1600" b="1" i="1" baseline="-25000">
                    <a:solidFill>
                      <a:srgbClr val="31650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21" name="Rectangle 9"/>
                <p:cNvSpPr>
                  <a:spLocks noChangeArrowheads="1"/>
                </p:cNvSpPr>
                <p:nvPr/>
              </p:nvSpPr>
              <p:spPr bwMode="auto">
                <a:xfrm>
                  <a:off x="1333" y="1104"/>
                  <a:ext cx="15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kumimoji="0" lang="en-US" altLang="zh-TW" sz="1600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-</a:t>
                  </a:r>
                  <a:endParaRPr kumimoji="0" lang="en-US" altLang="zh-TW" sz="1600" b="1" i="1" baseline="-25000">
                    <a:solidFill>
                      <a:schemeClr val="hlin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22" name="Rectangle 10"/>
                <p:cNvSpPr>
                  <a:spLocks noChangeArrowheads="1"/>
                </p:cNvSpPr>
                <p:nvPr/>
              </p:nvSpPr>
              <p:spPr bwMode="auto">
                <a:xfrm>
                  <a:off x="820" y="1248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kumimoji="0" lang="en-US" altLang="zh-TW" sz="1600" b="1">
                      <a:solidFill>
                        <a:srgbClr val="316501"/>
                      </a:solidFill>
                      <a:latin typeface="Arial" panose="020B0604020202020204" pitchFamily="34" charset="0"/>
                    </a:rPr>
                    <a:t>+</a:t>
                  </a:r>
                  <a:endParaRPr kumimoji="0" lang="en-US" altLang="zh-TW" sz="1600" b="1" i="1" baseline="-25000">
                    <a:solidFill>
                      <a:srgbClr val="31650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23" name="Rectangle 11"/>
                <p:cNvSpPr>
                  <a:spLocks noChangeArrowheads="1"/>
                </p:cNvSpPr>
                <p:nvPr/>
              </p:nvSpPr>
              <p:spPr bwMode="auto">
                <a:xfrm>
                  <a:off x="676" y="912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kumimoji="0" lang="en-US" altLang="zh-TW" sz="1600" b="1">
                      <a:solidFill>
                        <a:srgbClr val="316501"/>
                      </a:solidFill>
                      <a:latin typeface="Arial" panose="020B0604020202020204" pitchFamily="34" charset="0"/>
                    </a:rPr>
                    <a:t>+</a:t>
                  </a:r>
                  <a:endParaRPr kumimoji="0" lang="en-US" altLang="zh-TW" sz="1600" b="1" i="1" baseline="-25000">
                    <a:solidFill>
                      <a:srgbClr val="31650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333" y="1708"/>
                  <a:ext cx="15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kumimoji="0" lang="en-US" altLang="zh-TW" sz="1600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-</a:t>
                  </a:r>
                  <a:endParaRPr kumimoji="0" lang="en-US" altLang="zh-TW" sz="1600" b="1" i="1" baseline="-25000">
                    <a:solidFill>
                      <a:schemeClr val="hlin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25" name="Rectangle 13"/>
                <p:cNvSpPr>
                  <a:spLocks noChangeArrowheads="1"/>
                </p:cNvSpPr>
                <p:nvPr/>
              </p:nvSpPr>
              <p:spPr bwMode="auto">
                <a:xfrm>
                  <a:off x="916" y="1852"/>
                  <a:ext cx="15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kumimoji="0" lang="en-US" altLang="zh-TW" sz="1600" b="1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-</a:t>
                  </a:r>
                  <a:endParaRPr kumimoji="0" lang="en-US" altLang="zh-TW" sz="1600" b="1" i="1" baseline="-25000">
                    <a:solidFill>
                      <a:schemeClr val="hlink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3326" name="Group 14"/>
                <p:cNvGrpSpPr>
                  <a:grpSpLocks/>
                </p:cNvGrpSpPr>
                <p:nvPr/>
              </p:nvGrpSpPr>
              <p:grpSpPr bwMode="auto">
                <a:xfrm>
                  <a:off x="484" y="748"/>
                  <a:ext cx="1436" cy="1412"/>
                  <a:chOff x="720" y="748"/>
                  <a:chExt cx="1436" cy="1412"/>
                </a:xfrm>
              </p:grpSpPr>
              <p:grpSp>
                <p:nvGrpSpPr>
                  <p:cNvPr id="13327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720" y="768"/>
                    <a:ext cx="1392" cy="1392"/>
                    <a:chOff x="336" y="768"/>
                    <a:chExt cx="1392" cy="1392"/>
                  </a:xfrm>
                </p:grpSpPr>
                <p:sp>
                  <p:nvSpPr>
                    <p:cNvPr id="13328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08" y="768"/>
                      <a:ext cx="0" cy="13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29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" y="1488"/>
                      <a:ext cx="139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33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468"/>
                    <a:ext cx="236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kumimoji="0" lang="en-US" altLang="zh-TW" sz="1600" b="1" i="1">
                        <a:latin typeface="Arial" panose="020B0604020202020204" pitchFamily="34" charset="0"/>
                      </a:rPr>
                      <a:t>x</a:t>
                    </a:r>
                    <a:r>
                      <a:rPr kumimoji="0" lang="en-US" altLang="zh-TW" sz="1600" b="1" i="1" baseline="-25000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333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748"/>
                    <a:ext cx="236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kumimoji="0" lang="en-US" altLang="zh-TW" sz="1600" b="1" i="1">
                        <a:latin typeface="Arial" panose="020B0604020202020204" pitchFamily="34" charset="0"/>
                      </a:rPr>
                      <a:t>x</a:t>
                    </a:r>
                    <a:r>
                      <a:rPr kumimoji="0" lang="en-US" altLang="zh-TW" sz="1600" b="1" i="1" baseline="-25000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</p:grpSp>
        </p:grpSp>
      </p:grpSp>
      <p:sp>
        <p:nvSpPr>
          <p:cNvPr id="13349" name="Rectangle 37"/>
          <p:cNvSpPr>
            <a:spLocks noGrp="1" noChangeArrowheads="1"/>
          </p:cNvSpPr>
          <p:nvPr/>
        </p:nvSpPr>
        <p:spPr bwMode="auto">
          <a:xfrm>
            <a:off x="685800" y="304800"/>
            <a:ext cx="7918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TW" sz="3800" dirty="0"/>
              <a:t>The Hypothesis </a:t>
            </a:r>
            <a:r>
              <a:rPr lang="en-US" altLang="zh-TW" sz="3800" dirty="0" smtClean="0"/>
              <a:t>Set </a:t>
            </a:r>
            <a:r>
              <a:rPr lang="en-US" altLang="zh-TW" sz="3800" dirty="0"/>
              <a:t>- Hyperplane  </a:t>
            </a:r>
            <a:r>
              <a:rPr lang="en-US" altLang="zh-TW" sz="3800" dirty="0" smtClean="0"/>
              <a:t>(3/3</a:t>
            </a:r>
            <a:r>
              <a:rPr lang="en-US" altLang="zh-TW" sz="3800" dirty="0"/>
              <a:t>)</a:t>
            </a:r>
            <a:endParaRPr kumimoji="0" lang="en-US" altLang="zh-TW" sz="3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3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theme/theme1.xml><?xml version="1.0" encoding="utf-8"?>
<a:theme xmlns:a="http://schemas.openxmlformats.org/drawingml/2006/main" name="ScientificComputing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論文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ScientificComputingLab</Template>
  <TotalTime>1635</TotalTime>
  <Words>770</Words>
  <Application>Microsoft Office PowerPoint</Application>
  <PresentationFormat>如螢幕大小 (4:3)</PresentationFormat>
  <Paragraphs>149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標楷體</vt:lpstr>
      <vt:lpstr>Arial</vt:lpstr>
      <vt:lpstr>Gigi</vt:lpstr>
      <vt:lpstr>Script MT Bold</vt:lpstr>
      <vt:lpstr>Symbol</vt:lpstr>
      <vt:lpstr>Times New Roman</vt:lpstr>
      <vt:lpstr>ScientificComputingLab</vt:lpstr>
      <vt:lpstr>The Learning Problem </vt:lpstr>
      <vt:lpstr>Outline</vt:lpstr>
      <vt:lpstr>Example of Machine Learning</vt:lpstr>
      <vt:lpstr>Components of Learning</vt:lpstr>
      <vt:lpstr>PowerPoint 簡報</vt:lpstr>
      <vt:lpstr>Solution Components</vt:lpstr>
      <vt:lpstr>The Hypothesis Set- Hyperplane  (1/3)</vt:lpstr>
      <vt:lpstr>The Hypothesis Set - Hyperplane  (2/3)</vt:lpstr>
      <vt:lpstr>PowerPoint 簡報</vt:lpstr>
      <vt:lpstr>The Learning Algorithm – PTL (1/2)</vt:lpstr>
      <vt:lpstr>The Learning Algorithm – PTL (2/2)</vt:lpstr>
    </vt:vector>
  </TitlesOfParts>
  <Company>Fu Jen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Grace Hwang</dc:creator>
  <cp:lastModifiedBy>HWANG</cp:lastModifiedBy>
  <cp:revision>212</cp:revision>
  <dcterms:created xsi:type="dcterms:W3CDTF">2003-03-03T14:29:41Z</dcterms:created>
  <dcterms:modified xsi:type="dcterms:W3CDTF">2019-02-19T13:03:16Z</dcterms:modified>
</cp:coreProperties>
</file>