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728" autoAdjust="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2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4EB5D6A1-E25E-40F2-9D21-8D0AFB4714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97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2E77116A-E1FE-4ABE-AF56-FD53ECCEEC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7257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5E472-D121-4966-8956-D6DACDE3B696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E2372-0782-4ABA-BC0A-0CF71E051CDA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809AD-CE8C-48EB-B62E-82BF1472D12E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15832" y="635634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The Learning Problem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F3F55-DD1A-4754-93B4-4E5FB9F70495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96E94-2D28-4801-8B54-A6C8DA536727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A28E6-A2A2-4D6C-96BA-21B91CE2172C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95550-90F2-4F22-ADCA-18969D58793B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202FB-26DA-461C-939E-613D8DA2AA15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E01AC-2349-4063-86B4-CF42B646CBB8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EA407-2648-4F15-9E4E-2E043F1018DB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91A-CA7C-4D89-A03E-C9589CF3EC56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TW" smtClean="0"/>
              <a:t>Maching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267744" y="700210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TW" smtClean="0"/>
              <a:t>The Learning Problem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fld id="{A135F74A-1D49-487B-9601-E0259E40EB96}" type="slidenum">
              <a:rPr lang="en-US" altLang="zh-TW" smtClean="0"/>
              <a:pPr/>
              <a:t>‹#›</a:t>
            </a:fld>
            <a:r>
              <a:rPr lang="en-US" altLang="zh-TW" dirty="0" smtClean="0"/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標楷體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Concept Learning </a:t>
            </a:r>
            <a:br>
              <a:rPr lang="en-US" altLang="zh-TW" dirty="0" smtClean="0"/>
            </a:br>
            <a:r>
              <a:rPr lang="en-US" altLang="zh-TW" dirty="0" smtClean="0"/>
              <a:t>and</a:t>
            </a:r>
            <a:br>
              <a:rPr lang="en-US" altLang="zh-TW" dirty="0" smtClean="0"/>
            </a:br>
            <a:r>
              <a:rPr lang="en-US" altLang="zh-TW" dirty="0" smtClean="0"/>
              <a:t>the General-to-Specific Ordering</a:t>
            </a:r>
            <a:endParaRPr lang="en-US" altLang="zh-TW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algn="ctr"/>
            <a:r>
              <a:rPr lang="en-US" altLang="zh-TW" dirty="0" smtClean="0"/>
              <a:t>Grace J. Hwang</a:t>
            </a:r>
          </a:p>
          <a:p>
            <a:pPr algn="ctr"/>
            <a:r>
              <a:rPr lang="en-US" altLang="zh-TW" dirty="0" smtClean="0"/>
              <a:t>Readings: Chapter 2, Mitchell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Concept Learning &amp; General-to-Specific Ordering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76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CB64-6EC0-4560-9B31-7A2AE8887A5E}" type="slidenum">
              <a:rPr lang="en-US" altLang="zh-TW" smtClean="0"/>
              <a:pPr/>
              <a:t>10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Concept Learning and </a:t>
            </a:r>
            <a:br>
              <a:rPr lang="en-US" altLang="zh-TW"/>
            </a:br>
            <a:r>
              <a:rPr lang="en-US" altLang="zh-TW"/>
              <a:t>    Related Terminology (8/9)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251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Learning Objective:	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Find </a:t>
            </a:r>
            <a:r>
              <a:rPr lang="en-US" altLang="zh-TW" sz="2400" dirty="0">
                <a:solidFill>
                  <a:srgbClr val="FF0000"/>
                </a:solidFill>
              </a:rPr>
              <a:t>a hypothesis </a:t>
            </a:r>
            <a:r>
              <a:rPr lang="en-US" altLang="zh-TW" sz="2400" dirty="0"/>
              <a:t>that </a:t>
            </a:r>
            <a:r>
              <a:rPr lang="en-US" altLang="zh-TW" sz="2400" dirty="0">
                <a:solidFill>
                  <a:srgbClr val="FF0000"/>
                </a:solidFill>
              </a:rPr>
              <a:t>matches</a:t>
            </a:r>
            <a:r>
              <a:rPr lang="en-US" altLang="zh-TW" sz="2400" dirty="0"/>
              <a:t> the target concept </a:t>
            </a:r>
            <a:r>
              <a:rPr lang="en-US" altLang="zh-TW" sz="2400" dirty="0">
                <a:solidFill>
                  <a:srgbClr val="FF0000"/>
                </a:solidFill>
              </a:rPr>
              <a:t>for all instances.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What can we do?	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Find a hypothesis that matches the target concept </a:t>
            </a:r>
            <a:r>
              <a:rPr lang="en-US" altLang="zh-TW" sz="2400" dirty="0">
                <a:solidFill>
                  <a:srgbClr val="FF0000"/>
                </a:solidFill>
              </a:rPr>
              <a:t>for all instances</a:t>
            </a:r>
            <a:r>
              <a:rPr lang="en-US" altLang="zh-TW" sz="2400" dirty="0"/>
              <a:t> in the </a:t>
            </a:r>
            <a:r>
              <a:rPr lang="en-US" altLang="zh-TW" sz="2400" b="1" dirty="0">
                <a:solidFill>
                  <a:srgbClr val="FF0000"/>
                </a:solidFill>
              </a:rPr>
              <a:t>training examples</a:t>
            </a:r>
            <a:r>
              <a:rPr lang="en-US" altLang="zh-TW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Inductive</a:t>
            </a:r>
            <a:r>
              <a:rPr lang="en-US" altLang="zh-TW" sz="2800" dirty="0"/>
              <a:t> learning hypothesis: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Any hypothesis found to approximate the target function well over a sufficiently large set of training examples will also approximate the target function well over other unobserved examples.	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91425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F534-3749-4708-882B-B757643315CA}" type="slidenum">
              <a:rPr lang="en-US" altLang="zh-TW" smtClean="0"/>
              <a:pPr/>
              <a:t>11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Concept Learning and </a:t>
            </a:r>
            <a:br>
              <a:rPr lang="en-US" altLang="zh-TW"/>
            </a:br>
            <a:r>
              <a:rPr lang="en-US" altLang="zh-TW"/>
              <a:t>    Related Terminology (9/9)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</p:spPr>
        <p:txBody>
          <a:bodyPr/>
          <a:lstStyle/>
          <a:p>
            <a:r>
              <a:rPr lang="en-US" altLang="zh-TW" sz="2800" dirty="0"/>
              <a:t>Concept learning:</a:t>
            </a:r>
          </a:p>
          <a:p>
            <a:pPr lvl="1">
              <a:spcAft>
                <a:spcPts val="600"/>
              </a:spcAft>
            </a:pPr>
            <a:r>
              <a:rPr lang="en-US" altLang="zh-TW" sz="2400" dirty="0"/>
              <a:t>Equivalent to </a:t>
            </a:r>
            <a:r>
              <a:rPr lang="en-US" altLang="zh-TW" sz="2400" dirty="0">
                <a:solidFill>
                  <a:srgbClr val="FF0000"/>
                </a:solidFill>
              </a:rPr>
              <a:t>search</a:t>
            </a:r>
            <a:r>
              <a:rPr lang="en-US" altLang="zh-TW" sz="2400" dirty="0"/>
              <a:t> over total space of hypotheses, </a:t>
            </a:r>
            <a:r>
              <a:rPr lang="en-US" altLang="zh-TW" sz="2400" i="1" dirty="0"/>
              <a:t>H</a:t>
            </a:r>
            <a:r>
              <a:rPr lang="en-US" altLang="zh-TW" sz="2400" dirty="0"/>
              <a:t>, for the hypothesis,  </a:t>
            </a:r>
            <a:r>
              <a:rPr lang="en-US" altLang="zh-TW" sz="2400" i="1" dirty="0">
                <a:solidFill>
                  <a:srgbClr val="FF0000"/>
                </a:solidFill>
              </a:rPr>
              <a:t>h</a:t>
            </a:r>
            <a:r>
              <a:rPr lang="en-US" altLang="zh-TW" sz="2400" i="1" dirty="0"/>
              <a:t> </a:t>
            </a:r>
            <a:r>
              <a:rPr lang="en-US" altLang="zh-TW" sz="240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altLang="zh-TW" sz="2400" i="1" dirty="0"/>
              <a:t> H</a:t>
            </a:r>
            <a:r>
              <a:rPr lang="en-US" altLang="zh-TW" sz="2400" dirty="0"/>
              <a:t>, that </a:t>
            </a:r>
            <a:r>
              <a:rPr lang="en-US" altLang="zh-TW" sz="2400" dirty="0">
                <a:solidFill>
                  <a:srgbClr val="FF0000"/>
                </a:solidFill>
              </a:rPr>
              <a:t>best fits training data</a:t>
            </a:r>
            <a:r>
              <a:rPr lang="en-US" altLang="zh-TW" sz="24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altLang="zh-TW" sz="2400" dirty="0"/>
              <a:t>This can be a big problem.</a:t>
            </a:r>
          </a:p>
          <a:p>
            <a:pPr lvl="1">
              <a:spcAft>
                <a:spcPts val="600"/>
              </a:spcAft>
            </a:pPr>
            <a:r>
              <a:rPr lang="en-US" altLang="zh-TW" sz="2400" dirty="0"/>
              <a:t>Most practical learning tasks involve much larger, </a:t>
            </a:r>
            <a:r>
              <a:rPr lang="en-US" altLang="zh-TW" sz="2400" dirty="0">
                <a:solidFill>
                  <a:srgbClr val="FF0000"/>
                </a:solidFill>
              </a:rPr>
              <a:t>sometimes infinite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hypothesis spaces</a:t>
            </a:r>
            <a:r>
              <a:rPr lang="en-US" altLang="zh-TW" sz="2400" dirty="0"/>
              <a:t>.</a:t>
            </a:r>
          </a:p>
          <a:p>
            <a:pPr lvl="2"/>
            <a:r>
              <a:rPr lang="en-US" altLang="zh-TW" sz="2200" i="1" dirty="0" smtClean="0"/>
              <a:t>An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exhaustive search </a:t>
            </a:r>
            <a:r>
              <a:rPr lang="en-US" altLang="zh-TW" sz="2200" i="1" dirty="0" smtClean="0"/>
              <a:t>of </a:t>
            </a:r>
            <a:r>
              <a:rPr lang="en-US" altLang="zh-TW" sz="2200" i="1" dirty="0"/>
              <a:t>hypothesis space would be </a:t>
            </a:r>
            <a:r>
              <a:rPr lang="en-US" altLang="zh-TW" sz="2200" i="1" dirty="0">
                <a:solidFill>
                  <a:srgbClr val="FF0000"/>
                </a:solidFill>
              </a:rPr>
              <a:t>impossible</a:t>
            </a:r>
            <a:r>
              <a:rPr lang="en-US" altLang="zh-TW" sz="2200" i="1" dirty="0"/>
              <a:t>.</a:t>
            </a:r>
            <a:endParaRPr lang="en-US" altLang="zh-TW" sz="2200" dirty="0"/>
          </a:p>
          <a:p>
            <a:pPr lvl="1"/>
            <a:r>
              <a:rPr lang="en-US" altLang="zh-TW" sz="2400" dirty="0"/>
              <a:t>Take </a:t>
            </a:r>
            <a:r>
              <a:rPr lang="en-US" altLang="zh-TW" sz="2400" dirty="0" smtClean="0"/>
              <a:t>advantage </a:t>
            </a:r>
            <a:r>
              <a:rPr lang="en-US" altLang="zh-TW" sz="2400" dirty="0"/>
              <a:t>of </a:t>
            </a:r>
            <a:r>
              <a:rPr lang="en-US" altLang="zh-TW" sz="2400" dirty="0">
                <a:solidFill>
                  <a:srgbClr val="FF0000"/>
                </a:solidFill>
              </a:rPr>
              <a:t>partial ordering of this space</a:t>
            </a:r>
            <a:r>
              <a:rPr lang="en-US" altLang="zh-TW" sz="2400" dirty="0" smtClean="0">
                <a:solidFill>
                  <a:srgbClr val="FF0000"/>
                </a:solidFill>
              </a:rPr>
              <a:t>.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7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185A-D3D0-48E9-A6C7-A466214D09A9}" type="slidenum">
              <a:rPr lang="en-US" altLang="zh-TW" smtClean="0"/>
              <a:pPr/>
              <a:t>12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/>
              <a:t>General-to-Specific Ordering </a:t>
            </a:r>
            <a:br>
              <a:rPr lang="en-US" altLang="zh-TW" sz="3600"/>
            </a:br>
            <a:r>
              <a:rPr lang="en-US" altLang="zh-TW" sz="3600"/>
              <a:t>over Hypotheses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Instance, x, satisfies hypothesis, </a:t>
            </a:r>
            <a:r>
              <a:rPr lang="en-US" altLang="zh-TW" sz="2800" i="1" dirty="0"/>
              <a:t>h</a:t>
            </a:r>
            <a:r>
              <a:rPr lang="en-US" altLang="zh-TW" sz="2800" dirty="0"/>
              <a:t>, if </a:t>
            </a:r>
            <a:r>
              <a:rPr lang="en-US" altLang="zh-TW" sz="2800" i="1" dirty="0"/>
              <a:t>h(x) = 1</a:t>
            </a:r>
            <a:endParaRPr lang="en-US" altLang="zh-TW" sz="2800" dirty="0"/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instance has a positive (True) outcome</a:t>
            </a:r>
          </a:p>
          <a:p>
            <a:pPr>
              <a:lnSpc>
                <a:spcPct val="140000"/>
              </a:lnSpc>
            </a:pPr>
            <a:r>
              <a:rPr lang="en-US" altLang="zh-TW" sz="2800" dirty="0"/>
              <a:t>General-to-Specific ordering: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/>
              <a:t>{</a:t>
            </a:r>
            <a:r>
              <a:rPr lang="en-US" altLang="zh-TW" sz="2400" i="1" dirty="0"/>
              <a:t>Sunny,?,?,?,?,?</a:t>
            </a:r>
            <a:r>
              <a:rPr lang="en-US" altLang="zh-TW" sz="2400" dirty="0"/>
              <a:t>}  </a:t>
            </a:r>
            <a:r>
              <a:rPr lang="en-US" altLang="zh-TW" sz="2400" dirty="0">
                <a:latin typeface="WP MathA" pitchFamily="2" charset="2"/>
                <a:sym typeface="Symbol" pitchFamily="18" charset="2"/>
              </a:rPr>
              <a:t></a:t>
            </a:r>
            <a:r>
              <a:rPr lang="en-US" altLang="zh-TW" sz="2400" baseline="-25000" dirty="0"/>
              <a:t>g</a:t>
            </a:r>
            <a:r>
              <a:rPr lang="en-US" altLang="zh-TW" sz="2400" dirty="0"/>
              <a:t> {</a:t>
            </a:r>
            <a:r>
              <a:rPr lang="en-US" altLang="zh-TW" sz="2400" i="1" dirty="0"/>
              <a:t>Sunny,?,?,Strong,?,?</a:t>
            </a:r>
            <a:r>
              <a:rPr lang="en-US" altLang="zh-TW" sz="2400" dirty="0"/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/>
              <a:t>First hypothesis is more general than the second.	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Mathematical definition :</a:t>
            </a:r>
          </a:p>
          <a:p>
            <a:pPr lvl="2">
              <a:lnSpc>
                <a:spcPct val="90000"/>
              </a:lnSpc>
            </a:pPr>
            <a:r>
              <a:rPr lang="en-US" altLang="zh-TW" sz="2200" i="1" dirty="0" err="1">
                <a:solidFill>
                  <a:srgbClr val="FF0000"/>
                </a:solidFill>
              </a:rPr>
              <a:t>h</a:t>
            </a:r>
            <a:r>
              <a:rPr lang="en-US" altLang="zh-TW" sz="2200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TW" sz="2200" i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is </a:t>
            </a:r>
            <a:r>
              <a:rPr lang="en-US" altLang="zh-TW" sz="2200" dirty="0" err="1">
                <a:solidFill>
                  <a:srgbClr val="FF0000"/>
                </a:solidFill>
              </a:rPr>
              <a:t>more_general_than_or_equal_to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</a:rPr>
              <a:t>h</a:t>
            </a:r>
            <a:r>
              <a:rPr lang="en-US" altLang="zh-TW" sz="22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TW" sz="2200" i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(written</a:t>
            </a:r>
            <a:r>
              <a:rPr lang="en-US" altLang="zh-TW" sz="2200" i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</a:rPr>
              <a:t>h</a:t>
            </a:r>
            <a:r>
              <a:rPr lang="en-US" altLang="zh-TW" sz="2200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TW" sz="2200" i="1" baseline="-25000" dirty="0">
                <a:solidFill>
                  <a:srgbClr val="FF0000"/>
                </a:solidFill>
              </a:rPr>
              <a:t> </a:t>
            </a:r>
            <a:r>
              <a:rPr lang="en-US" altLang="zh-TW" sz="2200" i="1" dirty="0">
                <a:solidFill>
                  <a:srgbClr val="FF0000"/>
                </a:solidFill>
              </a:rPr>
              <a:t>(x)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WP MathA" pitchFamily="2" charset="2"/>
                <a:sym typeface="Symbol" pitchFamily="18" charset="2"/>
              </a:rPr>
              <a:t></a:t>
            </a:r>
            <a:r>
              <a:rPr lang="en-US" altLang="zh-TW" sz="2200" baseline="-25000" dirty="0">
                <a:solidFill>
                  <a:srgbClr val="FF0000"/>
                </a:solidFill>
              </a:rPr>
              <a:t>g</a:t>
            </a:r>
            <a:r>
              <a:rPr lang="en-US" altLang="zh-TW" sz="2200" dirty="0">
                <a:solidFill>
                  <a:srgbClr val="FF0000"/>
                </a:solidFill>
              </a:rPr>
              <a:t> </a:t>
            </a:r>
            <a:r>
              <a:rPr lang="en-US" altLang="zh-TW" sz="2200" i="1" dirty="0" err="1">
                <a:solidFill>
                  <a:srgbClr val="FF0000"/>
                </a:solidFill>
              </a:rPr>
              <a:t>h</a:t>
            </a:r>
            <a:r>
              <a:rPr lang="en-US" altLang="zh-TW" sz="22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TW" sz="2200" i="1" dirty="0">
                <a:solidFill>
                  <a:srgbClr val="FF0000"/>
                </a:solidFill>
              </a:rPr>
              <a:t>(x)</a:t>
            </a:r>
            <a:r>
              <a:rPr lang="en-US" altLang="zh-TW" sz="2200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zh-TW" sz="2200" i="1" dirty="0" err="1"/>
              <a:t>h</a:t>
            </a:r>
            <a:r>
              <a:rPr lang="en-US" altLang="zh-TW" sz="2200" i="1" baseline="-25000" dirty="0" err="1"/>
              <a:t>j</a:t>
            </a:r>
            <a:r>
              <a:rPr lang="en-US" altLang="zh-TW" sz="2200" dirty="0"/>
              <a:t>(</a:t>
            </a:r>
            <a:r>
              <a:rPr lang="en-US" altLang="zh-TW" sz="2200" b="1" dirty="0"/>
              <a:t>x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WP MathA" pitchFamily="2" charset="2"/>
                <a:sym typeface="Symbol" pitchFamily="18" charset="2"/>
              </a:rPr>
              <a:t></a:t>
            </a:r>
            <a:r>
              <a:rPr lang="en-US" altLang="zh-TW" sz="2200" baseline="-25000" dirty="0"/>
              <a:t>g</a:t>
            </a:r>
            <a:r>
              <a:rPr lang="en-US" altLang="zh-TW" sz="2200" dirty="0"/>
              <a:t> </a:t>
            </a:r>
            <a:r>
              <a:rPr lang="en-US" altLang="zh-TW" sz="2200" i="1" dirty="0" err="1"/>
              <a:t>h</a:t>
            </a:r>
            <a:r>
              <a:rPr lang="en-US" altLang="zh-TW" sz="2200" i="1" baseline="-25000" dirty="0" err="1"/>
              <a:t>k</a:t>
            </a:r>
            <a:r>
              <a:rPr lang="en-US" altLang="zh-TW" sz="2200" dirty="0"/>
              <a:t>(</a:t>
            </a:r>
            <a:r>
              <a:rPr lang="en-US" altLang="zh-TW" sz="2200" b="1" dirty="0"/>
              <a:t>x</a:t>
            </a:r>
            <a:r>
              <a:rPr lang="en-US" altLang="zh-TW" sz="2200" dirty="0"/>
              <a:t>) </a:t>
            </a:r>
            <a:r>
              <a:rPr lang="en-US" altLang="zh-TW" sz="2200" dirty="0">
                <a:latin typeface="WP MathA" pitchFamily="2" charset="2"/>
                <a:sym typeface="Symbol" pitchFamily="18" charset="2"/>
              </a:rPr>
              <a:t></a:t>
            </a:r>
            <a:r>
              <a:rPr lang="en-US" altLang="zh-TW" sz="2200" dirty="0"/>
              <a:t> (</a:t>
            </a:r>
            <a:r>
              <a:rPr lang="en-US" altLang="zh-TW" sz="2200" dirty="0">
                <a:latin typeface="WP MathA" pitchFamily="2" charset="2"/>
                <a:sym typeface="Symbol" pitchFamily="18" charset="2"/>
              </a:rPr>
              <a:t></a:t>
            </a:r>
            <a:r>
              <a:rPr lang="en-US" altLang="zh-TW" sz="2200" b="1" dirty="0"/>
              <a:t>x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WP MathA" pitchFamily="2" charset="2"/>
                <a:sym typeface="Symbol" pitchFamily="18" charset="2"/>
              </a:rPr>
              <a:t></a:t>
            </a:r>
            <a:r>
              <a:rPr lang="en-US" altLang="zh-TW" sz="2200" dirty="0"/>
              <a:t> X) [(</a:t>
            </a:r>
            <a:r>
              <a:rPr lang="en-US" altLang="zh-TW" sz="2200" i="1" dirty="0" err="1"/>
              <a:t>h</a:t>
            </a:r>
            <a:r>
              <a:rPr lang="en-US" altLang="zh-TW" sz="2200" i="1" baseline="-25000" dirty="0" err="1"/>
              <a:t>k</a:t>
            </a:r>
            <a:r>
              <a:rPr lang="en-US" altLang="zh-TW" sz="2200" dirty="0"/>
              <a:t>(</a:t>
            </a:r>
            <a:r>
              <a:rPr lang="en-US" altLang="zh-TW" sz="2200" b="1" dirty="0"/>
              <a:t>x</a:t>
            </a:r>
            <a:r>
              <a:rPr lang="en-US" altLang="zh-TW" sz="2200" dirty="0"/>
              <a:t>)</a:t>
            </a:r>
            <a:r>
              <a:rPr lang="en-US" altLang="zh-TW" sz="2200" i="1" dirty="0"/>
              <a:t> = 1</a:t>
            </a:r>
            <a:r>
              <a:rPr lang="en-US" altLang="zh-TW" sz="2200" dirty="0"/>
              <a:t> </a:t>
            </a:r>
            <a:r>
              <a:rPr lang="en-US" altLang="zh-TW" sz="2200" dirty="0">
                <a:latin typeface="WP MathA" pitchFamily="2" charset="2"/>
                <a:sym typeface="WP MathA" pitchFamily="2" charset="2"/>
              </a:rPr>
              <a:t></a:t>
            </a:r>
            <a:r>
              <a:rPr lang="en-US" altLang="zh-TW" sz="2200" dirty="0"/>
              <a:t> (</a:t>
            </a:r>
            <a:r>
              <a:rPr lang="en-US" altLang="zh-TW" sz="2200" i="1" dirty="0" err="1"/>
              <a:t>h</a:t>
            </a:r>
            <a:r>
              <a:rPr lang="en-US" altLang="zh-TW" sz="2200" i="1" baseline="-25000" dirty="0" err="1"/>
              <a:t>j</a:t>
            </a:r>
            <a:r>
              <a:rPr lang="en-US" altLang="zh-TW" sz="2200" dirty="0"/>
              <a:t>(</a:t>
            </a:r>
            <a:r>
              <a:rPr lang="en-US" altLang="zh-TW" sz="2200" b="1" dirty="0"/>
              <a:t>x</a:t>
            </a:r>
            <a:r>
              <a:rPr lang="en-US" altLang="zh-TW" sz="2200" dirty="0"/>
              <a:t>)</a:t>
            </a:r>
            <a:r>
              <a:rPr lang="en-US" altLang="zh-TW" sz="2200" i="1" dirty="0"/>
              <a:t> = 1</a:t>
            </a:r>
            <a:r>
              <a:rPr lang="en-US" altLang="zh-TW" sz="2200" dirty="0"/>
              <a:t>)]	</a:t>
            </a:r>
          </a:p>
          <a:p>
            <a:pPr lvl="2"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</a:rPr>
              <a:t>Any instance that satisfies </a:t>
            </a:r>
            <a:r>
              <a:rPr lang="en-US" altLang="zh-TW" sz="2200" i="1" dirty="0" err="1">
                <a:solidFill>
                  <a:srgbClr val="FF0000"/>
                </a:solidFill>
              </a:rPr>
              <a:t>h</a:t>
            </a:r>
            <a:r>
              <a:rPr lang="en-US" altLang="zh-TW" sz="22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TW" sz="2200" dirty="0">
                <a:solidFill>
                  <a:srgbClr val="FF0000"/>
                </a:solidFill>
              </a:rPr>
              <a:t> also satisfies </a:t>
            </a:r>
            <a:r>
              <a:rPr lang="en-US" altLang="zh-TW" sz="2200" i="1" dirty="0" err="1">
                <a:solidFill>
                  <a:srgbClr val="FF0000"/>
                </a:solidFill>
              </a:rPr>
              <a:t>h</a:t>
            </a:r>
            <a:r>
              <a:rPr lang="en-US" altLang="zh-TW" sz="2200" i="1" baseline="-25000" dirty="0" err="1">
                <a:solidFill>
                  <a:srgbClr val="FF0000"/>
                </a:solidFill>
              </a:rPr>
              <a:t>j</a:t>
            </a:r>
            <a:endParaRPr lang="en-US" altLang="zh-TW" sz="22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7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7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A2-ACCD-47E8-AFE6-E35CF0990D53}" type="slidenum">
              <a:rPr lang="en-US" altLang="zh-TW" smtClean="0"/>
              <a:pPr/>
              <a:t>13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914400"/>
          </a:xfrm>
        </p:spPr>
        <p:txBody>
          <a:bodyPr/>
          <a:lstStyle/>
          <a:p>
            <a:r>
              <a:rPr lang="en-US" altLang="zh-TW" sz="3200"/>
              <a:t>Partial Ordering </a:t>
            </a:r>
            <a:r>
              <a:rPr lang="en-US" altLang="zh-TW" sz="3200" i="1"/>
              <a:t>More-General-Than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8083550" y="1438275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800" b="1" dirty="0">
                <a:latin typeface="Arial" charset="0"/>
              </a:rPr>
              <a:t>Specific</a:t>
            </a:r>
            <a:endParaRPr kumimoji="0" lang="en-US" altLang="zh-TW" sz="1800" b="1" i="1" dirty="0">
              <a:latin typeface="Arial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8083550" y="442436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800" b="1" dirty="0">
                <a:latin typeface="Arial" charset="0"/>
              </a:rPr>
              <a:t>General</a:t>
            </a:r>
            <a:endParaRPr kumimoji="0" lang="en-US" altLang="zh-TW" sz="1800" b="1" i="1" dirty="0">
              <a:latin typeface="Arial" charset="0"/>
            </a:endParaRPr>
          </a:p>
        </p:txBody>
      </p:sp>
      <p:grpSp>
        <p:nvGrpSpPr>
          <p:cNvPr id="100426" name="Group 74"/>
          <p:cNvGrpSpPr>
            <a:grpSpLocks/>
          </p:cNvGrpSpPr>
          <p:nvPr/>
        </p:nvGrpSpPr>
        <p:grpSpPr bwMode="auto">
          <a:xfrm>
            <a:off x="311150" y="1115695"/>
            <a:ext cx="7772400" cy="5126038"/>
            <a:chOff x="136" y="618"/>
            <a:chExt cx="4896" cy="3229"/>
          </a:xfrm>
        </p:grpSpPr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952" y="618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>
                  <a:latin typeface="Arial" charset="0"/>
                </a:rPr>
                <a:t>Instances </a:t>
              </a:r>
              <a:r>
                <a:rPr kumimoji="0" lang="en-US" altLang="zh-TW" sz="1800" b="1" i="1">
                  <a:latin typeface="Arial" charset="0"/>
                </a:rPr>
                <a:t>X</a:t>
              </a:r>
              <a:endParaRPr kumimoji="0" lang="en-US" altLang="zh-TW" sz="1800" b="1">
                <a:latin typeface="Arial" charset="0"/>
              </a:endParaRP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3320" y="618"/>
              <a:ext cx="10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>
                  <a:latin typeface="Arial" charset="0"/>
                </a:rPr>
                <a:t>Hypotheses </a:t>
              </a:r>
              <a:r>
                <a:rPr kumimoji="0" lang="en-US" altLang="zh-TW" sz="1800" b="1" i="1">
                  <a:latin typeface="Arial" charset="0"/>
                </a:rPr>
                <a:t>H</a:t>
              </a:r>
              <a:endParaRPr kumimoji="0" lang="en-US" altLang="zh-TW" sz="1800" b="1">
                <a:latin typeface="Arial" charset="0"/>
              </a:endParaRP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136" y="3036"/>
              <a:ext cx="259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TW" sz="1400" b="1" i="1">
                  <a:latin typeface="Arial" charset="0"/>
                </a:rPr>
                <a:t>x</a:t>
              </a:r>
              <a:r>
                <a:rPr kumimoji="0" lang="en-US" altLang="zh-TW" sz="1400" b="1" i="1" baseline="-25000">
                  <a:latin typeface="Arial" charset="0"/>
                </a:rPr>
                <a:t>1 </a:t>
              </a:r>
              <a:r>
                <a:rPr kumimoji="0" lang="en-US" altLang="zh-TW" sz="1400" b="1" i="1">
                  <a:latin typeface="Arial" charset="0"/>
                </a:rPr>
                <a:t>= &lt;Sunny, Warm, High, Strong, Cool, Same&gt;</a:t>
              </a:r>
            </a:p>
            <a:p>
              <a:pPr eaLnBrk="0" hangingPunct="0"/>
              <a:r>
                <a:rPr kumimoji="0" lang="en-US" altLang="zh-TW" sz="1400" b="1" i="1">
                  <a:latin typeface="Arial" charset="0"/>
                </a:rPr>
                <a:t>x</a:t>
              </a:r>
              <a:r>
                <a:rPr kumimoji="0" lang="en-US" altLang="zh-TW" sz="1400" b="1" i="1" baseline="-25000">
                  <a:latin typeface="Arial" charset="0"/>
                </a:rPr>
                <a:t>2 </a:t>
              </a:r>
              <a:r>
                <a:rPr kumimoji="0" lang="en-US" altLang="zh-TW" sz="1400" b="1" i="1">
                  <a:latin typeface="Arial" charset="0"/>
                </a:rPr>
                <a:t>= &lt;Sunny, Warm, High, Light, Warm, Same&gt;</a:t>
              </a:r>
              <a:endParaRPr kumimoji="0" lang="en-US" altLang="zh-TW" sz="1600" b="1" i="1">
                <a:latin typeface="Arial" charset="0"/>
              </a:endParaRPr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2872" y="3018"/>
              <a:ext cx="206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TW" sz="1400" b="1" i="1">
                  <a:latin typeface="Arial" charset="0"/>
                </a:rPr>
                <a:t>h</a:t>
              </a:r>
              <a:r>
                <a:rPr kumimoji="0" lang="en-US" altLang="zh-TW" sz="1400" b="1" i="1" baseline="-25000">
                  <a:latin typeface="Arial" charset="0"/>
                </a:rPr>
                <a:t>1 </a:t>
              </a:r>
              <a:r>
                <a:rPr kumimoji="0" lang="en-US" altLang="zh-TW" sz="1400" b="1" i="1">
                  <a:latin typeface="Arial" charset="0"/>
                </a:rPr>
                <a:t>= &lt;Sunny, ?, ?, Strong, ?, ?&gt;</a:t>
              </a:r>
            </a:p>
            <a:p>
              <a:pPr eaLnBrk="0" hangingPunct="0"/>
              <a:r>
                <a:rPr kumimoji="0" lang="en-US" altLang="zh-TW" sz="1400" b="1" i="1">
                  <a:latin typeface="Arial" charset="0"/>
                </a:rPr>
                <a:t>h</a:t>
              </a:r>
              <a:r>
                <a:rPr kumimoji="0" lang="en-US" altLang="zh-TW" sz="1400" b="1" i="1" baseline="-25000">
                  <a:latin typeface="Arial" charset="0"/>
                </a:rPr>
                <a:t>2 </a:t>
              </a:r>
              <a:r>
                <a:rPr kumimoji="0" lang="en-US" altLang="zh-TW" sz="1400" b="1" i="1">
                  <a:latin typeface="Arial" charset="0"/>
                </a:rPr>
                <a:t>= &lt;Sunny, ?, ?, ?, ?, ?&gt;</a:t>
              </a:r>
            </a:p>
            <a:p>
              <a:pPr eaLnBrk="0" hangingPunct="0"/>
              <a:r>
                <a:rPr kumimoji="0" lang="en-US" altLang="zh-TW" sz="1400" b="1" i="1">
                  <a:latin typeface="Arial" charset="0"/>
                </a:rPr>
                <a:t>h</a:t>
              </a:r>
              <a:r>
                <a:rPr kumimoji="0" lang="en-US" altLang="zh-TW" sz="1400" b="1" i="1" baseline="-25000">
                  <a:latin typeface="Arial" charset="0"/>
                </a:rPr>
                <a:t>3 </a:t>
              </a:r>
              <a:r>
                <a:rPr kumimoji="0" lang="en-US" altLang="zh-TW" sz="1400" b="1" i="1">
                  <a:latin typeface="Arial" charset="0"/>
                </a:rPr>
                <a:t>= &lt;Sunny, ?, ?, ?, Cool, ?&gt;</a:t>
              </a: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2880" y="3521"/>
              <a:ext cx="72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TW" sz="1400" b="1" i="1">
                  <a:latin typeface="Arial" charset="0"/>
                </a:rPr>
                <a:t>h</a:t>
              </a:r>
              <a:r>
                <a:rPr kumimoji="0" lang="en-US" altLang="zh-TW" sz="1400" b="1" i="1" baseline="-25000">
                  <a:latin typeface="Arial" charset="0"/>
                </a:rPr>
                <a:t>2 </a:t>
              </a:r>
              <a:r>
                <a:rPr kumimoji="0" lang="en-US" altLang="zh-TW" sz="1400" b="1" i="1">
                  <a:latin typeface="Arial" charset="0"/>
                  <a:sym typeface="Symbol" pitchFamily="18" charset="2"/>
                </a:rPr>
                <a:t>&gt;</a:t>
              </a:r>
              <a:r>
                <a:rPr kumimoji="0" lang="en-US" altLang="zh-TW" sz="1400" b="1" i="1" baseline="-25000">
                  <a:latin typeface="Arial" charset="0"/>
                  <a:sym typeface="Symbol" pitchFamily="18" charset="2"/>
                </a:rPr>
                <a:t>g</a:t>
              </a:r>
              <a:r>
                <a:rPr kumimoji="0" lang="en-US" altLang="zh-TW" sz="1400" b="1" i="1">
                  <a:latin typeface="Arial" charset="0"/>
                </a:rPr>
                <a:t> h</a:t>
              </a:r>
              <a:r>
                <a:rPr kumimoji="0" lang="en-US" altLang="zh-TW" sz="1400" b="1" i="1" baseline="-25000">
                  <a:latin typeface="Arial" charset="0"/>
                </a:rPr>
                <a:t>1 ,</a:t>
              </a:r>
              <a:endParaRPr kumimoji="0" lang="en-US" altLang="zh-TW" sz="1400" b="1" i="1">
                <a:latin typeface="Arial" charset="0"/>
              </a:endParaRPr>
            </a:p>
            <a:p>
              <a:pPr eaLnBrk="0" hangingPunct="0"/>
              <a:r>
                <a:rPr kumimoji="0" lang="en-US" altLang="zh-TW" sz="1400" b="1" i="1">
                  <a:latin typeface="Arial" charset="0"/>
                </a:rPr>
                <a:t>h</a:t>
              </a:r>
              <a:r>
                <a:rPr kumimoji="0" lang="en-US" altLang="zh-TW" sz="1400" b="1" i="1" baseline="-25000">
                  <a:latin typeface="Arial" charset="0"/>
                </a:rPr>
                <a:t>2 </a:t>
              </a:r>
              <a:r>
                <a:rPr kumimoji="0" lang="en-US" altLang="zh-TW" sz="1400" b="1" i="1">
                  <a:latin typeface="Arial" charset="0"/>
                  <a:sym typeface="Symbol" pitchFamily="18" charset="2"/>
                </a:rPr>
                <a:t>&gt;</a:t>
              </a:r>
              <a:r>
                <a:rPr kumimoji="0" lang="en-US" altLang="zh-TW" sz="1400" b="1" i="1" baseline="-25000">
                  <a:latin typeface="Arial" charset="0"/>
                  <a:sym typeface="Symbol" pitchFamily="18" charset="2"/>
                </a:rPr>
                <a:t>g</a:t>
              </a:r>
              <a:r>
                <a:rPr kumimoji="0" lang="en-US" altLang="zh-TW" sz="1400" b="1" i="1">
                  <a:latin typeface="Arial" charset="0"/>
                </a:rPr>
                <a:t> h</a:t>
              </a:r>
              <a:r>
                <a:rPr kumimoji="0" lang="en-US" altLang="zh-TW" sz="1400" b="1" i="1" baseline="-25000">
                  <a:latin typeface="Arial" charset="0"/>
                </a:rPr>
                <a:t>3</a:t>
              </a:r>
            </a:p>
          </p:txBody>
        </p:sp>
        <p:grpSp>
          <p:nvGrpSpPr>
            <p:cNvPr id="100365" name="Group 13"/>
            <p:cNvGrpSpPr>
              <a:grpSpLocks/>
            </p:cNvGrpSpPr>
            <p:nvPr/>
          </p:nvGrpSpPr>
          <p:grpSpPr bwMode="auto">
            <a:xfrm>
              <a:off x="376" y="858"/>
              <a:ext cx="3614" cy="2160"/>
              <a:chOff x="336" y="912"/>
              <a:chExt cx="3614" cy="2160"/>
            </a:xfrm>
          </p:grpSpPr>
          <p:sp>
            <p:nvSpPr>
              <p:cNvPr id="100366" name="Oval 1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67" name="Oval 15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96" cy="96"/>
              </a:xfrm>
              <a:prstGeom prst="ellipse">
                <a:avLst/>
              </a:prstGeom>
              <a:solidFill>
                <a:srgbClr val="F35B1B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68" name="Oval 16"/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96" cy="96"/>
              </a:xfrm>
              <a:prstGeom prst="ellipse">
                <a:avLst/>
              </a:prstGeom>
              <a:solidFill>
                <a:srgbClr val="8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69" name="Oval 17"/>
              <p:cNvSpPr>
                <a:spLocks noChangeArrowheads="1"/>
              </p:cNvSpPr>
              <p:nvPr/>
            </p:nvSpPr>
            <p:spPr bwMode="auto">
              <a:xfrm>
                <a:off x="528" y="1872"/>
                <a:ext cx="96" cy="96"/>
              </a:xfrm>
              <a:prstGeom prst="ellipse">
                <a:avLst/>
              </a:pr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0" name="Oval 18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1" name="Oval 19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2" name="Oval 20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96" cy="96"/>
              </a:xfrm>
              <a:prstGeom prst="ellipse">
                <a:avLst/>
              </a:prstGeom>
              <a:solidFill>
                <a:srgbClr val="33CC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3" name="Oval 21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96" cy="96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4" name="Oval 22"/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96" cy="96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5" name="Oval 23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6" name="Oval 24"/>
              <p:cNvSpPr>
                <a:spLocks noChangeArrowheads="1"/>
              </p:cNvSpPr>
              <p:nvPr/>
            </p:nvSpPr>
            <p:spPr bwMode="auto">
              <a:xfrm>
                <a:off x="1920" y="2256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7" name="Oval 25"/>
              <p:cNvSpPr>
                <a:spLocks noChangeArrowheads="1"/>
              </p:cNvSpPr>
              <p:nvPr/>
            </p:nvSpPr>
            <p:spPr bwMode="auto">
              <a:xfrm>
                <a:off x="1536" y="2688"/>
                <a:ext cx="96" cy="96"/>
              </a:xfrm>
              <a:prstGeom prst="ellipse">
                <a:avLst/>
              </a:pr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8" name="Oval 26"/>
              <p:cNvSpPr>
                <a:spLocks noChangeArrowheads="1"/>
              </p:cNvSpPr>
              <p:nvPr/>
            </p:nvSpPr>
            <p:spPr bwMode="auto">
              <a:xfrm>
                <a:off x="768" y="1008"/>
                <a:ext cx="1440" cy="1920"/>
              </a:xfrm>
              <a:prstGeom prst="ellips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79" name="Oval 27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1152" cy="336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80" name="Oval 28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76" cy="864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81" name="Rectangle 2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800" b="1" i="1">
                    <a:latin typeface="Arial" charset="0"/>
                  </a:rPr>
                  <a:t>x</a:t>
                </a:r>
                <a:r>
                  <a:rPr kumimoji="0" lang="en-US" altLang="zh-TW" sz="1800" b="1" i="1" baseline="-25000">
                    <a:latin typeface="Arial" charset="0"/>
                  </a:rPr>
                  <a:t>1</a:t>
                </a:r>
                <a:endParaRPr kumimoji="0" lang="en-US" altLang="zh-TW" sz="1800" b="1" i="1">
                  <a:latin typeface="Arial" charset="0"/>
                </a:endParaRPr>
              </a:p>
            </p:txBody>
          </p:sp>
          <p:sp>
            <p:nvSpPr>
              <p:cNvPr id="100382" name="Rectangle 30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800" b="1" i="1">
                    <a:latin typeface="Arial" charset="0"/>
                  </a:rPr>
                  <a:t>x</a:t>
                </a:r>
                <a:r>
                  <a:rPr kumimoji="0" lang="en-US" altLang="zh-TW" sz="1800" b="1" i="1" baseline="-25000">
                    <a:latin typeface="Arial" charset="0"/>
                  </a:rPr>
                  <a:t>2</a:t>
                </a:r>
                <a:endParaRPr kumimoji="0" lang="en-US" altLang="zh-TW" sz="1800" b="1" i="1">
                  <a:latin typeface="Arial" charset="0"/>
                </a:endParaRPr>
              </a:p>
            </p:txBody>
          </p:sp>
          <p:cxnSp>
            <p:nvCxnSpPr>
              <p:cNvPr id="100383" name="AutoShape 31"/>
              <p:cNvCxnSpPr>
                <a:cxnSpLocks noChangeShapeType="1"/>
                <a:stCxn id="100379" idx="7"/>
                <a:endCxn id="100394" idx="1"/>
              </p:cNvCxnSpPr>
              <p:nvPr/>
            </p:nvCxnSpPr>
            <p:spPr bwMode="auto">
              <a:xfrm rot="16200000">
                <a:off x="2597" y="1232"/>
                <a:ext cx="27" cy="1335"/>
              </a:xfrm>
              <a:prstGeom prst="curvedConnector3">
                <a:avLst>
                  <a:gd name="adj1" fmla="val 685185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</p:spPr>
          </p:cxnSp>
          <p:cxnSp>
            <p:nvCxnSpPr>
              <p:cNvPr id="100384" name="AutoShape 32"/>
              <p:cNvCxnSpPr>
                <a:cxnSpLocks noChangeShapeType="1"/>
                <a:stCxn id="100380" idx="7"/>
                <a:endCxn id="100395" idx="1"/>
              </p:cNvCxnSpPr>
              <p:nvPr/>
            </p:nvCxnSpPr>
            <p:spPr bwMode="auto">
              <a:xfrm rot="5400000" flipV="1">
                <a:off x="2513" y="450"/>
                <a:ext cx="279" cy="2594"/>
              </a:xfrm>
              <a:prstGeom prst="curvedConnector3">
                <a:avLst>
                  <a:gd name="adj1" fmla="val -1796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</p:spPr>
          </p:cxnSp>
          <p:cxnSp>
            <p:nvCxnSpPr>
              <p:cNvPr id="100385" name="AutoShape 33"/>
              <p:cNvCxnSpPr>
                <a:cxnSpLocks noChangeShapeType="1"/>
                <a:stCxn id="100378" idx="5"/>
                <a:endCxn id="100398" idx="4"/>
              </p:cNvCxnSpPr>
              <p:nvPr/>
            </p:nvCxnSpPr>
            <p:spPr bwMode="auto">
              <a:xfrm rot="5400000" flipH="1" flipV="1">
                <a:off x="2671" y="1726"/>
                <a:ext cx="255" cy="1603"/>
              </a:xfrm>
              <a:prstGeom prst="curvedConnector3">
                <a:avLst>
                  <a:gd name="adj1" fmla="val -1569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</p:spPr>
          </p:cxnSp>
          <p:sp>
            <p:nvSpPr>
              <p:cNvPr id="100386" name="Rectangle 34"/>
              <p:cNvSpPr>
                <a:spLocks noChangeArrowheads="1"/>
              </p:cNvSpPr>
              <p:nvPr/>
            </p:nvSpPr>
            <p:spPr bwMode="auto">
              <a:xfrm>
                <a:off x="336" y="912"/>
                <a:ext cx="2064" cy="2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00387" name="Group 35"/>
            <p:cNvGrpSpPr>
              <a:grpSpLocks/>
            </p:cNvGrpSpPr>
            <p:nvPr/>
          </p:nvGrpSpPr>
          <p:grpSpPr bwMode="auto">
            <a:xfrm>
              <a:off x="2824" y="858"/>
              <a:ext cx="2208" cy="2160"/>
              <a:chOff x="2784" y="912"/>
              <a:chExt cx="2208" cy="2160"/>
            </a:xfrm>
          </p:grpSpPr>
          <p:sp>
            <p:nvSpPr>
              <p:cNvPr id="100388" name="Rectangle 36"/>
              <p:cNvSpPr>
                <a:spLocks noChangeArrowheads="1"/>
              </p:cNvSpPr>
              <p:nvPr/>
            </p:nvSpPr>
            <p:spPr bwMode="auto">
              <a:xfrm>
                <a:off x="2784" y="912"/>
                <a:ext cx="2064" cy="2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89" name="Oval 37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0" name="Oval 38"/>
              <p:cNvSpPr>
                <a:spLocks noChangeArrowheads="1"/>
              </p:cNvSpPr>
              <p:nvPr/>
            </p:nvSpPr>
            <p:spPr bwMode="auto">
              <a:xfrm>
                <a:off x="3984" y="110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1" name="Oval 39"/>
              <p:cNvSpPr>
                <a:spLocks noChangeArrowheads="1"/>
              </p:cNvSpPr>
              <p:nvPr/>
            </p:nvSpPr>
            <p:spPr bwMode="auto">
              <a:xfrm>
                <a:off x="4656" y="110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2" name="Oval 40"/>
              <p:cNvSpPr>
                <a:spLocks noChangeArrowheads="1"/>
              </p:cNvSpPr>
              <p:nvPr/>
            </p:nvSpPr>
            <p:spPr bwMode="auto">
              <a:xfrm>
                <a:off x="3600" y="1488"/>
                <a:ext cx="96" cy="96"/>
              </a:xfrm>
              <a:prstGeom prst="ellipse">
                <a:avLst/>
              </a:prstGeom>
              <a:solidFill>
                <a:srgbClr val="800080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3" name="Oval 41"/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96" cy="96"/>
              </a:xfrm>
              <a:prstGeom prst="ellipse">
                <a:avLst/>
              </a:prstGeom>
              <a:solidFill>
                <a:srgbClr val="800080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4" name="Oval 42"/>
              <p:cNvSpPr>
                <a:spLocks noChangeArrowheads="1"/>
              </p:cNvSpPr>
              <p:nvPr/>
            </p:nvSpPr>
            <p:spPr bwMode="auto">
              <a:xfrm>
                <a:off x="3264" y="1872"/>
                <a:ext cx="96" cy="96"/>
              </a:xfrm>
              <a:prstGeom prst="ellipse">
                <a:avLst/>
              </a:prstGeom>
              <a:solidFill>
                <a:srgbClr val="FFCC00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5" name="Oval 43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96" cy="96"/>
              </a:xfrm>
              <a:prstGeom prst="ellipse">
                <a:avLst/>
              </a:prstGeom>
              <a:solidFill>
                <a:srgbClr val="FFCC00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6" name="Oval 44"/>
              <p:cNvSpPr>
                <a:spLocks noChangeArrowheads="1"/>
              </p:cNvSpPr>
              <p:nvPr/>
            </p:nvSpPr>
            <p:spPr bwMode="auto">
              <a:xfrm>
                <a:off x="4656" y="1872"/>
                <a:ext cx="96" cy="96"/>
              </a:xfrm>
              <a:prstGeom prst="ellipse">
                <a:avLst/>
              </a:prstGeom>
              <a:solidFill>
                <a:srgbClr val="FFCC00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7" name="Oval 45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8" name="Oval 46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399" name="Oval 47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0" name="Oval 48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1" name="Oval 49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2" name="Oval 50"/>
              <p:cNvSpPr>
                <a:spLocks noChangeArrowheads="1"/>
              </p:cNvSpPr>
              <p:nvPr/>
            </p:nvSpPr>
            <p:spPr bwMode="auto">
              <a:xfrm>
                <a:off x="4656" y="273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3" name="Line 51"/>
              <p:cNvSpPr>
                <a:spLocks noChangeShapeType="1"/>
              </p:cNvSpPr>
              <p:nvPr/>
            </p:nvSpPr>
            <p:spPr bwMode="auto">
              <a:xfrm flipH="1" flipV="1">
                <a:off x="3360" y="1152"/>
                <a:ext cx="288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4" name="Line 52"/>
              <p:cNvSpPr>
                <a:spLocks noChangeShapeType="1"/>
              </p:cNvSpPr>
              <p:nvPr/>
            </p:nvSpPr>
            <p:spPr bwMode="auto">
              <a:xfrm flipV="1">
                <a:off x="3648" y="1152"/>
                <a:ext cx="33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5" name="Line 53"/>
              <p:cNvSpPr>
                <a:spLocks noChangeShapeType="1"/>
              </p:cNvSpPr>
              <p:nvPr/>
            </p:nvSpPr>
            <p:spPr bwMode="auto">
              <a:xfrm flipH="1" flipV="1">
                <a:off x="4080" y="1152"/>
                <a:ext cx="240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6" name="Line 54"/>
              <p:cNvSpPr>
                <a:spLocks noChangeShapeType="1"/>
              </p:cNvSpPr>
              <p:nvPr/>
            </p:nvSpPr>
            <p:spPr bwMode="auto">
              <a:xfrm flipV="1">
                <a:off x="4320" y="1152"/>
                <a:ext cx="33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7" name="Line 55"/>
              <p:cNvSpPr>
                <a:spLocks noChangeShapeType="1"/>
              </p:cNvSpPr>
              <p:nvPr/>
            </p:nvSpPr>
            <p:spPr bwMode="auto">
              <a:xfrm flipH="1" flipV="1">
                <a:off x="3696" y="1536"/>
                <a:ext cx="288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8" name="Line 56"/>
              <p:cNvSpPr>
                <a:spLocks noChangeShapeType="1"/>
              </p:cNvSpPr>
              <p:nvPr/>
            </p:nvSpPr>
            <p:spPr bwMode="auto">
              <a:xfrm flipV="1">
                <a:off x="3312" y="1536"/>
                <a:ext cx="288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09" name="Line 57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288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0" name="Line 58"/>
              <p:cNvSpPr>
                <a:spLocks noChangeShapeType="1"/>
              </p:cNvSpPr>
              <p:nvPr/>
            </p:nvSpPr>
            <p:spPr bwMode="auto">
              <a:xfrm flipH="1" flipV="1">
                <a:off x="4368" y="1536"/>
                <a:ext cx="33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1" name="Line 59"/>
              <p:cNvSpPr>
                <a:spLocks noChangeShapeType="1"/>
              </p:cNvSpPr>
              <p:nvPr/>
            </p:nvSpPr>
            <p:spPr bwMode="auto">
              <a:xfrm flipH="1" flipV="1">
                <a:off x="3360" y="1920"/>
                <a:ext cx="24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2" name="Line 60"/>
              <p:cNvSpPr>
                <a:spLocks noChangeShapeType="1"/>
              </p:cNvSpPr>
              <p:nvPr/>
            </p:nvSpPr>
            <p:spPr bwMode="auto">
              <a:xfrm flipV="1">
                <a:off x="2880" y="1920"/>
                <a:ext cx="384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3" name="Line 61"/>
              <p:cNvSpPr>
                <a:spLocks noChangeShapeType="1"/>
              </p:cNvSpPr>
              <p:nvPr/>
            </p:nvSpPr>
            <p:spPr bwMode="auto">
              <a:xfrm flipH="1" flipV="1">
                <a:off x="4032" y="1920"/>
                <a:ext cx="288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4" name="Line 62"/>
              <p:cNvSpPr>
                <a:spLocks noChangeShapeType="1"/>
              </p:cNvSpPr>
              <p:nvPr/>
            </p:nvSpPr>
            <p:spPr bwMode="auto">
              <a:xfrm flipV="1">
                <a:off x="3600" y="1920"/>
                <a:ext cx="336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5" name="Line 63"/>
              <p:cNvSpPr>
                <a:spLocks noChangeShapeType="1"/>
              </p:cNvSpPr>
              <p:nvPr/>
            </p:nvSpPr>
            <p:spPr bwMode="auto">
              <a:xfrm flipV="1">
                <a:off x="4320" y="1920"/>
                <a:ext cx="336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6" name="Line 64"/>
              <p:cNvSpPr>
                <a:spLocks noChangeShapeType="1"/>
              </p:cNvSpPr>
              <p:nvPr/>
            </p:nvSpPr>
            <p:spPr bwMode="auto">
              <a:xfrm flipH="1" flipV="1">
                <a:off x="2928" y="2352"/>
                <a:ext cx="336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7" name="Line 65"/>
              <p:cNvSpPr>
                <a:spLocks noChangeShapeType="1"/>
              </p:cNvSpPr>
              <p:nvPr/>
            </p:nvSpPr>
            <p:spPr bwMode="auto">
              <a:xfrm flipV="1">
                <a:off x="3984" y="2352"/>
                <a:ext cx="288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8" name="Line 66"/>
              <p:cNvSpPr>
                <a:spLocks noChangeShapeType="1"/>
              </p:cNvSpPr>
              <p:nvPr/>
            </p:nvSpPr>
            <p:spPr bwMode="auto">
              <a:xfrm flipH="1" flipV="1">
                <a:off x="4368" y="2352"/>
                <a:ext cx="336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19" name="Rectangle 67"/>
              <p:cNvSpPr>
                <a:spLocks noChangeArrowheads="1"/>
              </p:cNvSpPr>
              <p:nvPr/>
            </p:nvSpPr>
            <p:spPr bwMode="auto">
              <a:xfrm>
                <a:off x="3343" y="1776"/>
                <a:ext cx="257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800" b="1" i="1">
                    <a:latin typeface="Arial" charset="0"/>
                  </a:rPr>
                  <a:t>h</a:t>
                </a:r>
                <a:r>
                  <a:rPr kumimoji="0" lang="en-US" altLang="zh-TW" sz="1800" b="1" i="1" baseline="-25000">
                    <a:latin typeface="Arial" charset="0"/>
                  </a:rPr>
                  <a:t>1</a:t>
                </a:r>
                <a:endParaRPr kumimoji="0" lang="en-US" altLang="zh-TW" sz="1800" b="1" i="1">
                  <a:latin typeface="Arial" charset="0"/>
                </a:endParaRPr>
              </a:p>
            </p:txBody>
          </p:sp>
          <p:sp>
            <p:nvSpPr>
              <p:cNvPr id="100420" name="Rectangle 68"/>
              <p:cNvSpPr>
                <a:spLocks noChangeArrowheads="1"/>
              </p:cNvSpPr>
              <p:nvPr/>
            </p:nvSpPr>
            <p:spPr bwMode="auto">
              <a:xfrm>
                <a:off x="4015" y="1776"/>
                <a:ext cx="257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800" b="1" i="1">
                    <a:latin typeface="Arial" charset="0"/>
                  </a:rPr>
                  <a:t>h</a:t>
                </a:r>
                <a:r>
                  <a:rPr kumimoji="0" lang="en-US" altLang="zh-TW" sz="1800" b="1" i="1" baseline="-25000">
                    <a:latin typeface="Arial" charset="0"/>
                  </a:rPr>
                  <a:t>3</a:t>
                </a:r>
                <a:endParaRPr kumimoji="0" lang="en-US" altLang="zh-TW" sz="1800" b="1" i="1">
                  <a:latin typeface="Arial" charset="0"/>
                </a:endParaRPr>
              </a:p>
            </p:txBody>
          </p:sp>
          <p:sp>
            <p:nvSpPr>
              <p:cNvPr id="100421" name="Line 69"/>
              <p:cNvSpPr>
                <a:spLocks noChangeShapeType="1"/>
              </p:cNvSpPr>
              <p:nvPr/>
            </p:nvSpPr>
            <p:spPr bwMode="auto">
              <a:xfrm flipV="1">
                <a:off x="3264" y="2352"/>
                <a:ext cx="288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22" name="Line 70"/>
              <p:cNvSpPr>
                <a:spLocks noChangeShapeType="1"/>
              </p:cNvSpPr>
              <p:nvPr/>
            </p:nvSpPr>
            <p:spPr bwMode="auto">
              <a:xfrm flipH="1" flipV="1">
                <a:off x="3648" y="2352"/>
                <a:ext cx="336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23" name="Line 71"/>
              <p:cNvSpPr>
                <a:spLocks noChangeShapeType="1"/>
              </p:cNvSpPr>
              <p:nvPr/>
            </p:nvSpPr>
            <p:spPr bwMode="auto">
              <a:xfrm>
                <a:off x="4992" y="912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424" name="Rectangle 72"/>
              <p:cNvSpPr>
                <a:spLocks noChangeArrowheads="1"/>
              </p:cNvSpPr>
              <p:nvPr/>
            </p:nvSpPr>
            <p:spPr bwMode="auto">
              <a:xfrm>
                <a:off x="3631" y="2169"/>
                <a:ext cx="257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800" b="1" i="1">
                    <a:latin typeface="Arial" charset="0"/>
                  </a:rPr>
                  <a:t>h</a:t>
                </a:r>
                <a:r>
                  <a:rPr kumimoji="0" lang="en-US" altLang="zh-TW" sz="1800" b="1" i="1" baseline="-25000">
                    <a:latin typeface="Arial" charset="0"/>
                  </a:rPr>
                  <a:t>2</a:t>
                </a:r>
                <a:endParaRPr kumimoji="0" lang="en-US" altLang="zh-TW" sz="1800" b="1" i="1">
                  <a:latin typeface="Arial" charset="0"/>
                </a:endParaRPr>
              </a:p>
            </p:txBody>
          </p:sp>
        </p:grpSp>
        <p:sp>
          <p:nvSpPr>
            <p:cNvPr id="100425" name="Rectangle 73"/>
            <p:cNvSpPr>
              <a:spLocks noChangeArrowheads="1"/>
            </p:cNvSpPr>
            <p:nvPr/>
          </p:nvSpPr>
          <p:spPr bwMode="auto">
            <a:xfrm>
              <a:off x="703" y="3475"/>
              <a:ext cx="13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400" b="1" i="1">
                  <a:latin typeface="Arial" charset="0"/>
                  <a:sym typeface="Symbol" pitchFamily="18" charset="2"/>
                </a:rPr>
                <a:t>&gt;</a:t>
              </a:r>
              <a:r>
                <a:rPr kumimoji="0" lang="en-US" altLang="zh-TW" sz="1400" b="1" i="1" baseline="-25000">
                  <a:latin typeface="Arial" charset="0"/>
                  <a:sym typeface="Symbol" pitchFamily="18" charset="2"/>
                </a:rPr>
                <a:t>g</a:t>
              </a:r>
              <a:r>
                <a:rPr kumimoji="0" lang="en-US" altLang="zh-TW" sz="1400" b="1" i="1">
                  <a:latin typeface="Arial" charset="0"/>
                </a:rPr>
                <a:t> </a:t>
              </a:r>
              <a:r>
                <a:rPr kumimoji="0" lang="en-US" altLang="zh-TW" sz="1400" b="1">
                  <a:latin typeface="Arial" charset="0"/>
                  <a:sym typeface="Symbol" pitchFamily="18" charset="2"/>
                </a:rPr>
                <a:t> </a:t>
              </a:r>
              <a:r>
                <a:rPr kumimoji="0" lang="en-US" altLang="zh-TW" sz="1400" b="1" i="1">
                  <a:latin typeface="Arial" charset="0"/>
                </a:rPr>
                <a:t>More-General-Than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1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1003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8DBE-7125-4A55-9C5F-32B1D59E30C9}" type="slidenum">
              <a:rPr lang="en-US" altLang="zh-TW" smtClean="0"/>
              <a:pPr/>
              <a:t>14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Find-S</a:t>
            </a:r>
            <a:r>
              <a:rPr lang="en-US" altLang="zh-TW" dirty="0"/>
              <a:t> Algorithm (1/2)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</p:spPr>
        <p:txBody>
          <a:bodyPr/>
          <a:lstStyle/>
          <a:p>
            <a:r>
              <a:rPr lang="en-US" altLang="zh-TW" sz="2800" b="1" dirty="0"/>
              <a:t>A brief description of </a:t>
            </a:r>
            <a:r>
              <a:rPr lang="en-US" altLang="zh-TW" sz="2800" b="1" i="1" dirty="0"/>
              <a:t>FIND-S</a:t>
            </a:r>
            <a:r>
              <a:rPr lang="en-US" altLang="zh-TW" sz="2800" b="1" dirty="0"/>
              <a:t> algorithm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dirty="0"/>
              <a:t>Finds </a:t>
            </a:r>
            <a:r>
              <a:rPr lang="en-US" altLang="zh-TW" dirty="0">
                <a:solidFill>
                  <a:srgbClr val="FF0000"/>
                </a:solidFill>
              </a:rPr>
              <a:t>the most specific hypothesis </a:t>
            </a:r>
            <a:r>
              <a:rPr lang="en-US" altLang="zh-TW" dirty="0"/>
              <a:t>that satisfies the training data.</a:t>
            </a:r>
          </a:p>
          <a:p>
            <a:pPr lvl="1"/>
            <a:r>
              <a:rPr lang="en-US" altLang="zh-TW" dirty="0"/>
              <a:t>Starts with most specific hypothesis{</a:t>
            </a:r>
            <a:r>
              <a:rPr lang="en-US" altLang="zh-TW" dirty="0">
                <a:latin typeface="WP MathA" pitchFamily="2" charset="2"/>
                <a:sym typeface="Symbol" pitchFamily="18" charset="2"/>
              </a:rPr>
              <a:t></a:t>
            </a:r>
            <a:r>
              <a:rPr lang="en-US" altLang="zh-TW" i="1" dirty="0"/>
              <a:t>,</a:t>
            </a:r>
            <a:r>
              <a:rPr lang="en-US" altLang="zh-TW" dirty="0">
                <a:latin typeface="WP MathA" pitchFamily="2" charset="2"/>
                <a:sym typeface="Symbol" pitchFamily="18" charset="2"/>
              </a:rPr>
              <a:t></a:t>
            </a:r>
            <a:r>
              <a:rPr lang="en-US" altLang="zh-TW" i="1" dirty="0"/>
              <a:t>,</a:t>
            </a:r>
            <a:r>
              <a:rPr lang="en-US" altLang="zh-TW" dirty="0">
                <a:latin typeface="WP MathA" pitchFamily="2" charset="2"/>
                <a:sym typeface="Symbol" pitchFamily="18" charset="2"/>
              </a:rPr>
              <a:t></a:t>
            </a:r>
            <a:r>
              <a:rPr lang="en-US" altLang="zh-TW" i="1" dirty="0"/>
              <a:t>,</a:t>
            </a:r>
            <a:r>
              <a:rPr lang="en-US" altLang="zh-TW" dirty="0">
                <a:latin typeface="WP MathA" pitchFamily="2" charset="2"/>
                <a:sym typeface="Symbol" pitchFamily="18" charset="2"/>
              </a:rPr>
              <a:t></a:t>
            </a:r>
            <a:r>
              <a:rPr lang="en-US" altLang="zh-TW" i="1" dirty="0"/>
              <a:t>,</a:t>
            </a:r>
            <a:r>
              <a:rPr lang="en-US" altLang="zh-TW" dirty="0">
                <a:latin typeface="WP MathA" pitchFamily="2" charset="2"/>
                <a:sym typeface="Symbol" pitchFamily="18" charset="2"/>
              </a:rPr>
              <a:t></a:t>
            </a:r>
            <a:r>
              <a:rPr lang="en-US" altLang="zh-TW" i="1" dirty="0"/>
              <a:t>,</a:t>
            </a:r>
            <a:r>
              <a:rPr lang="en-US" altLang="zh-TW" dirty="0">
                <a:latin typeface="WP MathA" pitchFamily="2" charset="2"/>
                <a:sym typeface="Symbol" pitchFamily="18" charset="2"/>
              </a:rPr>
              <a:t>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/>
              <a:t>Generalizes the hypothesis each time it fails to correctly </a:t>
            </a:r>
            <a:r>
              <a:rPr lang="en-US" altLang="zh-TW" dirty="0">
                <a:solidFill>
                  <a:schemeClr val="hlink"/>
                </a:solidFill>
              </a:rPr>
              <a:t>classify</a:t>
            </a:r>
            <a:r>
              <a:rPr lang="en-US" altLang="zh-TW" dirty="0"/>
              <a:t> (cover) an observed </a:t>
            </a:r>
            <a:r>
              <a:rPr lang="en-US" altLang="zh-TW" dirty="0">
                <a:solidFill>
                  <a:schemeClr val="hlink"/>
                </a:solidFill>
              </a:rPr>
              <a:t>positive</a:t>
            </a:r>
            <a:r>
              <a:rPr lang="en-US" altLang="zh-TW" dirty="0"/>
              <a:t> training example</a:t>
            </a:r>
          </a:p>
          <a:p>
            <a:pPr lvl="1"/>
            <a:r>
              <a:rPr lang="en-US" altLang="zh-TW" dirty="0">
                <a:solidFill>
                  <a:schemeClr val="hlink"/>
                </a:solidFill>
              </a:rPr>
              <a:t>Not</a:t>
            </a:r>
            <a:r>
              <a:rPr lang="en-US" altLang="zh-TW" dirty="0"/>
              <a:t> use </a:t>
            </a:r>
            <a:r>
              <a:rPr lang="en-US" altLang="zh-TW" dirty="0">
                <a:solidFill>
                  <a:schemeClr val="hlink"/>
                </a:solidFill>
              </a:rPr>
              <a:t>negative</a:t>
            </a:r>
            <a:r>
              <a:rPr lang="en-US" altLang="zh-TW" dirty="0"/>
              <a:t> examples from training data.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Ends up with </a:t>
            </a:r>
            <a:r>
              <a:rPr lang="en-US" altLang="zh-TW" b="1" dirty="0">
                <a:solidFill>
                  <a:srgbClr val="FF0000"/>
                </a:solidFill>
              </a:rPr>
              <a:t>one</a:t>
            </a:r>
            <a:r>
              <a:rPr lang="en-US" altLang="zh-TW" dirty="0">
                <a:solidFill>
                  <a:srgbClr val="FF0000"/>
                </a:solidFill>
              </a:rPr>
              <a:t> hypothesis</a:t>
            </a:r>
          </a:p>
          <a:p>
            <a:pPr lvl="2"/>
            <a:r>
              <a:rPr lang="en-US" altLang="zh-TW" sz="2200" dirty="0"/>
              <a:t>This hypothesis is the </a:t>
            </a:r>
            <a:r>
              <a:rPr lang="en-US" altLang="zh-TW" sz="2200" dirty="0">
                <a:solidFill>
                  <a:schemeClr val="hlink"/>
                </a:solidFill>
              </a:rPr>
              <a:t>most specific one</a:t>
            </a:r>
            <a:r>
              <a:rPr lang="en-US" altLang="zh-TW" sz="2200" dirty="0"/>
              <a:t> that is consistent with positive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4973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3FB1-8D9B-4E0D-ACAE-605E9CC8FA81}" type="slidenum">
              <a:rPr lang="en-US" altLang="zh-TW" smtClean="0"/>
              <a:pPr/>
              <a:t>15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/>
              <a:t>Find-S</a:t>
            </a:r>
            <a:r>
              <a:rPr lang="en-US" altLang="zh-TW"/>
              <a:t> Algorithm (2/2)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rgbClr val="990000"/>
              </a:buClr>
              <a:buFontTx/>
              <a:buNone/>
            </a:pPr>
            <a:r>
              <a:rPr lang="en-US" altLang="zh-TW" sz="2800" i="1" dirty="0">
                <a:solidFill>
                  <a:srgbClr val="000000"/>
                </a:solidFill>
              </a:rPr>
              <a:t>Find-S</a:t>
            </a:r>
            <a:r>
              <a:rPr lang="en-US" altLang="zh-TW" sz="2800" dirty="0">
                <a:solidFill>
                  <a:srgbClr val="000000"/>
                </a:solidFill>
              </a:rPr>
              <a:t> Algorithm</a:t>
            </a:r>
          </a:p>
          <a:p>
            <a:pPr marL="609600" indent="-609600">
              <a:lnSpc>
                <a:spcPct val="120000"/>
              </a:lnSpc>
              <a:buClr>
                <a:srgbClr val="990000"/>
              </a:buClr>
              <a:buFontTx/>
              <a:buAutoNum type="arabicPeriod"/>
            </a:pPr>
            <a:r>
              <a:rPr lang="en-US" altLang="zh-TW" sz="2400" dirty="0">
                <a:solidFill>
                  <a:srgbClr val="800000"/>
                </a:solidFill>
              </a:rPr>
              <a:t>Initialize </a:t>
            </a:r>
            <a:r>
              <a:rPr lang="en-US" altLang="zh-TW" sz="2400" i="1" dirty="0">
                <a:solidFill>
                  <a:srgbClr val="800000"/>
                </a:solidFill>
              </a:rPr>
              <a:t>h</a:t>
            </a:r>
            <a:r>
              <a:rPr lang="en-US" altLang="zh-TW" sz="2400" dirty="0">
                <a:solidFill>
                  <a:srgbClr val="800000"/>
                </a:solidFill>
              </a:rPr>
              <a:t> to the most specific hypothesis in </a:t>
            </a:r>
            <a:r>
              <a:rPr lang="en-US" altLang="zh-TW" sz="2400" i="1" dirty="0">
                <a:solidFill>
                  <a:srgbClr val="800000"/>
                </a:solidFill>
              </a:rPr>
              <a:t>H</a:t>
            </a:r>
          </a:p>
          <a:p>
            <a:pPr marL="609600" indent="-609600">
              <a:lnSpc>
                <a:spcPct val="120000"/>
              </a:lnSpc>
              <a:buClr>
                <a:srgbClr val="990000"/>
              </a:buClr>
              <a:buFontTx/>
              <a:buAutoNum type="arabicPeriod"/>
            </a:pPr>
            <a:r>
              <a:rPr lang="en-US" altLang="zh-TW" sz="2400" dirty="0">
                <a:solidFill>
                  <a:srgbClr val="800000"/>
                </a:solidFill>
              </a:rPr>
              <a:t>For each positive training instance </a:t>
            </a:r>
            <a:r>
              <a:rPr lang="en-US" altLang="zh-TW" sz="2400" i="1" dirty="0">
                <a:solidFill>
                  <a:srgbClr val="800000"/>
                </a:solidFill>
              </a:rPr>
              <a:t>x</a:t>
            </a:r>
          </a:p>
          <a:p>
            <a:pPr marL="990600" lvl="1" indent="-533400">
              <a:lnSpc>
                <a:spcPct val="120000"/>
              </a:lnSpc>
              <a:buClr>
                <a:srgbClr val="990000"/>
              </a:buClr>
              <a:buFontTx/>
              <a:buNone/>
            </a:pPr>
            <a:r>
              <a:rPr lang="en-US" altLang="zh-TW" sz="2000" dirty="0">
                <a:solidFill>
                  <a:srgbClr val="800000"/>
                </a:solidFill>
              </a:rPr>
              <a:t>         </a:t>
            </a:r>
            <a:r>
              <a:rPr lang="en-US" altLang="zh-TW" sz="2000" dirty="0">
                <a:solidFill>
                  <a:srgbClr val="0000CC"/>
                </a:solidFill>
              </a:rPr>
              <a:t>For each attribute constraint </a:t>
            </a:r>
            <a:r>
              <a:rPr lang="en-US" altLang="zh-TW" sz="2000" i="1" dirty="0" err="1">
                <a:solidFill>
                  <a:srgbClr val="0000CC"/>
                </a:solidFill>
              </a:rPr>
              <a:t>a</a:t>
            </a:r>
            <a:r>
              <a:rPr lang="en-US" altLang="zh-TW" sz="2000" i="1" baseline="-25000" dirty="0" err="1">
                <a:solidFill>
                  <a:srgbClr val="0000CC"/>
                </a:solidFill>
              </a:rPr>
              <a:t>i</a:t>
            </a:r>
            <a:r>
              <a:rPr lang="en-US" altLang="zh-TW" sz="2000" dirty="0">
                <a:solidFill>
                  <a:srgbClr val="0000CC"/>
                </a:solidFill>
              </a:rPr>
              <a:t> in </a:t>
            </a:r>
            <a:r>
              <a:rPr lang="en-US" altLang="zh-TW" sz="2000" i="1" dirty="0">
                <a:solidFill>
                  <a:srgbClr val="0000CC"/>
                </a:solidFill>
              </a:rPr>
              <a:t>h</a:t>
            </a:r>
            <a:endParaRPr lang="en-US" altLang="zh-TW" sz="2000" dirty="0">
              <a:solidFill>
                <a:srgbClr val="0000CC"/>
              </a:solidFill>
            </a:endParaRPr>
          </a:p>
          <a:p>
            <a:pPr marL="990600" lvl="1" indent="-533400">
              <a:lnSpc>
                <a:spcPct val="120000"/>
              </a:lnSpc>
              <a:buClr>
                <a:srgbClr val="990000"/>
              </a:buClr>
              <a:buFontTx/>
              <a:buNone/>
            </a:pPr>
            <a:r>
              <a:rPr lang="en-US" altLang="zh-TW" sz="2000" dirty="0">
                <a:solidFill>
                  <a:srgbClr val="0000CC"/>
                </a:solidFill>
              </a:rPr>
              <a:t>	           IF the constraint </a:t>
            </a:r>
            <a:r>
              <a:rPr lang="en-US" altLang="zh-TW" sz="2000" i="1" dirty="0" err="1">
                <a:solidFill>
                  <a:srgbClr val="0000CC"/>
                </a:solidFill>
              </a:rPr>
              <a:t>a</a:t>
            </a:r>
            <a:r>
              <a:rPr lang="en-US" altLang="zh-TW" sz="2000" i="1" baseline="-25000" dirty="0" err="1">
                <a:solidFill>
                  <a:srgbClr val="0000CC"/>
                </a:solidFill>
              </a:rPr>
              <a:t>i</a:t>
            </a:r>
            <a:r>
              <a:rPr lang="en-US" altLang="zh-TW" sz="2000" dirty="0">
                <a:solidFill>
                  <a:srgbClr val="0000CC"/>
                </a:solidFill>
              </a:rPr>
              <a:t> in </a:t>
            </a:r>
            <a:r>
              <a:rPr lang="en-US" altLang="zh-TW" sz="2000" i="1" dirty="0">
                <a:solidFill>
                  <a:srgbClr val="0000CC"/>
                </a:solidFill>
              </a:rPr>
              <a:t>h</a:t>
            </a:r>
            <a:r>
              <a:rPr lang="en-US" altLang="zh-TW" sz="2000" dirty="0">
                <a:solidFill>
                  <a:srgbClr val="0000CC"/>
                </a:solidFill>
              </a:rPr>
              <a:t> is satisfied by </a:t>
            </a:r>
            <a:r>
              <a:rPr lang="en-US" altLang="zh-TW" sz="2000" i="1" dirty="0">
                <a:solidFill>
                  <a:srgbClr val="0000CC"/>
                </a:solidFill>
              </a:rPr>
              <a:t>x</a:t>
            </a:r>
            <a:endParaRPr lang="en-US" altLang="zh-TW" sz="2000" dirty="0">
              <a:solidFill>
                <a:srgbClr val="0000CC"/>
              </a:solidFill>
            </a:endParaRPr>
          </a:p>
          <a:p>
            <a:pPr marL="990600" lvl="1" indent="-533400">
              <a:lnSpc>
                <a:spcPct val="120000"/>
              </a:lnSpc>
              <a:buClr>
                <a:srgbClr val="990000"/>
              </a:buClr>
              <a:buFontTx/>
              <a:buNone/>
            </a:pPr>
            <a:r>
              <a:rPr lang="en-US" altLang="zh-TW" sz="2000" dirty="0">
                <a:solidFill>
                  <a:srgbClr val="0000CC"/>
                </a:solidFill>
              </a:rPr>
              <a:t>	           THEN do nothing</a:t>
            </a:r>
          </a:p>
          <a:p>
            <a:pPr marL="990600" lvl="1" indent="-533400">
              <a:lnSpc>
                <a:spcPct val="120000"/>
              </a:lnSpc>
              <a:buClr>
                <a:srgbClr val="990000"/>
              </a:buClr>
              <a:buFontTx/>
              <a:buNone/>
            </a:pPr>
            <a:r>
              <a:rPr lang="en-US" altLang="zh-TW" sz="2000" dirty="0">
                <a:solidFill>
                  <a:srgbClr val="0000CC"/>
                </a:solidFill>
              </a:rPr>
              <a:t>	           ELSE replace </a:t>
            </a:r>
            <a:r>
              <a:rPr lang="en-US" altLang="zh-TW" sz="2000" i="1" dirty="0" err="1">
                <a:solidFill>
                  <a:srgbClr val="0000CC"/>
                </a:solidFill>
              </a:rPr>
              <a:t>a</a:t>
            </a:r>
            <a:r>
              <a:rPr lang="en-US" altLang="zh-TW" sz="2000" i="1" baseline="-25000" dirty="0" err="1">
                <a:solidFill>
                  <a:srgbClr val="0000CC"/>
                </a:solidFill>
              </a:rPr>
              <a:t>i</a:t>
            </a:r>
            <a:r>
              <a:rPr lang="en-US" altLang="zh-TW" sz="2000" i="1" baseline="-25000" dirty="0">
                <a:solidFill>
                  <a:srgbClr val="0000CC"/>
                </a:solidFill>
              </a:rPr>
              <a:t> </a:t>
            </a:r>
            <a:r>
              <a:rPr lang="en-US" altLang="zh-TW" sz="2000" dirty="0">
                <a:solidFill>
                  <a:srgbClr val="0000CC"/>
                </a:solidFill>
              </a:rPr>
              <a:t>in </a:t>
            </a:r>
            <a:r>
              <a:rPr lang="en-US" altLang="zh-TW" sz="2000" i="1" dirty="0">
                <a:solidFill>
                  <a:srgbClr val="0000CC"/>
                </a:solidFill>
              </a:rPr>
              <a:t>h</a:t>
            </a:r>
            <a:r>
              <a:rPr lang="en-US" altLang="zh-TW" sz="2000" dirty="0">
                <a:solidFill>
                  <a:srgbClr val="0000CC"/>
                </a:solidFill>
              </a:rPr>
              <a:t> by the next more general constraint </a:t>
            </a:r>
            <a:br>
              <a:rPr lang="en-US" altLang="zh-TW" sz="2000" dirty="0">
                <a:solidFill>
                  <a:srgbClr val="0000CC"/>
                </a:solidFill>
              </a:rPr>
            </a:br>
            <a:r>
              <a:rPr lang="en-US" altLang="zh-TW" sz="2000" dirty="0">
                <a:solidFill>
                  <a:srgbClr val="0000CC"/>
                </a:solidFill>
              </a:rPr>
              <a:t>                      that is satisfied by </a:t>
            </a:r>
            <a:r>
              <a:rPr lang="en-US" altLang="zh-TW" sz="2000" i="1" dirty="0">
                <a:solidFill>
                  <a:srgbClr val="0000CC"/>
                </a:solidFill>
              </a:rPr>
              <a:t>x</a:t>
            </a:r>
          </a:p>
          <a:p>
            <a:pPr marL="609600" indent="-609600">
              <a:lnSpc>
                <a:spcPct val="120000"/>
              </a:lnSpc>
              <a:buClr>
                <a:srgbClr val="990000"/>
              </a:buClr>
              <a:buFontTx/>
              <a:buAutoNum type="arabicPeriod"/>
            </a:pPr>
            <a:r>
              <a:rPr lang="en-US" altLang="zh-TW" sz="2400" dirty="0">
                <a:solidFill>
                  <a:srgbClr val="800000"/>
                </a:solidFill>
              </a:rPr>
              <a:t>Output hypothesis </a:t>
            </a:r>
            <a:r>
              <a:rPr lang="en-US" altLang="zh-TW" sz="2400" i="1" dirty="0">
                <a:solidFill>
                  <a:srgbClr val="80000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33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8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8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91CD-4095-4DCD-A694-BB35AD83C898}" type="slidenum">
              <a:rPr lang="en-US" altLang="zh-TW" smtClean="0"/>
              <a:pPr/>
              <a:t>16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Hypothesis Space Search by</a:t>
            </a:r>
            <a:r>
              <a:rPr lang="en-US" altLang="zh-TW" sz="4000" i="1"/>
              <a:t> Find-S</a:t>
            </a:r>
            <a:endParaRPr lang="en-US" altLang="zh-TW" sz="4000"/>
          </a:p>
        </p:txBody>
      </p:sp>
      <p:sp>
        <p:nvSpPr>
          <p:cNvPr id="103454" name="Rectangle 30"/>
          <p:cNvSpPr>
            <a:spLocks noChangeArrowheads="1"/>
          </p:cNvSpPr>
          <p:nvPr/>
        </p:nvSpPr>
        <p:spPr bwMode="auto">
          <a:xfrm>
            <a:off x="381000" y="5334000"/>
            <a:ext cx="4114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200" b="1" i="1">
                <a:latin typeface="Arial" charset="0"/>
              </a:rPr>
              <a:t>x</a:t>
            </a:r>
            <a:r>
              <a:rPr kumimoji="0" lang="en-US" altLang="zh-TW" sz="1200" b="1" i="1" baseline="-25000">
                <a:latin typeface="Arial" charset="0"/>
              </a:rPr>
              <a:t>1 </a:t>
            </a:r>
            <a:r>
              <a:rPr kumimoji="0" lang="en-US" altLang="zh-TW" sz="1200" b="1" i="1">
                <a:latin typeface="Arial" charset="0"/>
              </a:rPr>
              <a:t>= &lt;Sunny, Warm, Normal, Strong, Warm, Same&gt;, +</a:t>
            </a:r>
            <a:endParaRPr kumimoji="0" lang="en-US" altLang="zh-TW" sz="1200" b="1" i="1">
              <a:solidFill>
                <a:schemeClr val="hlink"/>
              </a:solidFill>
              <a:latin typeface="Arial" charset="0"/>
            </a:endParaRPr>
          </a:p>
          <a:p>
            <a:pPr eaLnBrk="0" hangingPunct="0"/>
            <a:r>
              <a:rPr kumimoji="0" lang="en-US" altLang="zh-TW" sz="1200" b="1" i="1">
                <a:solidFill>
                  <a:srgbClr val="FF66CC"/>
                </a:solidFill>
                <a:latin typeface="Arial" charset="0"/>
              </a:rPr>
              <a:t>x</a:t>
            </a:r>
            <a:r>
              <a:rPr kumimoji="0" lang="en-US" altLang="zh-TW" sz="1200" b="1" i="1" baseline="-25000">
                <a:solidFill>
                  <a:srgbClr val="FF66CC"/>
                </a:solidFill>
                <a:latin typeface="Arial" charset="0"/>
              </a:rPr>
              <a:t>2 </a:t>
            </a:r>
            <a:r>
              <a:rPr kumimoji="0" lang="en-US" altLang="zh-TW" sz="1200" b="1" i="1">
                <a:solidFill>
                  <a:srgbClr val="FF66CC"/>
                </a:solidFill>
                <a:latin typeface="Arial" charset="0"/>
              </a:rPr>
              <a:t>= &lt;Sunny, Warm, High, Strong, Warm, Same&gt;, +</a:t>
            </a:r>
          </a:p>
          <a:p>
            <a:pPr eaLnBrk="0" hangingPunct="0"/>
            <a:r>
              <a:rPr kumimoji="0" lang="en-US" altLang="zh-TW" sz="1200" b="1" i="1">
                <a:solidFill>
                  <a:schemeClr val="accent2"/>
                </a:solidFill>
                <a:latin typeface="Arial" charset="0"/>
              </a:rPr>
              <a:t>x</a:t>
            </a:r>
            <a:r>
              <a:rPr kumimoji="0" lang="en-US" altLang="zh-TW" sz="1200" b="1" i="1" baseline="-25000">
                <a:solidFill>
                  <a:schemeClr val="accent2"/>
                </a:solidFill>
                <a:latin typeface="Arial" charset="0"/>
              </a:rPr>
              <a:t>3 </a:t>
            </a:r>
            <a:r>
              <a:rPr kumimoji="0" lang="en-US" altLang="zh-TW" sz="1200" b="1" i="1">
                <a:solidFill>
                  <a:schemeClr val="accent2"/>
                </a:solidFill>
                <a:latin typeface="Arial" charset="0"/>
              </a:rPr>
              <a:t>= &lt;Rainy, Cold, High, Strong, Warm, Change&gt;, -</a:t>
            </a:r>
          </a:p>
          <a:p>
            <a:pPr eaLnBrk="0" hangingPunct="0"/>
            <a:r>
              <a:rPr kumimoji="0" lang="en-US" altLang="zh-TW" sz="1200" b="1" i="1">
                <a:solidFill>
                  <a:schemeClr val="accent1"/>
                </a:solidFill>
                <a:latin typeface="Arial" charset="0"/>
              </a:rPr>
              <a:t>x</a:t>
            </a:r>
            <a:r>
              <a:rPr kumimoji="0" lang="en-US" altLang="zh-TW" sz="1200" b="1" i="1" baseline="-25000">
                <a:solidFill>
                  <a:schemeClr val="accent1"/>
                </a:solidFill>
                <a:latin typeface="Arial" charset="0"/>
              </a:rPr>
              <a:t>4 </a:t>
            </a:r>
            <a:r>
              <a:rPr kumimoji="0" lang="en-US" altLang="zh-TW" sz="1200" b="1" i="1">
                <a:solidFill>
                  <a:schemeClr val="accent1"/>
                </a:solidFill>
                <a:latin typeface="Arial" charset="0"/>
              </a:rPr>
              <a:t>= &lt;Sunny, Warm, High, Strong, Cool, Change&gt;, +</a:t>
            </a:r>
          </a:p>
          <a:p>
            <a:pPr eaLnBrk="0" hangingPunct="0"/>
            <a:endParaRPr kumimoji="0" lang="en-US" altLang="zh-TW" sz="1200" b="1" i="1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4648200" y="5181600"/>
            <a:ext cx="4038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200" b="1" i="1">
                <a:solidFill>
                  <a:srgbClr val="000000"/>
                </a:solidFill>
                <a:latin typeface="Arial" charset="0"/>
              </a:rPr>
              <a:t>h</a:t>
            </a:r>
            <a:r>
              <a:rPr kumimoji="0" lang="en-US" altLang="zh-TW" sz="1200" b="1" i="1" baseline="-25000">
                <a:solidFill>
                  <a:srgbClr val="000000"/>
                </a:solidFill>
                <a:latin typeface="Arial" charset="0"/>
              </a:rPr>
              <a:t>0 </a:t>
            </a:r>
            <a:r>
              <a:rPr kumimoji="0" lang="en-US" altLang="zh-TW" sz="1200" b="1" i="1">
                <a:solidFill>
                  <a:srgbClr val="000000"/>
                </a:solidFill>
                <a:latin typeface="Arial" charset="0"/>
              </a:rPr>
              <a:t>= &lt;Ø, Ø, Ø, Ø, Ø, Ø&gt; </a:t>
            </a:r>
          </a:p>
          <a:p>
            <a:pPr eaLnBrk="0" hangingPunct="0"/>
            <a:r>
              <a:rPr kumimoji="0" lang="en-US" altLang="zh-TW" sz="1200" b="1" i="1">
                <a:latin typeface="Arial" charset="0"/>
              </a:rPr>
              <a:t>h</a:t>
            </a:r>
            <a:r>
              <a:rPr kumimoji="0" lang="en-US" altLang="zh-TW" sz="1200" b="1" i="1" baseline="-25000">
                <a:latin typeface="Arial" charset="0"/>
              </a:rPr>
              <a:t>1 </a:t>
            </a:r>
            <a:r>
              <a:rPr kumimoji="0" lang="en-US" altLang="zh-TW" sz="1200" b="1" i="1">
                <a:latin typeface="Arial" charset="0"/>
              </a:rPr>
              <a:t>= &lt;Sunny, Warm, Normal, Strong, Warm, Same&gt;</a:t>
            </a:r>
            <a:endParaRPr kumimoji="0" lang="en-US" altLang="zh-TW" sz="1200" b="1" i="1">
              <a:solidFill>
                <a:schemeClr val="hlink"/>
              </a:solidFill>
              <a:latin typeface="Arial" charset="0"/>
            </a:endParaRPr>
          </a:p>
          <a:p>
            <a:pPr eaLnBrk="0" hangingPunct="0"/>
            <a:r>
              <a:rPr kumimoji="0" lang="en-US" altLang="zh-TW" sz="1200" b="1" i="1">
                <a:solidFill>
                  <a:srgbClr val="FF66CC"/>
                </a:solidFill>
                <a:latin typeface="Arial" charset="0"/>
              </a:rPr>
              <a:t>h</a:t>
            </a:r>
            <a:r>
              <a:rPr kumimoji="0" lang="en-US" altLang="zh-TW" sz="1200" b="1" i="1" baseline="-25000">
                <a:solidFill>
                  <a:srgbClr val="FF66CC"/>
                </a:solidFill>
                <a:latin typeface="Arial" charset="0"/>
              </a:rPr>
              <a:t>2 </a:t>
            </a:r>
            <a:r>
              <a:rPr kumimoji="0" lang="en-US" altLang="zh-TW" sz="1200" b="1" i="1">
                <a:solidFill>
                  <a:srgbClr val="FF66CC"/>
                </a:solidFill>
                <a:latin typeface="Arial" charset="0"/>
              </a:rPr>
              <a:t>= &lt;Sunny, Warm, </a:t>
            </a:r>
            <a:r>
              <a:rPr kumimoji="0" lang="en-US" altLang="zh-TW" sz="1200" b="1" i="1">
                <a:solidFill>
                  <a:schemeClr val="hlink"/>
                </a:solidFill>
                <a:latin typeface="Arial" charset="0"/>
              </a:rPr>
              <a:t>?</a:t>
            </a:r>
            <a:r>
              <a:rPr kumimoji="0" lang="en-US" altLang="zh-TW" sz="1200" b="1" i="1">
                <a:solidFill>
                  <a:srgbClr val="FF66CC"/>
                </a:solidFill>
                <a:latin typeface="Arial" charset="0"/>
              </a:rPr>
              <a:t>, Strong, Warm, Same&gt;</a:t>
            </a:r>
          </a:p>
          <a:p>
            <a:pPr eaLnBrk="0" hangingPunct="0"/>
            <a:r>
              <a:rPr kumimoji="0" lang="en-US" altLang="zh-TW" sz="1200" b="1" i="1">
                <a:solidFill>
                  <a:schemeClr val="accent2"/>
                </a:solidFill>
                <a:latin typeface="Arial" charset="0"/>
              </a:rPr>
              <a:t>h</a:t>
            </a:r>
            <a:r>
              <a:rPr kumimoji="0" lang="en-US" altLang="zh-TW" sz="1200" b="1" i="1" baseline="-25000">
                <a:solidFill>
                  <a:schemeClr val="accent2"/>
                </a:solidFill>
                <a:latin typeface="Arial" charset="0"/>
              </a:rPr>
              <a:t>3 </a:t>
            </a:r>
            <a:r>
              <a:rPr kumimoji="0" lang="en-US" altLang="zh-TW" sz="1200" b="1" i="1">
                <a:solidFill>
                  <a:schemeClr val="accent2"/>
                </a:solidFill>
                <a:latin typeface="Arial" charset="0"/>
              </a:rPr>
              <a:t>= &lt;Sunny, Warm, ?, Strong, Warm, Same&gt;</a:t>
            </a:r>
            <a:endParaRPr kumimoji="0" lang="en-US" altLang="zh-TW" sz="1200" b="1" i="1">
              <a:solidFill>
                <a:schemeClr val="accent1"/>
              </a:solidFill>
              <a:latin typeface="Arial" charset="0"/>
            </a:endParaRPr>
          </a:p>
          <a:p>
            <a:pPr eaLnBrk="0" hangingPunct="0"/>
            <a:r>
              <a:rPr kumimoji="0" lang="en-US" altLang="zh-TW" sz="1200" b="1" i="1">
                <a:solidFill>
                  <a:schemeClr val="accent1"/>
                </a:solidFill>
                <a:latin typeface="Arial" charset="0"/>
              </a:rPr>
              <a:t>h</a:t>
            </a:r>
            <a:r>
              <a:rPr kumimoji="0" lang="en-US" altLang="zh-TW" sz="1200" b="1" i="1" baseline="-25000">
                <a:solidFill>
                  <a:schemeClr val="accent1"/>
                </a:solidFill>
                <a:latin typeface="Arial" charset="0"/>
              </a:rPr>
              <a:t>4 </a:t>
            </a:r>
            <a:r>
              <a:rPr kumimoji="0" lang="en-US" altLang="zh-TW" sz="1200" b="1" i="1">
                <a:solidFill>
                  <a:schemeClr val="accent1"/>
                </a:solidFill>
                <a:latin typeface="Arial" charset="0"/>
              </a:rPr>
              <a:t>= &lt;Sunny, Warm, ?, Strong, </a:t>
            </a:r>
            <a:r>
              <a:rPr kumimoji="0" lang="en-US" altLang="zh-TW" sz="1200" b="1" i="1">
                <a:solidFill>
                  <a:schemeClr val="hlink"/>
                </a:solidFill>
                <a:latin typeface="Arial" charset="0"/>
              </a:rPr>
              <a:t>?</a:t>
            </a:r>
            <a:r>
              <a:rPr kumimoji="0" lang="en-US" altLang="zh-TW" sz="1200" b="1" i="1">
                <a:solidFill>
                  <a:schemeClr val="accent1"/>
                </a:solidFill>
                <a:latin typeface="Arial" charset="0"/>
              </a:rPr>
              <a:t>, </a:t>
            </a:r>
            <a:r>
              <a:rPr kumimoji="0" lang="en-US" altLang="zh-TW" sz="1200" b="1" i="1">
                <a:solidFill>
                  <a:schemeClr val="hlink"/>
                </a:solidFill>
                <a:latin typeface="Arial" charset="0"/>
              </a:rPr>
              <a:t>?</a:t>
            </a:r>
            <a:r>
              <a:rPr kumimoji="0" lang="en-US" altLang="zh-TW" sz="1200" b="1" i="1">
                <a:solidFill>
                  <a:schemeClr val="accent1"/>
                </a:solidFill>
                <a:latin typeface="Arial" charset="0"/>
              </a:rPr>
              <a:t>&gt;</a:t>
            </a:r>
          </a:p>
        </p:txBody>
      </p:sp>
      <p:grpSp>
        <p:nvGrpSpPr>
          <p:cNvPr id="103483" name="Group 59"/>
          <p:cNvGrpSpPr>
            <a:grpSpLocks/>
          </p:cNvGrpSpPr>
          <p:nvPr/>
        </p:nvGrpSpPr>
        <p:grpSpPr bwMode="auto">
          <a:xfrm>
            <a:off x="1371600" y="2743200"/>
            <a:ext cx="5715000" cy="2133600"/>
            <a:chOff x="816" y="816"/>
            <a:chExt cx="3600" cy="1344"/>
          </a:xfrm>
        </p:grpSpPr>
        <p:grpSp>
          <p:nvGrpSpPr>
            <p:cNvPr id="103484" name="Group 60"/>
            <p:cNvGrpSpPr>
              <a:grpSpLocks/>
            </p:cNvGrpSpPr>
            <p:nvPr/>
          </p:nvGrpSpPr>
          <p:grpSpPr bwMode="auto">
            <a:xfrm>
              <a:off x="3120" y="816"/>
              <a:ext cx="1296" cy="1344"/>
              <a:chOff x="3120" y="816"/>
              <a:chExt cx="1296" cy="1344"/>
            </a:xfrm>
          </p:grpSpPr>
          <p:sp>
            <p:nvSpPr>
              <p:cNvPr id="103485" name="Line 61"/>
              <p:cNvSpPr>
                <a:spLocks noChangeShapeType="1"/>
              </p:cNvSpPr>
              <p:nvPr/>
            </p:nvSpPr>
            <p:spPr bwMode="auto">
              <a:xfrm flipV="1">
                <a:off x="3696" y="903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86" name="Line 62"/>
              <p:cNvSpPr>
                <a:spLocks noChangeShapeType="1"/>
              </p:cNvSpPr>
              <p:nvPr/>
            </p:nvSpPr>
            <p:spPr bwMode="auto">
              <a:xfrm flipH="1" flipV="1">
                <a:off x="3844" y="90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87" name="Rectangle 63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2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400" b="1" i="1">
                    <a:latin typeface="Arial" charset="0"/>
                  </a:rPr>
                  <a:t>h</a:t>
                </a:r>
                <a:r>
                  <a:rPr kumimoji="0" lang="en-US" altLang="zh-TW" sz="1400" b="1" i="1" baseline="-25000">
                    <a:latin typeface="Arial" charset="0"/>
                  </a:rPr>
                  <a:t>1</a:t>
                </a:r>
                <a:endParaRPr kumimoji="0" lang="en-US" altLang="zh-TW" sz="1400" b="1" i="1">
                  <a:latin typeface="Arial" charset="0"/>
                </a:endParaRPr>
              </a:p>
            </p:txBody>
          </p:sp>
          <p:sp>
            <p:nvSpPr>
              <p:cNvPr id="103488" name="Rectangle 64"/>
              <p:cNvSpPr>
                <a:spLocks noChangeArrowheads="1"/>
              </p:cNvSpPr>
              <p:nvPr/>
            </p:nvSpPr>
            <p:spPr bwMode="auto">
              <a:xfrm>
                <a:off x="3856" y="816"/>
                <a:ext cx="2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400" b="1" i="1">
                    <a:latin typeface="Arial" charset="0"/>
                  </a:rPr>
                  <a:t>h</a:t>
                </a:r>
                <a:r>
                  <a:rPr kumimoji="0" lang="en-US" altLang="zh-TW" sz="1400" b="1" i="1" baseline="-25000">
                    <a:latin typeface="Arial" charset="0"/>
                  </a:rPr>
                  <a:t>0</a:t>
                </a:r>
                <a:endParaRPr kumimoji="0" lang="en-US" altLang="zh-TW" sz="1400" b="1" i="1">
                  <a:latin typeface="Arial" charset="0"/>
                </a:endParaRPr>
              </a:p>
            </p:txBody>
          </p:sp>
          <p:sp>
            <p:nvSpPr>
              <p:cNvPr id="103489" name="Oval 65"/>
              <p:cNvSpPr>
                <a:spLocks noChangeArrowheads="1"/>
              </p:cNvSpPr>
              <p:nvPr/>
            </p:nvSpPr>
            <p:spPr bwMode="auto">
              <a:xfrm>
                <a:off x="3820" y="86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0" name="Rectangle 66"/>
              <p:cNvSpPr>
                <a:spLocks noChangeArrowheads="1"/>
              </p:cNvSpPr>
              <p:nvPr/>
            </p:nvSpPr>
            <p:spPr bwMode="auto">
              <a:xfrm>
                <a:off x="3120" y="823"/>
                <a:ext cx="1296" cy="1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1" name="Oval 67"/>
              <p:cNvSpPr>
                <a:spLocks noChangeArrowheads="1"/>
              </p:cNvSpPr>
              <p:nvPr/>
            </p:nvSpPr>
            <p:spPr bwMode="auto">
              <a:xfrm>
                <a:off x="3648" y="1104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2" name="Oval 68"/>
              <p:cNvSpPr>
                <a:spLocks noChangeArrowheads="1"/>
              </p:cNvSpPr>
              <p:nvPr/>
            </p:nvSpPr>
            <p:spPr bwMode="auto">
              <a:xfrm>
                <a:off x="3984" y="1104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3" name="Line 69"/>
              <p:cNvSpPr>
                <a:spLocks noChangeShapeType="1"/>
              </p:cNvSpPr>
              <p:nvPr/>
            </p:nvSpPr>
            <p:spPr bwMode="auto">
              <a:xfrm flipV="1">
                <a:off x="3504" y="1143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4" name="Line 70"/>
              <p:cNvSpPr>
                <a:spLocks noChangeShapeType="1"/>
              </p:cNvSpPr>
              <p:nvPr/>
            </p:nvSpPr>
            <p:spPr bwMode="auto">
              <a:xfrm flipH="1" flipV="1">
                <a:off x="3652" y="114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5" name="Oval 71"/>
              <p:cNvSpPr>
                <a:spLocks noChangeArrowheads="1"/>
              </p:cNvSpPr>
              <p:nvPr/>
            </p:nvSpPr>
            <p:spPr bwMode="auto">
              <a:xfrm>
                <a:off x="3456" y="1344"/>
                <a:ext cx="48" cy="48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6" name="Oval 7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48" cy="48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7" name="Line 73"/>
              <p:cNvSpPr>
                <a:spLocks noChangeShapeType="1"/>
              </p:cNvSpPr>
              <p:nvPr/>
            </p:nvSpPr>
            <p:spPr bwMode="auto">
              <a:xfrm flipV="1">
                <a:off x="3840" y="1143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8" name="Line 74"/>
              <p:cNvSpPr>
                <a:spLocks noChangeShapeType="1"/>
              </p:cNvSpPr>
              <p:nvPr/>
            </p:nvSpPr>
            <p:spPr bwMode="auto">
              <a:xfrm flipH="1" flipV="1">
                <a:off x="3988" y="114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499" name="Oval 75"/>
              <p:cNvSpPr>
                <a:spLocks noChangeArrowheads="1"/>
              </p:cNvSpPr>
              <p:nvPr/>
            </p:nvSpPr>
            <p:spPr bwMode="auto">
              <a:xfrm>
                <a:off x="4128" y="1344"/>
                <a:ext cx="48" cy="48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0" name="Line 76"/>
              <p:cNvSpPr>
                <a:spLocks noChangeShapeType="1"/>
              </p:cNvSpPr>
              <p:nvPr/>
            </p:nvSpPr>
            <p:spPr bwMode="auto">
              <a:xfrm flipV="1">
                <a:off x="3312" y="1383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1" name="Line 77"/>
              <p:cNvSpPr>
                <a:spLocks noChangeShapeType="1"/>
              </p:cNvSpPr>
              <p:nvPr/>
            </p:nvSpPr>
            <p:spPr bwMode="auto">
              <a:xfrm flipH="1" flipV="1">
                <a:off x="3460" y="138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2" name="Oval 78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3" name="Oval 79"/>
              <p:cNvSpPr>
                <a:spLocks noChangeArrowheads="1"/>
              </p:cNvSpPr>
              <p:nvPr/>
            </p:nvSpPr>
            <p:spPr bwMode="auto">
              <a:xfrm>
                <a:off x="3600" y="1584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4" name="Line 80"/>
              <p:cNvSpPr>
                <a:spLocks noChangeShapeType="1"/>
              </p:cNvSpPr>
              <p:nvPr/>
            </p:nvSpPr>
            <p:spPr bwMode="auto">
              <a:xfrm flipV="1">
                <a:off x="3648" y="1383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5" name="Line 81"/>
              <p:cNvSpPr>
                <a:spLocks noChangeShapeType="1"/>
              </p:cNvSpPr>
              <p:nvPr/>
            </p:nvSpPr>
            <p:spPr bwMode="auto">
              <a:xfrm flipH="1" flipV="1">
                <a:off x="3796" y="138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6" name="Oval 82"/>
              <p:cNvSpPr>
                <a:spLocks noChangeArrowheads="1"/>
              </p:cNvSpPr>
              <p:nvPr/>
            </p:nvSpPr>
            <p:spPr bwMode="auto">
              <a:xfrm>
                <a:off x="3936" y="1584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7" name="Line 83"/>
              <p:cNvSpPr>
                <a:spLocks noChangeShapeType="1"/>
              </p:cNvSpPr>
              <p:nvPr/>
            </p:nvSpPr>
            <p:spPr bwMode="auto">
              <a:xfrm flipV="1">
                <a:off x="3984" y="1383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8" name="Line 84"/>
              <p:cNvSpPr>
                <a:spLocks noChangeShapeType="1"/>
              </p:cNvSpPr>
              <p:nvPr/>
            </p:nvSpPr>
            <p:spPr bwMode="auto">
              <a:xfrm flipH="1" flipV="1">
                <a:off x="4132" y="138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09" name="Oval 85"/>
              <p:cNvSpPr>
                <a:spLocks noChangeArrowheads="1"/>
              </p:cNvSpPr>
              <p:nvPr/>
            </p:nvSpPr>
            <p:spPr bwMode="auto">
              <a:xfrm>
                <a:off x="4272" y="1584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0" name="Line 86"/>
              <p:cNvSpPr>
                <a:spLocks noChangeShapeType="1"/>
              </p:cNvSpPr>
              <p:nvPr/>
            </p:nvSpPr>
            <p:spPr bwMode="auto">
              <a:xfrm flipH="1" flipV="1">
                <a:off x="3268" y="162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1" name="Oval 87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48" cy="48"/>
              </a:xfrm>
              <a:prstGeom prst="ellipse">
                <a:avLst/>
              </a:prstGeom>
              <a:solidFill>
                <a:srgbClr val="33CC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2" name="Line 88"/>
              <p:cNvSpPr>
                <a:spLocks noChangeShapeType="1"/>
              </p:cNvSpPr>
              <p:nvPr/>
            </p:nvSpPr>
            <p:spPr bwMode="auto">
              <a:xfrm flipV="1">
                <a:off x="3456" y="1623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3" name="Line 89"/>
              <p:cNvSpPr>
                <a:spLocks noChangeShapeType="1"/>
              </p:cNvSpPr>
              <p:nvPr/>
            </p:nvSpPr>
            <p:spPr bwMode="auto">
              <a:xfrm flipH="1" flipV="1">
                <a:off x="3604" y="162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4" name="Oval 90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48" cy="48"/>
              </a:xfrm>
              <a:prstGeom prst="ellipse">
                <a:avLst/>
              </a:prstGeom>
              <a:solidFill>
                <a:srgbClr val="33CC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5" name="Line 91"/>
              <p:cNvSpPr>
                <a:spLocks noChangeShapeType="1"/>
              </p:cNvSpPr>
              <p:nvPr/>
            </p:nvSpPr>
            <p:spPr bwMode="auto">
              <a:xfrm flipV="1">
                <a:off x="3792" y="1623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6" name="Line 92"/>
              <p:cNvSpPr>
                <a:spLocks noChangeShapeType="1"/>
              </p:cNvSpPr>
              <p:nvPr/>
            </p:nvSpPr>
            <p:spPr bwMode="auto">
              <a:xfrm flipH="1" flipV="1">
                <a:off x="3940" y="162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7" name="Oval 93"/>
              <p:cNvSpPr>
                <a:spLocks noChangeArrowheads="1"/>
              </p:cNvSpPr>
              <p:nvPr/>
            </p:nvSpPr>
            <p:spPr bwMode="auto">
              <a:xfrm>
                <a:off x="4080" y="1824"/>
                <a:ext cx="48" cy="48"/>
              </a:xfrm>
              <a:prstGeom prst="ellipse">
                <a:avLst/>
              </a:prstGeom>
              <a:solidFill>
                <a:srgbClr val="33CC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8" name="Line 94"/>
              <p:cNvSpPr>
                <a:spLocks noChangeShapeType="1"/>
              </p:cNvSpPr>
              <p:nvPr/>
            </p:nvSpPr>
            <p:spPr bwMode="auto">
              <a:xfrm flipV="1">
                <a:off x="4128" y="1632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19" name="Line 95"/>
              <p:cNvSpPr>
                <a:spLocks noChangeShapeType="1"/>
              </p:cNvSpPr>
              <p:nvPr/>
            </p:nvSpPr>
            <p:spPr bwMode="auto">
              <a:xfrm flipH="1" flipV="1">
                <a:off x="3412" y="186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20" name="Oval 96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21" name="Line 97"/>
              <p:cNvSpPr>
                <a:spLocks noChangeShapeType="1"/>
              </p:cNvSpPr>
              <p:nvPr/>
            </p:nvSpPr>
            <p:spPr bwMode="auto">
              <a:xfrm flipV="1">
                <a:off x="3600" y="1863"/>
                <a:ext cx="146" cy="2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22" name="Line 98"/>
              <p:cNvSpPr>
                <a:spLocks noChangeShapeType="1"/>
              </p:cNvSpPr>
              <p:nvPr/>
            </p:nvSpPr>
            <p:spPr bwMode="auto">
              <a:xfrm flipH="1" flipV="1">
                <a:off x="3748" y="1865"/>
                <a:ext cx="140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23" name="Oval 9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24" name="Line 100"/>
              <p:cNvSpPr>
                <a:spLocks noChangeShapeType="1"/>
              </p:cNvSpPr>
              <p:nvPr/>
            </p:nvSpPr>
            <p:spPr bwMode="auto">
              <a:xfrm flipV="1">
                <a:off x="3936" y="187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25" name="Rectangle 101"/>
              <p:cNvSpPr>
                <a:spLocks noChangeArrowheads="1"/>
              </p:cNvSpPr>
              <p:nvPr/>
            </p:nvSpPr>
            <p:spPr bwMode="auto">
              <a:xfrm>
                <a:off x="3792" y="1296"/>
                <a:ext cx="3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zh-TW" sz="1400" b="1" i="1">
                    <a:latin typeface="Arial" charset="0"/>
                  </a:rPr>
                  <a:t>h</a:t>
                </a:r>
                <a:r>
                  <a:rPr kumimoji="0" lang="en-US" altLang="zh-TW" sz="1400" b="1" i="1" baseline="-25000">
                    <a:latin typeface="Arial" charset="0"/>
                  </a:rPr>
                  <a:t>2,3</a:t>
                </a:r>
                <a:endParaRPr kumimoji="0" lang="en-US" altLang="zh-TW" sz="1400" b="1" i="1">
                  <a:latin typeface="Arial" charset="0"/>
                </a:endParaRPr>
              </a:p>
            </p:txBody>
          </p:sp>
          <p:sp>
            <p:nvSpPr>
              <p:cNvPr id="103526" name="Rectangle 102"/>
              <p:cNvSpPr>
                <a:spLocks noChangeArrowheads="1"/>
              </p:cNvSpPr>
              <p:nvPr/>
            </p:nvSpPr>
            <p:spPr bwMode="auto">
              <a:xfrm>
                <a:off x="4048" y="1824"/>
                <a:ext cx="2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400" b="1" i="1">
                    <a:latin typeface="Arial" charset="0"/>
                  </a:rPr>
                  <a:t>h</a:t>
                </a:r>
                <a:r>
                  <a:rPr kumimoji="0" lang="en-US" altLang="zh-TW" sz="1400" b="1" i="1" baseline="-25000">
                    <a:latin typeface="Arial" charset="0"/>
                  </a:rPr>
                  <a:t>4</a:t>
                </a:r>
                <a:endParaRPr kumimoji="0" lang="en-US" altLang="zh-TW" sz="1400" b="1" i="1">
                  <a:latin typeface="Arial" charset="0"/>
                </a:endParaRPr>
              </a:p>
            </p:txBody>
          </p:sp>
        </p:grpSp>
        <p:grpSp>
          <p:nvGrpSpPr>
            <p:cNvPr id="103527" name="Group 103"/>
            <p:cNvGrpSpPr>
              <a:grpSpLocks/>
            </p:cNvGrpSpPr>
            <p:nvPr/>
          </p:nvGrpSpPr>
          <p:grpSpPr bwMode="auto">
            <a:xfrm>
              <a:off x="816" y="816"/>
              <a:ext cx="3271" cy="1344"/>
              <a:chOff x="816" y="816"/>
              <a:chExt cx="3271" cy="1344"/>
            </a:xfrm>
          </p:grpSpPr>
          <p:sp>
            <p:nvSpPr>
              <p:cNvPr id="103528" name="Rectangle 104"/>
              <p:cNvSpPr>
                <a:spLocks noChangeArrowheads="1"/>
              </p:cNvSpPr>
              <p:nvPr/>
            </p:nvSpPr>
            <p:spPr bwMode="auto">
              <a:xfrm>
                <a:off x="816" y="823"/>
                <a:ext cx="1296" cy="1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29" name="Oval 105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834" cy="898"/>
              </a:xfrm>
              <a:prstGeom prst="ellipse">
                <a:avLst/>
              </a:prstGeom>
              <a:noFill/>
              <a:ln w="25400">
                <a:solidFill>
                  <a:srgbClr val="33CC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03530" name="AutoShape 106"/>
              <p:cNvCxnSpPr>
                <a:cxnSpLocks noChangeShapeType="1"/>
                <a:stCxn id="103550" idx="7"/>
                <a:endCxn id="103497" idx="1"/>
              </p:cNvCxnSpPr>
              <p:nvPr/>
            </p:nvCxnSpPr>
            <p:spPr bwMode="auto">
              <a:xfrm rot="16200000">
                <a:off x="2582" y="56"/>
                <a:ext cx="316" cy="2491"/>
              </a:xfrm>
              <a:prstGeom prst="curvedConnector3">
                <a:avLst>
                  <a:gd name="adj1" fmla="val 145884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sm" len="med"/>
                <a:tailEnd/>
              </a:ln>
              <a:effectLst/>
            </p:spPr>
          </p:cxnSp>
          <p:sp>
            <p:nvSpPr>
              <p:cNvPr id="103531" name="Oval 107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48" cy="48"/>
              </a:xfrm>
              <a:prstGeom prst="ellipse">
                <a:avLst/>
              </a:prstGeom>
              <a:solidFill>
                <a:srgbClr val="FF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32" name="Oval 108"/>
              <p:cNvSpPr>
                <a:spLocks noChangeArrowheads="1"/>
              </p:cNvSpPr>
              <p:nvPr/>
            </p:nvSpPr>
            <p:spPr bwMode="auto">
              <a:xfrm>
                <a:off x="1728" y="1008"/>
                <a:ext cx="48" cy="48"/>
              </a:xfrm>
              <a:prstGeom prst="ellipse">
                <a:avLst/>
              </a:pr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33" name="Oval 109"/>
              <p:cNvSpPr>
                <a:spLocks noChangeArrowheads="1"/>
              </p:cNvSpPr>
              <p:nvPr/>
            </p:nvSpPr>
            <p:spPr bwMode="auto">
              <a:xfrm>
                <a:off x="960" y="91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34" name="Oval 110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400">
                    <a:latin typeface="Arial" charset="0"/>
                  </a:rPr>
                  <a:t>-</a:t>
                </a:r>
              </a:p>
            </p:txBody>
          </p:sp>
          <p:sp>
            <p:nvSpPr>
              <p:cNvPr id="103535" name="Oval 111"/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48" cy="48"/>
              </a:xfrm>
              <a:prstGeom prst="ellipse">
                <a:avLst/>
              </a:prstGeom>
              <a:solidFill>
                <a:srgbClr val="9933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36" name="Oval 112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48" cy="48"/>
              </a:xfrm>
              <a:prstGeom prst="ellipse">
                <a:avLst/>
              </a:prstGeom>
              <a:solidFill>
                <a:srgbClr val="8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37" name="Oval 113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48" cy="48"/>
              </a:xfrm>
              <a:prstGeom prst="ellipse">
                <a:avLst/>
              </a:pr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38" name="Oval 114"/>
              <p:cNvSpPr>
                <a:spLocks noChangeArrowheads="1"/>
              </p:cNvSpPr>
              <p:nvPr/>
            </p:nvSpPr>
            <p:spPr bwMode="auto">
              <a:xfrm>
                <a:off x="1152" y="1200"/>
                <a:ext cx="48" cy="48"/>
              </a:xfrm>
              <a:prstGeom prst="ellipse">
                <a:avLst/>
              </a:pr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39" name="Oval 115"/>
              <p:cNvSpPr>
                <a:spLocks noChangeArrowheads="1"/>
              </p:cNvSpPr>
              <p:nvPr/>
            </p:nvSpPr>
            <p:spPr bwMode="auto">
              <a:xfrm>
                <a:off x="1344" y="1776"/>
                <a:ext cx="48" cy="48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40" name="Oval 116"/>
              <p:cNvSpPr>
                <a:spLocks noChangeArrowheads="1"/>
              </p:cNvSpPr>
              <p:nvPr/>
            </p:nvSpPr>
            <p:spPr bwMode="auto">
              <a:xfrm>
                <a:off x="1776" y="1824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41" name="Oval 117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48" cy="48"/>
              </a:xfrm>
              <a:prstGeom prst="ellipse">
                <a:avLst/>
              </a:prstGeom>
              <a:solidFill>
                <a:srgbClr val="3399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200">
                    <a:latin typeface="Arial" charset="0"/>
                  </a:rPr>
                  <a:t>+</a:t>
                </a:r>
                <a:endParaRPr kumimoji="0" lang="en-US" altLang="zh-TW" sz="1400">
                  <a:latin typeface="Arial" charset="0"/>
                </a:endParaRPr>
              </a:p>
            </p:txBody>
          </p:sp>
          <p:sp>
            <p:nvSpPr>
              <p:cNvPr id="103542" name="Oval 118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48" cy="48"/>
              </a:xfrm>
              <a:prstGeom prst="ellipse">
                <a:avLst/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200">
                    <a:latin typeface="Arial" charset="0"/>
                  </a:rPr>
                  <a:t>+</a:t>
                </a:r>
                <a:endParaRPr kumimoji="0" lang="en-US" altLang="zh-TW" sz="1400">
                  <a:latin typeface="Arial" charset="0"/>
                </a:endParaRPr>
              </a:p>
            </p:txBody>
          </p:sp>
          <p:sp>
            <p:nvSpPr>
              <p:cNvPr id="103543" name="Oval 119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8" cy="48"/>
              </a:xfrm>
              <a:prstGeom prst="ellipse">
                <a:avLst/>
              </a:pr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200">
                    <a:latin typeface="Arial" charset="0"/>
                  </a:rPr>
                  <a:t>+</a:t>
                </a:r>
                <a:endParaRPr kumimoji="0" lang="en-US" altLang="zh-TW" sz="1400">
                  <a:latin typeface="Arial" charset="0"/>
                </a:endParaRPr>
              </a:p>
            </p:txBody>
          </p:sp>
          <p:sp>
            <p:nvSpPr>
              <p:cNvPr id="103544" name="Oval 120"/>
              <p:cNvSpPr>
                <a:spLocks noChangeArrowheads="1"/>
              </p:cNvSpPr>
              <p:nvPr/>
            </p:nvSpPr>
            <p:spPr bwMode="auto">
              <a:xfrm>
                <a:off x="1488" y="9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45" name="Rectangle 121"/>
              <p:cNvSpPr>
                <a:spLocks noChangeArrowheads="1"/>
              </p:cNvSpPr>
              <p:nvPr/>
            </p:nvSpPr>
            <p:spPr bwMode="auto">
              <a:xfrm>
                <a:off x="1056" y="816"/>
                <a:ext cx="21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400" b="1" i="1">
                    <a:latin typeface="Arial" charset="0"/>
                  </a:rPr>
                  <a:t>x</a:t>
                </a:r>
                <a:r>
                  <a:rPr kumimoji="0" lang="en-US" altLang="zh-TW" sz="1400" b="1" i="1" baseline="-25000">
                    <a:latin typeface="Arial" charset="0"/>
                  </a:rPr>
                  <a:t>3</a:t>
                </a:r>
                <a:endParaRPr kumimoji="0" lang="en-US" altLang="zh-TW" sz="1400" b="1" i="1">
                  <a:latin typeface="Arial" charset="0"/>
                </a:endParaRPr>
              </a:p>
            </p:txBody>
          </p:sp>
          <p:sp>
            <p:nvSpPr>
              <p:cNvPr id="103546" name="Rectangle 122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21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400" b="1" i="1">
                    <a:latin typeface="Arial" charset="0"/>
                  </a:rPr>
                  <a:t>x</a:t>
                </a:r>
                <a:r>
                  <a:rPr kumimoji="0" lang="en-US" altLang="zh-TW" sz="1400" b="1" i="1" baseline="-25000">
                    <a:latin typeface="Arial" charset="0"/>
                  </a:rPr>
                  <a:t>1</a:t>
                </a:r>
                <a:endParaRPr kumimoji="0" lang="en-US" altLang="zh-TW" sz="1400" b="1" i="1">
                  <a:latin typeface="Arial" charset="0"/>
                </a:endParaRPr>
              </a:p>
            </p:txBody>
          </p:sp>
          <p:sp>
            <p:nvSpPr>
              <p:cNvPr id="103547" name="Rectangle 123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21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400" b="1" i="1">
                    <a:latin typeface="Arial" charset="0"/>
                  </a:rPr>
                  <a:t>x</a:t>
                </a:r>
                <a:r>
                  <a:rPr kumimoji="0" lang="en-US" altLang="zh-TW" sz="1400" b="1" i="1" baseline="-25000">
                    <a:latin typeface="Arial" charset="0"/>
                  </a:rPr>
                  <a:t>2</a:t>
                </a:r>
                <a:endParaRPr kumimoji="0" lang="en-US" altLang="zh-TW" sz="1400" b="1" i="1">
                  <a:latin typeface="Arial" charset="0"/>
                </a:endParaRPr>
              </a:p>
            </p:txBody>
          </p:sp>
          <p:sp>
            <p:nvSpPr>
              <p:cNvPr id="103548" name="Rectangle 124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21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400" b="1" i="1">
                    <a:latin typeface="Arial" charset="0"/>
                  </a:rPr>
                  <a:t>x</a:t>
                </a:r>
                <a:r>
                  <a:rPr kumimoji="0" lang="en-US" altLang="zh-TW" sz="1400" b="1" i="1" baseline="-25000">
                    <a:latin typeface="Arial" charset="0"/>
                  </a:rPr>
                  <a:t>4</a:t>
                </a:r>
                <a:endParaRPr kumimoji="0" lang="en-US" altLang="zh-TW" sz="1400" b="1" i="1">
                  <a:latin typeface="Arial" charset="0"/>
                </a:endParaRPr>
              </a:p>
            </p:txBody>
          </p:sp>
          <p:sp>
            <p:nvSpPr>
              <p:cNvPr id="103549" name="Oval 125"/>
              <p:cNvSpPr>
                <a:spLocks noChangeArrowheads="1"/>
              </p:cNvSpPr>
              <p:nvPr/>
            </p:nvSpPr>
            <p:spPr bwMode="auto">
              <a:xfrm>
                <a:off x="1200" y="1344"/>
                <a:ext cx="672" cy="384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550" name="Oval 126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288" cy="192"/>
              </a:xfrm>
              <a:prstGeom prst="ellips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03551" name="AutoShape 127"/>
              <p:cNvCxnSpPr>
                <a:cxnSpLocks noChangeShapeType="1"/>
                <a:stCxn id="103529" idx="5"/>
                <a:endCxn id="103517" idx="3"/>
              </p:cNvCxnSpPr>
              <p:nvPr/>
            </p:nvCxnSpPr>
            <p:spPr bwMode="auto">
              <a:xfrm rot="5400000" flipH="1" flipV="1">
                <a:off x="2945" y="784"/>
                <a:ext cx="62" cy="2223"/>
              </a:xfrm>
              <a:prstGeom prst="curvedConnector3">
                <a:avLst>
                  <a:gd name="adj1" fmla="val -15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sm" len="med"/>
                <a:tailEnd/>
              </a:ln>
              <a:effectLst/>
            </p:spPr>
          </p:cxnSp>
          <p:cxnSp>
            <p:nvCxnSpPr>
              <p:cNvPr id="103552" name="AutoShape 128"/>
              <p:cNvCxnSpPr>
                <a:cxnSpLocks noChangeShapeType="1"/>
                <a:stCxn id="103549" idx="7"/>
                <a:endCxn id="103504" idx="1"/>
              </p:cNvCxnSpPr>
              <p:nvPr/>
            </p:nvCxnSpPr>
            <p:spPr bwMode="auto">
              <a:xfrm rot="16200000">
                <a:off x="2780" y="378"/>
                <a:ext cx="8" cy="2019"/>
              </a:xfrm>
              <a:prstGeom prst="curvedConnector3">
                <a:avLst>
                  <a:gd name="adj1" fmla="val 240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sm" len="med"/>
                <a:tailEnd/>
              </a:ln>
              <a:effectLst/>
            </p:spPr>
          </p:cxnSp>
        </p:grpSp>
      </p:grpSp>
      <p:sp>
        <p:nvSpPr>
          <p:cNvPr id="103553" name="Rectangle 129"/>
          <p:cNvSpPr>
            <a:spLocks noChangeArrowheads="1"/>
          </p:cNvSpPr>
          <p:nvPr/>
        </p:nvSpPr>
        <p:spPr bwMode="auto">
          <a:xfrm>
            <a:off x="5334000" y="2209800"/>
            <a:ext cx="1365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400" b="1" i="1">
                <a:latin typeface="Arial" charset="0"/>
              </a:rPr>
              <a:t>Hypotheses</a:t>
            </a:r>
            <a:r>
              <a:rPr kumimoji="0" lang="en-US" altLang="zh-TW" sz="1400" b="1">
                <a:latin typeface="Arial" charset="0"/>
              </a:rPr>
              <a:t> </a:t>
            </a:r>
            <a:r>
              <a:rPr kumimoji="0" lang="en-US" altLang="zh-TW" sz="1400" b="1" i="1">
                <a:latin typeface="Arial" charset="0"/>
              </a:rPr>
              <a:t>H</a:t>
            </a:r>
            <a:endParaRPr kumimoji="0" lang="en-US" altLang="zh-TW" sz="1400" b="1">
              <a:latin typeface="Arial" charset="0"/>
            </a:endParaRPr>
          </a:p>
        </p:txBody>
      </p:sp>
      <p:sp>
        <p:nvSpPr>
          <p:cNvPr id="103555" name="Rectangle 131"/>
          <p:cNvSpPr>
            <a:spLocks noChangeArrowheads="1"/>
          </p:cNvSpPr>
          <p:nvPr/>
        </p:nvSpPr>
        <p:spPr bwMode="auto">
          <a:xfrm>
            <a:off x="1828800" y="22098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1400" b="1" i="1">
                <a:latin typeface="Arial" charset="0"/>
              </a:rPr>
              <a:t>Instances</a:t>
            </a:r>
            <a:r>
              <a:rPr kumimoji="0" lang="en-US" altLang="zh-TW" sz="1400" b="1">
                <a:latin typeface="Arial" charset="0"/>
              </a:rPr>
              <a:t> </a:t>
            </a:r>
            <a:r>
              <a:rPr kumimoji="0" lang="en-US" altLang="zh-TW" sz="1400" b="1" i="1">
                <a:latin typeface="Arial" charset="0"/>
              </a:rPr>
              <a:t>X</a:t>
            </a:r>
            <a:endParaRPr kumimoji="0" lang="en-US" altLang="zh-TW" sz="1400" b="1">
              <a:latin typeface="Arial" charset="0"/>
            </a:endParaRPr>
          </a:p>
        </p:txBody>
      </p:sp>
      <p:sp>
        <p:nvSpPr>
          <p:cNvPr id="103556" name="Line 132"/>
          <p:cNvSpPr>
            <a:spLocks noChangeShapeType="1"/>
          </p:cNvSpPr>
          <p:nvPr/>
        </p:nvSpPr>
        <p:spPr bwMode="auto">
          <a:xfrm>
            <a:off x="7239000" y="2743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3557" name="Text Box 133"/>
          <p:cNvSpPr txBox="1">
            <a:spLocks noChangeArrowheads="1"/>
          </p:cNvSpPr>
          <p:nvPr/>
        </p:nvSpPr>
        <p:spPr bwMode="auto">
          <a:xfrm>
            <a:off x="7391400" y="2819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chemeClr val="tx2"/>
                </a:solidFill>
              </a:rPr>
              <a:t>Specific</a:t>
            </a:r>
          </a:p>
        </p:txBody>
      </p:sp>
      <p:sp>
        <p:nvSpPr>
          <p:cNvPr id="103558" name="Text Box 134"/>
          <p:cNvSpPr txBox="1">
            <a:spLocks noChangeArrowheads="1"/>
          </p:cNvSpPr>
          <p:nvPr/>
        </p:nvSpPr>
        <p:spPr bwMode="auto">
          <a:xfrm>
            <a:off x="7391400" y="44196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chemeClr val="tx2"/>
                </a:solidFill>
              </a:rPr>
              <a:t>General</a:t>
            </a:r>
          </a:p>
        </p:txBody>
      </p:sp>
      <p:sp>
        <p:nvSpPr>
          <p:cNvPr id="103559" name="Text Box 135"/>
          <p:cNvSpPr txBox="1">
            <a:spLocks noChangeArrowheads="1"/>
          </p:cNvSpPr>
          <p:nvPr/>
        </p:nvSpPr>
        <p:spPr bwMode="auto">
          <a:xfrm>
            <a:off x="762000" y="1600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/>
              <a:t>EnjoySport </a:t>
            </a:r>
            <a:r>
              <a:rPr lang="en-US" altLang="zh-TW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16119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A11C-A384-4F31-B4DB-6B7FF94D2AF9}" type="slidenum">
              <a:rPr lang="en-US" altLang="zh-TW" smtClean="0"/>
              <a:pPr/>
              <a:t>17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Shortcomings of </a:t>
            </a:r>
            <a:r>
              <a:rPr lang="en-US" altLang="zh-TW" sz="4000" i="1"/>
              <a:t>Find-S</a:t>
            </a:r>
            <a:r>
              <a:rPr lang="en-US" altLang="zh-TW" sz="4000"/>
              <a:t> Algorithm</a:t>
            </a:r>
            <a:r>
              <a:rPr lang="en-US" altLang="zh-TW"/>
              <a:t>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/>
              <a:t>Can’t tell whether it has learned concept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Can’t tell when training data inconsistent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Picks a maximally specific </a:t>
            </a:r>
            <a:r>
              <a:rPr lang="en-US" altLang="zh-TW" i="1" dirty="0"/>
              <a:t>h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>
              <a:spcAft>
                <a:spcPts val="600"/>
              </a:spcAft>
            </a:pPr>
            <a:r>
              <a:rPr lang="en-US" altLang="zh-TW" dirty="0" smtClean="0"/>
              <a:t>Depending </a:t>
            </a:r>
            <a:r>
              <a:rPr lang="en-US" altLang="zh-TW" dirty="0"/>
              <a:t>on </a:t>
            </a:r>
            <a:r>
              <a:rPr lang="en-US" altLang="zh-TW" i="1" dirty="0"/>
              <a:t>H</a:t>
            </a:r>
            <a:r>
              <a:rPr lang="en-US" altLang="zh-TW" dirty="0"/>
              <a:t>, there might be several</a:t>
            </a:r>
            <a:r>
              <a:rPr lang="en-US" altLang="zh-TW" dirty="0" smtClean="0"/>
              <a:t>!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80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8333-643D-4204-B122-06B90378D0DC}" type="slidenum">
              <a:rPr lang="en-US" altLang="zh-TW" smtClean="0"/>
              <a:pPr/>
              <a:t>18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126"/>
            <a:ext cx="8229600" cy="1143000"/>
          </a:xfrm>
        </p:spPr>
        <p:txBody>
          <a:bodyPr/>
          <a:lstStyle/>
          <a:p>
            <a:r>
              <a:rPr lang="en-US" altLang="zh-TW" dirty="0"/>
              <a:t>Version Space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075240" cy="5087589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800000"/>
              </a:buClr>
            </a:pPr>
            <a:r>
              <a:rPr lang="en-US" altLang="zh-TW" dirty="0">
                <a:solidFill>
                  <a:srgbClr val="800000"/>
                </a:solidFill>
              </a:rPr>
              <a:t>Definition: Consistent </a:t>
            </a:r>
            <a:r>
              <a:rPr lang="en-US" altLang="zh-TW" dirty="0" smtClean="0">
                <a:solidFill>
                  <a:srgbClr val="800000"/>
                </a:solidFill>
              </a:rPr>
              <a:t>Hypothesis</a:t>
            </a:r>
            <a:endParaRPr lang="en-US" altLang="zh-TW" dirty="0">
              <a:solidFill>
                <a:srgbClr val="800000"/>
              </a:solidFill>
            </a:endParaRP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dirty="0">
                <a:solidFill>
                  <a:srgbClr val="0000CC"/>
                </a:solidFill>
              </a:rPr>
              <a:t>A hypothesis </a:t>
            </a:r>
            <a:r>
              <a:rPr lang="en-US" altLang="zh-TW" i="1" dirty="0">
                <a:solidFill>
                  <a:srgbClr val="0000CC"/>
                </a:solidFill>
              </a:rPr>
              <a:t>h</a:t>
            </a:r>
            <a:r>
              <a:rPr lang="en-US" altLang="zh-TW" dirty="0">
                <a:solidFill>
                  <a:srgbClr val="0000CC"/>
                </a:solidFill>
              </a:rPr>
              <a:t> is </a:t>
            </a:r>
            <a:r>
              <a:rPr lang="en-US" altLang="zh-TW" u="sng" dirty="0">
                <a:solidFill>
                  <a:srgbClr val="0000CC"/>
                </a:solidFill>
              </a:rPr>
              <a:t>consistent</a:t>
            </a:r>
            <a:r>
              <a:rPr lang="en-US" altLang="zh-TW" dirty="0">
                <a:solidFill>
                  <a:srgbClr val="0000CC"/>
                </a:solidFill>
              </a:rPr>
              <a:t> with a set of training examples </a:t>
            </a:r>
            <a:r>
              <a:rPr lang="en-US" altLang="zh-TW" i="1" dirty="0">
                <a:solidFill>
                  <a:srgbClr val="0000CC"/>
                </a:solidFill>
              </a:rPr>
              <a:t>D</a:t>
            </a:r>
            <a:r>
              <a:rPr lang="en-US" altLang="zh-TW" dirty="0">
                <a:solidFill>
                  <a:srgbClr val="0000CC"/>
                </a:solidFill>
              </a:rPr>
              <a:t> of target concept </a:t>
            </a:r>
            <a:r>
              <a:rPr lang="en-US" altLang="zh-TW" i="1" dirty="0" smtClean="0">
                <a:solidFill>
                  <a:srgbClr val="0000CC"/>
                </a:solidFill>
              </a:rPr>
              <a:t>C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>
                <a:solidFill>
                  <a:srgbClr val="0000CC"/>
                </a:solidFill>
              </a:rPr>
              <a:t>if and only if </a:t>
            </a:r>
            <a:r>
              <a:rPr lang="en-US" altLang="zh-TW" i="1" dirty="0">
                <a:solidFill>
                  <a:srgbClr val="0000CC"/>
                </a:solidFill>
              </a:rPr>
              <a:t>h(</a:t>
            </a:r>
            <a:r>
              <a:rPr lang="en-US" altLang="zh-TW" b="1" dirty="0">
                <a:solidFill>
                  <a:srgbClr val="0000CC"/>
                </a:solidFill>
              </a:rPr>
              <a:t>x</a:t>
            </a:r>
            <a:r>
              <a:rPr lang="en-US" altLang="zh-TW" i="1" dirty="0">
                <a:solidFill>
                  <a:srgbClr val="0000CC"/>
                </a:solidFill>
              </a:rPr>
              <a:t>) = </a:t>
            </a:r>
            <a:r>
              <a:rPr lang="en-US" altLang="zh-TW" i="1" dirty="0" smtClean="0">
                <a:solidFill>
                  <a:srgbClr val="0000CC"/>
                </a:solidFill>
              </a:rPr>
              <a:t>C(</a:t>
            </a:r>
            <a:r>
              <a:rPr lang="en-US" altLang="zh-TW" b="1" dirty="0" smtClean="0">
                <a:solidFill>
                  <a:srgbClr val="0000CC"/>
                </a:solidFill>
              </a:rPr>
              <a:t>x</a:t>
            </a:r>
            <a:r>
              <a:rPr lang="en-US" altLang="zh-TW" i="1" dirty="0">
                <a:solidFill>
                  <a:srgbClr val="0000CC"/>
                </a:solidFill>
              </a:rPr>
              <a:t>)</a:t>
            </a:r>
            <a:r>
              <a:rPr lang="en-US" altLang="zh-TW" dirty="0">
                <a:solidFill>
                  <a:srgbClr val="0000CC"/>
                </a:solidFill>
              </a:rPr>
              <a:t> for each training example &lt;</a:t>
            </a:r>
            <a:r>
              <a:rPr lang="en-US" altLang="zh-TW" b="1" dirty="0">
                <a:solidFill>
                  <a:srgbClr val="0000CC"/>
                </a:solidFill>
              </a:rPr>
              <a:t>x</a:t>
            </a:r>
            <a:r>
              <a:rPr lang="en-US" altLang="zh-TW" i="1" dirty="0">
                <a:solidFill>
                  <a:srgbClr val="0000CC"/>
                </a:solidFill>
              </a:rPr>
              <a:t>, </a:t>
            </a:r>
            <a:r>
              <a:rPr lang="en-US" altLang="zh-TW" i="1" dirty="0" smtClean="0">
                <a:solidFill>
                  <a:srgbClr val="0000CC"/>
                </a:solidFill>
              </a:rPr>
              <a:t>C(</a:t>
            </a:r>
            <a:r>
              <a:rPr lang="en-US" altLang="zh-TW" b="1" dirty="0" smtClean="0">
                <a:solidFill>
                  <a:srgbClr val="0000CC"/>
                </a:solidFill>
              </a:rPr>
              <a:t>x</a:t>
            </a:r>
            <a:r>
              <a:rPr lang="en-US" altLang="zh-TW" i="1" dirty="0">
                <a:solidFill>
                  <a:srgbClr val="0000CC"/>
                </a:solidFill>
              </a:rPr>
              <a:t>)</a:t>
            </a:r>
            <a:r>
              <a:rPr lang="en-US" altLang="zh-TW" dirty="0">
                <a:solidFill>
                  <a:srgbClr val="0000CC"/>
                </a:solidFill>
              </a:rPr>
              <a:t>&gt; in </a:t>
            </a:r>
            <a:r>
              <a:rPr lang="en-US" altLang="zh-TW" i="1" dirty="0">
                <a:solidFill>
                  <a:srgbClr val="0000CC"/>
                </a:solidFill>
              </a:rPr>
              <a:t>D</a:t>
            </a:r>
            <a:r>
              <a:rPr lang="en-US" altLang="zh-TW" dirty="0">
                <a:solidFill>
                  <a:srgbClr val="0000CC"/>
                </a:solidFill>
              </a:rPr>
              <a:t>.</a:t>
            </a:r>
            <a:endParaRPr lang="en-US" altLang="zh-TW" i="1" dirty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i="1" dirty="0">
                <a:solidFill>
                  <a:srgbClr val="0000CC"/>
                </a:solidFill>
              </a:rPr>
              <a:t>Consistent </a:t>
            </a:r>
            <a:r>
              <a:rPr lang="en-US" altLang="zh-TW" dirty="0">
                <a:solidFill>
                  <a:srgbClr val="0000CC"/>
                </a:solidFill>
              </a:rPr>
              <a:t>(</a:t>
            </a:r>
            <a:r>
              <a:rPr lang="en-US" altLang="zh-TW" i="1" dirty="0">
                <a:solidFill>
                  <a:srgbClr val="0000CC"/>
                </a:solidFill>
              </a:rPr>
              <a:t>h</a:t>
            </a:r>
            <a:r>
              <a:rPr lang="en-US" altLang="zh-TW" dirty="0">
                <a:solidFill>
                  <a:srgbClr val="0000CC"/>
                </a:solidFill>
              </a:rPr>
              <a:t>,</a:t>
            </a:r>
            <a:r>
              <a:rPr lang="en-US" altLang="zh-TW" i="1" dirty="0">
                <a:solidFill>
                  <a:srgbClr val="0000CC"/>
                </a:solidFill>
              </a:rPr>
              <a:t> D</a:t>
            </a:r>
            <a:r>
              <a:rPr lang="en-US" altLang="zh-TW" dirty="0">
                <a:solidFill>
                  <a:srgbClr val="0000CC"/>
                </a:solidFill>
              </a:rPr>
              <a:t>)</a:t>
            </a:r>
            <a:r>
              <a:rPr lang="en-US" altLang="zh-TW" i="1" dirty="0">
                <a:solidFill>
                  <a:srgbClr val="0000CC"/>
                </a:solidFill>
              </a:rPr>
              <a:t> 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 ( &lt;</a:t>
            </a:r>
            <a:r>
              <a:rPr lang="en-US" altLang="zh-TW" b="1" dirty="0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, </a:t>
            </a:r>
            <a:r>
              <a:rPr lang="en-US" altLang="zh-TW" i="1" dirty="0" smtClean="0">
                <a:solidFill>
                  <a:srgbClr val="0000CC"/>
                </a:solidFill>
                <a:sym typeface="Symbol" pitchFamily="18" charset="2"/>
              </a:rPr>
              <a:t>C(</a:t>
            </a:r>
            <a:r>
              <a:rPr lang="en-US" altLang="zh-TW" b="1" dirty="0" smtClean="0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&gt;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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 D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h(</a:t>
            </a:r>
            <a:r>
              <a:rPr lang="en-US" altLang="zh-TW" b="1" dirty="0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) = </a:t>
            </a:r>
            <a:r>
              <a:rPr lang="en-US" altLang="zh-TW" i="1" dirty="0" smtClean="0">
                <a:solidFill>
                  <a:srgbClr val="0000CC"/>
                </a:solidFill>
                <a:sym typeface="Symbol" pitchFamily="18" charset="2"/>
              </a:rPr>
              <a:t>C(</a:t>
            </a:r>
            <a:r>
              <a:rPr lang="en-US" altLang="zh-TW" b="1" dirty="0" smtClean="0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)</a:t>
            </a:r>
            <a:endParaRPr lang="en-US" altLang="zh-TW" i="1" dirty="0">
              <a:solidFill>
                <a:srgbClr val="800000"/>
              </a:solidFill>
            </a:endParaRPr>
          </a:p>
          <a:p>
            <a:pPr>
              <a:lnSpc>
                <a:spcPct val="120000"/>
              </a:lnSpc>
              <a:buClr>
                <a:srgbClr val="800000"/>
              </a:buClr>
            </a:pPr>
            <a:r>
              <a:rPr lang="en-US" altLang="zh-TW" dirty="0">
                <a:solidFill>
                  <a:srgbClr val="800000"/>
                </a:solidFill>
              </a:rPr>
              <a:t>Definition: Version Space</a:t>
            </a: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dirty="0">
                <a:solidFill>
                  <a:srgbClr val="0000CC"/>
                </a:solidFill>
              </a:rPr>
              <a:t>The </a:t>
            </a:r>
            <a:r>
              <a:rPr lang="en-US" altLang="zh-TW" u="sng" dirty="0">
                <a:solidFill>
                  <a:srgbClr val="0000CC"/>
                </a:solidFill>
              </a:rPr>
              <a:t>version space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i="1" dirty="0">
                <a:solidFill>
                  <a:srgbClr val="0000CC"/>
                </a:solidFill>
              </a:rPr>
              <a:t>VS</a:t>
            </a:r>
            <a:r>
              <a:rPr lang="en-US" altLang="zh-TW" i="1" baseline="-25000" dirty="0">
                <a:solidFill>
                  <a:srgbClr val="0000CC"/>
                </a:solidFill>
              </a:rPr>
              <a:t>H,D 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, with respect to hypothesis space 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H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 and training examples 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, is the subset of hypotheses from 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H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 consistent with all training examples in </a:t>
            </a:r>
            <a:r>
              <a:rPr lang="en-US" altLang="zh-TW" i="1" dirty="0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altLang="zh-TW" dirty="0">
                <a:solidFill>
                  <a:srgbClr val="0000CC"/>
                </a:solidFill>
                <a:sym typeface="Symbol" pitchFamily="18" charset="2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i="1" dirty="0">
                <a:solidFill>
                  <a:srgbClr val="FF0000"/>
                </a:solidFill>
              </a:rPr>
              <a:t>VS</a:t>
            </a:r>
            <a:r>
              <a:rPr lang="en-US" altLang="zh-TW" i="1" baseline="-25000" dirty="0">
                <a:solidFill>
                  <a:srgbClr val="FF0000"/>
                </a:solidFill>
              </a:rPr>
              <a:t>H,D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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{ 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h 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sym typeface="Symbol" pitchFamily="18" charset="2"/>
              </a:rPr>
              <a:t>H | </a:t>
            </a:r>
            <a:r>
              <a:rPr lang="en-US" altLang="zh-TW" i="1" dirty="0">
                <a:solidFill>
                  <a:srgbClr val="FF0000"/>
                </a:solidFill>
              </a:rPr>
              <a:t>Consistent (h, D)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}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1E1C-F8B5-409B-996F-612DE33874A9}" type="slidenum">
              <a:rPr lang="en-US" altLang="zh-TW" smtClean="0"/>
              <a:pPr/>
              <a:t>19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The </a:t>
            </a:r>
            <a:r>
              <a:rPr lang="en-US" altLang="zh-TW" sz="3600" i="1"/>
              <a:t>List-Then-Elimination</a:t>
            </a:r>
            <a:r>
              <a:rPr lang="en-US" altLang="zh-TW" sz="3600"/>
              <a:t> Algorithm (1/2)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rgbClr val="800000"/>
              </a:buClr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</a:rPr>
              <a:t>The </a:t>
            </a:r>
            <a:r>
              <a:rPr lang="en-US" altLang="zh-TW" sz="2800" i="1" dirty="0">
                <a:solidFill>
                  <a:srgbClr val="000000"/>
                </a:solidFill>
              </a:rPr>
              <a:t>list-Then-Elimination</a:t>
            </a:r>
            <a:r>
              <a:rPr lang="en-US" altLang="zh-TW" sz="2800" dirty="0">
                <a:solidFill>
                  <a:srgbClr val="000000"/>
                </a:solidFill>
              </a:rPr>
              <a:t> Algorithm</a:t>
            </a:r>
          </a:p>
          <a:p>
            <a:pPr marL="609600" indent="-609600">
              <a:lnSpc>
                <a:spcPct val="120000"/>
              </a:lnSpc>
              <a:buClr>
                <a:srgbClr val="800000"/>
              </a:buClr>
              <a:buFontTx/>
              <a:buNone/>
            </a:pPr>
            <a:r>
              <a:rPr lang="en-US" altLang="zh-TW" sz="2400" dirty="0">
                <a:solidFill>
                  <a:srgbClr val="800000"/>
                </a:solidFill>
              </a:rPr>
              <a:t>1. Initialization: </a:t>
            </a:r>
            <a:r>
              <a:rPr lang="en-US" altLang="zh-TW" sz="2400" dirty="0">
                <a:solidFill>
                  <a:schemeClr val="accent1"/>
                </a:solidFill>
              </a:rPr>
              <a:t/>
            </a:r>
            <a:br>
              <a:rPr lang="en-US" altLang="zh-TW" sz="2400" dirty="0">
                <a:solidFill>
                  <a:schemeClr val="accent1"/>
                </a:solidFill>
              </a:rPr>
            </a:br>
            <a:r>
              <a:rPr lang="en-US" altLang="zh-TW" sz="1800" dirty="0">
                <a:solidFill>
                  <a:schemeClr val="accent1"/>
                </a:solidFill>
              </a:rPr>
              <a:t> </a:t>
            </a:r>
            <a:r>
              <a:rPr lang="en-US" altLang="zh-TW" sz="2200" i="1" dirty="0" err="1">
                <a:solidFill>
                  <a:schemeClr val="accent1"/>
                </a:solidFill>
              </a:rPr>
              <a:t>VersionSpace</a:t>
            </a:r>
            <a:r>
              <a:rPr lang="en-US" altLang="zh-TW" sz="2200" dirty="0">
                <a:solidFill>
                  <a:schemeClr val="accent1"/>
                </a:solidFill>
              </a:rPr>
              <a:t> </a:t>
            </a:r>
            <a:r>
              <a:rPr lang="en-US" altLang="zh-TW" sz="2200" dirty="0">
                <a:solidFill>
                  <a:schemeClr val="accent1"/>
                </a:solidFill>
                <a:sym typeface="Symbol" pitchFamily="18" charset="2"/>
              </a:rPr>
              <a:t> a list containing every hypothesis in </a:t>
            </a:r>
            <a:r>
              <a:rPr lang="en-US" altLang="zh-TW" sz="2200" i="1" dirty="0">
                <a:solidFill>
                  <a:schemeClr val="accent1"/>
                </a:solidFill>
                <a:sym typeface="Symbol" pitchFamily="18" charset="2"/>
              </a:rPr>
              <a:t>H</a:t>
            </a:r>
            <a:endParaRPr lang="en-US" altLang="zh-TW" sz="2200" i="1" dirty="0">
              <a:solidFill>
                <a:schemeClr val="accent1"/>
              </a:solidFill>
            </a:endParaRPr>
          </a:p>
          <a:p>
            <a:pPr marL="609600" indent="-609600">
              <a:lnSpc>
                <a:spcPct val="120000"/>
              </a:lnSpc>
              <a:buClr>
                <a:srgbClr val="800000"/>
              </a:buClr>
              <a:buFontTx/>
              <a:buNone/>
            </a:pPr>
            <a:r>
              <a:rPr lang="en-US" altLang="zh-TW" sz="2400" dirty="0">
                <a:solidFill>
                  <a:srgbClr val="800000"/>
                </a:solidFill>
              </a:rPr>
              <a:t>2. For each training example &lt;</a:t>
            </a:r>
            <a:r>
              <a:rPr lang="en-US" altLang="zh-TW" sz="2400" b="1" dirty="0">
                <a:solidFill>
                  <a:srgbClr val="800000"/>
                </a:solidFill>
              </a:rPr>
              <a:t>x</a:t>
            </a:r>
            <a:r>
              <a:rPr lang="en-US" altLang="zh-TW" sz="2400" i="1" dirty="0">
                <a:solidFill>
                  <a:srgbClr val="800000"/>
                </a:solidFill>
              </a:rPr>
              <a:t>, </a:t>
            </a:r>
            <a:r>
              <a:rPr lang="en-US" altLang="zh-TW" sz="2400" i="1" dirty="0" smtClean="0">
                <a:solidFill>
                  <a:srgbClr val="800000"/>
                </a:solidFill>
              </a:rPr>
              <a:t>C(</a:t>
            </a:r>
            <a:r>
              <a:rPr lang="en-US" altLang="zh-TW" sz="2400" b="1" dirty="0" smtClean="0">
                <a:solidFill>
                  <a:srgbClr val="800000"/>
                </a:solidFill>
              </a:rPr>
              <a:t>x</a:t>
            </a:r>
            <a:r>
              <a:rPr lang="en-US" altLang="zh-TW" sz="2400" i="1" dirty="0">
                <a:solidFill>
                  <a:srgbClr val="800000"/>
                </a:solidFill>
              </a:rPr>
              <a:t>)</a:t>
            </a:r>
            <a:r>
              <a:rPr lang="en-US" altLang="zh-TW" sz="2400" dirty="0">
                <a:solidFill>
                  <a:srgbClr val="800000"/>
                </a:solidFill>
              </a:rPr>
              <a:t>&gt;</a:t>
            </a:r>
            <a:endParaRPr lang="en-US" altLang="zh-TW" sz="2400" dirty="0">
              <a:solidFill>
                <a:schemeClr val="accent1"/>
              </a:solidFill>
            </a:endParaRPr>
          </a:p>
          <a:p>
            <a:pPr marL="990600" lvl="1" indent="-533400">
              <a:lnSpc>
                <a:spcPct val="120000"/>
              </a:lnSpc>
              <a:buClr>
                <a:srgbClr val="0000CC"/>
              </a:buClr>
              <a:buFontTx/>
              <a:buNone/>
            </a:pPr>
            <a:r>
              <a:rPr lang="en-US" altLang="zh-TW" sz="1800" dirty="0"/>
              <a:t>    </a:t>
            </a:r>
            <a:r>
              <a:rPr lang="en-US" altLang="zh-TW" sz="2200" dirty="0" smtClean="0"/>
              <a:t>Remove from </a:t>
            </a:r>
            <a:r>
              <a:rPr lang="en-US" altLang="zh-TW" sz="2200" i="1" dirty="0" err="1" smtClean="0"/>
              <a:t>VersionSpace</a:t>
            </a:r>
            <a:r>
              <a:rPr lang="en-US" altLang="zh-TW" sz="2200" dirty="0" smtClean="0"/>
              <a:t> any hypothesis </a:t>
            </a:r>
            <a:r>
              <a:rPr lang="en-US" altLang="zh-TW" sz="2200" i="1" dirty="0" smtClean="0"/>
              <a:t>h</a:t>
            </a:r>
            <a:r>
              <a:rPr lang="en-US" altLang="zh-TW" sz="2200" dirty="0" smtClean="0"/>
              <a:t> for which </a:t>
            </a:r>
            <a:r>
              <a:rPr lang="en-US" altLang="zh-TW" sz="2200" i="1" dirty="0" smtClean="0"/>
              <a:t>h(</a:t>
            </a:r>
            <a:r>
              <a:rPr lang="en-US" altLang="zh-TW" sz="2200" b="1" dirty="0" smtClean="0"/>
              <a:t>x</a:t>
            </a:r>
            <a:r>
              <a:rPr lang="en-US" altLang="zh-TW" sz="2200" i="1" dirty="0" smtClean="0"/>
              <a:t>) </a:t>
            </a:r>
            <a:r>
              <a:rPr lang="en-US" altLang="zh-TW" sz="2200" dirty="0" smtClean="0">
                <a:sym typeface="Symbol" pitchFamily="18" charset="2"/>
              </a:rPr>
              <a:t></a:t>
            </a:r>
            <a:r>
              <a:rPr lang="en-US" altLang="zh-TW" sz="2200" i="1" dirty="0" smtClean="0"/>
              <a:t> C(</a:t>
            </a:r>
            <a:r>
              <a:rPr lang="en-US" altLang="zh-TW" sz="2200" b="1" dirty="0" smtClean="0"/>
              <a:t>x</a:t>
            </a:r>
            <a:r>
              <a:rPr lang="en-US" altLang="zh-TW" sz="2200" i="1" dirty="0" smtClean="0"/>
              <a:t>)</a:t>
            </a:r>
            <a:endParaRPr lang="en-US" altLang="zh-TW" sz="2200" i="1" dirty="0"/>
          </a:p>
          <a:p>
            <a:pPr marL="609600" indent="-609600">
              <a:lnSpc>
                <a:spcPct val="120000"/>
              </a:lnSpc>
              <a:buClr>
                <a:srgbClr val="800000"/>
              </a:buClr>
              <a:buFontTx/>
              <a:buNone/>
            </a:pPr>
            <a:r>
              <a:rPr lang="en-US" altLang="zh-TW" sz="2400" dirty="0">
                <a:solidFill>
                  <a:srgbClr val="800000"/>
                </a:solidFill>
              </a:rPr>
              <a:t>3. Output the list of hypotheses in </a:t>
            </a:r>
            <a:r>
              <a:rPr lang="en-US" altLang="zh-TW" sz="2400" i="1" dirty="0" err="1">
                <a:solidFill>
                  <a:srgbClr val="800000"/>
                </a:solidFill>
              </a:rPr>
              <a:t>VersionSpace</a:t>
            </a:r>
            <a:endParaRPr lang="en-US" altLang="zh-TW" sz="2400" i="1" dirty="0">
              <a:solidFill>
                <a:srgbClr val="800000"/>
              </a:solidFill>
            </a:endParaRPr>
          </a:p>
          <a:p>
            <a:pPr marL="609600" indent="-609600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32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F032-34F8-44D4-8458-F8B4D7C016B5}" type="slidenum">
              <a:rPr lang="en-US" altLang="zh-TW" smtClean="0"/>
              <a:pPr/>
              <a:t>2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zh-TW" dirty="0"/>
              <a:t>Concept learning and related terminology</a:t>
            </a:r>
          </a:p>
          <a:p>
            <a:r>
              <a:rPr lang="en-US" altLang="zh-TW" dirty="0"/>
              <a:t>General-to-specific </a:t>
            </a:r>
            <a:r>
              <a:rPr lang="en-US" altLang="zh-TW" dirty="0" smtClean="0"/>
              <a:t>ordering over </a:t>
            </a:r>
            <a:r>
              <a:rPr lang="en-US" altLang="zh-TW" dirty="0" smtClean="0">
                <a:solidFill>
                  <a:srgbClr val="FF0000"/>
                </a:solidFill>
              </a:rPr>
              <a:t>hypotheses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800000"/>
                </a:solidFill>
              </a:rPr>
              <a:t>Find-S </a:t>
            </a:r>
            <a:r>
              <a:rPr lang="en-US" altLang="zh-TW" dirty="0" smtClean="0">
                <a:solidFill>
                  <a:srgbClr val="800000"/>
                </a:solidFill>
              </a:rPr>
              <a:t>algorithm</a:t>
            </a:r>
            <a:endParaRPr lang="en-US" altLang="zh-TW" dirty="0">
              <a:solidFill>
                <a:srgbClr val="800000"/>
              </a:solidFill>
            </a:endParaRPr>
          </a:p>
          <a:p>
            <a:r>
              <a:rPr lang="en-US" altLang="zh-TW" dirty="0"/>
              <a:t>Version space</a:t>
            </a:r>
          </a:p>
          <a:p>
            <a:r>
              <a:rPr lang="en-US" altLang="zh-TW" dirty="0">
                <a:solidFill>
                  <a:srgbClr val="800000"/>
                </a:solidFill>
              </a:rPr>
              <a:t>List-then-elimination algorithm</a:t>
            </a:r>
          </a:p>
          <a:p>
            <a:r>
              <a:rPr lang="en-US" altLang="zh-TW" dirty="0">
                <a:solidFill>
                  <a:srgbClr val="800000"/>
                </a:solidFill>
              </a:rPr>
              <a:t>Candidate-elimination algorithm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Inductive bias</a:t>
            </a:r>
          </a:p>
        </p:txBody>
      </p:sp>
    </p:spTree>
    <p:extLst>
      <p:ext uri="{BB962C8B-B14F-4D97-AF65-F5344CB8AC3E}">
        <p14:creationId xmlns:p14="http://schemas.microsoft.com/office/powerpoint/2010/main" val="31937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EB8D-62B2-4EC1-843C-4C2557F67B1E}" type="slidenum">
              <a:rPr lang="en-US" altLang="zh-TW" smtClean="0"/>
              <a:pPr/>
              <a:t>20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The </a:t>
            </a:r>
            <a:r>
              <a:rPr lang="en-US" altLang="zh-TW" sz="3600" i="1"/>
              <a:t>List-Then-Elimination</a:t>
            </a:r>
            <a:r>
              <a:rPr lang="en-US" altLang="zh-TW" sz="3600"/>
              <a:t> Algorithm (2/2)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Advantage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It is guaranteed to output all hypotheses consistent with the training data.</a:t>
            </a:r>
          </a:p>
          <a:p>
            <a:r>
              <a:rPr lang="en-US" altLang="zh-TW" dirty="0"/>
              <a:t>Disadvantages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It can be applied whenever </a:t>
            </a:r>
            <a:r>
              <a:rPr lang="en-US" altLang="zh-TW" i="1" dirty="0"/>
              <a:t>H</a:t>
            </a:r>
            <a:r>
              <a:rPr lang="en-US" altLang="zh-TW" dirty="0"/>
              <a:t> is finite.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It requires exhaustively enumerating all hypotheses in </a:t>
            </a:r>
            <a:r>
              <a:rPr lang="en-US" altLang="zh-TW" i="1" dirty="0"/>
              <a:t>H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0096F-3901-42D0-8D69-536F472ED5A6}" type="slidenum">
              <a:rPr lang="en-US" altLang="zh-TW" smtClean="0"/>
              <a:pPr/>
              <a:t>21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18450" cy="1143000"/>
          </a:xfrm>
        </p:spPr>
        <p:txBody>
          <a:bodyPr/>
          <a:lstStyle/>
          <a:p>
            <a:r>
              <a:rPr lang="en-US" altLang="zh-TW" sz="3600" i="1"/>
              <a:t>Candidate-Elimination</a:t>
            </a:r>
            <a:r>
              <a:rPr lang="en-US" altLang="zh-TW" sz="3600"/>
              <a:t> Algorithm (1/4)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A brief description of </a:t>
            </a:r>
            <a:r>
              <a:rPr lang="en-US" altLang="zh-TW" sz="2800" i="1" dirty="0"/>
              <a:t>CANDIDATE-ELIMINATION </a:t>
            </a:r>
            <a:r>
              <a:rPr lang="en-US" altLang="zh-TW" sz="2800" dirty="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Produces </a:t>
            </a:r>
            <a:r>
              <a:rPr lang="en-US" altLang="zh-TW" sz="2400" i="1" dirty="0"/>
              <a:t>all</a:t>
            </a:r>
            <a:r>
              <a:rPr lang="en-US" altLang="zh-TW" sz="2400" dirty="0"/>
              <a:t> hypotheses consistent with training data.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Algorithm finds </a:t>
            </a:r>
            <a:r>
              <a:rPr lang="en-US" altLang="zh-TW" sz="2400" i="1" dirty="0"/>
              <a:t>VS</a:t>
            </a:r>
            <a:r>
              <a:rPr lang="en-US" altLang="zh-TW" sz="2400" i="1" baseline="-25000" dirty="0"/>
              <a:t>H,D</a:t>
            </a:r>
            <a:r>
              <a:rPr lang="en-US" altLang="zh-TW" sz="2400" dirty="0"/>
              <a:t> by using a more compact representation of the version space.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Version space </a:t>
            </a:r>
            <a:r>
              <a:rPr lang="en-US" altLang="zh-TW" sz="2400" dirty="0"/>
              <a:t>defined by:</a:t>
            </a:r>
            <a:br>
              <a:rPr lang="en-US" altLang="zh-TW" sz="2400" dirty="0"/>
            </a:br>
            <a:r>
              <a:rPr lang="en-US" altLang="zh-TW" sz="2400" i="1" dirty="0">
                <a:solidFill>
                  <a:srgbClr val="FF0000"/>
                </a:solidFill>
              </a:rPr>
              <a:t>most specific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and </a:t>
            </a:r>
            <a:r>
              <a:rPr lang="en-US" altLang="zh-TW" sz="2400" i="1" dirty="0">
                <a:solidFill>
                  <a:srgbClr val="FF0000"/>
                </a:solidFill>
              </a:rPr>
              <a:t>most general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boundaries.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Positive</a:t>
            </a:r>
            <a:r>
              <a:rPr lang="en-US" altLang="zh-TW" sz="2400" dirty="0"/>
              <a:t> examples force </a:t>
            </a:r>
            <a:r>
              <a:rPr lang="en-US" altLang="zh-TW" sz="2400" i="1" dirty="0">
                <a:solidFill>
                  <a:schemeClr val="hlink"/>
                </a:solidFill>
              </a:rPr>
              <a:t>specific boundary</a:t>
            </a:r>
            <a:r>
              <a:rPr lang="en-US" altLang="zh-TW" sz="2400" dirty="0"/>
              <a:t> to become more general.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Negative</a:t>
            </a:r>
            <a:r>
              <a:rPr lang="en-US" altLang="zh-TW" sz="2400" dirty="0"/>
              <a:t> examples force </a:t>
            </a:r>
            <a:r>
              <a:rPr lang="en-US" altLang="zh-TW" sz="2400" i="1" dirty="0">
                <a:solidFill>
                  <a:schemeClr val="hlink"/>
                </a:solidFill>
              </a:rPr>
              <a:t>general boundary</a:t>
            </a:r>
            <a:r>
              <a:rPr lang="en-US" altLang="zh-TW" sz="2400" dirty="0"/>
              <a:t> to become more specific.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In the end, </a:t>
            </a:r>
            <a:r>
              <a:rPr lang="en-US" altLang="zh-TW" sz="2400" b="1" dirty="0">
                <a:solidFill>
                  <a:srgbClr val="FF0000"/>
                </a:solidFill>
              </a:rPr>
              <a:t>all</a:t>
            </a:r>
            <a:r>
              <a:rPr lang="en-US" altLang="zh-TW" sz="2400" dirty="0">
                <a:solidFill>
                  <a:srgbClr val="FF0000"/>
                </a:solidFill>
              </a:rPr>
              <a:t> hypotheses which satisfy training data remain.</a:t>
            </a:r>
            <a:r>
              <a:rPr lang="en-US" altLang="zh-TW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94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8E8E-9B1B-4914-980A-CAB488197EBD}" type="slidenum">
              <a:rPr lang="en-US" altLang="zh-TW" smtClean="0"/>
              <a:pPr/>
              <a:t>22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89888" cy="1143000"/>
          </a:xfrm>
        </p:spPr>
        <p:txBody>
          <a:bodyPr/>
          <a:lstStyle/>
          <a:p>
            <a:r>
              <a:rPr lang="en-US" altLang="zh-TW" sz="3600" i="1"/>
              <a:t>Candidate-Elimination</a:t>
            </a:r>
            <a:r>
              <a:rPr lang="en-US" altLang="zh-TW" sz="3600"/>
              <a:t> Algorithm (2/4)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r>
              <a:rPr lang="en-US" altLang="zh-TW" sz="2800" dirty="0"/>
              <a:t>Representing Version Space</a:t>
            </a:r>
            <a:endParaRPr lang="en-US" altLang="zh-TW" sz="28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solidFill>
                  <a:srgbClr val="800000"/>
                </a:solidFill>
              </a:rPr>
              <a:t>Definition: General Boundary</a:t>
            </a:r>
          </a:p>
          <a:p>
            <a:pPr lvl="2">
              <a:lnSpc>
                <a:spcPct val="110000"/>
              </a:lnSpc>
            </a:pPr>
            <a:r>
              <a:rPr lang="en-US" altLang="zh-TW" sz="2000" u="sng" dirty="0">
                <a:solidFill>
                  <a:srgbClr val="0000CC"/>
                </a:solidFill>
              </a:rPr>
              <a:t>General boundary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00CC"/>
                </a:solidFill>
              </a:rPr>
              <a:t>G</a:t>
            </a:r>
            <a:r>
              <a:rPr lang="en-US" altLang="zh-TW" sz="2000" dirty="0">
                <a:solidFill>
                  <a:srgbClr val="0000CC"/>
                </a:solidFill>
              </a:rPr>
              <a:t> of version space </a:t>
            </a:r>
            <a:r>
              <a:rPr lang="en-US" altLang="zh-TW" sz="2000" i="1" dirty="0">
                <a:solidFill>
                  <a:srgbClr val="0000CC"/>
                </a:solidFill>
              </a:rPr>
              <a:t>VS</a:t>
            </a:r>
            <a:r>
              <a:rPr lang="en-US" altLang="zh-TW" sz="2000" i="1" baseline="-25000" dirty="0">
                <a:solidFill>
                  <a:srgbClr val="0000CC"/>
                </a:solidFill>
              </a:rPr>
              <a:t>H,D </a:t>
            </a:r>
            <a:r>
              <a:rPr lang="en-US" altLang="zh-TW" sz="2000" dirty="0">
                <a:solidFill>
                  <a:srgbClr val="0000CC"/>
                </a:solidFill>
              </a:rPr>
              <a:t>:</a:t>
            </a:r>
            <a:br>
              <a:rPr lang="en-US" altLang="zh-TW" sz="2000" dirty="0">
                <a:solidFill>
                  <a:srgbClr val="0000CC"/>
                </a:solidFill>
              </a:rPr>
            </a:br>
            <a:r>
              <a:rPr lang="en-US" altLang="zh-TW" sz="2000" dirty="0">
                <a:solidFill>
                  <a:srgbClr val="0000CC"/>
                </a:solidFill>
              </a:rPr>
              <a:t> set of most general members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solidFill>
                  <a:srgbClr val="800000"/>
                </a:solidFill>
              </a:rPr>
              <a:t>Definition: Specific Boundary</a:t>
            </a:r>
          </a:p>
          <a:p>
            <a:pPr lvl="2">
              <a:lnSpc>
                <a:spcPct val="110000"/>
              </a:lnSpc>
            </a:pPr>
            <a:r>
              <a:rPr lang="en-US" altLang="zh-TW" sz="2000" u="sng" dirty="0">
                <a:solidFill>
                  <a:srgbClr val="0000CC"/>
                </a:solidFill>
              </a:rPr>
              <a:t>Specific boundary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00CC"/>
                </a:solidFill>
              </a:rPr>
              <a:t>S</a:t>
            </a:r>
            <a:r>
              <a:rPr lang="en-US" altLang="zh-TW" sz="2000" dirty="0">
                <a:solidFill>
                  <a:srgbClr val="0000CC"/>
                </a:solidFill>
              </a:rPr>
              <a:t> of version space </a:t>
            </a:r>
            <a:r>
              <a:rPr lang="en-US" altLang="zh-TW" sz="2000" i="1" dirty="0">
                <a:solidFill>
                  <a:srgbClr val="0000CC"/>
                </a:solidFill>
              </a:rPr>
              <a:t>VS</a:t>
            </a:r>
            <a:r>
              <a:rPr lang="en-US" altLang="zh-TW" sz="2000" i="1" baseline="-25000" dirty="0">
                <a:solidFill>
                  <a:srgbClr val="0000CC"/>
                </a:solidFill>
              </a:rPr>
              <a:t>H,D </a:t>
            </a:r>
            <a:r>
              <a:rPr lang="en-US" altLang="zh-TW" sz="2000" dirty="0">
                <a:solidFill>
                  <a:srgbClr val="0000CC"/>
                </a:solidFill>
              </a:rPr>
              <a:t>: </a:t>
            </a:r>
            <a:br>
              <a:rPr lang="en-US" altLang="zh-TW" sz="2000" dirty="0">
                <a:solidFill>
                  <a:srgbClr val="0000CC"/>
                </a:solidFill>
              </a:rPr>
            </a:br>
            <a:r>
              <a:rPr lang="en-US" altLang="zh-TW" sz="2000" dirty="0">
                <a:solidFill>
                  <a:srgbClr val="0000CC"/>
                </a:solidFill>
              </a:rPr>
              <a:t>set of most specific members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Version Space</a:t>
            </a:r>
          </a:p>
          <a:p>
            <a:pPr lvl="2">
              <a:lnSpc>
                <a:spcPct val="11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Every member of the version space lies between </a:t>
            </a:r>
            <a:r>
              <a:rPr lang="en-US" altLang="zh-TW" sz="2000" i="1" dirty="0">
                <a:solidFill>
                  <a:srgbClr val="FF0000"/>
                </a:solidFill>
              </a:rPr>
              <a:t>S</a:t>
            </a:r>
            <a:r>
              <a:rPr lang="en-US" altLang="zh-TW" sz="2000" dirty="0">
                <a:solidFill>
                  <a:srgbClr val="FF0000"/>
                </a:solidFill>
              </a:rPr>
              <a:t> and </a:t>
            </a:r>
            <a:r>
              <a:rPr lang="en-US" altLang="zh-TW" sz="2000" i="1" dirty="0">
                <a:solidFill>
                  <a:srgbClr val="FF0000"/>
                </a:solidFill>
              </a:rPr>
              <a:t>G</a:t>
            </a:r>
          </a:p>
          <a:p>
            <a:pPr lvl="2">
              <a:lnSpc>
                <a:spcPct val="110000"/>
              </a:lnSpc>
            </a:pPr>
            <a:r>
              <a:rPr lang="en-US" altLang="zh-TW" sz="2000" i="1" dirty="0">
                <a:solidFill>
                  <a:srgbClr val="0000CC"/>
                </a:solidFill>
              </a:rPr>
              <a:t>VS</a:t>
            </a:r>
            <a:r>
              <a:rPr lang="en-US" altLang="zh-TW" sz="2000" i="1" baseline="-25000" dirty="0">
                <a:solidFill>
                  <a:srgbClr val="0000CC"/>
                </a:solidFill>
              </a:rPr>
              <a:t>H,D </a:t>
            </a:r>
            <a:r>
              <a:rPr lang="en-US" altLang="zh-TW" sz="2000" dirty="0">
                <a:solidFill>
                  <a:srgbClr val="0000CC"/>
                </a:solidFill>
                <a:sym typeface="Symbol" pitchFamily="18" charset="2"/>
              </a:rPr>
              <a:t></a:t>
            </a:r>
            <a:r>
              <a:rPr lang="en-US" altLang="zh-TW" sz="2000" dirty="0">
                <a:solidFill>
                  <a:srgbClr val="0000CC"/>
                </a:solidFill>
              </a:rPr>
              <a:t> { </a:t>
            </a:r>
            <a:r>
              <a:rPr lang="en-US" altLang="zh-TW" sz="2000" i="1" dirty="0">
                <a:solidFill>
                  <a:srgbClr val="0000CC"/>
                </a:solidFill>
              </a:rPr>
              <a:t>h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00CC"/>
                </a:solidFill>
                <a:sym typeface="Symbol" pitchFamily="18" charset="2"/>
              </a:rPr>
              <a:t>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00CC"/>
                </a:solidFill>
              </a:rPr>
              <a:t>H | </a:t>
            </a:r>
            <a:r>
              <a:rPr lang="en-US" altLang="zh-TW" sz="2000" dirty="0">
                <a:solidFill>
                  <a:srgbClr val="0000CC"/>
                </a:solidFill>
              </a:rPr>
              <a:t>(</a:t>
            </a:r>
            <a:r>
              <a:rPr lang="en-US" altLang="zh-TW" sz="2000" dirty="0">
                <a:solidFill>
                  <a:srgbClr val="0000CC"/>
                </a:solidFill>
                <a:sym typeface="Symbol" pitchFamily="18" charset="2"/>
              </a:rPr>
              <a:t>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00CC"/>
                </a:solidFill>
              </a:rPr>
              <a:t>s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00CC"/>
                </a:solidFill>
                <a:sym typeface="Symbol" pitchFamily="18" charset="2"/>
              </a:rPr>
              <a:t></a:t>
            </a:r>
            <a:r>
              <a:rPr lang="en-US" altLang="zh-TW" sz="2000" i="1" dirty="0">
                <a:solidFill>
                  <a:srgbClr val="0000CC"/>
                </a:solidFill>
              </a:rPr>
              <a:t>  S</a:t>
            </a:r>
            <a:r>
              <a:rPr lang="en-US" altLang="zh-TW" sz="2000" dirty="0">
                <a:solidFill>
                  <a:srgbClr val="0000CC"/>
                </a:solidFill>
              </a:rPr>
              <a:t> ) (</a:t>
            </a:r>
            <a:r>
              <a:rPr lang="en-US" altLang="zh-TW" sz="2000" dirty="0">
                <a:solidFill>
                  <a:srgbClr val="0000CC"/>
                </a:solidFill>
                <a:sym typeface="Symbol" pitchFamily="18" charset="2"/>
              </a:rPr>
              <a:t>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00CC"/>
                </a:solidFill>
              </a:rPr>
              <a:t>g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i="1" dirty="0">
                <a:solidFill>
                  <a:srgbClr val="0000CC"/>
                </a:solidFill>
                <a:sym typeface="Symbol" pitchFamily="18" charset="2"/>
              </a:rPr>
              <a:t></a:t>
            </a:r>
            <a:r>
              <a:rPr lang="en-US" altLang="zh-TW" sz="2000" i="1" dirty="0">
                <a:solidFill>
                  <a:srgbClr val="0000CC"/>
                </a:solidFill>
              </a:rPr>
              <a:t>  G </a:t>
            </a:r>
            <a:r>
              <a:rPr lang="en-US" altLang="zh-TW" sz="2000" dirty="0">
                <a:solidFill>
                  <a:srgbClr val="0000CC"/>
                </a:solidFill>
              </a:rPr>
              <a:t>)</a:t>
            </a:r>
            <a:r>
              <a:rPr lang="en-US" altLang="zh-TW" sz="2000" i="1" dirty="0">
                <a:solidFill>
                  <a:srgbClr val="0000CC"/>
                </a:solidFill>
              </a:rPr>
              <a:t>  </a:t>
            </a:r>
            <a:r>
              <a:rPr lang="en-US" altLang="zh-TW" sz="2000" dirty="0">
                <a:solidFill>
                  <a:srgbClr val="0000CC"/>
                </a:solidFill>
              </a:rPr>
              <a:t>(</a:t>
            </a:r>
            <a:r>
              <a:rPr lang="en-US" altLang="zh-TW" sz="2000" i="1" dirty="0">
                <a:solidFill>
                  <a:srgbClr val="0000CC"/>
                </a:solidFill>
              </a:rPr>
              <a:t>g </a:t>
            </a:r>
            <a:r>
              <a:rPr lang="en-US" altLang="zh-TW" sz="2000" dirty="0">
                <a:solidFill>
                  <a:srgbClr val="0000CC"/>
                </a:solidFill>
                <a:sym typeface="Symbol" pitchFamily="18" charset="2"/>
              </a:rPr>
              <a:t>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g</a:t>
            </a:r>
            <a:r>
              <a:rPr lang="en-US" altLang="zh-TW" sz="2000" i="1" dirty="0">
                <a:solidFill>
                  <a:srgbClr val="0000CC"/>
                </a:solidFill>
              </a:rPr>
              <a:t> h </a:t>
            </a:r>
            <a:r>
              <a:rPr lang="en-US" altLang="zh-TW" sz="2000" dirty="0">
                <a:solidFill>
                  <a:srgbClr val="0000CC"/>
                </a:solidFill>
                <a:sym typeface="Symbol" pitchFamily="18" charset="2"/>
              </a:rPr>
              <a:t>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g</a:t>
            </a:r>
            <a:r>
              <a:rPr lang="en-US" altLang="zh-TW" sz="2000" i="1" dirty="0">
                <a:solidFill>
                  <a:srgbClr val="0000CC"/>
                </a:solidFill>
              </a:rPr>
              <a:t> s</a:t>
            </a:r>
            <a:r>
              <a:rPr lang="en-US" altLang="zh-TW" sz="2000" dirty="0">
                <a:solidFill>
                  <a:srgbClr val="0000CC"/>
                </a:solidFill>
              </a:rPr>
              <a:t>)</a:t>
            </a:r>
            <a:r>
              <a:rPr lang="en-US" altLang="zh-TW" sz="2000" i="1" dirty="0">
                <a:solidFill>
                  <a:srgbClr val="0000CC"/>
                </a:solidFill>
              </a:rPr>
              <a:t> </a:t>
            </a:r>
            <a:r>
              <a:rPr lang="en-US" altLang="zh-TW" sz="2000" dirty="0">
                <a:solidFill>
                  <a:srgbClr val="0000CC"/>
                </a:solidFill>
              </a:rPr>
              <a:t>}	 where </a:t>
            </a:r>
            <a:r>
              <a:rPr lang="en-US" altLang="zh-TW" sz="2000" dirty="0">
                <a:solidFill>
                  <a:srgbClr val="0000CC"/>
                </a:solidFill>
                <a:sym typeface="Symbol" pitchFamily="18" charset="2"/>
              </a:rPr>
              <a:t></a:t>
            </a:r>
            <a:r>
              <a:rPr lang="en-US" altLang="zh-TW" sz="2000" baseline="-25000" dirty="0">
                <a:solidFill>
                  <a:srgbClr val="0000CC"/>
                </a:solidFill>
              </a:rPr>
              <a:t>g</a:t>
            </a:r>
            <a:r>
              <a:rPr lang="en-US" altLang="zh-TW" sz="2000" i="1" dirty="0">
                <a:solidFill>
                  <a:srgbClr val="0000CC"/>
                </a:solidFill>
              </a:rPr>
              <a:t> </a:t>
            </a:r>
            <a:r>
              <a:rPr lang="en-US" altLang="zh-TW" sz="2000" dirty="0">
                <a:solidFill>
                  <a:srgbClr val="0000CC"/>
                </a:solidFill>
                <a:sym typeface="Symbol" pitchFamily="18" charset="2"/>
              </a:rPr>
              <a:t></a:t>
            </a:r>
            <a:r>
              <a:rPr lang="en-US" altLang="zh-TW" sz="2000" dirty="0">
                <a:solidFill>
                  <a:srgbClr val="0000CC"/>
                </a:solidFill>
              </a:rPr>
              <a:t> </a:t>
            </a:r>
            <a:r>
              <a:rPr lang="en-US" altLang="zh-TW" sz="2000" dirty="0" err="1">
                <a:solidFill>
                  <a:srgbClr val="0000CC"/>
                </a:solidFill>
              </a:rPr>
              <a:t>more_general_than_or_equal_to</a:t>
            </a:r>
            <a:endParaRPr lang="en-US" altLang="zh-TW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7DE3-88A3-4922-A105-448113076B1B}" type="slidenum">
              <a:rPr lang="en-US" altLang="zh-TW" smtClean="0"/>
              <a:pPr/>
              <a:t>23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7013" cy="1143000"/>
          </a:xfrm>
        </p:spPr>
        <p:txBody>
          <a:bodyPr/>
          <a:lstStyle/>
          <a:p>
            <a:r>
              <a:rPr lang="en-US" altLang="zh-TW" sz="3600" i="1" dirty="0"/>
              <a:t>Candidate-Elimination</a:t>
            </a:r>
            <a:r>
              <a:rPr lang="en-US" altLang="zh-TW" sz="3600" dirty="0"/>
              <a:t> Algorithm (3/4)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01" y="1076324"/>
            <a:ext cx="7772400" cy="528002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800000"/>
              </a:buClr>
              <a:buFontTx/>
              <a:buNone/>
            </a:pPr>
            <a:r>
              <a:rPr lang="en-US" altLang="zh-TW" sz="2800" i="1" dirty="0">
                <a:solidFill>
                  <a:srgbClr val="000000"/>
                </a:solidFill>
              </a:rPr>
              <a:t>Candidate-Elimination</a:t>
            </a:r>
            <a:r>
              <a:rPr lang="en-US" altLang="zh-TW" sz="2800" dirty="0">
                <a:solidFill>
                  <a:srgbClr val="000000"/>
                </a:solidFill>
              </a:rPr>
              <a:t> Algorithm</a:t>
            </a:r>
          </a:p>
          <a:p>
            <a:pPr>
              <a:lnSpc>
                <a:spcPct val="120000"/>
              </a:lnSpc>
              <a:spcBef>
                <a:spcPts val="400"/>
              </a:spcBef>
              <a:buClr>
                <a:srgbClr val="800000"/>
              </a:buClr>
              <a:buFontTx/>
              <a:buNone/>
            </a:pPr>
            <a:r>
              <a:rPr lang="en-US" altLang="zh-TW" sz="2400" dirty="0">
                <a:solidFill>
                  <a:srgbClr val="800000"/>
                </a:solidFill>
              </a:rPr>
              <a:t>1. Initialization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Clr>
                <a:srgbClr val="800000"/>
              </a:buClr>
              <a:buFontTx/>
              <a:buNone/>
            </a:pPr>
            <a:r>
              <a:rPr lang="en-US" altLang="zh-TW" sz="1800" i="1" dirty="0">
                <a:solidFill>
                  <a:srgbClr val="0000CC"/>
                </a:solidFill>
              </a:rPr>
              <a:t>G</a:t>
            </a:r>
            <a:r>
              <a:rPr lang="en-US" altLang="zh-TW" sz="1800" dirty="0">
                <a:solidFill>
                  <a:srgbClr val="0000CC"/>
                </a:solidFill>
              </a:rPr>
              <a:t>  </a:t>
            </a:r>
            <a:r>
              <a:rPr lang="en-US" altLang="zh-TW" sz="1800" dirty="0">
                <a:solidFill>
                  <a:srgbClr val="0000CC"/>
                </a:solidFill>
                <a:sym typeface="Symbol" pitchFamily="18" charset="2"/>
              </a:rPr>
              <a:t> </a:t>
            </a:r>
            <a:r>
              <a:rPr lang="en-US" altLang="zh-TW" sz="1800" dirty="0" smtClean="0">
                <a:solidFill>
                  <a:srgbClr val="0000CC"/>
                </a:solidFill>
                <a:sym typeface="Symbol" pitchFamily="18" charset="2"/>
              </a:rPr>
              <a:t>set </a:t>
            </a:r>
            <a:r>
              <a:rPr lang="en-US" altLang="zh-TW" sz="1800" dirty="0">
                <a:solidFill>
                  <a:srgbClr val="0000CC"/>
                </a:solidFill>
                <a:sym typeface="Symbol" pitchFamily="18" charset="2"/>
              </a:rPr>
              <a:t>containing most general hypothesis in </a:t>
            </a:r>
            <a:r>
              <a:rPr lang="en-US" altLang="zh-TW" sz="1800" i="1" dirty="0">
                <a:solidFill>
                  <a:srgbClr val="0000CC"/>
                </a:solidFill>
                <a:sym typeface="Symbol" pitchFamily="18" charset="2"/>
              </a:rPr>
              <a:t>H</a:t>
            </a:r>
            <a:r>
              <a:rPr lang="en-US" altLang="zh-TW" sz="1800" dirty="0">
                <a:solidFill>
                  <a:srgbClr val="0000CC"/>
                </a:solidFill>
                <a:sym typeface="Symbol" pitchFamily="18" charset="2"/>
              </a:rPr>
              <a:t>, denoted {&lt;?, </a:t>
            </a:r>
            <a:r>
              <a:rPr lang="en-US" altLang="zh-TW" sz="1800" dirty="0">
                <a:solidFill>
                  <a:srgbClr val="0000CC"/>
                </a:solidFill>
                <a:latin typeface="Arial"/>
                <a:sym typeface="Symbol" pitchFamily="18" charset="2"/>
              </a:rPr>
              <a:t>…</a:t>
            </a:r>
            <a:r>
              <a:rPr lang="en-US" altLang="zh-TW" sz="1800" dirty="0">
                <a:solidFill>
                  <a:srgbClr val="0000CC"/>
                </a:solidFill>
                <a:sym typeface="Symbol" pitchFamily="18" charset="2"/>
              </a:rPr>
              <a:t> , ?&gt;}</a:t>
            </a:r>
            <a:r>
              <a:rPr lang="en-US" altLang="zh-TW" sz="1800" i="1" dirty="0">
                <a:solidFill>
                  <a:srgbClr val="0000CC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Clr>
                <a:srgbClr val="800000"/>
              </a:buClr>
              <a:buFontTx/>
              <a:buNone/>
            </a:pPr>
            <a:r>
              <a:rPr lang="en-US" altLang="zh-TW" sz="1800" i="1" dirty="0">
                <a:solidFill>
                  <a:srgbClr val="0000CC"/>
                </a:solidFill>
              </a:rPr>
              <a:t>S</a:t>
            </a:r>
            <a:r>
              <a:rPr lang="en-US" altLang="zh-TW" sz="1800" dirty="0">
                <a:solidFill>
                  <a:srgbClr val="0000CC"/>
                </a:solidFill>
              </a:rPr>
              <a:t>  </a:t>
            </a:r>
            <a:r>
              <a:rPr lang="en-US" altLang="zh-TW" sz="1800" dirty="0">
                <a:solidFill>
                  <a:srgbClr val="0000CC"/>
                </a:solidFill>
                <a:sym typeface="Symbol" pitchFamily="18" charset="2"/>
              </a:rPr>
              <a:t> set of most specific hypotheses in </a:t>
            </a:r>
            <a:r>
              <a:rPr lang="en-US" altLang="zh-TW" sz="1800" i="1" dirty="0">
                <a:solidFill>
                  <a:srgbClr val="0000CC"/>
                </a:solidFill>
                <a:sym typeface="Symbol" pitchFamily="18" charset="2"/>
              </a:rPr>
              <a:t>H</a:t>
            </a:r>
            <a:r>
              <a:rPr lang="en-US" altLang="zh-TW" sz="1800" dirty="0">
                <a:solidFill>
                  <a:srgbClr val="0000CC"/>
                </a:solidFill>
                <a:sym typeface="Symbol" pitchFamily="18" charset="2"/>
              </a:rPr>
              <a:t>, denoted {&lt;</a:t>
            </a:r>
            <a:r>
              <a:rPr lang="en-US" altLang="zh-TW" sz="1800" dirty="0">
                <a:solidFill>
                  <a:srgbClr val="0000CC"/>
                </a:solidFill>
                <a:latin typeface="Arial"/>
                <a:sym typeface="Symbol" pitchFamily="18" charset="2"/>
              </a:rPr>
              <a:t>Ø</a:t>
            </a:r>
            <a:r>
              <a:rPr lang="en-US" altLang="zh-TW" sz="1800" dirty="0">
                <a:solidFill>
                  <a:srgbClr val="0000CC"/>
                </a:solidFill>
                <a:sym typeface="Symbol" pitchFamily="18" charset="2"/>
              </a:rPr>
              <a:t>, </a:t>
            </a:r>
            <a:r>
              <a:rPr lang="en-US" altLang="zh-TW" sz="1800" dirty="0">
                <a:solidFill>
                  <a:srgbClr val="0000CC"/>
                </a:solidFill>
                <a:latin typeface="Arial"/>
                <a:sym typeface="Symbol" pitchFamily="18" charset="2"/>
              </a:rPr>
              <a:t>…</a:t>
            </a:r>
            <a:r>
              <a:rPr lang="en-US" altLang="zh-TW" sz="1800" dirty="0">
                <a:solidFill>
                  <a:srgbClr val="0000CC"/>
                </a:solidFill>
                <a:sym typeface="Symbol" pitchFamily="18" charset="2"/>
              </a:rPr>
              <a:t> , </a:t>
            </a:r>
            <a:r>
              <a:rPr lang="en-US" altLang="zh-TW" sz="1800" dirty="0">
                <a:solidFill>
                  <a:srgbClr val="0000CC"/>
                </a:solidFill>
                <a:latin typeface="Arial"/>
                <a:sym typeface="Symbol" pitchFamily="18" charset="2"/>
              </a:rPr>
              <a:t>Ø</a:t>
            </a:r>
            <a:r>
              <a:rPr lang="en-US" altLang="zh-TW" sz="1800" dirty="0">
                <a:solidFill>
                  <a:srgbClr val="0000CC"/>
                </a:solidFill>
                <a:sym typeface="Symbol" pitchFamily="18" charset="2"/>
              </a:rPr>
              <a:t>&gt;}</a:t>
            </a:r>
            <a:endParaRPr lang="en-US" altLang="zh-TW" sz="1800" i="1" dirty="0">
              <a:solidFill>
                <a:srgbClr val="800000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Clr>
                <a:srgbClr val="800000"/>
              </a:buClr>
              <a:buFontTx/>
              <a:buNone/>
            </a:pPr>
            <a:r>
              <a:rPr lang="en-US" altLang="zh-TW" sz="2400" dirty="0">
                <a:solidFill>
                  <a:srgbClr val="800000"/>
                </a:solidFill>
              </a:rPr>
              <a:t>2. For each training example </a:t>
            </a:r>
            <a:r>
              <a:rPr lang="en-US" altLang="zh-TW" sz="2400" i="1" dirty="0">
                <a:solidFill>
                  <a:srgbClr val="800000"/>
                </a:solidFill>
              </a:rPr>
              <a:t>d</a:t>
            </a:r>
            <a:r>
              <a:rPr lang="en-US" altLang="zh-TW" sz="2400" dirty="0">
                <a:solidFill>
                  <a:srgbClr val="800000"/>
                </a:solidFill>
              </a:rPr>
              <a:t>, do</a:t>
            </a:r>
            <a:endParaRPr lang="en-US" altLang="zh-TW" sz="2400" b="1" dirty="0">
              <a:solidFill>
                <a:srgbClr val="800000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Clr>
                <a:srgbClr val="0000CC"/>
              </a:buClr>
              <a:buFontTx/>
              <a:buNone/>
            </a:pPr>
            <a:r>
              <a:rPr lang="en-US" altLang="zh-TW" sz="1800" b="1" dirty="0">
                <a:solidFill>
                  <a:srgbClr val="0000CC"/>
                </a:solidFill>
              </a:rPr>
              <a:t>If </a:t>
            </a:r>
            <a:r>
              <a:rPr lang="en-US" altLang="zh-TW" sz="1800" b="1" i="1" dirty="0">
                <a:solidFill>
                  <a:srgbClr val="0000CC"/>
                </a:solidFill>
              </a:rPr>
              <a:t>d</a:t>
            </a:r>
            <a:r>
              <a:rPr lang="en-US" altLang="zh-TW" sz="1800" b="1" dirty="0">
                <a:solidFill>
                  <a:srgbClr val="0000CC"/>
                </a:solidFill>
              </a:rPr>
              <a:t> is a positive example (</a:t>
            </a:r>
            <a:r>
              <a:rPr lang="en-US" altLang="zh-TW" sz="1800" b="1" i="1" dirty="0">
                <a:solidFill>
                  <a:srgbClr val="0000CC"/>
                </a:solidFill>
              </a:rPr>
              <a:t>Update-S</a:t>
            </a:r>
            <a:r>
              <a:rPr lang="en-US" altLang="zh-TW" sz="1800" b="1" dirty="0">
                <a:solidFill>
                  <a:srgbClr val="0000CC"/>
                </a:solidFill>
              </a:rPr>
              <a:t>)</a:t>
            </a:r>
            <a:endParaRPr lang="en-US" altLang="zh-TW" sz="1800" b="1" dirty="0">
              <a:solidFill>
                <a:srgbClr val="003300"/>
              </a:solidFill>
            </a:endParaRPr>
          </a:p>
          <a:p>
            <a:pPr lvl="2">
              <a:lnSpc>
                <a:spcPct val="120000"/>
              </a:lnSpc>
              <a:spcBef>
                <a:spcPts val="200"/>
              </a:spcBef>
              <a:buClr>
                <a:srgbClr val="0000CC"/>
              </a:buClr>
              <a:buFontTx/>
              <a:buNone/>
            </a:pPr>
            <a:r>
              <a:rPr lang="en-US" altLang="zh-TW" sz="1800" dirty="0">
                <a:solidFill>
                  <a:srgbClr val="003300"/>
                </a:solidFill>
              </a:rPr>
              <a:t>Remove from </a:t>
            </a:r>
            <a:r>
              <a:rPr lang="en-US" altLang="zh-TW" sz="1800" i="1" dirty="0">
                <a:solidFill>
                  <a:srgbClr val="003300"/>
                </a:solidFill>
              </a:rPr>
              <a:t>G</a:t>
            </a:r>
            <a:r>
              <a:rPr lang="en-US" altLang="zh-TW" sz="1800" dirty="0">
                <a:solidFill>
                  <a:srgbClr val="003300"/>
                </a:solidFill>
              </a:rPr>
              <a:t> any hypotheses inconsistent with </a:t>
            </a:r>
            <a:r>
              <a:rPr lang="en-US" altLang="zh-TW" sz="1800" i="1" dirty="0">
                <a:solidFill>
                  <a:srgbClr val="003300"/>
                </a:solidFill>
              </a:rPr>
              <a:t>d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buClr>
                <a:srgbClr val="0000CC"/>
              </a:buClr>
              <a:buFontTx/>
              <a:buNone/>
            </a:pPr>
            <a:r>
              <a:rPr lang="en-US" altLang="zh-TW" sz="1800" dirty="0">
                <a:solidFill>
                  <a:srgbClr val="003300"/>
                </a:solidFill>
              </a:rPr>
              <a:t>For each hypothesis </a:t>
            </a:r>
            <a:r>
              <a:rPr lang="en-US" altLang="zh-TW" sz="1800" i="1" dirty="0">
                <a:solidFill>
                  <a:srgbClr val="003300"/>
                </a:solidFill>
              </a:rPr>
              <a:t>s</a:t>
            </a:r>
            <a:r>
              <a:rPr lang="en-US" altLang="zh-TW" sz="1800" dirty="0">
                <a:solidFill>
                  <a:srgbClr val="003300"/>
                </a:solidFill>
              </a:rPr>
              <a:t> in </a:t>
            </a:r>
            <a:r>
              <a:rPr lang="en-US" altLang="zh-TW" sz="1800" i="1" dirty="0">
                <a:solidFill>
                  <a:srgbClr val="003300"/>
                </a:solidFill>
              </a:rPr>
              <a:t>S</a:t>
            </a:r>
            <a:r>
              <a:rPr lang="en-US" altLang="zh-TW" sz="1800" dirty="0">
                <a:solidFill>
                  <a:srgbClr val="003300"/>
                </a:solidFill>
              </a:rPr>
              <a:t> that is not consistent with </a:t>
            </a:r>
            <a:r>
              <a:rPr lang="en-US" altLang="zh-TW" sz="1800" i="1" dirty="0">
                <a:solidFill>
                  <a:srgbClr val="003300"/>
                </a:solidFill>
              </a:rPr>
              <a:t>d</a:t>
            </a:r>
            <a:endParaRPr lang="en-US" altLang="zh-TW" sz="1800" i="1" dirty="0">
              <a:solidFill>
                <a:srgbClr val="660066"/>
              </a:solidFill>
            </a:endParaRPr>
          </a:p>
          <a:p>
            <a:pPr lvl="3">
              <a:lnSpc>
                <a:spcPct val="120000"/>
              </a:lnSpc>
              <a:spcBef>
                <a:spcPts val="200"/>
              </a:spcBef>
              <a:buFontTx/>
              <a:buNone/>
            </a:pPr>
            <a:r>
              <a:rPr lang="en-US" altLang="zh-TW" dirty="0">
                <a:solidFill>
                  <a:srgbClr val="660066"/>
                </a:solidFill>
              </a:rPr>
              <a:t>Remove </a:t>
            </a:r>
            <a:r>
              <a:rPr lang="en-US" altLang="zh-TW" i="1" dirty="0">
                <a:solidFill>
                  <a:srgbClr val="660066"/>
                </a:solidFill>
              </a:rPr>
              <a:t>s</a:t>
            </a:r>
            <a:r>
              <a:rPr lang="en-US" altLang="zh-TW" dirty="0">
                <a:solidFill>
                  <a:srgbClr val="660066"/>
                </a:solidFill>
              </a:rPr>
              <a:t> from </a:t>
            </a:r>
            <a:r>
              <a:rPr lang="en-US" altLang="zh-TW" i="1" dirty="0">
                <a:solidFill>
                  <a:srgbClr val="660066"/>
                </a:solidFill>
              </a:rPr>
              <a:t>S</a:t>
            </a:r>
          </a:p>
          <a:p>
            <a:pPr lvl="3">
              <a:lnSpc>
                <a:spcPct val="120000"/>
              </a:lnSpc>
              <a:spcBef>
                <a:spcPts val="200"/>
              </a:spcBef>
              <a:buFontTx/>
              <a:buNone/>
            </a:pPr>
            <a:r>
              <a:rPr lang="en-US" altLang="zh-TW" dirty="0">
                <a:solidFill>
                  <a:srgbClr val="660066"/>
                </a:solidFill>
              </a:rPr>
              <a:t>Add to </a:t>
            </a:r>
            <a:r>
              <a:rPr lang="en-US" altLang="zh-TW" i="1" dirty="0">
                <a:solidFill>
                  <a:srgbClr val="660066"/>
                </a:solidFill>
              </a:rPr>
              <a:t>S</a:t>
            </a:r>
            <a:r>
              <a:rPr lang="en-US" altLang="zh-TW" dirty="0">
                <a:solidFill>
                  <a:srgbClr val="660066"/>
                </a:solidFill>
              </a:rPr>
              <a:t> all minimal generalizations </a:t>
            </a:r>
            <a:r>
              <a:rPr lang="en-US" altLang="zh-TW" i="1" dirty="0">
                <a:solidFill>
                  <a:srgbClr val="660066"/>
                </a:solidFill>
              </a:rPr>
              <a:t>h</a:t>
            </a:r>
            <a:r>
              <a:rPr lang="en-US" altLang="zh-TW" dirty="0">
                <a:solidFill>
                  <a:srgbClr val="660066"/>
                </a:solidFill>
              </a:rPr>
              <a:t> of </a:t>
            </a:r>
            <a:r>
              <a:rPr lang="en-US" altLang="zh-TW" i="1" dirty="0">
                <a:solidFill>
                  <a:srgbClr val="660066"/>
                </a:solidFill>
              </a:rPr>
              <a:t>s</a:t>
            </a:r>
            <a:r>
              <a:rPr lang="en-US" altLang="zh-TW" dirty="0">
                <a:solidFill>
                  <a:srgbClr val="660066"/>
                </a:solidFill>
              </a:rPr>
              <a:t> such that</a:t>
            </a:r>
            <a:endParaRPr lang="en-US" altLang="zh-TW" i="1" dirty="0">
              <a:solidFill>
                <a:srgbClr val="660066"/>
              </a:solidFill>
            </a:endParaRPr>
          </a:p>
          <a:p>
            <a:pPr lvl="3">
              <a:lnSpc>
                <a:spcPct val="120000"/>
              </a:lnSpc>
              <a:spcBef>
                <a:spcPts val="200"/>
              </a:spcBef>
              <a:buFontTx/>
              <a:buNone/>
            </a:pPr>
            <a:r>
              <a:rPr lang="en-US" altLang="zh-TW" dirty="0">
                <a:solidFill>
                  <a:srgbClr val="0000CC"/>
                </a:solidFill>
              </a:rPr>
              <a:t>	1. </a:t>
            </a:r>
            <a:r>
              <a:rPr lang="en-US" altLang="zh-TW" i="1" dirty="0">
                <a:solidFill>
                  <a:srgbClr val="0000CC"/>
                </a:solidFill>
              </a:rPr>
              <a:t>h</a:t>
            </a:r>
            <a:r>
              <a:rPr lang="en-US" altLang="zh-TW" dirty="0">
                <a:solidFill>
                  <a:srgbClr val="0000CC"/>
                </a:solidFill>
              </a:rPr>
              <a:t> is consistent with </a:t>
            </a:r>
            <a:r>
              <a:rPr lang="en-US" altLang="zh-TW" i="1" dirty="0">
                <a:solidFill>
                  <a:srgbClr val="0000CC"/>
                </a:solidFill>
              </a:rPr>
              <a:t>d</a:t>
            </a:r>
          </a:p>
          <a:p>
            <a:pPr lvl="3">
              <a:lnSpc>
                <a:spcPct val="120000"/>
              </a:lnSpc>
              <a:spcBef>
                <a:spcPts val="200"/>
              </a:spcBef>
              <a:buFontTx/>
              <a:buNone/>
            </a:pPr>
            <a:r>
              <a:rPr lang="en-US" altLang="zh-TW" dirty="0">
                <a:solidFill>
                  <a:srgbClr val="0000CC"/>
                </a:solidFill>
              </a:rPr>
              <a:t>	2. Some member of </a:t>
            </a:r>
            <a:r>
              <a:rPr lang="en-US" altLang="zh-TW" i="1" dirty="0">
                <a:solidFill>
                  <a:srgbClr val="0000CC"/>
                </a:solidFill>
              </a:rPr>
              <a:t>G</a:t>
            </a:r>
            <a:r>
              <a:rPr lang="en-US" altLang="zh-TW" dirty="0">
                <a:solidFill>
                  <a:srgbClr val="0000CC"/>
                </a:solidFill>
              </a:rPr>
              <a:t> is more general than </a:t>
            </a:r>
            <a:r>
              <a:rPr lang="en-US" altLang="zh-TW" i="1" dirty="0">
                <a:solidFill>
                  <a:srgbClr val="0000CC"/>
                </a:solidFill>
              </a:rPr>
              <a:t>h</a:t>
            </a:r>
          </a:p>
          <a:p>
            <a:pPr lvl="3">
              <a:lnSpc>
                <a:spcPct val="120000"/>
              </a:lnSpc>
              <a:spcBef>
                <a:spcPts val="200"/>
              </a:spcBef>
              <a:buFontTx/>
              <a:buNone/>
            </a:pPr>
            <a:r>
              <a:rPr lang="en-US" altLang="zh-TW" dirty="0" smtClean="0">
                <a:solidFill>
                  <a:srgbClr val="660066"/>
                </a:solidFill>
              </a:rPr>
              <a:t>Remove </a:t>
            </a:r>
            <a:r>
              <a:rPr lang="en-US" altLang="zh-TW" dirty="0">
                <a:solidFill>
                  <a:srgbClr val="660066"/>
                </a:solidFill>
              </a:rPr>
              <a:t>from </a:t>
            </a:r>
            <a:r>
              <a:rPr lang="en-US" altLang="zh-TW" i="1" dirty="0">
                <a:solidFill>
                  <a:srgbClr val="660066"/>
                </a:solidFill>
              </a:rPr>
              <a:t>S</a:t>
            </a:r>
            <a:r>
              <a:rPr lang="en-US" altLang="zh-TW" dirty="0">
                <a:solidFill>
                  <a:srgbClr val="660066"/>
                </a:solidFill>
              </a:rPr>
              <a:t> any hypothesis that is more general than another hypothesis in </a:t>
            </a:r>
            <a:r>
              <a:rPr lang="en-US" altLang="zh-TW" i="1" dirty="0">
                <a:solidFill>
                  <a:srgbClr val="660066"/>
                </a:solidFill>
              </a:rPr>
              <a:t>S</a:t>
            </a:r>
            <a:r>
              <a:rPr lang="en-US" altLang="zh-TW" i="1" dirty="0">
                <a:solidFill>
                  <a:srgbClr val="0000CC"/>
                </a:solidFill>
              </a:rPr>
              <a:t> </a:t>
            </a:r>
          </a:p>
          <a:p>
            <a:pPr>
              <a:buFontTx/>
              <a:buNone/>
            </a:pPr>
            <a:endParaRPr lang="en-US" altLang="zh-TW" sz="1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BEB3-2FE5-4670-8E69-26F53EB7E6A5}" type="slidenum">
              <a:rPr lang="en-US" altLang="zh-TW" smtClean="0"/>
              <a:pPr/>
              <a:t>24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i="1" dirty="0"/>
              <a:t>Candidate-Elimination</a:t>
            </a:r>
            <a:r>
              <a:rPr lang="en-US" altLang="zh-TW" sz="3600" dirty="0"/>
              <a:t> Algorithm (4/4)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TW" i="1" dirty="0">
                <a:solidFill>
                  <a:srgbClr val="000000"/>
                </a:solidFill>
              </a:rPr>
              <a:t>Candidate-Elimination</a:t>
            </a:r>
            <a:r>
              <a:rPr lang="en-US" altLang="zh-TW" dirty="0">
                <a:solidFill>
                  <a:srgbClr val="000000"/>
                </a:solidFill>
              </a:rPr>
              <a:t> Algorithm </a:t>
            </a:r>
            <a:r>
              <a:rPr kumimoji="0" lang="en-US" altLang="zh-TW" sz="1800" b="1" dirty="0">
                <a:solidFill>
                  <a:srgbClr val="800000"/>
                </a:solidFill>
                <a:latin typeface="Arial" charset="0"/>
              </a:rPr>
              <a:t>(continued)</a:t>
            </a:r>
            <a:endParaRPr kumimoji="0" lang="en-US" altLang="zh-TW" sz="1800" b="1" dirty="0">
              <a:solidFill>
                <a:srgbClr val="800000"/>
              </a:solidFill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kumimoji="0" lang="en-US" altLang="zh-TW" sz="1800" b="1" dirty="0">
                <a:solidFill>
                  <a:srgbClr val="0000CC"/>
                </a:solidFill>
              </a:rPr>
              <a:t>If </a:t>
            </a:r>
            <a:r>
              <a:rPr kumimoji="0" lang="en-US" altLang="zh-TW" sz="1800" b="1" i="1" dirty="0">
                <a:solidFill>
                  <a:srgbClr val="0000CC"/>
                </a:solidFill>
              </a:rPr>
              <a:t>d</a:t>
            </a:r>
            <a:r>
              <a:rPr kumimoji="0" lang="en-US" altLang="zh-TW" sz="1800" b="1" dirty="0">
                <a:solidFill>
                  <a:srgbClr val="0000CC"/>
                </a:solidFill>
              </a:rPr>
              <a:t> is a negative example (</a:t>
            </a:r>
            <a:r>
              <a:rPr kumimoji="0" lang="en-US" altLang="zh-TW" sz="1800" b="1" i="1" dirty="0">
                <a:solidFill>
                  <a:srgbClr val="0000CC"/>
                </a:solidFill>
              </a:rPr>
              <a:t>Update-G</a:t>
            </a:r>
            <a:r>
              <a:rPr kumimoji="0" lang="en-US" altLang="zh-TW" sz="1800" b="1" dirty="0">
                <a:solidFill>
                  <a:srgbClr val="0000CC"/>
                </a:solidFill>
              </a:rPr>
              <a:t>)</a:t>
            </a:r>
            <a:endParaRPr kumimoji="0" lang="en-US" altLang="zh-TW" sz="1800" b="1" dirty="0">
              <a:solidFill>
                <a:srgbClr val="003300"/>
              </a:solidFill>
            </a:endParaRPr>
          </a:p>
          <a:p>
            <a:pPr lvl="2">
              <a:lnSpc>
                <a:spcPct val="120000"/>
              </a:lnSpc>
              <a:buFontTx/>
              <a:buNone/>
            </a:pPr>
            <a:r>
              <a:rPr kumimoji="0" lang="en-US" altLang="zh-TW" sz="1800" dirty="0">
                <a:solidFill>
                  <a:srgbClr val="003300"/>
                </a:solidFill>
              </a:rPr>
              <a:t>Remove from </a:t>
            </a:r>
            <a:r>
              <a:rPr kumimoji="0" lang="en-US" altLang="zh-TW" sz="1800" i="1" dirty="0">
                <a:solidFill>
                  <a:srgbClr val="003300"/>
                </a:solidFill>
              </a:rPr>
              <a:t>S </a:t>
            </a:r>
            <a:r>
              <a:rPr kumimoji="0" lang="en-US" altLang="zh-TW" sz="1800" dirty="0">
                <a:solidFill>
                  <a:srgbClr val="003300"/>
                </a:solidFill>
              </a:rPr>
              <a:t>any hypotheses inconsistent with </a:t>
            </a:r>
            <a:r>
              <a:rPr kumimoji="0" lang="en-US" altLang="zh-TW" sz="1800" i="1" dirty="0">
                <a:solidFill>
                  <a:srgbClr val="003300"/>
                </a:solidFill>
              </a:rPr>
              <a:t>d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kumimoji="0" lang="en-US" altLang="zh-TW" sz="1800" dirty="0">
                <a:solidFill>
                  <a:srgbClr val="003300"/>
                </a:solidFill>
              </a:rPr>
              <a:t>For each hypothesis </a:t>
            </a:r>
            <a:r>
              <a:rPr kumimoji="0" lang="en-US" altLang="zh-TW" sz="1800" i="1" dirty="0">
                <a:solidFill>
                  <a:srgbClr val="003300"/>
                </a:solidFill>
              </a:rPr>
              <a:t>g</a:t>
            </a:r>
            <a:r>
              <a:rPr kumimoji="0" lang="en-US" altLang="zh-TW" sz="1800" dirty="0">
                <a:solidFill>
                  <a:srgbClr val="003300"/>
                </a:solidFill>
              </a:rPr>
              <a:t> in </a:t>
            </a:r>
            <a:r>
              <a:rPr kumimoji="0" lang="en-US" altLang="zh-TW" sz="1800" i="1" dirty="0">
                <a:solidFill>
                  <a:srgbClr val="003300"/>
                </a:solidFill>
              </a:rPr>
              <a:t>G</a:t>
            </a:r>
            <a:r>
              <a:rPr kumimoji="0" lang="en-US" altLang="zh-TW" sz="1800" dirty="0">
                <a:solidFill>
                  <a:srgbClr val="003300"/>
                </a:solidFill>
              </a:rPr>
              <a:t> that is not consistent with </a:t>
            </a:r>
            <a:r>
              <a:rPr kumimoji="0" lang="en-US" altLang="zh-TW" sz="1800" i="1" dirty="0">
                <a:solidFill>
                  <a:srgbClr val="003300"/>
                </a:solidFill>
              </a:rPr>
              <a:t>d</a:t>
            </a:r>
            <a:endParaRPr kumimoji="0" lang="en-US" altLang="zh-TW" sz="1800" i="1" dirty="0">
              <a:solidFill>
                <a:srgbClr val="660066"/>
              </a:solidFill>
            </a:endParaRPr>
          </a:p>
          <a:p>
            <a:pPr lvl="3">
              <a:lnSpc>
                <a:spcPct val="120000"/>
              </a:lnSpc>
              <a:buFontTx/>
              <a:buNone/>
            </a:pPr>
            <a:r>
              <a:rPr kumimoji="0" lang="en-US" altLang="zh-TW" dirty="0">
                <a:solidFill>
                  <a:srgbClr val="660066"/>
                </a:solidFill>
              </a:rPr>
              <a:t>Remove </a:t>
            </a:r>
            <a:r>
              <a:rPr kumimoji="0" lang="en-US" altLang="zh-TW" i="1" dirty="0">
                <a:solidFill>
                  <a:srgbClr val="660066"/>
                </a:solidFill>
              </a:rPr>
              <a:t>g</a:t>
            </a:r>
            <a:r>
              <a:rPr kumimoji="0" lang="en-US" altLang="zh-TW" dirty="0">
                <a:solidFill>
                  <a:srgbClr val="660066"/>
                </a:solidFill>
              </a:rPr>
              <a:t> from </a:t>
            </a:r>
            <a:r>
              <a:rPr kumimoji="0" lang="en-US" altLang="zh-TW" i="1" dirty="0">
                <a:solidFill>
                  <a:srgbClr val="660066"/>
                </a:solidFill>
              </a:rPr>
              <a:t>G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kumimoji="0" lang="en-US" altLang="zh-TW" dirty="0">
                <a:solidFill>
                  <a:srgbClr val="660066"/>
                </a:solidFill>
              </a:rPr>
              <a:t>Add to </a:t>
            </a:r>
            <a:r>
              <a:rPr kumimoji="0" lang="en-US" altLang="zh-TW" i="1" dirty="0">
                <a:solidFill>
                  <a:srgbClr val="660066"/>
                </a:solidFill>
              </a:rPr>
              <a:t>G</a:t>
            </a:r>
            <a:r>
              <a:rPr kumimoji="0" lang="en-US" altLang="zh-TW" dirty="0">
                <a:solidFill>
                  <a:srgbClr val="660066"/>
                </a:solidFill>
              </a:rPr>
              <a:t> all minimal specializations </a:t>
            </a:r>
            <a:r>
              <a:rPr kumimoji="0" lang="en-US" altLang="zh-TW" i="1" dirty="0">
                <a:solidFill>
                  <a:srgbClr val="660066"/>
                </a:solidFill>
              </a:rPr>
              <a:t>h</a:t>
            </a:r>
            <a:r>
              <a:rPr kumimoji="0" lang="en-US" altLang="zh-TW" dirty="0">
                <a:solidFill>
                  <a:srgbClr val="660066"/>
                </a:solidFill>
              </a:rPr>
              <a:t> of </a:t>
            </a:r>
            <a:r>
              <a:rPr kumimoji="0" lang="en-US" altLang="zh-TW" i="1" dirty="0">
                <a:solidFill>
                  <a:srgbClr val="660066"/>
                </a:solidFill>
              </a:rPr>
              <a:t>g</a:t>
            </a:r>
            <a:r>
              <a:rPr kumimoji="0" lang="en-US" altLang="zh-TW" dirty="0">
                <a:solidFill>
                  <a:srgbClr val="660066"/>
                </a:solidFill>
              </a:rPr>
              <a:t> such that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kumimoji="0" lang="en-US" altLang="zh-TW" dirty="0">
                <a:solidFill>
                  <a:srgbClr val="0000CC"/>
                </a:solidFill>
              </a:rPr>
              <a:t>	1. </a:t>
            </a:r>
            <a:r>
              <a:rPr kumimoji="0" lang="en-US" altLang="zh-TW" i="1" dirty="0">
                <a:solidFill>
                  <a:srgbClr val="0000CC"/>
                </a:solidFill>
              </a:rPr>
              <a:t>h</a:t>
            </a:r>
            <a:r>
              <a:rPr kumimoji="0" lang="en-US" altLang="zh-TW" dirty="0">
                <a:solidFill>
                  <a:srgbClr val="0000CC"/>
                </a:solidFill>
              </a:rPr>
              <a:t> is consistent with </a:t>
            </a:r>
            <a:r>
              <a:rPr kumimoji="0" lang="en-US" altLang="zh-TW" i="1" dirty="0">
                <a:solidFill>
                  <a:srgbClr val="0000CC"/>
                </a:solidFill>
              </a:rPr>
              <a:t>d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kumimoji="0" lang="en-US" altLang="zh-TW" dirty="0">
                <a:solidFill>
                  <a:srgbClr val="0000CC"/>
                </a:solidFill>
              </a:rPr>
              <a:t>	2. Some member of </a:t>
            </a:r>
            <a:r>
              <a:rPr kumimoji="0" lang="en-US" altLang="zh-TW" i="1" dirty="0">
                <a:solidFill>
                  <a:srgbClr val="0000CC"/>
                </a:solidFill>
              </a:rPr>
              <a:t>S</a:t>
            </a:r>
            <a:r>
              <a:rPr kumimoji="0" lang="en-US" altLang="zh-TW" dirty="0">
                <a:solidFill>
                  <a:srgbClr val="0000CC"/>
                </a:solidFill>
              </a:rPr>
              <a:t> is more specific than </a:t>
            </a:r>
            <a:r>
              <a:rPr kumimoji="0" lang="en-US" altLang="zh-TW" i="1" dirty="0">
                <a:solidFill>
                  <a:srgbClr val="0000CC"/>
                </a:solidFill>
              </a:rPr>
              <a:t>h</a:t>
            </a:r>
          </a:p>
          <a:p>
            <a:pPr lvl="3">
              <a:lnSpc>
                <a:spcPct val="120000"/>
              </a:lnSpc>
              <a:buFontTx/>
              <a:buNone/>
            </a:pPr>
            <a:r>
              <a:rPr kumimoji="0" lang="en-US" altLang="zh-TW" dirty="0" smtClean="0">
                <a:solidFill>
                  <a:srgbClr val="660066"/>
                </a:solidFill>
              </a:rPr>
              <a:t>Remove </a:t>
            </a:r>
            <a:r>
              <a:rPr kumimoji="0" lang="en-US" altLang="zh-TW" dirty="0">
                <a:solidFill>
                  <a:srgbClr val="660066"/>
                </a:solidFill>
              </a:rPr>
              <a:t>from </a:t>
            </a:r>
            <a:r>
              <a:rPr kumimoji="0" lang="en-US" altLang="zh-TW" i="1" dirty="0">
                <a:solidFill>
                  <a:srgbClr val="660066"/>
                </a:solidFill>
              </a:rPr>
              <a:t>G</a:t>
            </a:r>
            <a:r>
              <a:rPr kumimoji="0" lang="en-US" altLang="zh-TW" dirty="0">
                <a:solidFill>
                  <a:srgbClr val="660066"/>
                </a:solidFill>
              </a:rPr>
              <a:t> any hypothesis that is less general than another hypothesis in </a:t>
            </a:r>
            <a:r>
              <a:rPr kumimoji="0" lang="en-US" altLang="zh-TW" i="1" dirty="0">
                <a:solidFill>
                  <a:srgbClr val="660066"/>
                </a:solidFill>
              </a:rPr>
              <a:t>G</a:t>
            </a:r>
            <a:r>
              <a:rPr kumimoji="0" lang="en-US" altLang="zh-TW" dirty="0">
                <a:solidFill>
                  <a:srgbClr val="66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0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A33-B497-4340-B4AE-C01882B1E780}" type="slidenum">
              <a:rPr lang="en-US" altLang="zh-TW" smtClean="0"/>
              <a:pPr/>
              <a:t>25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Illustrating Example (1/4)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from book: </a:t>
            </a:r>
            <a:r>
              <a:rPr lang="en-US" altLang="zh-TW" i="1" dirty="0" err="1"/>
              <a:t>EnjoySport</a:t>
            </a:r>
            <a:endParaRPr lang="en-US" altLang="zh-TW" i="1" dirty="0"/>
          </a:p>
          <a:p>
            <a:pPr lvl="1"/>
            <a:r>
              <a:rPr lang="en-US" altLang="zh-TW" dirty="0"/>
              <a:t>Initialize:</a:t>
            </a:r>
          </a:p>
          <a:p>
            <a:pPr lvl="3"/>
            <a:r>
              <a:rPr lang="en-US" altLang="zh-TW" dirty="0"/>
              <a:t> Specific boundary to: 	S</a:t>
            </a:r>
            <a:r>
              <a:rPr lang="en-US" altLang="zh-TW" baseline="-25000" dirty="0"/>
              <a:t>0</a:t>
            </a:r>
            <a:r>
              <a:rPr lang="en-US" altLang="zh-TW" dirty="0"/>
              <a:t> =</a:t>
            </a:r>
            <a:r>
              <a:rPr lang="en-US" altLang="zh-TW" dirty="0">
                <a:latin typeface="Courier New" pitchFamily="49" charset="0"/>
              </a:rPr>
              <a:t>{(Ø,Ø,Ø,Ø,Ø,Ø)}</a:t>
            </a:r>
            <a:endParaRPr lang="en-US" altLang="zh-TW" dirty="0"/>
          </a:p>
          <a:p>
            <a:pPr lvl="3">
              <a:lnSpc>
                <a:spcPct val="110000"/>
              </a:lnSpc>
            </a:pPr>
            <a:r>
              <a:rPr lang="en-US" altLang="zh-TW" dirty="0"/>
              <a:t> General boundary to:	G</a:t>
            </a:r>
            <a:r>
              <a:rPr lang="en-US" altLang="zh-TW" baseline="-25000" dirty="0"/>
              <a:t>0</a:t>
            </a:r>
            <a:r>
              <a:rPr lang="en-US" altLang="zh-TW" dirty="0"/>
              <a:t> =</a:t>
            </a:r>
            <a:r>
              <a:rPr lang="en-US" altLang="zh-TW" dirty="0">
                <a:latin typeface="Courier New" pitchFamily="49" charset="0"/>
              </a:rPr>
              <a:t>{(?,?,?,?,?,?)}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1’st instance: 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Sunny,Warm,Normal,Strong,Warm,Same</a:t>
            </a:r>
            <a:r>
              <a:rPr lang="en-US" altLang="zh-TW" sz="2400" dirty="0"/>
              <a:t>)</a:t>
            </a:r>
            <a:r>
              <a:rPr lang="en-US" altLang="zh-TW" sz="2400" i="1" dirty="0"/>
              <a:t> = Yes</a:t>
            </a:r>
          </a:p>
          <a:p>
            <a:pPr lvl="3"/>
            <a:r>
              <a:rPr lang="en-US" altLang="zh-TW" sz="1800" b="1" dirty="0"/>
              <a:t>Positive</a:t>
            </a:r>
            <a:r>
              <a:rPr lang="en-US" altLang="zh-TW" sz="1800" dirty="0"/>
              <a:t> example </a:t>
            </a:r>
            <a:r>
              <a:rPr lang="en-US" altLang="zh-TW" sz="1800" dirty="0">
                <a:solidFill>
                  <a:srgbClr val="6600FF"/>
                </a:solidFill>
              </a:rPr>
              <a:t>generalizes</a:t>
            </a:r>
            <a:r>
              <a:rPr lang="en-US" altLang="zh-TW" sz="1800" dirty="0"/>
              <a:t> </a:t>
            </a:r>
            <a:r>
              <a:rPr lang="en-US" altLang="zh-TW" sz="1800" b="1" dirty="0"/>
              <a:t>Specific</a:t>
            </a:r>
            <a:r>
              <a:rPr lang="en-US" altLang="zh-TW" sz="1800" dirty="0"/>
              <a:t> boundary</a:t>
            </a:r>
          </a:p>
          <a:p>
            <a:pPr lvl="4"/>
            <a:r>
              <a:rPr lang="en-US" altLang="zh-TW" sz="1800" dirty="0"/>
              <a:t>S</a:t>
            </a:r>
            <a:r>
              <a:rPr lang="en-US" altLang="zh-TW" sz="1800" baseline="-25000" dirty="0"/>
              <a:t>1 </a:t>
            </a:r>
            <a:r>
              <a:rPr lang="en-US" altLang="zh-TW" sz="1800" dirty="0"/>
              <a:t>= {</a:t>
            </a:r>
            <a:r>
              <a:rPr lang="en-US" altLang="zh-TW" sz="1800" i="1" dirty="0"/>
              <a:t>(</a:t>
            </a:r>
            <a:r>
              <a:rPr lang="en-US" altLang="zh-TW" sz="1800" i="1" dirty="0" err="1"/>
              <a:t>Sunny,Warm,Normal,Strong,Warm,Same</a:t>
            </a:r>
            <a:r>
              <a:rPr lang="en-US" altLang="zh-TW" sz="1800" i="1" dirty="0"/>
              <a:t>) }</a:t>
            </a:r>
          </a:p>
          <a:p>
            <a:pPr lvl="4"/>
            <a:r>
              <a:rPr lang="en-US" altLang="zh-TW" sz="1800" dirty="0"/>
              <a:t>G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 =</a:t>
            </a:r>
            <a:r>
              <a:rPr lang="en-US" altLang="zh-TW" sz="1800" dirty="0">
                <a:latin typeface="Courier New" pitchFamily="49" charset="0"/>
              </a:rPr>
              <a:t>{(?,?,?,?,?,?)} 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6120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452F-BEB0-4BAD-9C4A-AFD2CC3D1A7F}" type="slidenum">
              <a:rPr lang="en-US" altLang="zh-TW" smtClean="0"/>
              <a:pPr/>
              <a:t>26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Illustrating Example (2/4)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2’nd instance: (</a:t>
            </a:r>
            <a:r>
              <a:rPr lang="en-US" altLang="zh-TW" i="1" dirty="0" err="1"/>
              <a:t>Sunny,Warm,High,Strong,Warm,Same</a:t>
            </a:r>
            <a:r>
              <a:rPr lang="en-US" altLang="zh-TW" dirty="0"/>
              <a:t>)</a:t>
            </a:r>
            <a:r>
              <a:rPr lang="en-US" altLang="zh-TW" i="1" dirty="0"/>
              <a:t> = Yes</a:t>
            </a:r>
          </a:p>
          <a:p>
            <a:pPr lvl="3">
              <a:lnSpc>
                <a:spcPct val="90000"/>
              </a:lnSpc>
            </a:pPr>
            <a:r>
              <a:rPr lang="en-US" altLang="zh-TW" b="1" dirty="0"/>
              <a:t>Positive</a:t>
            </a:r>
            <a:r>
              <a:rPr lang="en-US" altLang="zh-TW" dirty="0"/>
              <a:t> example </a:t>
            </a:r>
            <a:r>
              <a:rPr lang="en-US" altLang="zh-TW" dirty="0">
                <a:solidFill>
                  <a:srgbClr val="6600FF"/>
                </a:solidFill>
              </a:rPr>
              <a:t>generalizes </a:t>
            </a:r>
            <a:r>
              <a:rPr lang="en-US" altLang="zh-TW" b="1" dirty="0"/>
              <a:t>Specific</a:t>
            </a:r>
            <a:r>
              <a:rPr lang="en-US" altLang="zh-TW" dirty="0"/>
              <a:t> boundary</a:t>
            </a:r>
          </a:p>
          <a:p>
            <a:pPr lvl="4">
              <a:lnSpc>
                <a:spcPct val="90000"/>
              </a:lnSpc>
            </a:pPr>
            <a:r>
              <a:rPr lang="en-US" altLang="zh-TW" dirty="0"/>
              <a:t>S</a:t>
            </a:r>
            <a:r>
              <a:rPr lang="en-US" altLang="zh-TW" baseline="-25000" dirty="0"/>
              <a:t>2 </a:t>
            </a:r>
            <a:r>
              <a:rPr lang="en-US" altLang="zh-TW" dirty="0"/>
              <a:t>= {</a:t>
            </a:r>
            <a:r>
              <a:rPr lang="en-US" altLang="zh-TW" i="1" dirty="0"/>
              <a:t>(Sunny,Warm,?,</a:t>
            </a:r>
            <a:r>
              <a:rPr lang="en-US" altLang="zh-TW" i="1" dirty="0" err="1"/>
              <a:t>Strong,Warm,Same</a:t>
            </a:r>
            <a:r>
              <a:rPr lang="en-US" altLang="zh-TW" i="1" dirty="0"/>
              <a:t>) }</a:t>
            </a:r>
          </a:p>
          <a:p>
            <a:pPr lvl="4">
              <a:lnSpc>
                <a:spcPct val="90000"/>
              </a:lnSpc>
            </a:pPr>
            <a:r>
              <a:rPr lang="en-US" altLang="zh-TW" dirty="0"/>
              <a:t>G</a:t>
            </a:r>
            <a:r>
              <a:rPr lang="en-US" altLang="zh-TW" baseline="-25000" dirty="0"/>
              <a:t>2</a:t>
            </a:r>
            <a:r>
              <a:rPr lang="en-US" altLang="zh-TW" dirty="0"/>
              <a:t> ={</a:t>
            </a:r>
            <a:r>
              <a:rPr lang="en-US" altLang="zh-TW" dirty="0">
                <a:latin typeface="Courier New" pitchFamily="49" charset="0"/>
              </a:rPr>
              <a:t>(?,?,?,?,?,?)}</a:t>
            </a:r>
          </a:p>
          <a:p>
            <a:pPr lvl="4">
              <a:lnSpc>
                <a:spcPct val="90000"/>
              </a:lnSpc>
            </a:pPr>
            <a:endParaRPr lang="en-US" altLang="zh-TW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40CE-BBA0-4C10-A21B-9C7284B8D7B2}" type="slidenum">
              <a:rPr lang="en-US" altLang="zh-TW" smtClean="0"/>
              <a:pPr/>
              <a:t>27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Illustrating Example (3/4)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4"/>
            <a:ext cx="7772400" cy="4464521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zh-TW" sz="2400" dirty="0"/>
              <a:t>3’rd instance: 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i="1" dirty="0" err="1"/>
              <a:t>Rainy,Cold,High,Strong,Warm,Change</a:t>
            </a:r>
            <a:r>
              <a:rPr lang="en-US" altLang="zh-TW" sz="2400" dirty="0"/>
              <a:t>)</a:t>
            </a:r>
            <a:r>
              <a:rPr lang="en-US" altLang="zh-TW" sz="2400" i="1" dirty="0"/>
              <a:t> = No</a:t>
            </a:r>
          </a:p>
          <a:p>
            <a:pPr lvl="3">
              <a:lnSpc>
                <a:spcPct val="90000"/>
              </a:lnSpc>
            </a:pPr>
            <a:r>
              <a:rPr lang="en-US" altLang="zh-TW" sz="1800" b="1" dirty="0"/>
              <a:t>Negative</a:t>
            </a:r>
            <a:r>
              <a:rPr lang="en-US" altLang="zh-TW" sz="1800" dirty="0"/>
              <a:t> example </a:t>
            </a:r>
            <a:r>
              <a:rPr lang="en-US" altLang="zh-TW" sz="1800" dirty="0">
                <a:solidFill>
                  <a:srgbClr val="6600FF"/>
                </a:solidFill>
              </a:rPr>
              <a:t>specializes</a:t>
            </a:r>
            <a:r>
              <a:rPr lang="en-US" altLang="zh-TW" sz="1800" dirty="0"/>
              <a:t> </a:t>
            </a:r>
            <a:r>
              <a:rPr lang="en-US" altLang="zh-TW" sz="1800" b="1" dirty="0"/>
              <a:t>General </a:t>
            </a:r>
            <a:r>
              <a:rPr lang="en-US" altLang="zh-TW" sz="1800" dirty="0"/>
              <a:t>boundary</a:t>
            </a:r>
          </a:p>
          <a:p>
            <a:pPr lvl="4">
              <a:lnSpc>
                <a:spcPct val="90000"/>
              </a:lnSpc>
            </a:pPr>
            <a:r>
              <a:rPr lang="en-US" altLang="zh-TW" sz="1800" dirty="0"/>
              <a:t>S</a:t>
            </a:r>
            <a:r>
              <a:rPr lang="en-US" altLang="zh-TW" sz="1800" baseline="-25000" dirty="0"/>
              <a:t>3 </a:t>
            </a:r>
            <a:r>
              <a:rPr lang="en-US" altLang="zh-TW" sz="1800" dirty="0"/>
              <a:t>= {(</a:t>
            </a:r>
            <a:r>
              <a:rPr lang="en-US" altLang="zh-TW" sz="1800" i="1" dirty="0"/>
              <a:t>Sunny</a:t>
            </a:r>
            <a:r>
              <a:rPr lang="en-US" altLang="zh-TW" sz="1800" i="1" dirty="0" smtClean="0"/>
              <a:t>, Warm,?, Strong, Warm, Same</a:t>
            </a:r>
            <a:r>
              <a:rPr lang="en-US" altLang="zh-TW" sz="1800" dirty="0"/>
              <a:t>)}</a:t>
            </a:r>
            <a:r>
              <a:rPr lang="en-US" altLang="zh-TW" sz="1800" i="1" dirty="0"/>
              <a:t> </a:t>
            </a:r>
          </a:p>
          <a:p>
            <a:pPr lvl="4">
              <a:lnSpc>
                <a:spcPct val="90000"/>
              </a:lnSpc>
            </a:pPr>
            <a:r>
              <a:rPr lang="en-US" altLang="zh-TW" sz="1800" dirty="0"/>
              <a:t>G</a:t>
            </a:r>
            <a:r>
              <a:rPr lang="en-US" altLang="zh-TW" sz="1800" baseline="-25000" dirty="0"/>
              <a:t>3</a:t>
            </a:r>
            <a:r>
              <a:rPr lang="en-US" altLang="zh-TW" sz="1800" dirty="0"/>
              <a:t> = {	(</a:t>
            </a:r>
            <a:r>
              <a:rPr lang="en-US" altLang="zh-TW" sz="1800" i="1" dirty="0"/>
              <a:t>Sunny,?,?,?,?,?</a:t>
            </a:r>
            <a:r>
              <a:rPr lang="en-US" altLang="zh-TW" sz="1800" dirty="0"/>
              <a:t>)</a:t>
            </a:r>
            <a:r>
              <a:rPr lang="en-US" altLang="zh-TW" sz="1800" i="1" dirty="0"/>
              <a:t>,  	</a:t>
            </a:r>
            <a:r>
              <a:rPr lang="en-US" altLang="zh-TW" sz="1800" dirty="0"/>
              <a:t>O.K.</a:t>
            </a:r>
            <a:r>
              <a:rPr lang="en-US" altLang="zh-TW" sz="1800" i="1" dirty="0"/>
              <a:t/>
            </a:r>
            <a:br>
              <a:rPr lang="en-US" altLang="zh-TW" sz="1800" i="1" dirty="0"/>
            </a:br>
            <a:r>
              <a:rPr lang="en-US" altLang="zh-TW" sz="1800" i="1" dirty="0"/>
              <a:t>	</a:t>
            </a:r>
            <a:r>
              <a:rPr lang="en-US" altLang="zh-TW" sz="1800" dirty="0"/>
              <a:t>(</a:t>
            </a:r>
            <a:r>
              <a:rPr lang="en-US" altLang="zh-TW" sz="1800" i="1" dirty="0"/>
              <a:t>Cloudy,?,?,?,?,?</a:t>
            </a:r>
            <a:r>
              <a:rPr lang="en-US" altLang="zh-TW" sz="1800" dirty="0"/>
              <a:t>)</a:t>
            </a:r>
            <a:r>
              <a:rPr lang="en-US" altLang="zh-TW" sz="1800" i="1" dirty="0"/>
              <a:t>, 	</a:t>
            </a:r>
            <a:r>
              <a:rPr lang="en-US" altLang="zh-TW" sz="1800" dirty="0"/>
              <a:t>Not more general than S</a:t>
            </a:r>
            <a:r>
              <a:rPr lang="en-US" altLang="zh-TW" sz="1800" baseline="-25000" dirty="0"/>
              <a:t>3</a:t>
            </a:r>
            <a:r>
              <a:rPr lang="en-US" altLang="zh-TW" sz="1800" i="1" dirty="0"/>
              <a:t> </a:t>
            </a:r>
            <a:br>
              <a:rPr lang="en-US" altLang="zh-TW" sz="1800" i="1" dirty="0"/>
            </a:br>
            <a:r>
              <a:rPr lang="en-US" altLang="zh-TW" sz="1800" i="1" dirty="0"/>
              <a:t>	</a:t>
            </a:r>
            <a:r>
              <a:rPr lang="en-US" altLang="zh-TW" sz="1800" dirty="0"/>
              <a:t>(</a:t>
            </a:r>
            <a:r>
              <a:rPr lang="en-US" altLang="zh-TW" sz="1800" i="1" dirty="0"/>
              <a:t>?,Warm,?,?,?,?</a:t>
            </a:r>
            <a:r>
              <a:rPr lang="en-US" altLang="zh-TW" sz="1800" dirty="0"/>
              <a:t>)</a:t>
            </a:r>
            <a:r>
              <a:rPr lang="en-US" altLang="zh-TW" sz="1800" i="1" dirty="0"/>
              <a:t>,</a:t>
            </a:r>
            <a:r>
              <a:rPr lang="en-US" altLang="zh-TW" sz="1800" dirty="0"/>
              <a:t>	O.K.</a:t>
            </a:r>
            <a:r>
              <a:rPr lang="en-US" altLang="zh-TW" sz="1800" i="1" dirty="0"/>
              <a:t/>
            </a:r>
            <a:br>
              <a:rPr lang="en-US" altLang="zh-TW" sz="1800" i="1" dirty="0"/>
            </a:br>
            <a:r>
              <a:rPr lang="en-US" altLang="zh-TW" sz="1800" i="1" dirty="0"/>
              <a:t>	</a:t>
            </a:r>
            <a:r>
              <a:rPr lang="en-US" altLang="zh-TW" sz="1800" dirty="0"/>
              <a:t>(</a:t>
            </a:r>
            <a:r>
              <a:rPr lang="en-US" altLang="zh-TW" sz="1800" i="1" dirty="0"/>
              <a:t>?,?,Normal,?,?,?</a:t>
            </a:r>
            <a:r>
              <a:rPr lang="en-US" altLang="zh-TW" sz="1800" dirty="0"/>
              <a:t>)</a:t>
            </a:r>
            <a:r>
              <a:rPr lang="en-US" altLang="zh-TW" sz="1800" i="1" dirty="0"/>
              <a:t>, 	</a:t>
            </a:r>
            <a:r>
              <a:rPr lang="en-US" altLang="zh-TW" sz="1800" dirty="0"/>
              <a:t>Not more general than S</a:t>
            </a:r>
            <a:r>
              <a:rPr lang="en-US" altLang="zh-TW" sz="1800" baseline="-25000" dirty="0"/>
              <a:t>3</a:t>
            </a:r>
            <a:r>
              <a:rPr lang="en-US" altLang="zh-TW" sz="1800" i="1" dirty="0"/>
              <a:t> </a:t>
            </a:r>
            <a:br>
              <a:rPr lang="en-US" altLang="zh-TW" sz="1800" i="1" dirty="0"/>
            </a:br>
            <a:r>
              <a:rPr lang="en-US" altLang="zh-TW" sz="1800" i="1" dirty="0"/>
              <a:t>            </a:t>
            </a:r>
            <a:r>
              <a:rPr lang="en-US" altLang="zh-TW" sz="1800" dirty="0"/>
              <a:t>(</a:t>
            </a:r>
            <a:r>
              <a:rPr lang="en-US" altLang="zh-TW" sz="1800" i="1" dirty="0"/>
              <a:t>?,?,?,Light,?,?</a:t>
            </a:r>
            <a:r>
              <a:rPr lang="en-US" altLang="zh-TW" sz="1800" dirty="0"/>
              <a:t>)</a:t>
            </a:r>
            <a:r>
              <a:rPr lang="en-US" altLang="zh-TW" sz="1800" i="1" dirty="0"/>
              <a:t>, 	</a:t>
            </a:r>
            <a:r>
              <a:rPr lang="en-US" altLang="zh-TW" sz="1800" dirty="0"/>
              <a:t>Not more general than S</a:t>
            </a:r>
            <a:r>
              <a:rPr lang="en-US" altLang="zh-TW" sz="1800" baseline="-25000" dirty="0"/>
              <a:t>3</a:t>
            </a:r>
            <a:r>
              <a:rPr lang="en-US" altLang="zh-TW" sz="1800" i="1" dirty="0"/>
              <a:t> 		</a:t>
            </a:r>
            <a:r>
              <a:rPr lang="en-US" altLang="zh-TW" sz="1800" dirty="0"/>
              <a:t>(</a:t>
            </a:r>
            <a:r>
              <a:rPr lang="en-US" altLang="zh-TW" sz="1800" i="1" dirty="0"/>
              <a:t>?,?,?,?,Cool,?</a:t>
            </a:r>
            <a:r>
              <a:rPr lang="en-US" altLang="zh-TW" sz="1800" dirty="0"/>
              <a:t>)</a:t>
            </a:r>
            <a:r>
              <a:rPr lang="en-US" altLang="zh-TW" sz="1800" i="1" dirty="0"/>
              <a:t>, 	</a:t>
            </a:r>
            <a:r>
              <a:rPr lang="en-US" altLang="zh-TW" sz="1800" dirty="0"/>
              <a:t>Not more general than S</a:t>
            </a:r>
            <a:r>
              <a:rPr lang="en-US" altLang="zh-TW" sz="1800" baseline="-25000" dirty="0"/>
              <a:t>3</a:t>
            </a:r>
            <a:r>
              <a:rPr lang="en-US" altLang="zh-TW" sz="1800" i="1" dirty="0"/>
              <a:t>  </a:t>
            </a:r>
            <a:br>
              <a:rPr lang="en-US" altLang="zh-TW" sz="1800" i="1" dirty="0"/>
            </a:br>
            <a:r>
              <a:rPr lang="en-US" altLang="zh-TW" sz="1800" i="1" dirty="0"/>
              <a:t>	</a:t>
            </a:r>
            <a:r>
              <a:rPr lang="en-US" altLang="zh-TW" sz="1800" dirty="0"/>
              <a:t>(</a:t>
            </a:r>
            <a:r>
              <a:rPr lang="en-US" altLang="zh-TW" sz="1800" i="1" dirty="0"/>
              <a:t>?,?,?,?,?,Same</a:t>
            </a:r>
            <a:r>
              <a:rPr lang="en-US" altLang="zh-TW" sz="1800" dirty="0"/>
              <a:t>)}</a:t>
            </a:r>
            <a:r>
              <a:rPr lang="en-US" altLang="zh-TW" sz="1800" i="1" dirty="0"/>
              <a:t> </a:t>
            </a:r>
            <a:r>
              <a:rPr lang="en-US" altLang="zh-TW" sz="1800" dirty="0"/>
              <a:t>	O.K.</a:t>
            </a:r>
          </a:p>
          <a:p>
            <a:pPr lvl="4">
              <a:lnSpc>
                <a:spcPct val="90000"/>
              </a:lnSpc>
            </a:pPr>
            <a:r>
              <a:rPr lang="en-US" altLang="zh-TW" sz="1800" dirty="0"/>
              <a:t>G</a:t>
            </a:r>
            <a:r>
              <a:rPr lang="en-US" altLang="zh-TW" sz="1800" baseline="-25000" dirty="0"/>
              <a:t>3</a:t>
            </a:r>
            <a:r>
              <a:rPr lang="en-US" altLang="zh-TW" sz="1800" dirty="0"/>
              <a:t> = {	(</a:t>
            </a:r>
            <a:r>
              <a:rPr lang="en-US" altLang="zh-TW" sz="1800" i="1" dirty="0"/>
              <a:t>Sunny,?,?,?,?,?</a:t>
            </a:r>
            <a:r>
              <a:rPr lang="en-US" altLang="zh-TW" sz="1800" dirty="0"/>
              <a:t>)</a:t>
            </a:r>
            <a:r>
              <a:rPr lang="en-US" altLang="zh-TW" sz="1800" i="1" dirty="0"/>
              <a:t>,</a:t>
            </a:r>
            <a:br>
              <a:rPr lang="en-US" altLang="zh-TW" sz="1800" i="1" dirty="0"/>
            </a:br>
            <a:r>
              <a:rPr lang="en-US" altLang="zh-TW" sz="1800" i="1" dirty="0"/>
              <a:t>           </a:t>
            </a:r>
            <a:r>
              <a:rPr lang="en-US" altLang="zh-TW" sz="1800" dirty="0"/>
              <a:t>(</a:t>
            </a:r>
            <a:r>
              <a:rPr lang="en-US" altLang="zh-TW" sz="1800" i="1" dirty="0"/>
              <a:t>?,Warm,?,?,?,?</a:t>
            </a:r>
            <a:r>
              <a:rPr lang="en-US" altLang="zh-TW" sz="1800" dirty="0"/>
              <a:t>)</a:t>
            </a:r>
            <a:r>
              <a:rPr lang="en-US" altLang="zh-TW" sz="1800" i="1" dirty="0"/>
              <a:t>, </a:t>
            </a:r>
            <a:br>
              <a:rPr lang="en-US" altLang="zh-TW" sz="1800" i="1" dirty="0"/>
            </a:br>
            <a:r>
              <a:rPr lang="en-US" altLang="zh-TW" sz="1800" i="1" dirty="0"/>
              <a:t>           </a:t>
            </a:r>
            <a:r>
              <a:rPr lang="en-US" altLang="zh-TW" sz="1800" dirty="0"/>
              <a:t>(</a:t>
            </a:r>
            <a:r>
              <a:rPr lang="en-US" altLang="zh-TW" sz="1800" i="1" dirty="0"/>
              <a:t>?,?,?,?,?,Same</a:t>
            </a:r>
            <a:r>
              <a:rPr lang="en-US" altLang="zh-TW" sz="18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5142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5F2C-81A2-44DF-B3FF-972D8DB72DD1}" type="slidenum">
              <a:rPr lang="en-US" altLang="zh-TW" smtClean="0"/>
              <a:pPr/>
              <a:t>28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Illustrating Example (4/4)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3200" dirty="0"/>
              <a:t>4’th instance: </a:t>
            </a:r>
            <a:r>
              <a:rPr lang="en-US" altLang="zh-TW" i="1" dirty="0"/>
              <a:t>(</a:t>
            </a:r>
            <a:r>
              <a:rPr lang="en-US" altLang="zh-TW" i="1" dirty="0" err="1"/>
              <a:t>Sunny,Warm,High,Strong,Cool,Change</a:t>
            </a:r>
            <a:r>
              <a:rPr lang="en-US" altLang="zh-TW" i="1" dirty="0"/>
              <a:t>) = Yes</a:t>
            </a:r>
          </a:p>
          <a:p>
            <a:pPr lvl="3"/>
            <a:r>
              <a:rPr lang="en-US" altLang="zh-TW" b="1" dirty="0"/>
              <a:t>Positive</a:t>
            </a:r>
            <a:r>
              <a:rPr lang="en-US" altLang="zh-TW" dirty="0"/>
              <a:t> example </a:t>
            </a:r>
            <a:r>
              <a:rPr lang="en-US" altLang="zh-TW" dirty="0">
                <a:solidFill>
                  <a:srgbClr val="6600FF"/>
                </a:solidFill>
              </a:rPr>
              <a:t>generalizes </a:t>
            </a:r>
            <a:r>
              <a:rPr lang="en-US" altLang="zh-TW" b="1" dirty="0"/>
              <a:t>Specific</a:t>
            </a:r>
            <a:r>
              <a:rPr lang="en-US" altLang="zh-TW" dirty="0"/>
              <a:t> boundary</a:t>
            </a:r>
          </a:p>
          <a:p>
            <a:pPr lvl="4"/>
            <a:r>
              <a:rPr lang="en-US" altLang="zh-TW" dirty="0"/>
              <a:t>S</a:t>
            </a:r>
            <a:r>
              <a:rPr lang="en-US" altLang="zh-TW" baseline="-25000" dirty="0"/>
              <a:t>4 </a:t>
            </a:r>
            <a:r>
              <a:rPr lang="en-US" altLang="zh-TW" dirty="0"/>
              <a:t>= {(</a:t>
            </a:r>
            <a:r>
              <a:rPr lang="en-US" altLang="zh-TW" i="1" dirty="0" err="1"/>
              <a:t>Sunny,Warm,?,Strong</a:t>
            </a:r>
            <a:r>
              <a:rPr lang="en-US" altLang="zh-TW" i="1" dirty="0" smtClean="0"/>
              <a:t>,?,?</a:t>
            </a:r>
            <a:r>
              <a:rPr lang="en-US" altLang="zh-TW" dirty="0" smtClean="0"/>
              <a:t>)}</a:t>
            </a:r>
            <a:endParaRPr lang="en-US" altLang="zh-TW" dirty="0"/>
          </a:p>
          <a:p>
            <a:pPr lvl="4"/>
            <a:r>
              <a:rPr lang="en-US" altLang="zh-TW" dirty="0"/>
              <a:t>G</a:t>
            </a:r>
            <a:r>
              <a:rPr lang="en-US" altLang="zh-TW" baseline="-25000" dirty="0"/>
              <a:t>4</a:t>
            </a:r>
            <a:r>
              <a:rPr lang="en-US" altLang="zh-TW" dirty="0"/>
              <a:t> = </a:t>
            </a:r>
            <a:r>
              <a:rPr lang="en-US" altLang="zh-TW" dirty="0" smtClean="0"/>
              <a:t>{(</a:t>
            </a:r>
            <a:r>
              <a:rPr lang="en-US" altLang="zh-TW" i="1" dirty="0"/>
              <a:t>Sunny,?,?,?,?,?</a:t>
            </a:r>
            <a:r>
              <a:rPr lang="en-US" altLang="zh-TW" dirty="0"/>
              <a:t>)</a:t>
            </a:r>
            <a:r>
              <a:rPr lang="en-US" altLang="zh-TW" i="1" dirty="0"/>
              <a:t>, </a:t>
            </a:r>
            <a:r>
              <a:rPr lang="en-US" altLang="zh-TW" dirty="0"/>
              <a:t>(</a:t>
            </a:r>
            <a:r>
              <a:rPr lang="en-US" altLang="zh-TW" i="1" dirty="0"/>
              <a:t>?,Warm</a:t>
            </a:r>
            <a:r>
              <a:rPr lang="en-US" altLang="zh-TW" i="1" dirty="0" smtClean="0"/>
              <a:t>,?,?,?,?</a:t>
            </a:r>
            <a:r>
              <a:rPr lang="en-US" altLang="zh-TW" dirty="0" smtClean="0"/>
              <a:t>)}</a:t>
            </a:r>
            <a:r>
              <a:rPr lang="en-US" altLang="zh-TW" i="1" dirty="0"/>
              <a:t/>
            </a:r>
            <a:br>
              <a:rPr lang="en-US" altLang="zh-TW" i="1" dirty="0"/>
            </a:br>
            <a:r>
              <a:rPr lang="en-US" altLang="zh-TW" i="1" dirty="0"/>
              <a:t>          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Final version space is all hypotheses, </a:t>
            </a:r>
            <a:r>
              <a:rPr lang="en-US" altLang="zh-TW" i="1" dirty="0"/>
              <a:t>h</a:t>
            </a:r>
            <a:r>
              <a:rPr lang="en-US" altLang="zh-TW" dirty="0"/>
              <a:t> such that:</a:t>
            </a:r>
            <a:r>
              <a:rPr lang="en-US" altLang="zh-TW" i="1" dirty="0"/>
              <a:t/>
            </a:r>
            <a:br>
              <a:rPr lang="en-US" altLang="zh-TW" i="1" dirty="0"/>
            </a:br>
            <a:r>
              <a:rPr lang="en-US" altLang="zh-TW" i="1" dirty="0"/>
              <a:t>			g  </a:t>
            </a:r>
            <a:r>
              <a:rPr lang="en-US" altLang="zh-TW" dirty="0">
                <a:sym typeface="Symbol" pitchFamily="18" charset="2"/>
              </a:rPr>
              <a:t></a:t>
            </a:r>
            <a:r>
              <a:rPr lang="en-US" altLang="zh-TW" i="1" baseline="-25000" dirty="0"/>
              <a:t>g</a:t>
            </a:r>
            <a:r>
              <a:rPr lang="en-US" altLang="zh-TW" i="1" dirty="0"/>
              <a:t>  h  </a:t>
            </a:r>
            <a:r>
              <a:rPr lang="en-US" altLang="zh-TW" dirty="0">
                <a:sym typeface="Symbol" pitchFamily="18" charset="2"/>
              </a:rPr>
              <a:t></a:t>
            </a:r>
            <a:r>
              <a:rPr lang="en-US" altLang="zh-TW" baseline="-25000" dirty="0">
                <a:sym typeface="Symbol" pitchFamily="18" charset="2"/>
              </a:rPr>
              <a:t>g</a:t>
            </a:r>
            <a:r>
              <a:rPr lang="en-US" altLang="zh-TW" i="1" dirty="0"/>
              <a:t>   s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4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5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F18C-817C-4B0B-AEE0-B24208931EFF}" type="slidenum">
              <a:rPr lang="en-US" altLang="zh-TW" smtClean="0"/>
              <a:pPr/>
              <a:t>29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en-US" altLang="zh-TW"/>
              <a:t>Example Trace</a:t>
            </a:r>
          </a:p>
        </p:txBody>
      </p:sp>
      <p:grpSp>
        <p:nvGrpSpPr>
          <p:cNvPr id="116742" name="Group 6"/>
          <p:cNvGrpSpPr>
            <a:grpSpLocks/>
          </p:cNvGrpSpPr>
          <p:nvPr/>
        </p:nvGrpSpPr>
        <p:grpSpPr bwMode="auto">
          <a:xfrm>
            <a:off x="34925" y="2743200"/>
            <a:ext cx="4421188" cy="381000"/>
            <a:chOff x="38" y="1584"/>
            <a:chExt cx="2785" cy="240"/>
          </a:xfrm>
        </p:grpSpPr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657" y="1584"/>
              <a:ext cx="216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400" b="1">
                  <a:latin typeface="Arial" charset="0"/>
                </a:rPr>
                <a:t>&lt;</a:t>
              </a:r>
              <a:r>
                <a:rPr kumimoji="0" lang="en-US" altLang="zh-TW" sz="1400">
                  <a:latin typeface="Arial" charset="0"/>
                </a:rPr>
                <a:t>Sunny, Warm, ?, Strong, Warm, Same</a:t>
              </a:r>
              <a:r>
                <a:rPr kumimoji="0" lang="en-US" altLang="zh-TW" sz="1400" b="1">
                  <a:latin typeface="Arial" charset="0"/>
                </a:rPr>
                <a:t>&gt;</a:t>
              </a:r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38" y="1584"/>
              <a:ext cx="10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S</a:t>
              </a:r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2                              </a:t>
              </a:r>
              <a:endParaRPr kumimoji="0" lang="en-US" altLang="zh-TW" sz="1800" b="1">
                <a:solidFill>
                  <a:srgbClr val="800000"/>
                </a:solidFill>
                <a:latin typeface="Arial" charset="0"/>
              </a:endParaRPr>
            </a:p>
          </p:txBody>
        </p:sp>
      </p:grpSp>
      <p:grpSp>
        <p:nvGrpSpPr>
          <p:cNvPr id="116751" name="Group 15"/>
          <p:cNvGrpSpPr>
            <a:grpSpLocks/>
          </p:cNvGrpSpPr>
          <p:nvPr/>
        </p:nvGrpSpPr>
        <p:grpSpPr bwMode="auto">
          <a:xfrm>
            <a:off x="0" y="6172200"/>
            <a:ext cx="4011613" cy="381000"/>
            <a:chOff x="16" y="3744"/>
            <a:chExt cx="2527" cy="240"/>
          </a:xfrm>
        </p:grpSpPr>
        <p:sp>
          <p:nvSpPr>
            <p:cNvPr id="116752" name="Rectangle 16"/>
            <p:cNvSpPr>
              <a:spLocks noChangeArrowheads="1"/>
            </p:cNvSpPr>
            <p:nvPr/>
          </p:nvSpPr>
          <p:spPr bwMode="auto">
            <a:xfrm>
              <a:off x="911" y="3744"/>
              <a:ext cx="1632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400">
                  <a:latin typeface="Arial" charset="0"/>
                </a:rPr>
                <a:t>&lt;?, ?, ?, ?, ?, ?&gt;</a:t>
              </a:r>
              <a:endParaRPr kumimoji="0" lang="en-US" altLang="zh-TW" sz="1400" b="1">
                <a:latin typeface="Arial" charset="0"/>
              </a:endParaRPr>
            </a:p>
          </p:txBody>
        </p:sp>
        <p:sp>
          <p:nvSpPr>
            <p:cNvPr id="116753" name="Rectangle 17"/>
            <p:cNvSpPr>
              <a:spLocks noChangeArrowheads="1"/>
            </p:cNvSpPr>
            <p:nvPr/>
          </p:nvSpPr>
          <p:spPr bwMode="auto">
            <a:xfrm>
              <a:off x="16" y="3744"/>
              <a:ext cx="8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G</a:t>
              </a:r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0                      </a:t>
              </a:r>
              <a:endParaRPr kumimoji="0" lang="en-US" altLang="zh-TW" sz="1800" b="1">
                <a:solidFill>
                  <a:srgbClr val="800000"/>
                </a:solidFill>
                <a:latin typeface="Arial" charset="0"/>
              </a:endParaRPr>
            </a:p>
          </p:txBody>
        </p:sp>
      </p:grpSp>
      <p:grpSp>
        <p:nvGrpSpPr>
          <p:cNvPr id="116756" name="Group 20"/>
          <p:cNvGrpSpPr>
            <a:grpSpLocks/>
          </p:cNvGrpSpPr>
          <p:nvPr/>
        </p:nvGrpSpPr>
        <p:grpSpPr bwMode="auto">
          <a:xfrm>
            <a:off x="6350" y="5486400"/>
            <a:ext cx="5911850" cy="381000"/>
            <a:chOff x="20" y="3312"/>
            <a:chExt cx="3724" cy="240"/>
          </a:xfrm>
        </p:grpSpPr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288" y="3312"/>
              <a:ext cx="3456" cy="24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400">
                  <a:latin typeface="Arial" charset="0"/>
                </a:rPr>
                <a:t>&lt;Sunny, ?, ?, ?, ?, ?&gt;	 &lt;?, Warm, ?, ?, ?, ?&gt;	&lt;?, ?, ?, ?, ?, Same&gt;</a:t>
              </a:r>
            </a:p>
          </p:txBody>
        </p:sp>
        <p:sp>
          <p:nvSpPr>
            <p:cNvPr id="116758" name="Rectangle 22"/>
            <p:cNvSpPr>
              <a:spLocks noChangeArrowheads="1"/>
            </p:cNvSpPr>
            <p:nvPr/>
          </p:nvSpPr>
          <p:spPr bwMode="auto">
            <a:xfrm>
              <a:off x="20" y="3321"/>
              <a:ext cx="3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G</a:t>
              </a:r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3</a:t>
              </a:r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 </a:t>
              </a:r>
            </a:p>
          </p:txBody>
        </p:sp>
      </p:grpSp>
      <p:grpSp>
        <p:nvGrpSpPr>
          <p:cNvPr id="116798" name="Group 62"/>
          <p:cNvGrpSpPr>
            <a:grpSpLocks/>
          </p:cNvGrpSpPr>
          <p:nvPr/>
        </p:nvGrpSpPr>
        <p:grpSpPr bwMode="auto">
          <a:xfrm>
            <a:off x="355600" y="1341438"/>
            <a:ext cx="8788400" cy="5167312"/>
            <a:chOff x="128" y="864"/>
            <a:chExt cx="5536" cy="3255"/>
          </a:xfrm>
        </p:grpSpPr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>
              <a:off x="512" y="3888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= G</a:t>
              </a:r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2 </a:t>
              </a:r>
            </a:p>
          </p:txBody>
        </p:sp>
        <p:cxnSp>
          <p:nvCxnSpPr>
            <p:cNvPr id="116746" name="AutoShape 10"/>
            <p:cNvCxnSpPr>
              <a:cxnSpLocks noChangeShapeType="1"/>
              <a:stCxn id="116743" idx="0"/>
              <a:endCxn id="116787" idx="2"/>
            </p:cNvCxnSpPr>
            <p:nvPr/>
          </p:nvCxnSpPr>
          <p:spPr bwMode="auto">
            <a:xfrm flipV="1">
              <a:off x="1724" y="153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116748" name="Group 12"/>
            <p:cNvGrpSpPr>
              <a:grpSpLocks/>
            </p:cNvGrpSpPr>
            <p:nvPr/>
          </p:nvGrpSpPr>
          <p:grpSpPr bwMode="auto">
            <a:xfrm>
              <a:off x="631" y="864"/>
              <a:ext cx="1909" cy="240"/>
              <a:chOff x="647" y="720"/>
              <a:chExt cx="1909" cy="240"/>
            </a:xfrm>
          </p:grpSpPr>
          <p:sp>
            <p:nvSpPr>
              <p:cNvPr id="116749" name="Rectangle 13"/>
              <p:cNvSpPr>
                <a:spLocks noChangeArrowheads="1"/>
              </p:cNvSpPr>
              <p:nvPr/>
            </p:nvSpPr>
            <p:spPr bwMode="auto">
              <a:xfrm>
                <a:off x="924" y="720"/>
                <a:ext cx="1632" cy="24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400">
                    <a:latin typeface="Arial" charset="0"/>
                  </a:rPr>
                  <a:t>&lt;</a:t>
                </a:r>
                <a:r>
                  <a:rPr kumimoji="0" lang="en-US" altLang="zh-TW" sz="1600">
                    <a:latin typeface="Arial" charset="0"/>
                    <a:sym typeface="Symbol" pitchFamily="18" charset="2"/>
                  </a:rPr>
                  <a:t>Ø</a:t>
                </a:r>
                <a:r>
                  <a:rPr kumimoji="0" lang="en-US" altLang="zh-TW" sz="1400">
                    <a:latin typeface="Arial" charset="0"/>
                  </a:rPr>
                  <a:t>, </a:t>
                </a:r>
                <a:r>
                  <a:rPr kumimoji="0" lang="en-US" altLang="zh-TW" sz="1600">
                    <a:latin typeface="Arial" charset="0"/>
                    <a:sym typeface="Symbol" pitchFamily="18" charset="2"/>
                  </a:rPr>
                  <a:t>Ø</a:t>
                </a:r>
                <a:r>
                  <a:rPr kumimoji="0" lang="en-US" altLang="zh-TW" sz="1400">
                    <a:latin typeface="Arial" charset="0"/>
                  </a:rPr>
                  <a:t>, </a:t>
                </a:r>
                <a:r>
                  <a:rPr kumimoji="0" lang="en-US" altLang="zh-TW" sz="1600">
                    <a:latin typeface="Arial" charset="0"/>
                    <a:sym typeface="Symbol" pitchFamily="18" charset="2"/>
                  </a:rPr>
                  <a:t>Ø</a:t>
                </a:r>
                <a:r>
                  <a:rPr kumimoji="0" lang="en-US" altLang="zh-TW" sz="1400">
                    <a:latin typeface="Arial" charset="0"/>
                  </a:rPr>
                  <a:t>, </a:t>
                </a:r>
                <a:r>
                  <a:rPr kumimoji="0" lang="en-US" altLang="zh-TW" sz="1600">
                    <a:latin typeface="Arial" charset="0"/>
                    <a:sym typeface="Symbol" pitchFamily="18" charset="2"/>
                  </a:rPr>
                  <a:t>Ø</a:t>
                </a:r>
                <a:r>
                  <a:rPr kumimoji="0" lang="en-US" altLang="zh-TW" sz="1400">
                    <a:latin typeface="Arial" charset="0"/>
                  </a:rPr>
                  <a:t>, </a:t>
                </a:r>
                <a:r>
                  <a:rPr kumimoji="0" lang="en-US" altLang="zh-TW" sz="1600">
                    <a:latin typeface="Arial" charset="0"/>
                    <a:sym typeface="Symbol" pitchFamily="18" charset="2"/>
                  </a:rPr>
                  <a:t>Ø</a:t>
                </a:r>
                <a:r>
                  <a:rPr kumimoji="0" lang="en-US" altLang="zh-TW" sz="1400">
                    <a:latin typeface="Arial" charset="0"/>
                  </a:rPr>
                  <a:t>, </a:t>
                </a:r>
                <a:r>
                  <a:rPr kumimoji="0" lang="en-US" altLang="zh-TW" sz="1600">
                    <a:latin typeface="Arial" charset="0"/>
                    <a:sym typeface="Symbol" pitchFamily="18" charset="2"/>
                  </a:rPr>
                  <a:t>Ø</a:t>
                </a:r>
                <a:r>
                  <a:rPr kumimoji="0" lang="en-US" altLang="zh-TW" sz="1400">
                    <a:latin typeface="Arial" charset="0"/>
                  </a:rPr>
                  <a:t>&gt;</a:t>
                </a:r>
                <a:endParaRPr kumimoji="0" lang="en-US" altLang="zh-TW" sz="1400" b="1">
                  <a:latin typeface="Arial" charset="0"/>
                </a:endParaRPr>
              </a:p>
            </p:txBody>
          </p:sp>
          <p:sp>
            <p:nvSpPr>
              <p:cNvPr id="116750" name="Rectangle 14"/>
              <p:cNvSpPr>
                <a:spLocks noChangeArrowheads="1"/>
              </p:cNvSpPr>
              <p:nvPr/>
            </p:nvSpPr>
            <p:spPr bwMode="auto">
              <a:xfrm>
                <a:off x="647" y="720"/>
                <a:ext cx="2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en-US" altLang="zh-TW" sz="1800" b="1" i="1">
                    <a:solidFill>
                      <a:srgbClr val="800000"/>
                    </a:solidFill>
                    <a:latin typeface="Arial" charset="0"/>
                  </a:rPr>
                  <a:t>S</a:t>
                </a:r>
                <a:r>
                  <a:rPr kumimoji="0" lang="en-US" altLang="zh-TW" sz="1800" b="1" i="1" baseline="-25000">
                    <a:solidFill>
                      <a:srgbClr val="800000"/>
                    </a:solidFill>
                    <a:latin typeface="Arial" charset="0"/>
                  </a:rPr>
                  <a:t>0</a:t>
                </a:r>
                <a:endParaRPr kumimoji="0" lang="en-US" altLang="zh-TW" sz="1800" b="1">
                  <a:solidFill>
                    <a:srgbClr val="800000"/>
                  </a:solidFill>
                  <a:latin typeface="Arial" charset="0"/>
                </a:endParaRPr>
              </a:p>
            </p:txBody>
          </p:sp>
        </p:grp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>
              <a:off x="224" y="1732"/>
              <a:ext cx="3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= S</a:t>
              </a:r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3</a:t>
              </a:r>
            </a:p>
          </p:txBody>
        </p:sp>
        <p:cxnSp>
          <p:nvCxnSpPr>
            <p:cNvPr id="116759" name="AutoShape 23"/>
            <p:cNvCxnSpPr>
              <a:cxnSpLocks noChangeShapeType="1"/>
              <a:stCxn id="116752" idx="0"/>
              <a:endCxn id="116757" idx="2"/>
            </p:cNvCxnSpPr>
            <p:nvPr/>
          </p:nvCxnSpPr>
          <p:spPr bwMode="auto">
            <a:xfrm flipV="1">
              <a:off x="1711" y="3696"/>
              <a:ext cx="289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6762" name="Rectangle 26"/>
            <p:cNvSpPr>
              <a:spLocks noChangeArrowheads="1"/>
            </p:cNvSpPr>
            <p:nvPr/>
          </p:nvSpPr>
          <p:spPr bwMode="auto">
            <a:xfrm>
              <a:off x="272" y="2592"/>
              <a:ext cx="44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kumimoji="0" lang="zh-TW" altLang="zh-TW" sz="1400" b="1">
                <a:latin typeface="Arial" charset="0"/>
              </a:endParaRPr>
            </a:p>
          </p:txBody>
        </p:sp>
        <p:sp>
          <p:nvSpPr>
            <p:cNvPr id="116763" name="Rectangle 27"/>
            <p:cNvSpPr>
              <a:spLocks noChangeArrowheads="1"/>
            </p:cNvSpPr>
            <p:nvPr/>
          </p:nvSpPr>
          <p:spPr bwMode="auto">
            <a:xfrm>
              <a:off x="272" y="2592"/>
              <a:ext cx="14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400">
                  <a:latin typeface="Arial" charset="0"/>
                </a:rPr>
                <a:t>&lt;Sunny, ?, ?, Strong, ?, ?&gt;</a:t>
              </a:r>
            </a:p>
          </p:txBody>
        </p:sp>
        <p:sp>
          <p:nvSpPr>
            <p:cNvPr id="116764" name="Rectangle 28"/>
            <p:cNvSpPr>
              <a:spLocks noChangeArrowheads="1"/>
            </p:cNvSpPr>
            <p:nvPr/>
          </p:nvSpPr>
          <p:spPr bwMode="auto">
            <a:xfrm>
              <a:off x="1760" y="2592"/>
              <a:ext cx="14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400">
                  <a:latin typeface="Arial" charset="0"/>
                </a:rPr>
                <a:t>&lt;Sunny, Warm, ?, ?, ?, ?&gt;</a:t>
              </a:r>
            </a:p>
          </p:txBody>
        </p:sp>
        <p:sp>
          <p:nvSpPr>
            <p:cNvPr id="116765" name="Rectangle 29"/>
            <p:cNvSpPr>
              <a:spLocks noChangeArrowheads="1"/>
            </p:cNvSpPr>
            <p:nvPr/>
          </p:nvSpPr>
          <p:spPr bwMode="auto">
            <a:xfrm>
              <a:off x="3248" y="2592"/>
              <a:ext cx="1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400">
                  <a:latin typeface="Arial" charset="0"/>
                </a:rPr>
                <a:t>&lt;?, Warm, ?, Strong, ?, ?&gt;</a:t>
              </a:r>
            </a:p>
          </p:txBody>
        </p:sp>
        <p:cxnSp>
          <p:nvCxnSpPr>
            <p:cNvPr id="116766" name="AutoShape 30"/>
            <p:cNvCxnSpPr>
              <a:cxnSpLocks noChangeShapeType="1"/>
              <a:stCxn id="116781" idx="0"/>
              <a:endCxn id="116763" idx="2"/>
            </p:cNvCxnSpPr>
            <p:nvPr/>
          </p:nvCxnSpPr>
          <p:spPr bwMode="auto">
            <a:xfrm flipH="1" flipV="1">
              <a:off x="997" y="2784"/>
              <a:ext cx="1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6767" name="AutoShape 31"/>
            <p:cNvCxnSpPr>
              <a:cxnSpLocks noChangeShapeType="1"/>
              <a:stCxn id="116781" idx="0"/>
              <a:endCxn id="116764" idx="2"/>
            </p:cNvCxnSpPr>
            <p:nvPr/>
          </p:nvCxnSpPr>
          <p:spPr bwMode="auto">
            <a:xfrm flipV="1">
              <a:off x="1008" y="2784"/>
              <a:ext cx="1462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6768" name="AutoShape 32"/>
            <p:cNvCxnSpPr>
              <a:cxnSpLocks noChangeShapeType="1"/>
              <a:stCxn id="116782" idx="0"/>
              <a:endCxn id="116764" idx="2"/>
            </p:cNvCxnSpPr>
            <p:nvPr/>
          </p:nvCxnSpPr>
          <p:spPr bwMode="auto">
            <a:xfrm flipV="1">
              <a:off x="2438" y="2784"/>
              <a:ext cx="32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6769" name="AutoShape 33"/>
            <p:cNvCxnSpPr>
              <a:cxnSpLocks noChangeShapeType="1"/>
              <a:stCxn id="116782" idx="0"/>
              <a:endCxn id="116765" idx="2"/>
            </p:cNvCxnSpPr>
            <p:nvPr/>
          </p:nvCxnSpPr>
          <p:spPr bwMode="auto">
            <a:xfrm flipV="1">
              <a:off x="2438" y="2784"/>
              <a:ext cx="152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6770" name="AutoShape 34"/>
            <p:cNvCxnSpPr>
              <a:cxnSpLocks noChangeShapeType="1"/>
              <a:stCxn id="116763" idx="0"/>
              <a:endCxn id="116775" idx="2"/>
            </p:cNvCxnSpPr>
            <p:nvPr/>
          </p:nvCxnSpPr>
          <p:spPr bwMode="auto">
            <a:xfrm flipV="1">
              <a:off x="997" y="2400"/>
              <a:ext cx="727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6771" name="AutoShape 35"/>
            <p:cNvCxnSpPr>
              <a:cxnSpLocks noChangeShapeType="1"/>
              <a:stCxn id="116764" idx="0"/>
              <a:endCxn id="116775" idx="2"/>
            </p:cNvCxnSpPr>
            <p:nvPr/>
          </p:nvCxnSpPr>
          <p:spPr bwMode="auto">
            <a:xfrm flipH="1" flipV="1">
              <a:off x="1724" y="2400"/>
              <a:ext cx="74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6772" name="AutoShape 36"/>
            <p:cNvCxnSpPr>
              <a:cxnSpLocks noChangeShapeType="1"/>
              <a:stCxn id="116765" idx="0"/>
              <a:endCxn id="116775" idx="2"/>
            </p:cNvCxnSpPr>
            <p:nvPr/>
          </p:nvCxnSpPr>
          <p:spPr bwMode="auto">
            <a:xfrm flipH="1" flipV="1">
              <a:off x="1724" y="2400"/>
              <a:ext cx="224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6775" name="Rectangle 39"/>
            <p:cNvSpPr>
              <a:spLocks noChangeArrowheads="1"/>
            </p:cNvSpPr>
            <p:nvPr/>
          </p:nvSpPr>
          <p:spPr bwMode="auto">
            <a:xfrm>
              <a:off x="641" y="2160"/>
              <a:ext cx="2166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400" b="1">
                  <a:latin typeface="Arial" charset="0"/>
                </a:rPr>
                <a:t>&lt;</a:t>
              </a:r>
              <a:r>
                <a:rPr kumimoji="0" lang="en-US" altLang="zh-TW" sz="1400">
                  <a:latin typeface="Arial" charset="0"/>
                </a:rPr>
                <a:t>Sunny, Warm, ?, Strong, ?, ?</a:t>
              </a:r>
              <a:r>
                <a:rPr kumimoji="0" lang="en-US" altLang="zh-TW" sz="1400" b="1">
                  <a:latin typeface="Arial" charset="0"/>
                </a:rPr>
                <a:t>&gt;</a:t>
              </a:r>
            </a:p>
          </p:txBody>
        </p:sp>
        <p:sp>
          <p:nvSpPr>
            <p:cNvPr id="116776" name="Rectangle 40"/>
            <p:cNvSpPr>
              <a:spLocks noChangeArrowheads="1"/>
            </p:cNvSpPr>
            <p:nvPr/>
          </p:nvSpPr>
          <p:spPr bwMode="auto">
            <a:xfrm>
              <a:off x="343" y="216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S</a:t>
              </a:r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16778" name="Rectangle 42"/>
            <p:cNvSpPr>
              <a:spLocks noChangeArrowheads="1"/>
            </p:cNvSpPr>
            <p:nvPr/>
          </p:nvSpPr>
          <p:spPr bwMode="auto">
            <a:xfrm>
              <a:off x="128" y="2985"/>
              <a:ext cx="3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G</a:t>
              </a:r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4</a:t>
              </a:r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 </a:t>
              </a:r>
            </a:p>
          </p:txBody>
        </p:sp>
        <p:grpSp>
          <p:nvGrpSpPr>
            <p:cNvPr id="116779" name="Group 43"/>
            <p:cNvGrpSpPr>
              <a:grpSpLocks/>
            </p:cNvGrpSpPr>
            <p:nvPr/>
          </p:nvGrpSpPr>
          <p:grpSpPr bwMode="auto">
            <a:xfrm>
              <a:off x="416" y="3024"/>
              <a:ext cx="2688" cy="240"/>
              <a:chOff x="432" y="2880"/>
              <a:chExt cx="2688" cy="240"/>
            </a:xfrm>
          </p:grpSpPr>
          <p:sp>
            <p:nvSpPr>
              <p:cNvPr id="116780" name="Rectangle 44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2688" cy="24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kumimoji="0" lang="zh-TW" altLang="zh-TW" sz="1400" b="1">
                  <a:latin typeface="Arial" charset="0"/>
                </a:endParaRPr>
              </a:p>
            </p:txBody>
          </p:sp>
          <p:sp>
            <p:nvSpPr>
              <p:cNvPr id="116781" name="Rectangle 45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11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zh-TW" sz="1400">
                    <a:latin typeface="Arial" charset="0"/>
                  </a:rPr>
                  <a:t>&lt;Sunny, ?, ?, ?, ?, ?&gt;</a:t>
                </a:r>
              </a:p>
            </p:txBody>
          </p:sp>
          <p:sp>
            <p:nvSpPr>
              <p:cNvPr id="116782" name="Rectangle 46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16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zh-TW" sz="1400">
                    <a:latin typeface="Arial" charset="0"/>
                  </a:rPr>
                  <a:t>&lt;?, Warm, ?, ?, ?, ?&gt;</a:t>
                </a:r>
              </a:p>
            </p:txBody>
          </p:sp>
        </p:grpSp>
        <p:cxnSp>
          <p:nvCxnSpPr>
            <p:cNvPr id="116783" name="AutoShape 47"/>
            <p:cNvCxnSpPr>
              <a:cxnSpLocks noChangeShapeType="1"/>
              <a:stCxn id="116757" idx="0"/>
              <a:endCxn id="116780" idx="2"/>
            </p:cNvCxnSpPr>
            <p:nvPr/>
          </p:nvCxnSpPr>
          <p:spPr bwMode="auto">
            <a:xfrm flipH="1" flipV="1">
              <a:off x="1760" y="3264"/>
              <a:ext cx="24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6784" name="AutoShape 48"/>
            <p:cNvCxnSpPr>
              <a:cxnSpLocks noChangeShapeType="1"/>
              <a:stCxn id="116775" idx="0"/>
              <a:endCxn id="116743" idx="2"/>
            </p:cNvCxnSpPr>
            <p:nvPr/>
          </p:nvCxnSpPr>
          <p:spPr bwMode="auto">
            <a:xfrm flipV="1">
              <a:off x="1724" y="196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6787" name="Rectangle 51"/>
            <p:cNvSpPr>
              <a:spLocks noChangeArrowheads="1"/>
            </p:cNvSpPr>
            <p:nvPr/>
          </p:nvSpPr>
          <p:spPr bwMode="auto">
            <a:xfrm>
              <a:off x="488" y="1296"/>
              <a:ext cx="2472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400" b="1">
                  <a:latin typeface="Arial" charset="0"/>
                </a:rPr>
                <a:t>&lt;</a:t>
              </a:r>
              <a:r>
                <a:rPr kumimoji="0" lang="en-US" altLang="zh-TW" sz="1400">
                  <a:latin typeface="Arial" charset="0"/>
                </a:rPr>
                <a:t>Sunny, Warm, Normal, Strong, Warm, Same</a:t>
              </a:r>
              <a:r>
                <a:rPr kumimoji="0" lang="en-US" altLang="zh-TW" sz="1400" b="1">
                  <a:latin typeface="Arial" charset="0"/>
                </a:rPr>
                <a:t>&gt;</a:t>
              </a:r>
            </a:p>
          </p:txBody>
        </p:sp>
        <p:sp>
          <p:nvSpPr>
            <p:cNvPr id="116788" name="Rectangle 52"/>
            <p:cNvSpPr>
              <a:spLocks noChangeArrowheads="1"/>
            </p:cNvSpPr>
            <p:nvPr/>
          </p:nvSpPr>
          <p:spPr bwMode="auto">
            <a:xfrm>
              <a:off x="207" y="1296"/>
              <a:ext cx="3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S</a:t>
              </a:r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1  </a:t>
              </a:r>
              <a:endParaRPr kumimoji="0" lang="en-US" altLang="zh-TW" sz="1800" b="1">
                <a:solidFill>
                  <a:srgbClr val="800000"/>
                </a:solidFill>
                <a:latin typeface="Arial" charset="0"/>
              </a:endParaRPr>
            </a:p>
          </p:txBody>
        </p:sp>
        <p:sp>
          <p:nvSpPr>
            <p:cNvPr id="116789" name="Rectangle 53"/>
            <p:cNvSpPr>
              <a:spLocks noChangeArrowheads="1"/>
            </p:cNvSpPr>
            <p:nvPr/>
          </p:nvSpPr>
          <p:spPr bwMode="auto">
            <a:xfrm>
              <a:off x="176" y="3888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 </a:t>
              </a:r>
              <a:r>
                <a:rPr kumimoji="0" lang="en-US" altLang="zh-TW" sz="1800" b="1" i="1">
                  <a:solidFill>
                    <a:srgbClr val="800000"/>
                  </a:solidFill>
                  <a:latin typeface="Arial" charset="0"/>
                </a:rPr>
                <a:t>= G</a:t>
              </a:r>
              <a:r>
                <a:rPr kumimoji="0" lang="en-US" altLang="zh-TW" sz="1800" b="1" i="1" baseline="-25000">
                  <a:solidFill>
                    <a:srgbClr val="800000"/>
                  </a:solidFill>
                  <a:latin typeface="Arial" charset="0"/>
                </a:rPr>
                <a:t>1</a:t>
              </a:r>
            </a:p>
          </p:txBody>
        </p:sp>
        <p:cxnSp>
          <p:nvCxnSpPr>
            <p:cNvPr id="116790" name="AutoShape 54"/>
            <p:cNvCxnSpPr>
              <a:cxnSpLocks noChangeShapeType="1"/>
              <a:stCxn id="116787" idx="0"/>
              <a:endCxn id="116749" idx="2"/>
            </p:cNvCxnSpPr>
            <p:nvPr/>
          </p:nvCxnSpPr>
          <p:spPr bwMode="auto">
            <a:xfrm flipV="1">
              <a:off x="1724" y="110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6792" name="AutoShape 56"/>
            <p:cNvSpPr>
              <a:spLocks noChangeArrowheads="1"/>
            </p:cNvSpPr>
            <p:nvPr/>
          </p:nvSpPr>
          <p:spPr bwMode="auto">
            <a:xfrm>
              <a:off x="3072" y="1248"/>
              <a:ext cx="2592" cy="240"/>
            </a:xfrm>
            <a:prstGeom prst="roundRect">
              <a:avLst>
                <a:gd name="adj" fmla="val 1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kumimoji="0" lang="en-US" altLang="zh-TW" sz="1200" b="1" i="1">
                  <a:latin typeface="Arial" charset="0"/>
                </a:rPr>
                <a:t>d</a:t>
              </a:r>
              <a:r>
                <a:rPr kumimoji="0" lang="en-US" altLang="zh-TW" sz="1200" b="1" i="1" baseline="-25000">
                  <a:latin typeface="Arial" charset="0"/>
                </a:rPr>
                <a:t>1</a:t>
              </a:r>
              <a:r>
                <a:rPr kumimoji="0" lang="en-US" altLang="zh-TW" sz="1200" b="1">
                  <a:latin typeface="Arial" charset="0"/>
                </a:rPr>
                <a:t>: &lt;Sunny, Warm, Normal, Strong, Warm, Same, </a:t>
              </a:r>
              <a:r>
                <a:rPr kumimoji="0" lang="en-US" altLang="zh-TW" sz="1200" b="1" u="sng">
                  <a:latin typeface="Arial" charset="0"/>
                </a:rPr>
                <a:t>Yes</a:t>
              </a:r>
              <a:r>
                <a:rPr kumimoji="0" lang="en-US" altLang="zh-TW" sz="1200" b="1">
                  <a:latin typeface="Arial" charset="0"/>
                </a:rPr>
                <a:t>&gt;</a:t>
              </a:r>
              <a:endParaRPr kumimoji="0" lang="en-US" altLang="zh-TW" sz="1200" b="1" i="1">
                <a:latin typeface="Arial" charset="0"/>
              </a:endParaRPr>
            </a:p>
          </p:txBody>
        </p:sp>
        <p:sp>
          <p:nvSpPr>
            <p:cNvPr id="116793" name="AutoShape 57"/>
            <p:cNvSpPr>
              <a:spLocks noChangeArrowheads="1"/>
            </p:cNvSpPr>
            <p:nvPr/>
          </p:nvSpPr>
          <p:spPr bwMode="auto">
            <a:xfrm>
              <a:off x="3072" y="1536"/>
              <a:ext cx="2592" cy="240"/>
            </a:xfrm>
            <a:prstGeom prst="roundRect">
              <a:avLst>
                <a:gd name="adj" fmla="val 1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kumimoji="0" lang="en-US" altLang="zh-TW" sz="1200" b="1" i="1">
                  <a:latin typeface="Arial" charset="0"/>
                </a:rPr>
                <a:t>d</a:t>
              </a:r>
              <a:r>
                <a:rPr kumimoji="0" lang="en-US" altLang="zh-TW" sz="1200" b="1" i="1" baseline="-25000">
                  <a:latin typeface="Arial" charset="0"/>
                </a:rPr>
                <a:t>2</a:t>
              </a:r>
              <a:r>
                <a:rPr kumimoji="0" lang="en-US" altLang="zh-TW" sz="1200" b="1">
                  <a:latin typeface="Arial" charset="0"/>
                </a:rPr>
                <a:t>: &lt;Sunny, Warm, High, Strong, Warm, Same, </a:t>
              </a:r>
              <a:r>
                <a:rPr kumimoji="0" lang="en-US" altLang="zh-TW" sz="1200" b="1" u="sng">
                  <a:latin typeface="Arial" charset="0"/>
                </a:rPr>
                <a:t>Yes</a:t>
              </a:r>
              <a:r>
                <a:rPr kumimoji="0" lang="en-US" altLang="zh-TW" sz="1200" b="1">
                  <a:latin typeface="Arial" charset="0"/>
                </a:rPr>
                <a:t>&gt;</a:t>
              </a:r>
              <a:endParaRPr kumimoji="0" lang="en-US" altLang="zh-TW" sz="1200" b="1" i="1">
                <a:latin typeface="Arial" charset="0"/>
              </a:endParaRPr>
            </a:p>
          </p:txBody>
        </p:sp>
        <p:sp>
          <p:nvSpPr>
            <p:cNvPr id="116794" name="AutoShape 58"/>
            <p:cNvSpPr>
              <a:spLocks noChangeArrowheads="1"/>
            </p:cNvSpPr>
            <p:nvPr/>
          </p:nvSpPr>
          <p:spPr bwMode="auto">
            <a:xfrm>
              <a:off x="3072" y="1824"/>
              <a:ext cx="2592" cy="240"/>
            </a:xfrm>
            <a:prstGeom prst="roundRect">
              <a:avLst>
                <a:gd name="adj" fmla="val 1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kumimoji="0" lang="en-US" altLang="zh-TW" sz="1200" b="1" i="1">
                  <a:latin typeface="Arial" charset="0"/>
                </a:rPr>
                <a:t>d</a:t>
              </a:r>
              <a:r>
                <a:rPr kumimoji="0" lang="en-US" altLang="zh-TW" sz="1200" b="1" i="1" baseline="-25000">
                  <a:latin typeface="Arial" charset="0"/>
                </a:rPr>
                <a:t>3</a:t>
              </a:r>
              <a:r>
                <a:rPr kumimoji="0" lang="en-US" altLang="zh-TW" sz="1200" b="1">
                  <a:latin typeface="Arial" charset="0"/>
                </a:rPr>
                <a:t>: &lt;Rainy, Cold, High, Strong, Warm, Change, </a:t>
              </a:r>
              <a:r>
                <a:rPr kumimoji="0" lang="en-US" altLang="zh-TW" sz="1200" b="1" u="sng">
                  <a:latin typeface="Arial" charset="0"/>
                </a:rPr>
                <a:t>No</a:t>
              </a:r>
              <a:r>
                <a:rPr kumimoji="0" lang="en-US" altLang="zh-TW" sz="1200" b="1">
                  <a:latin typeface="Arial" charset="0"/>
                </a:rPr>
                <a:t>&gt;</a:t>
              </a:r>
            </a:p>
          </p:txBody>
        </p:sp>
        <p:sp>
          <p:nvSpPr>
            <p:cNvPr id="116795" name="AutoShape 59"/>
            <p:cNvSpPr>
              <a:spLocks noChangeArrowheads="1"/>
            </p:cNvSpPr>
            <p:nvPr/>
          </p:nvSpPr>
          <p:spPr bwMode="auto">
            <a:xfrm>
              <a:off x="3072" y="2112"/>
              <a:ext cx="2592" cy="240"/>
            </a:xfrm>
            <a:prstGeom prst="roundRect">
              <a:avLst>
                <a:gd name="adj" fmla="val 1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kumimoji="0" lang="en-US" altLang="zh-TW" sz="1200" b="1" i="1">
                  <a:latin typeface="Arial" charset="0"/>
                </a:rPr>
                <a:t>d</a:t>
              </a:r>
              <a:r>
                <a:rPr kumimoji="0" lang="en-US" altLang="zh-TW" sz="1200" b="1" i="1" baseline="-25000">
                  <a:latin typeface="Arial" charset="0"/>
                </a:rPr>
                <a:t>4</a:t>
              </a:r>
              <a:r>
                <a:rPr kumimoji="0" lang="en-US" altLang="zh-TW" sz="1200" b="1">
                  <a:latin typeface="Arial" charset="0"/>
                </a:rPr>
                <a:t>: &lt;Sunny, Warm, High, Strong, Cool, Change, </a:t>
              </a:r>
              <a:r>
                <a:rPr kumimoji="0" lang="en-US" altLang="zh-TW" sz="1200" b="1" u="sng">
                  <a:latin typeface="Arial" charset="0"/>
                </a:rPr>
                <a:t>Yes</a:t>
              </a:r>
              <a:r>
                <a:rPr kumimoji="0" lang="en-US" altLang="zh-TW" sz="1200" b="1">
                  <a:latin typeface="Arial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4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F29F-9826-42F9-944B-AE82411BAF66}" type="slidenum">
              <a:rPr lang="en-US" altLang="zh-TW" smtClean="0"/>
              <a:pPr/>
              <a:t>3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Concept Learning and </a:t>
            </a:r>
            <a:br>
              <a:rPr lang="en-US" altLang="zh-TW"/>
            </a:br>
            <a:r>
              <a:rPr lang="en-US" altLang="zh-TW"/>
              <a:t>    Related Terminology (1/9)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b="1" dirty="0"/>
              <a:t>Concept Learning:</a:t>
            </a:r>
            <a:r>
              <a:rPr lang="en-US" altLang="zh-TW" sz="2800" dirty="0"/>
              <a:t> An example of </a:t>
            </a:r>
            <a:r>
              <a:rPr lang="en-US" altLang="zh-TW" sz="2800" dirty="0">
                <a:solidFill>
                  <a:srgbClr val="FF0000"/>
                </a:solidFill>
              </a:rPr>
              <a:t>induction</a:t>
            </a:r>
            <a:r>
              <a:rPr lang="en-US" altLang="zh-TW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Discover the general definition of a concept given positive and negative training examples.</a:t>
            </a:r>
          </a:p>
          <a:p>
            <a:pPr lvl="1"/>
            <a:r>
              <a:rPr lang="en-US" altLang="zh-TW" sz="2400" dirty="0"/>
              <a:t>The same as inferring a Boolean-valued function. </a:t>
            </a:r>
          </a:p>
          <a:p>
            <a:pPr lvl="1"/>
            <a:r>
              <a:rPr lang="en-US" altLang="zh-TW" sz="2400" dirty="0"/>
              <a:t>Functions have inputs (attributes) and outputs.</a:t>
            </a:r>
          </a:p>
          <a:p>
            <a:pPr lvl="1"/>
            <a:r>
              <a:rPr lang="en-US" altLang="zh-TW" sz="2400" dirty="0"/>
              <a:t>Boolean-valued function has one output with two possible values (i.e. - TRUE or FALSE)</a:t>
            </a:r>
          </a:p>
          <a:p>
            <a:pPr lvl="1"/>
            <a:endParaRPr lang="en-US" altLang="zh-TW" sz="2400" dirty="0"/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  Note: Concept learning is sensitive to </a:t>
            </a:r>
            <a:r>
              <a:rPr lang="en-US" altLang="zh-TW" sz="2400" dirty="0">
                <a:solidFill>
                  <a:srgbClr val="FF0000"/>
                </a:solidFill>
              </a:rPr>
              <a:t>noisy</a:t>
            </a:r>
            <a:r>
              <a:rPr lang="en-US" altLang="zh-TW" sz="2400" dirty="0">
                <a:solidFill>
                  <a:schemeClr val="hlink"/>
                </a:solidFill>
              </a:rPr>
              <a:t> or </a:t>
            </a:r>
            <a:r>
              <a:rPr lang="en-US" altLang="zh-TW" sz="2400" dirty="0">
                <a:solidFill>
                  <a:srgbClr val="FF0000"/>
                </a:solidFill>
              </a:rPr>
              <a:t>missing data</a:t>
            </a:r>
            <a:r>
              <a:rPr lang="en-US" altLang="zh-TW" sz="2400" dirty="0">
                <a:solidFill>
                  <a:schemeClr val="hlin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7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3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3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EA28-5151-4E14-9BBD-A5C58E0BF1A8}" type="slidenum">
              <a:rPr lang="en-US" altLang="zh-TW" smtClean="0"/>
              <a:pPr/>
              <a:t>30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zh-TW"/>
              <a:t>What Next Training Example?</a:t>
            </a:r>
          </a:p>
        </p:txBody>
      </p:sp>
      <p:grpSp>
        <p:nvGrpSpPr>
          <p:cNvPr id="113693" name="Group 29"/>
          <p:cNvGrpSpPr>
            <a:grpSpLocks/>
          </p:cNvGrpSpPr>
          <p:nvPr/>
        </p:nvGrpSpPr>
        <p:grpSpPr bwMode="auto">
          <a:xfrm>
            <a:off x="611188" y="1125538"/>
            <a:ext cx="8077200" cy="3262312"/>
            <a:chOff x="336" y="1488"/>
            <a:chExt cx="5088" cy="2055"/>
          </a:xfrm>
        </p:grpSpPr>
        <p:grpSp>
          <p:nvGrpSpPr>
            <p:cNvPr id="113669" name="Group 5"/>
            <p:cNvGrpSpPr>
              <a:grpSpLocks/>
            </p:cNvGrpSpPr>
            <p:nvPr/>
          </p:nvGrpSpPr>
          <p:grpSpPr bwMode="auto">
            <a:xfrm>
              <a:off x="336" y="1680"/>
              <a:ext cx="5088" cy="768"/>
              <a:chOff x="336" y="2016"/>
              <a:chExt cx="5088" cy="768"/>
            </a:xfrm>
          </p:grpSpPr>
          <p:sp>
            <p:nvSpPr>
              <p:cNvPr id="113670" name="Rectangle 6"/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50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kumimoji="0" lang="zh-TW" altLang="zh-TW" sz="1400">
                  <a:latin typeface="Arial" charset="0"/>
                </a:endParaRPr>
              </a:p>
            </p:txBody>
          </p:sp>
          <p:sp>
            <p:nvSpPr>
              <p:cNvPr id="113671" name="Rectangle 7"/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16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400">
                    <a:latin typeface="Arial" charset="0"/>
                  </a:rPr>
                  <a:t>&lt;Sunny, ?, ?, Strong, ?, ?&gt;</a:t>
                </a:r>
              </a:p>
            </p:txBody>
          </p:sp>
          <p:sp>
            <p:nvSpPr>
              <p:cNvPr id="113672" name="Rectangle 8"/>
              <p:cNvSpPr>
                <a:spLocks noChangeArrowheads="1"/>
              </p:cNvSpPr>
              <p:nvPr/>
            </p:nvSpPr>
            <p:spPr bwMode="auto">
              <a:xfrm>
                <a:off x="2064" y="2544"/>
                <a:ext cx="16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400">
                    <a:latin typeface="Arial" charset="0"/>
                  </a:rPr>
                  <a:t>&lt;Sunny, Warm, ?, ?, ?, ?&gt;</a:t>
                </a:r>
              </a:p>
            </p:txBody>
          </p:sp>
          <p:sp>
            <p:nvSpPr>
              <p:cNvPr id="113673" name="Rectangle 9"/>
              <p:cNvSpPr>
                <a:spLocks noChangeArrowheads="1"/>
              </p:cNvSpPr>
              <p:nvPr/>
            </p:nvSpPr>
            <p:spPr bwMode="auto">
              <a:xfrm>
                <a:off x="3792" y="2544"/>
                <a:ext cx="16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TW" sz="1400">
                    <a:latin typeface="Arial" charset="0"/>
                  </a:rPr>
                  <a:t>&lt;?, Warm, ?, Strong, ?, ?&gt;</a:t>
                </a:r>
              </a:p>
            </p:txBody>
          </p:sp>
          <p:cxnSp>
            <p:nvCxnSpPr>
              <p:cNvPr id="113674" name="AutoShape 10"/>
              <p:cNvCxnSpPr>
                <a:cxnSpLocks noChangeShapeType="1"/>
                <a:stCxn id="113671" idx="0"/>
                <a:endCxn id="113681" idx="2"/>
              </p:cNvCxnSpPr>
              <p:nvPr/>
            </p:nvCxnSpPr>
            <p:spPr bwMode="auto">
              <a:xfrm flipV="1">
                <a:off x="1152" y="2016"/>
                <a:ext cx="1728" cy="5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13675" name="AutoShape 11"/>
              <p:cNvCxnSpPr>
                <a:cxnSpLocks noChangeShapeType="1"/>
                <a:stCxn id="113672" idx="0"/>
                <a:endCxn id="113681" idx="2"/>
              </p:cNvCxnSpPr>
              <p:nvPr/>
            </p:nvCxnSpPr>
            <p:spPr bwMode="auto">
              <a:xfrm flipV="1">
                <a:off x="2880" y="2016"/>
                <a:ext cx="0" cy="5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13676" name="AutoShape 12"/>
              <p:cNvCxnSpPr>
                <a:cxnSpLocks noChangeShapeType="1"/>
                <a:stCxn id="113673" idx="0"/>
                <a:endCxn id="113681" idx="2"/>
              </p:cNvCxnSpPr>
              <p:nvPr/>
            </p:nvCxnSpPr>
            <p:spPr bwMode="auto">
              <a:xfrm flipH="1" flipV="1">
                <a:off x="2880" y="2016"/>
                <a:ext cx="1728" cy="5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113677" name="Group 13"/>
            <p:cNvGrpSpPr>
              <a:grpSpLocks/>
            </p:cNvGrpSpPr>
            <p:nvPr/>
          </p:nvGrpSpPr>
          <p:grpSpPr bwMode="auto">
            <a:xfrm>
              <a:off x="912" y="1488"/>
              <a:ext cx="3704" cy="2055"/>
              <a:chOff x="904" y="1824"/>
              <a:chExt cx="3704" cy="2055"/>
            </a:xfrm>
          </p:grpSpPr>
          <p:grpSp>
            <p:nvGrpSpPr>
              <p:cNvPr id="113678" name="Group 14"/>
              <p:cNvGrpSpPr>
                <a:grpSpLocks/>
              </p:cNvGrpSpPr>
              <p:nvPr/>
            </p:nvGrpSpPr>
            <p:grpSpPr bwMode="auto">
              <a:xfrm>
                <a:off x="1484" y="1824"/>
                <a:ext cx="2780" cy="2055"/>
                <a:chOff x="1484" y="1824"/>
                <a:chExt cx="2780" cy="2055"/>
              </a:xfrm>
            </p:grpSpPr>
            <p:sp>
              <p:nvSpPr>
                <p:cNvPr id="1136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484" y="3648"/>
                  <a:ext cx="278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0" lang="en-US" altLang="zh-TW" sz="1800" b="1">
                      <a:latin typeface="Arial" charset="0"/>
                    </a:rPr>
                    <a:t>Final Version Space for the </a:t>
                  </a:r>
                  <a:r>
                    <a:rPr kumimoji="0" lang="en-US" altLang="zh-TW" sz="1800" b="1" i="1">
                      <a:latin typeface="Arial" charset="0"/>
                    </a:rPr>
                    <a:t>EnjoySport</a:t>
                  </a:r>
                </a:p>
              </p:txBody>
            </p:sp>
            <p:grpSp>
              <p:nvGrpSpPr>
                <p:cNvPr id="113680" name="Group 16"/>
                <p:cNvGrpSpPr>
                  <a:grpSpLocks/>
                </p:cNvGrpSpPr>
                <p:nvPr/>
              </p:nvGrpSpPr>
              <p:grpSpPr bwMode="auto">
                <a:xfrm>
                  <a:off x="1756" y="1824"/>
                  <a:ext cx="1940" cy="231"/>
                  <a:chOff x="1756" y="1824"/>
                  <a:chExt cx="1940" cy="231"/>
                </a:xfrm>
              </p:grpSpPr>
              <p:sp>
                <p:nvSpPr>
                  <p:cNvPr id="11368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824"/>
                    <a:ext cx="1632" cy="192"/>
                  </a:xfrm>
                  <a:prstGeom prst="rect">
                    <a:avLst/>
                  </a:prstGeom>
                  <a:solidFill>
                    <a:srgbClr val="FF99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kumimoji="0" lang="en-US" altLang="zh-TW" sz="1400">
                        <a:latin typeface="Arial" charset="0"/>
                      </a:rPr>
                      <a:t>&lt;Sunny, Warm, ?, Strong, ?, ?&gt;</a:t>
                    </a:r>
                  </a:p>
                </p:txBody>
              </p:sp>
              <p:sp>
                <p:nvSpPr>
                  <p:cNvPr id="11368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756" y="1824"/>
                    <a:ext cx="2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kumimoji="0" lang="en-US" altLang="zh-TW" sz="1800" b="1">
                        <a:solidFill>
                          <a:srgbClr val="800000"/>
                        </a:solidFill>
                        <a:latin typeface="Arial" charset="0"/>
                      </a:rPr>
                      <a:t>S:</a:t>
                    </a:r>
                  </a:p>
                </p:txBody>
              </p:sp>
            </p:grpSp>
          </p:grpSp>
          <p:grpSp>
            <p:nvGrpSpPr>
              <p:cNvPr id="113683" name="Group 19"/>
              <p:cNvGrpSpPr>
                <a:grpSpLocks/>
              </p:cNvGrpSpPr>
              <p:nvPr/>
            </p:nvGrpSpPr>
            <p:grpSpPr bwMode="auto">
              <a:xfrm>
                <a:off x="904" y="2784"/>
                <a:ext cx="3704" cy="672"/>
                <a:chOff x="904" y="2784"/>
                <a:chExt cx="3704" cy="672"/>
              </a:xfrm>
            </p:grpSpPr>
            <p:sp>
              <p:nvSpPr>
                <p:cNvPr id="113684" name="Rectangle 20"/>
                <p:cNvSpPr>
                  <a:spLocks noChangeArrowheads="1"/>
                </p:cNvSpPr>
                <p:nvPr/>
              </p:nvSpPr>
              <p:spPr bwMode="auto">
                <a:xfrm>
                  <a:off x="904" y="3225"/>
                  <a:ext cx="2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kumimoji="0" lang="en-US" altLang="zh-TW" sz="1800" b="1">
                      <a:solidFill>
                        <a:srgbClr val="800000"/>
                      </a:solidFill>
                      <a:latin typeface="Arial" charset="0"/>
                    </a:rPr>
                    <a:t>G:</a:t>
                  </a:r>
                </a:p>
              </p:txBody>
            </p:sp>
            <p:grpSp>
              <p:nvGrpSpPr>
                <p:cNvPr id="113685" name="Group 21"/>
                <p:cNvGrpSpPr>
                  <a:grpSpLocks/>
                </p:cNvGrpSpPr>
                <p:nvPr/>
              </p:nvGrpSpPr>
              <p:grpSpPr bwMode="auto">
                <a:xfrm>
                  <a:off x="1200" y="3264"/>
                  <a:ext cx="3360" cy="192"/>
                  <a:chOff x="1200" y="3264"/>
                  <a:chExt cx="3360" cy="192"/>
                </a:xfrm>
              </p:grpSpPr>
              <p:sp>
                <p:nvSpPr>
                  <p:cNvPr id="11368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264"/>
                    <a:ext cx="3360" cy="192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/>
                    <a:endParaRPr kumimoji="0" lang="zh-TW" altLang="zh-TW" sz="1400">
                      <a:latin typeface="Arial" charset="0"/>
                    </a:endParaRPr>
                  </a:p>
                </p:txBody>
              </p:sp>
              <p:sp>
                <p:nvSpPr>
                  <p:cNvPr id="11368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64"/>
                    <a:ext cx="118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kumimoji="0" lang="en-US" altLang="zh-TW" sz="1400">
                        <a:latin typeface="Arial" charset="0"/>
                      </a:rPr>
                      <a:t>&lt;Sunny, ?, ?, ?, ?, ?&gt;</a:t>
                    </a:r>
                  </a:p>
                </p:txBody>
              </p:sp>
              <p:sp>
                <p:nvSpPr>
                  <p:cNvPr id="11368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264"/>
                    <a:ext cx="1164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kumimoji="0" lang="en-US" altLang="zh-TW" sz="1400">
                        <a:latin typeface="Arial" charset="0"/>
                      </a:rPr>
                      <a:t>&lt;?, Warm, ?, ?, ?, ?&gt;</a:t>
                    </a:r>
                  </a:p>
                </p:txBody>
              </p:sp>
            </p:grpSp>
            <p:cxnSp>
              <p:nvCxnSpPr>
                <p:cNvPr id="113689" name="AutoShape 25"/>
                <p:cNvCxnSpPr>
                  <a:cxnSpLocks noChangeShapeType="1"/>
                  <a:stCxn id="113687" idx="0"/>
                  <a:endCxn id="113671" idx="2"/>
                </p:cNvCxnSpPr>
                <p:nvPr/>
              </p:nvCxnSpPr>
              <p:spPr bwMode="auto">
                <a:xfrm flipH="1" flipV="1">
                  <a:off x="1152" y="2784"/>
                  <a:ext cx="976" cy="4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13690" name="AutoShape 26"/>
                <p:cNvCxnSpPr>
                  <a:cxnSpLocks noChangeShapeType="1"/>
                  <a:stCxn id="113687" idx="0"/>
                  <a:endCxn id="113672" idx="2"/>
                </p:cNvCxnSpPr>
                <p:nvPr/>
              </p:nvCxnSpPr>
              <p:spPr bwMode="auto">
                <a:xfrm flipV="1">
                  <a:off x="2128" y="2784"/>
                  <a:ext cx="752" cy="4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13691" name="AutoShape 27"/>
                <p:cNvCxnSpPr>
                  <a:cxnSpLocks noChangeShapeType="1"/>
                  <a:stCxn id="113688" idx="0"/>
                  <a:endCxn id="113672" idx="2"/>
                </p:cNvCxnSpPr>
                <p:nvPr/>
              </p:nvCxnSpPr>
              <p:spPr bwMode="auto">
                <a:xfrm flipH="1" flipV="1">
                  <a:off x="2880" y="2784"/>
                  <a:ext cx="678" cy="4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13692" name="AutoShape 28"/>
                <p:cNvCxnSpPr>
                  <a:cxnSpLocks noChangeShapeType="1"/>
                  <a:stCxn id="113688" idx="0"/>
                  <a:endCxn id="113673" idx="2"/>
                </p:cNvCxnSpPr>
                <p:nvPr/>
              </p:nvCxnSpPr>
              <p:spPr bwMode="auto">
                <a:xfrm flipV="1">
                  <a:off x="3558" y="2784"/>
                  <a:ext cx="1050" cy="4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</p:grp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395288" y="4437063"/>
            <a:ext cx="8616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15000"/>
              </a:spcBef>
              <a:buClr>
                <a:srgbClr val="800000"/>
              </a:buClr>
              <a:buFontTx/>
              <a:buChar char="•"/>
            </a:pPr>
            <a:r>
              <a:rPr lang="en-US" altLang="zh-TW" sz="1800" dirty="0">
                <a:solidFill>
                  <a:srgbClr val="800000"/>
                </a:solidFill>
              </a:rPr>
              <a:t>What query should the learner make next?</a:t>
            </a:r>
          </a:p>
          <a:p>
            <a:pPr marL="342900" indent="-342900">
              <a:lnSpc>
                <a:spcPct val="130000"/>
              </a:lnSpc>
              <a:spcBef>
                <a:spcPct val="15000"/>
              </a:spcBef>
              <a:buClr>
                <a:srgbClr val="800000"/>
              </a:buClr>
              <a:buFontTx/>
              <a:buChar char="•"/>
            </a:pPr>
            <a:r>
              <a:rPr lang="en-US" altLang="zh-TW" sz="1800" dirty="0">
                <a:solidFill>
                  <a:srgbClr val="800000"/>
                </a:solidFill>
              </a:rPr>
              <a:t>How should these be classified?</a:t>
            </a:r>
          </a:p>
          <a:p>
            <a:pPr marL="742950" lvl="1" indent="-285750">
              <a:lnSpc>
                <a:spcPct val="130000"/>
              </a:lnSpc>
              <a:spcBef>
                <a:spcPct val="15000"/>
              </a:spcBef>
              <a:buClr>
                <a:srgbClr val="0000CC"/>
              </a:buClr>
              <a:buFontTx/>
              <a:buChar char="–"/>
            </a:pPr>
            <a:r>
              <a:rPr lang="en-US" altLang="zh-TW" sz="1600" dirty="0">
                <a:solidFill>
                  <a:srgbClr val="0000CC"/>
                </a:solidFill>
              </a:rPr>
              <a:t>&lt;Sunny, Warm, Normal, Strong, Cool, Change&gt;</a:t>
            </a:r>
          </a:p>
          <a:p>
            <a:pPr marL="742950" lvl="1" indent="-285750">
              <a:lnSpc>
                <a:spcPct val="130000"/>
              </a:lnSpc>
              <a:spcBef>
                <a:spcPct val="15000"/>
              </a:spcBef>
              <a:buClr>
                <a:srgbClr val="0000CC"/>
              </a:buClr>
              <a:buFontTx/>
              <a:buChar char="–"/>
            </a:pPr>
            <a:r>
              <a:rPr lang="en-US" altLang="zh-TW" sz="1600" dirty="0">
                <a:solidFill>
                  <a:srgbClr val="0000CC"/>
                </a:solidFill>
              </a:rPr>
              <a:t>&lt;Rainy, Cold, Normal, Light, Warm, Same&gt;</a:t>
            </a:r>
          </a:p>
          <a:p>
            <a:pPr marL="742950" lvl="1" indent="-285750">
              <a:lnSpc>
                <a:spcPct val="130000"/>
              </a:lnSpc>
              <a:spcBef>
                <a:spcPct val="15000"/>
              </a:spcBef>
              <a:buClr>
                <a:srgbClr val="0000CC"/>
              </a:buClr>
              <a:buFontTx/>
              <a:buChar char="–"/>
            </a:pPr>
            <a:r>
              <a:rPr lang="en-US" altLang="zh-TW" sz="1600" dirty="0">
                <a:solidFill>
                  <a:srgbClr val="0000CC"/>
                </a:solidFill>
              </a:rPr>
              <a:t>&lt;Sunny, Warm, Normal, Light, Warm, Same&gt;</a:t>
            </a:r>
          </a:p>
        </p:txBody>
      </p:sp>
    </p:spTree>
    <p:extLst>
      <p:ext uri="{BB962C8B-B14F-4D97-AF65-F5344CB8AC3E}">
        <p14:creationId xmlns:p14="http://schemas.microsoft.com/office/powerpoint/2010/main" val="30507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8933-C1C2-452A-915E-83A914B936E4}" type="slidenum">
              <a:rPr lang="en-US" altLang="zh-TW" smtClean="0"/>
              <a:pPr/>
              <a:t>31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Inductive Bias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altLang="zh-TW" dirty="0"/>
              <a:t>Inductive bias of </a:t>
            </a:r>
            <a:br>
              <a:rPr lang="en-US" altLang="zh-TW" dirty="0"/>
            </a:br>
            <a:r>
              <a:rPr lang="en-US" altLang="zh-TW" dirty="0"/>
              <a:t>CANDIDATE-ELIMINATION:</a:t>
            </a:r>
            <a:endParaRPr lang="en-US" altLang="zh-TW" sz="2800" dirty="0">
              <a:solidFill>
                <a:schemeClr val="accent1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 biased </a:t>
            </a:r>
            <a:r>
              <a:rPr lang="en-US" altLang="zh-TW" i="1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: </a:t>
            </a:r>
            <a:r>
              <a:rPr lang="en-US" altLang="zh-TW" i="1" dirty="0"/>
              <a:t>Conjunctive</a:t>
            </a:r>
            <a:r>
              <a:rPr lang="en-US" altLang="zh-TW" dirty="0"/>
              <a:t> concepts with don’t cares</a:t>
            </a:r>
          </a:p>
          <a:p>
            <a:pPr lvl="1"/>
            <a:r>
              <a:rPr lang="en-US" altLang="zh-TW" dirty="0"/>
              <a:t>The target concept is contained in the hypothesis space</a:t>
            </a:r>
          </a:p>
          <a:p>
            <a:pPr>
              <a:buFontTx/>
              <a:buNone/>
            </a:pPr>
            <a:r>
              <a:rPr lang="en-US" altLang="zh-TW" dirty="0"/>
              <a:t>   </a:t>
            </a:r>
            <a:r>
              <a:rPr lang="en-US" altLang="zh-TW" dirty="0">
                <a:solidFill>
                  <a:schemeClr val="hlink"/>
                </a:solidFill>
              </a:rPr>
              <a:t>We have biased the learner to consider only conjunctions.</a:t>
            </a:r>
          </a:p>
        </p:txBody>
      </p:sp>
    </p:spTree>
    <p:extLst>
      <p:ext uri="{BB962C8B-B14F-4D97-AF65-F5344CB8AC3E}">
        <p14:creationId xmlns:p14="http://schemas.microsoft.com/office/powerpoint/2010/main" val="6846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F7C5-C8B1-4F5A-8475-495A56EE0971}" type="slidenum">
              <a:rPr lang="en-US" altLang="zh-TW" smtClean="0"/>
              <a:pPr/>
              <a:t>32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Unbiased Learner (1/2)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Idea of an unbiased learner</a:t>
            </a:r>
          </a:p>
          <a:p>
            <a:pPr lvl="1"/>
            <a:r>
              <a:rPr lang="en-US" altLang="zh-TW" dirty="0"/>
              <a:t>Choose </a:t>
            </a:r>
            <a:r>
              <a:rPr lang="en-US" altLang="zh-TW" i="1" dirty="0"/>
              <a:t>H’</a:t>
            </a:r>
            <a:r>
              <a:rPr lang="en-US" altLang="zh-TW" dirty="0"/>
              <a:t> that express every teachable concept</a:t>
            </a:r>
            <a:endParaRPr lang="en-US" altLang="zh-TW" i="1" dirty="0"/>
          </a:p>
          <a:p>
            <a:pPr lvl="1"/>
            <a:r>
              <a:rPr lang="en-US" altLang="zh-TW" i="1" dirty="0"/>
              <a:t>i.e.</a:t>
            </a:r>
            <a:r>
              <a:rPr lang="en-US" altLang="zh-TW" dirty="0"/>
              <a:t>, </a:t>
            </a:r>
            <a:r>
              <a:rPr lang="en-US" altLang="zh-TW" i="1" dirty="0"/>
              <a:t>H’</a:t>
            </a:r>
            <a:r>
              <a:rPr lang="en-US" altLang="zh-TW" dirty="0"/>
              <a:t> is the power set of </a:t>
            </a:r>
            <a:r>
              <a:rPr lang="en-US" altLang="zh-TW" i="1" dirty="0"/>
              <a:t>X</a:t>
            </a:r>
          </a:p>
          <a:p>
            <a:r>
              <a:rPr lang="en-US" altLang="zh-TW" dirty="0"/>
              <a:t>Example from book: </a:t>
            </a:r>
            <a:r>
              <a:rPr lang="en-US" altLang="zh-TW" i="1" dirty="0" err="1"/>
              <a:t>EnjoySport</a:t>
            </a:r>
            <a:endParaRPr lang="en-US" altLang="zh-TW" i="1" dirty="0"/>
          </a:p>
          <a:p>
            <a:pPr lvl="1"/>
            <a:r>
              <a:rPr lang="en-US" altLang="zh-TW" i="1" dirty="0">
                <a:cs typeface="Times New Roman" pitchFamily="18" charset="0"/>
              </a:rPr>
              <a:t>|</a:t>
            </a:r>
            <a:r>
              <a:rPr lang="en-US" altLang="zh-TW" dirty="0">
                <a:cs typeface="Times New Roman" pitchFamily="18" charset="0"/>
              </a:rPr>
              <a:t>X</a:t>
            </a:r>
            <a:r>
              <a:rPr lang="en-US" altLang="zh-TW" i="1" dirty="0">
                <a:cs typeface="Times New Roman" pitchFamily="18" charset="0"/>
              </a:rPr>
              <a:t>| </a:t>
            </a:r>
            <a:r>
              <a:rPr lang="en-US" altLang="zh-TW" dirty="0">
                <a:cs typeface="Times New Roman" pitchFamily="18" charset="0"/>
              </a:rPr>
              <a:t>= 96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Biased space </a:t>
            </a:r>
            <a:r>
              <a:rPr lang="en-US" altLang="zh-TW" i="1" dirty="0">
                <a:cs typeface="Times New Roman" pitchFamily="18" charset="0"/>
              </a:rPr>
              <a:t>|H| </a:t>
            </a:r>
            <a:r>
              <a:rPr lang="en-US" altLang="zh-TW" dirty="0">
                <a:cs typeface="Times New Roman" pitchFamily="18" charset="0"/>
              </a:rPr>
              <a:t>= 1 + (4*3*3*3*3*3) = 973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Unbiased space </a:t>
            </a:r>
            <a:r>
              <a:rPr lang="en-US" altLang="zh-TW" i="1" dirty="0">
                <a:cs typeface="Times New Roman" pitchFamily="18" charset="0"/>
              </a:rPr>
              <a:t>|H</a:t>
            </a:r>
            <a:r>
              <a:rPr lang="en-US" altLang="zh-TW" dirty="0">
                <a:cs typeface="Times New Roman" pitchFamily="18" charset="0"/>
              </a:rPr>
              <a:t>’</a:t>
            </a:r>
            <a:r>
              <a:rPr lang="en-US" altLang="zh-TW" i="1" dirty="0">
                <a:cs typeface="Times New Roman" pitchFamily="18" charset="0"/>
              </a:rPr>
              <a:t>| </a:t>
            </a:r>
            <a:r>
              <a:rPr lang="en-US" altLang="zh-TW" dirty="0">
                <a:cs typeface="Times New Roman" pitchFamily="18" charset="0"/>
              </a:rPr>
              <a:t>=  2 </a:t>
            </a:r>
            <a:r>
              <a:rPr lang="en-US" altLang="zh-TW" i="1" baseline="50000" dirty="0">
                <a:cs typeface="Times New Roman" pitchFamily="18" charset="0"/>
              </a:rPr>
              <a:t>|</a:t>
            </a:r>
            <a:r>
              <a:rPr lang="en-US" altLang="zh-TW" baseline="50000" dirty="0">
                <a:cs typeface="Times New Roman" pitchFamily="18" charset="0"/>
              </a:rPr>
              <a:t>X</a:t>
            </a:r>
            <a:r>
              <a:rPr lang="en-US" altLang="zh-TW" i="1" baseline="50000" dirty="0">
                <a:cs typeface="Times New Roman" pitchFamily="18" charset="0"/>
              </a:rPr>
              <a:t>|</a:t>
            </a:r>
            <a:r>
              <a:rPr lang="en-US" altLang="zh-TW" i="1" dirty="0">
                <a:cs typeface="Times New Roman" pitchFamily="18" charset="0"/>
              </a:rPr>
              <a:t>  = </a:t>
            </a:r>
            <a:r>
              <a:rPr lang="en-US" altLang="zh-TW" dirty="0">
                <a:cs typeface="Times New Roman" pitchFamily="18" charset="0"/>
              </a:rPr>
              <a:t>2 </a:t>
            </a:r>
            <a:r>
              <a:rPr lang="en-US" altLang="zh-TW" baseline="50000" dirty="0">
                <a:cs typeface="Times New Roman" pitchFamily="18" charset="0"/>
              </a:rPr>
              <a:t>96</a:t>
            </a:r>
            <a:r>
              <a:rPr lang="en-US" altLang="zh-TW" i="1" dirty="0">
                <a:cs typeface="Times New Roman" pitchFamily="18" charset="0"/>
              </a:rPr>
              <a:t> </a:t>
            </a:r>
            <a:r>
              <a:rPr lang="en-US" altLang="zh-TW" i="1" dirty="0">
                <a:cs typeface="Times New Roman" pitchFamily="18" charset="0"/>
                <a:sym typeface="Symbol" pitchFamily="18" charset="2"/>
              </a:rPr>
              <a:t></a:t>
            </a:r>
            <a:r>
              <a:rPr lang="en-US" altLang="zh-TW" i="1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</a:rPr>
              <a:t>10 </a:t>
            </a:r>
            <a:r>
              <a:rPr lang="en-US" altLang="zh-TW" baseline="50000" dirty="0">
                <a:cs typeface="Times New Roman" pitchFamily="18" charset="0"/>
              </a:rPr>
              <a:t>28</a:t>
            </a:r>
            <a:r>
              <a:rPr lang="en-US" altLang="zh-TW" i="1" dirty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5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A242-C479-4CE2-BE46-695A620268E7}" type="slidenum">
              <a:rPr lang="en-US" altLang="zh-TW" smtClean="0"/>
              <a:pPr/>
              <a:t>33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Unbiased Learner (2/2)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What are S, G for the Hypothesis </a:t>
            </a:r>
            <a:r>
              <a:rPr lang="en-US" altLang="zh-TW" i="1" dirty="0"/>
              <a:t>H</a:t>
            </a:r>
            <a:r>
              <a:rPr lang="en-US" altLang="zh-TW" i="1" dirty="0" smtClean="0"/>
              <a:t>’ </a:t>
            </a:r>
            <a:r>
              <a:rPr lang="en-US" altLang="zh-TW" dirty="0" smtClean="0"/>
              <a:t>?</a:t>
            </a:r>
            <a:endParaRPr lang="en-US" altLang="zh-TW" sz="2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S </a:t>
            </a:r>
            <a:r>
              <a:rPr lang="en-US" altLang="zh-TW" dirty="0">
                <a:sym typeface="Symbol" pitchFamily="18" charset="2"/>
              </a:rPr>
              <a:t> </a:t>
            </a:r>
            <a:r>
              <a:rPr lang="en-US" altLang="zh-TW" i="1" dirty="0">
                <a:sym typeface="Symbol" pitchFamily="18" charset="2"/>
              </a:rPr>
              <a:t>disjunction of all positive examples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G </a:t>
            </a:r>
            <a:r>
              <a:rPr lang="en-US" altLang="zh-TW" dirty="0">
                <a:sym typeface="Symbol" pitchFamily="18" charset="2"/>
              </a:rPr>
              <a:t> </a:t>
            </a:r>
            <a:r>
              <a:rPr lang="en-US" altLang="zh-TW" i="1" dirty="0">
                <a:sym typeface="Symbol" pitchFamily="18" charset="2"/>
              </a:rPr>
              <a:t>conjunction of all negated negative</a:t>
            </a:r>
            <a:br>
              <a:rPr lang="en-US" altLang="zh-TW" i="1" dirty="0">
                <a:sym typeface="Symbol" pitchFamily="18" charset="2"/>
              </a:rPr>
            </a:br>
            <a:r>
              <a:rPr lang="en-US" altLang="zh-TW" i="1" dirty="0">
                <a:sym typeface="Symbol" pitchFamily="18" charset="2"/>
              </a:rPr>
              <a:t>         examples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Example: x1, x2, x3 are +; x4, x5 are -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 = x1 or x2 or x3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G = not x4 and not x5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Convergence requires all X</a:t>
            </a:r>
          </a:p>
        </p:txBody>
      </p:sp>
    </p:spTree>
    <p:extLst>
      <p:ext uri="{BB962C8B-B14F-4D97-AF65-F5344CB8AC3E}">
        <p14:creationId xmlns:p14="http://schemas.microsoft.com/office/powerpoint/2010/main" val="27845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842A-E700-4353-91FB-38308301C603}" type="slidenum">
              <a:rPr lang="en-US" altLang="zh-TW" smtClean="0"/>
              <a:pPr/>
              <a:t>34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Futility of Bias-Free Learning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en-US" altLang="zh-TW" dirty="0"/>
              <a:t>If </a:t>
            </a:r>
          </a:p>
          <a:p>
            <a:pPr lvl="1" eaLnBrk="0" hangingPunct="0"/>
            <a:r>
              <a:rPr lang="en-US" altLang="zh-TW" dirty="0">
                <a:solidFill>
                  <a:schemeClr val="tx1"/>
                </a:solidFill>
              </a:rPr>
              <a:t>learner makes no a priori assumptions on the target concept</a:t>
            </a:r>
          </a:p>
          <a:p>
            <a:pPr eaLnBrk="0" hangingPunct="0"/>
            <a:r>
              <a:rPr lang="en-US" altLang="zh-TW" dirty="0"/>
              <a:t>Then</a:t>
            </a:r>
          </a:p>
          <a:p>
            <a:pPr lvl="1" eaLnBrk="0" hangingPunct="0"/>
            <a:r>
              <a:rPr lang="en-US" altLang="zh-TW" dirty="0">
                <a:solidFill>
                  <a:schemeClr val="tx1"/>
                </a:solidFill>
              </a:rPr>
              <a:t>it has no rational basis for classifying any unseen instances</a:t>
            </a:r>
          </a:p>
          <a:p>
            <a:pPr eaLnBrk="0" hangingPunct="0"/>
            <a:r>
              <a:rPr lang="en-US" altLang="zh-TW" dirty="0">
                <a:solidFill>
                  <a:srgbClr val="FF0000"/>
                </a:solidFill>
              </a:rPr>
              <a:t>Inductive bias = prior assumptions</a:t>
            </a:r>
          </a:p>
        </p:txBody>
      </p:sp>
    </p:spTree>
    <p:extLst>
      <p:ext uri="{BB962C8B-B14F-4D97-AF65-F5344CB8AC3E}">
        <p14:creationId xmlns:p14="http://schemas.microsoft.com/office/powerpoint/2010/main" val="121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5A24-C009-4F0A-B45F-64DFACD9C670}" type="slidenum">
              <a:rPr lang="en-US" altLang="zh-TW" smtClean="0"/>
              <a:pPr/>
              <a:t>35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Notes on Inductive Bias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You can not do induction without bias.</a:t>
            </a:r>
          </a:p>
          <a:p>
            <a:r>
              <a:rPr lang="en-US" altLang="zh-TW" sz="2800" dirty="0"/>
              <a:t>Fundamental property of inductive inference:</a:t>
            </a:r>
          </a:p>
          <a:p>
            <a:pPr lvl="2"/>
            <a:r>
              <a:rPr lang="en-US" altLang="zh-TW" sz="2400" i="1" dirty="0"/>
              <a:t>A learner that makes no a priori assumptions regarding the identity of the target concept has no rational basis for classifying any unseen instances.</a:t>
            </a:r>
          </a:p>
          <a:p>
            <a:r>
              <a:rPr lang="en-US" altLang="zh-TW" sz="2800" i="1" dirty="0">
                <a:solidFill>
                  <a:schemeClr val="hlink"/>
                </a:solidFill>
              </a:rPr>
              <a:t>Inductive bias</a:t>
            </a:r>
            <a:r>
              <a:rPr lang="en-US" altLang="zh-TW" sz="2800" dirty="0"/>
              <a:t> is the set of assumptions used such that value of predicted observations would follow </a:t>
            </a:r>
            <a:r>
              <a:rPr lang="en-US" altLang="zh-TW" sz="2800" i="1" dirty="0">
                <a:solidFill>
                  <a:schemeClr val="hlink"/>
                </a:solidFill>
              </a:rPr>
              <a:t>deductively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i.e.,</a:t>
            </a:r>
            <a:r>
              <a:rPr lang="en-US" altLang="zh-TW" sz="2800" dirty="0"/>
              <a:t> provable from data).</a:t>
            </a:r>
          </a:p>
        </p:txBody>
      </p:sp>
    </p:spTree>
    <p:extLst>
      <p:ext uri="{BB962C8B-B14F-4D97-AF65-F5344CB8AC3E}">
        <p14:creationId xmlns:p14="http://schemas.microsoft.com/office/powerpoint/2010/main" val="27558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F370-5F8E-43D3-ADED-FECD33A9F288}" type="slidenum">
              <a:rPr lang="en-US" altLang="zh-TW" smtClean="0"/>
              <a:pPr/>
              <a:t>36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zh-TW"/>
              <a:t>Three Learners with</a:t>
            </a:r>
            <a:br>
              <a:rPr kumimoji="0" lang="en-US" altLang="zh-TW"/>
            </a:br>
            <a:r>
              <a:rPr kumimoji="0" lang="en-US" altLang="zh-TW"/>
              <a:t> Different Biases (1/2)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56510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0" lang="en-US" altLang="zh-TW" b="1" dirty="0"/>
              <a:t>Rote Learner</a:t>
            </a:r>
            <a:endParaRPr kumimoji="0" lang="en-US" altLang="zh-TW" dirty="0">
              <a:solidFill>
                <a:schemeClr val="accent1"/>
              </a:solidFill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US" altLang="zh-TW" sz="2000" dirty="0">
                <a:solidFill>
                  <a:srgbClr val="FF0000"/>
                </a:solidFill>
              </a:rPr>
              <a:t>No bias</a:t>
            </a:r>
            <a:r>
              <a:rPr kumimoji="0" lang="en-US" altLang="zh-TW" sz="2000" dirty="0"/>
              <a:t>: anything seen before</a:t>
            </a:r>
            <a:endParaRPr kumimoji="0" lang="en-US" altLang="zh-TW" sz="2000" u="sng" dirty="0"/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US" altLang="zh-TW" sz="2000" dirty="0"/>
              <a:t>Store examples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US" altLang="zh-TW" sz="2000" dirty="0"/>
              <a:t>Classify</a:t>
            </a:r>
            <a:r>
              <a:rPr kumimoji="0" lang="en-US" altLang="zh-TW" sz="2000" b="1" dirty="0"/>
              <a:t> x </a:t>
            </a:r>
            <a:r>
              <a:rPr kumimoji="0" lang="en-US" altLang="zh-TW" sz="2000" i="1" dirty="0"/>
              <a:t>if and only if</a:t>
            </a:r>
            <a:r>
              <a:rPr kumimoji="0" lang="en-US" altLang="zh-TW" sz="2000" dirty="0"/>
              <a:t> it matches previously observed example</a:t>
            </a:r>
            <a:endParaRPr kumimoji="0" lang="en-US" altLang="zh-TW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TW" b="1" dirty="0"/>
              <a:t>Version Space and Candidate Elimination Algorithm</a:t>
            </a:r>
            <a:endParaRPr kumimoji="0" lang="en-US" altLang="zh-TW" dirty="0">
              <a:solidFill>
                <a:schemeClr val="accent1"/>
              </a:solidFill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US" altLang="zh-TW" sz="2000" dirty="0">
                <a:solidFill>
                  <a:srgbClr val="FF0000"/>
                </a:solidFill>
              </a:rPr>
              <a:t>Stronger bias</a:t>
            </a:r>
            <a:r>
              <a:rPr kumimoji="0" lang="en-US" altLang="zh-TW" sz="2000" dirty="0"/>
              <a:t>: concepts belonging to conjunctive </a:t>
            </a:r>
            <a:r>
              <a:rPr kumimoji="0" lang="en-US" altLang="zh-TW" sz="2000" i="1" dirty="0"/>
              <a:t>H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US" altLang="zh-TW" sz="2000" dirty="0"/>
              <a:t>Store extreme generalizations and specializations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US" altLang="zh-TW" sz="2000" dirty="0"/>
              <a:t>Classify </a:t>
            </a:r>
            <a:r>
              <a:rPr kumimoji="0" lang="en-US" altLang="zh-TW" sz="2000" b="1" dirty="0"/>
              <a:t>x</a:t>
            </a:r>
            <a:r>
              <a:rPr kumimoji="0" lang="en-US" altLang="zh-TW" sz="2000" dirty="0"/>
              <a:t> </a:t>
            </a:r>
            <a:r>
              <a:rPr kumimoji="0" lang="en-US" altLang="zh-TW" sz="2000" i="1" dirty="0"/>
              <a:t>if and only if</a:t>
            </a:r>
            <a:r>
              <a:rPr kumimoji="0" lang="en-US" altLang="zh-TW" sz="2000" dirty="0"/>
              <a:t> it “falls within” </a:t>
            </a:r>
            <a:r>
              <a:rPr kumimoji="0" lang="en-US" altLang="zh-TW" sz="2000" i="1" dirty="0"/>
              <a:t>S</a:t>
            </a:r>
            <a:r>
              <a:rPr kumimoji="0" lang="en-US" altLang="zh-TW" sz="2000" dirty="0"/>
              <a:t> and </a:t>
            </a:r>
            <a:r>
              <a:rPr kumimoji="0" lang="en-US" altLang="zh-TW" sz="2000" i="1" dirty="0"/>
              <a:t>G</a:t>
            </a:r>
            <a:r>
              <a:rPr kumimoji="0" lang="en-US" altLang="zh-TW" sz="2000" dirty="0"/>
              <a:t> </a:t>
            </a:r>
            <a:r>
              <a:rPr kumimoji="0" lang="en-US" altLang="zh-TW" sz="2000" dirty="0" smtClean="0"/>
              <a:t>boundaries</a:t>
            </a:r>
            <a:endParaRPr kumimoji="0" lang="en-US" altLang="zh-TW" sz="2000" b="1" dirty="0">
              <a:solidFill>
                <a:srgbClr val="0000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1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A213-2AB8-4A9D-825D-A8151889B66A}" type="slidenum">
              <a:rPr lang="en-US" altLang="zh-TW" smtClean="0"/>
              <a:pPr/>
              <a:t>37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zh-TW"/>
              <a:t>Three Learners with</a:t>
            </a:r>
            <a:br>
              <a:rPr kumimoji="0" lang="en-US" altLang="zh-TW"/>
            </a:br>
            <a:r>
              <a:rPr kumimoji="0" lang="en-US" altLang="zh-TW"/>
              <a:t> Different Biases (2/2)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832" y="1484784"/>
            <a:ext cx="8229600" cy="475252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0" lang="en-US" altLang="zh-TW" b="1" dirty="0"/>
              <a:t>Find-S</a:t>
            </a:r>
            <a:endParaRPr kumimoji="0" lang="en-US" altLang="zh-TW" dirty="0">
              <a:solidFill>
                <a:schemeClr val="accent1"/>
              </a:solidFill>
            </a:endParaRPr>
          </a:p>
          <a:p>
            <a:pPr lvl="1">
              <a:lnSpc>
                <a:spcPct val="130000"/>
              </a:lnSpc>
            </a:pPr>
            <a:r>
              <a:rPr kumimoji="0" lang="en-US" altLang="zh-TW" dirty="0">
                <a:solidFill>
                  <a:srgbClr val="FF0000"/>
                </a:solidFill>
              </a:rPr>
              <a:t>Even stronger bias</a:t>
            </a:r>
            <a:r>
              <a:rPr kumimoji="0" lang="en-US" altLang="zh-TW" dirty="0"/>
              <a:t>: most specific hypothesis</a:t>
            </a:r>
          </a:p>
          <a:p>
            <a:pPr lvl="1">
              <a:lnSpc>
                <a:spcPct val="130000"/>
              </a:lnSpc>
            </a:pPr>
            <a:r>
              <a:rPr kumimoji="0" lang="en-US" altLang="zh-TW" dirty="0"/>
              <a:t>Prior assumption: any instance </a:t>
            </a:r>
            <a:r>
              <a:rPr kumimoji="0" lang="en-US" altLang="zh-TW" i="1" dirty="0"/>
              <a:t>not observed to be positive</a:t>
            </a:r>
            <a:r>
              <a:rPr kumimoji="0" lang="en-US" altLang="zh-TW" dirty="0"/>
              <a:t> is negative</a:t>
            </a:r>
          </a:p>
          <a:p>
            <a:pPr lvl="1">
              <a:lnSpc>
                <a:spcPct val="130000"/>
              </a:lnSpc>
            </a:pPr>
            <a:r>
              <a:rPr kumimoji="0" lang="en-US" altLang="zh-TW" dirty="0"/>
              <a:t>Classify </a:t>
            </a:r>
            <a:r>
              <a:rPr kumimoji="0" lang="en-US" altLang="zh-TW" b="1" dirty="0"/>
              <a:t>x</a:t>
            </a:r>
            <a:r>
              <a:rPr kumimoji="0" lang="en-US" altLang="zh-TW" dirty="0"/>
              <a:t> based on </a:t>
            </a:r>
            <a:r>
              <a:rPr kumimoji="0" lang="en-US" altLang="zh-TW" i="1" dirty="0"/>
              <a:t>S</a:t>
            </a:r>
            <a:r>
              <a:rPr kumimoji="0" lang="en-US" altLang="zh-TW" dirty="0"/>
              <a:t> </a:t>
            </a:r>
            <a:r>
              <a:rPr kumimoji="0" lang="en-US" altLang="zh-TW" dirty="0" smtClean="0"/>
              <a:t>set</a:t>
            </a:r>
            <a:endParaRPr kumimoji="0" lang="en-US" altLang="zh-TW" sz="2000" dirty="0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kumimoji="0" lang="en-US" altLang="zh-TW" sz="2400" dirty="0">
                <a:solidFill>
                  <a:schemeClr val="hlink"/>
                </a:solidFill>
              </a:rPr>
              <a:t>      </a:t>
            </a:r>
            <a:endParaRPr kumimoji="0" lang="en-US" altLang="zh-TW" sz="2400" dirty="0" smtClean="0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 </a:t>
            </a:r>
            <a:r>
              <a:rPr lang="en-US" altLang="zh-TW" sz="2400" dirty="0" smtClean="0">
                <a:solidFill>
                  <a:schemeClr val="hlink"/>
                </a:solidFill>
              </a:rPr>
              <a:t>    </a:t>
            </a:r>
            <a:r>
              <a:rPr kumimoji="0" lang="en-US" altLang="zh-TW" sz="2400" dirty="0" smtClean="0">
                <a:solidFill>
                  <a:schemeClr val="hlink"/>
                </a:solidFill>
              </a:rPr>
              <a:t> </a:t>
            </a:r>
            <a:r>
              <a:rPr kumimoji="0" lang="en-US" altLang="zh-TW" sz="2400" dirty="0">
                <a:solidFill>
                  <a:schemeClr val="hlink"/>
                </a:solidFill>
              </a:rPr>
              <a:t>Note: </a:t>
            </a:r>
            <a:r>
              <a:rPr lang="en-US" altLang="zh-TW" sz="2400" dirty="0">
                <a:solidFill>
                  <a:schemeClr val="hlink"/>
                </a:solidFill>
              </a:rPr>
              <a:t>Strongly biased methods:</a:t>
            </a:r>
          </a:p>
          <a:p>
            <a:pPr lvl="2"/>
            <a:r>
              <a:rPr lang="en-US" altLang="zh-TW" sz="2400" dirty="0">
                <a:solidFill>
                  <a:schemeClr val="hlink"/>
                </a:solidFill>
              </a:rPr>
              <a:t>Greater inductive leaps</a:t>
            </a:r>
          </a:p>
          <a:p>
            <a:pPr lvl="2"/>
            <a:r>
              <a:rPr lang="en-US" altLang="zh-TW" sz="2400" dirty="0">
                <a:solidFill>
                  <a:schemeClr val="hlink"/>
                </a:solidFill>
              </a:rPr>
              <a:t>Classifies more unseen instances	</a:t>
            </a:r>
          </a:p>
        </p:txBody>
      </p:sp>
    </p:spTree>
    <p:extLst>
      <p:ext uri="{BB962C8B-B14F-4D97-AF65-F5344CB8AC3E}">
        <p14:creationId xmlns:p14="http://schemas.microsoft.com/office/powerpoint/2010/main" val="5782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8F1-6C19-48AF-90C0-E607F8D4754B}" type="slidenum">
              <a:rPr lang="en-US" altLang="zh-TW" smtClean="0"/>
              <a:pPr/>
              <a:t>38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 (1/3)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776"/>
            <a:ext cx="7924800" cy="4752528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zh-TW" sz="2400" dirty="0">
                <a:solidFill>
                  <a:srgbClr val="800000"/>
                </a:solidFill>
              </a:rPr>
              <a:t>Terminology</a:t>
            </a: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Concept - function from observations to categories (so far, Boolean-valued: +/-)</a:t>
            </a: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Target (function) - true function </a:t>
            </a:r>
            <a:r>
              <a:rPr lang="en-US" altLang="zh-TW" sz="2000" i="1" dirty="0">
                <a:solidFill>
                  <a:srgbClr val="0000CC"/>
                </a:solidFill>
              </a:rPr>
              <a:t>f</a:t>
            </a:r>
            <a:endParaRPr lang="en-US" altLang="zh-TW" sz="20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Hypothesis - proposed function </a:t>
            </a:r>
            <a:r>
              <a:rPr lang="en-US" altLang="zh-TW" sz="2000" i="1" dirty="0">
                <a:solidFill>
                  <a:srgbClr val="0000CC"/>
                </a:solidFill>
              </a:rPr>
              <a:t>h</a:t>
            </a:r>
            <a:r>
              <a:rPr lang="en-US" altLang="zh-TW" sz="2000" dirty="0">
                <a:solidFill>
                  <a:srgbClr val="0000CC"/>
                </a:solidFill>
              </a:rPr>
              <a:t> believed to be similar to </a:t>
            </a:r>
            <a:r>
              <a:rPr lang="en-US" altLang="zh-TW" sz="2000" i="1" dirty="0">
                <a:solidFill>
                  <a:srgbClr val="0000CC"/>
                </a:solidFill>
              </a:rPr>
              <a:t>f</a:t>
            </a:r>
            <a:endParaRPr lang="en-US" altLang="zh-TW" sz="20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Hypothesis space - space of all hypotheses that can be generated by the learning system</a:t>
            </a: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Example - tuples of the form &lt;</a:t>
            </a:r>
            <a:r>
              <a:rPr lang="en-US" altLang="zh-TW" sz="2000" b="1" dirty="0">
                <a:solidFill>
                  <a:srgbClr val="0000CC"/>
                </a:solidFill>
              </a:rPr>
              <a:t>x</a:t>
            </a:r>
            <a:r>
              <a:rPr lang="en-US" altLang="zh-TW" sz="2000" i="1" dirty="0">
                <a:solidFill>
                  <a:srgbClr val="0000CC"/>
                </a:solidFill>
              </a:rPr>
              <a:t>, f(</a:t>
            </a:r>
            <a:r>
              <a:rPr lang="en-US" altLang="zh-TW" sz="2000" b="1" dirty="0">
                <a:solidFill>
                  <a:srgbClr val="0000CC"/>
                </a:solidFill>
              </a:rPr>
              <a:t>x</a:t>
            </a:r>
            <a:r>
              <a:rPr lang="en-US" altLang="zh-TW" sz="2000" i="1" dirty="0">
                <a:solidFill>
                  <a:srgbClr val="0000CC"/>
                </a:solidFill>
              </a:rPr>
              <a:t>)</a:t>
            </a:r>
            <a:r>
              <a:rPr lang="en-US" altLang="zh-TW" sz="2000" dirty="0">
                <a:solidFill>
                  <a:srgbClr val="0000CC"/>
                </a:solidFill>
              </a:rPr>
              <a:t>&gt;</a:t>
            </a: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Instance space - space of all possible examples</a:t>
            </a:r>
            <a:r>
              <a:rPr lang="en-US" altLang="zh-TW" sz="2000" dirty="0">
                <a:solidFill>
                  <a:srgbClr val="800000"/>
                </a:solidFill>
              </a:rPr>
              <a:t> </a:t>
            </a:r>
            <a:endParaRPr lang="en-US" altLang="zh-TW" sz="20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Consistent hypothesis - one that correctly predicts observed examples</a:t>
            </a: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Version space - space of all consistent (or </a:t>
            </a:r>
            <a:r>
              <a:rPr lang="en-US" altLang="zh-TW" sz="2000" dirty="0" err="1" smtClean="0">
                <a:solidFill>
                  <a:srgbClr val="0000CC"/>
                </a:solidFill>
              </a:rPr>
              <a:t>satisfiable</a:t>
            </a:r>
            <a:r>
              <a:rPr lang="en-US" altLang="zh-TW" sz="2000" dirty="0" smtClean="0">
                <a:solidFill>
                  <a:srgbClr val="0000CC"/>
                </a:solidFill>
              </a:rPr>
              <a:t>) </a:t>
            </a:r>
            <a:r>
              <a:rPr lang="en-US" altLang="zh-TW" sz="2000" dirty="0">
                <a:solidFill>
                  <a:srgbClr val="0000CC"/>
                </a:solidFill>
              </a:rPr>
              <a:t>hypotheses</a:t>
            </a:r>
            <a:endParaRPr lang="en-US" altLang="zh-TW" sz="2000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E64-0962-4FF8-BC44-AD31AA937646}" type="slidenum">
              <a:rPr lang="en-US" altLang="zh-TW" smtClean="0"/>
              <a:pPr/>
              <a:t>39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 (2/3)</a:t>
            </a:r>
            <a:endParaRPr lang="en-US" altLang="zh-TW" sz="3200">
              <a:solidFill>
                <a:srgbClr val="80000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990000"/>
              </a:buClr>
            </a:pPr>
            <a:r>
              <a:rPr lang="en-US" altLang="zh-TW" sz="2400" dirty="0">
                <a:solidFill>
                  <a:srgbClr val="800000"/>
                </a:solidFill>
              </a:rPr>
              <a:t>Concept Learning as Search through </a:t>
            </a:r>
            <a:r>
              <a:rPr lang="en-US" altLang="zh-TW" sz="2400" i="1" dirty="0">
                <a:solidFill>
                  <a:srgbClr val="800000"/>
                </a:solidFill>
              </a:rPr>
              <a:t>H</a:t>
            </a: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Hypothesis space </a:t>
            </a:r>
            <a:r>
              <a:rPr lang="en-US" altLang="zh-TW" sz="2000" i="1" dirty="0">
                <a:solidFill>
                  <a:srgbClr val="0000CC"/>
                </a:solidFill>
              </a:rPr>
              <a:t>H</a:t>
            </a:r>
            <a:r>
              <a:rPr lang="en-US" altLang="zh-TW" sz="2000" dirty="0">
                <a:solidFill>
                  <a:srgbClr val="0000CC"/>
                </a:solidFill>
              </a:rPr>
              <a:t> as a state space</a:t>
            </a: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Learning: finding the correct hypothesis</a:t>
            </a:r>
          </a:p>
          <a:p>
            <a:pPr>
              <a:lnSpc>
                <a:spcPct val="120000"/>
              </a:lnSpc>
              <a:buClr>
                <a:srgbClr val="0000CC"/>
              </a:buClr>
            </a:pPr>
            <a:r>
              <a:rPr lang="en-US" altLang="zh-TW" sz="2400" dirty="0">
                <a:solidFill>
                  <a:srgbClr val="800000"/>
                </a:solidFill>
              </a:rPr>
              <a:t>General-to-Specific Ordering over </a:t>
            </a:r>
            <a:r>
              <a:rPr lang="en-US" altLang="zh-TW" sz="2400" i="1" dirty="0">
                <a:solidFill>
                  <a:srgbClr val="800000"/>
                </a:solidFill>
              </a:rPr>
              <a:t>H</a:t>
            </a:r>
            <a:endParaRPr lang="en-US" altLang="zh-TW" sz="2400" dirty="0">
              <a:solidFill>
                <a:srgbClr val="800000"/>
              </a:solidFill>
            </a:endParaRP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Partially-ordered set: </a:t>
            </a:r>
            <a:r>
              <a:rPr lang="en-US" altLang="zh-TW" sz="2000" dirty="0" err="1">
                <a:solidFill>
                  <a:srgbClr val="0000CC"/>
                </a:solidFill>
              </a:rPr>
              <a:t>more_general_than_or_equal_to</a:t>
            </a:r>
            <a:r>
              <a:rPr lang="en-US" altLang="zh-TW" sz="2000" dirty="0">
                <a:solidFill>
                  <a:srgbClr val="0000CC"/>
                </a:solidFill>
              </a:rPr>
              <a:t> relation</a:t>
            </a: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Upper and lower bounds in </a:t>
            </a:r>
            <a:r>
              <a:rPr lang="en-US" altLang="zh-TW" sz="2000" i="1" dirty="0">
                <a:solidFill>
                  <a:srgbClr val="0000CC"/>
                </a:solidFill>
              </a:rPr>
              <a:t>H</a:t>
            </a:r>
          </a:p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zh-TW" sz="2400" dirty="0">
                <a:solidFill>
                  <a:srgbClr val="800000"/>
                </a:solidFill>
              </a:rPr>
              <a:t>Algorithms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</a:pPr>
            <a:r>
              <a:rPr lang="en-US" altLang="zh-TW" sz="2000" i="1" dirty="0">
                <a:solidFill>
                  <a:srgbClr val="0000CC"/>
                </a:solidFill>
              </a:rPr>
              <a:t>Find-S</a:t>
            </a:r>
            <a:endParaRPr lang="en-US" altLang="zh-TW" sz="20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buClr>
                <a:schemeClr val="accent1"/>
              </a:buClr>
            </a:pPr>
            <a:r>
              <a:rPr lang="en-US" altLang="zh-TW" sz="2000" i="1" dirty="0">
                <a:solidFill>
                  <a:srgbClr val="0000CC"/>
                </a:solidFill>
              </a:rPr>
              <a:t>List-Then-Elimination</a:t>
            </a:r>
            <a:endParaRPr lang="en-US" altLang="zh-TW" sz="20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buClr>
                <a:schemeClr val="accent1"/>
              </a:buClr>
            </a:pPr>
            <a:r>
              <a:rPr lang="en-US" altLang="zh-TW" sz="2000" i="1" dirty="0">
                <a:solidFill>
                  <a:srgbClr val="0000CC"/>
                </a:solidFill>
              </a:rPr>
              <a:t>Candidate Elimination</a:t>
            </a:r>
            <a:endParaRPr lang="en-US" altLang="zh-TW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70DE-E4F4-4710-8D8A-AF0F9C8C21EC}" type="slidenum">
              <a:rPr lang="en-US" altLang="zh-TW" smtClean="0"/>
              <a:pPr/>
              <a:t>4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Concept Learning and </a:t>
            </a:r>
            <a:br>
              <a:rPr lang="en-US" altLang="zh-TW"/>
            </a:br>
            <a:r>
              <a:rPr lang="en-US" altLang="zh-TW"/>
              <a:t>    Related Terminology (2/9)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400" b="1" dirty="0"/>
              <a:t>Attributes, Instances, Target Concepts</a:t>
            </a:r>
            <a:endParaRPr lang="en-US" altLang="zh-TW" sz="2000" b="1" dirty="0"/>
          </a:p>
          <a:p>
            <a:pPr lvl="1">
              <a:lnSpc>
                <a:spcPct val="110000"/>
              </a:lnSpc>
            </a:pPr>
            <a:r>
              <a:rPr lang="en-US" altLang="zh-TW" sz="2000" dirty="0"/>
              <a:t>Example from book : </a:t>
            </a:r>
            <a:r>
              <a:rPr lang="en-US" altLang="zh-TW" sz="2000" i="1" dirty="0" err="1"/>
              <a:t>EnjoySport</a:t>
            </a:r>
            <a:endParaRPr lang="en-US" altLang="zh-TW" sz="2000" i="1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603375" y="2366963"/>
          <a:ext cx="6099175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文件" r:id="rId3" imgW="6576819" imgH="1633109" progId="Word.Document.8">
                  <p:embed/>
                </p:oleObj>
              </mc:Choice>
              <mc:Fallback>
                <p:oleObj name="文件" r:id="rId3" imgW="6576819" imgH="16331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366963"/>
                        <a:ext cx="6099175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838200" y="3733800"/>
            <a:ext cx="77724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en-US" altLang="zh-TW" sz="2000" b="1" dirty="0"/>
              <a:t> </a:t>
            </a:r>
            <a:r>
              <a:rPr lang="en-US" altLang="zh-TW" sz="1800" b="1" dirty="0"/>
              <a:t>4 </a:t>
            </a:r>
            <a:r>
              <a:rPr lang="en-US" altLang="zh-TW" sz="1800" b="1" dirty="0">
                <a:solidFill>
                  <a:srgbClr val="FF0000"/>
                </a:solidFill>
              </a:rPr>
              <a:t>instances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en-US" altLang="zh-TW" sz="1800" b="1" dirty="0"/>
              <a:t> 6 </a:t>
            </a:r>
            <a:r>
              <a:rPr lang="en-US" altLang="zh-TW" sz="1800" b="1" dirty="0">
                <a:solidFill>
                  <a:srgbClr val="FF0000"/>
                </a:solidFill>
              </a:rPr>
              <a:t>attributes</a:t>
            </a:r>
            <a:r>
              <a:rPr lang="en-US" altLang="zh-TW" sz="1800" b="1" dirty="0"/>
              <a:t> : each attribute takes on certain values</a:t>
            </a:r>
            <a:endParaRPr lang="en-US" altLang="zh-TW" sz="1800" b="1" dirty="0">
              <a:solidFill>
                <a:schemeClr val="accent1"/>
              </a:solidFill>
            </a:endParaRPr>
          </a:p>
          <a:p>
            <a:pPr lvl="3" eaLnBrk="0" hangingPunct="0">
              <a:lnSpc>
                <a:spcPct val="80000"/>
              </a:lnSpc>
              <a:spcBef>
                <a:spcPct val="10000"/>
              </a:spcBef>
              <a:buSzPct val="70000"/>
              <a:buFont typeface="Wingdings" pitchFamily="2" charset="2"/>
              <a:buChar char="§"/>
            </a:pPr>
            <a:r>
              <a:rPr kumimoji="0" lang="en-US" altLang="zh-TW" sz="1600" i="1" dirty="0">
                <a:solidFill>
                  <a:schemeClr val="accent1"/>
                </a:solidFill>
              </a:rPr>
              <a:t>Sky</a:t>
            </a:r>
            <a:r>
              <a:rPr kumimoji="0" lang="en-US" altLang="zh-TW" sz="1600" dirty="0">
                <a:solidFill>
                  <a:schemeClr val="accent1"/>
                </a:solidFill>
              </a:rPr>
              <a:t>:	                      </a:t>
            </a:r>
            <a:r>
              <a:rPr kumimoji="0" lang="en-US" altLang="zh-TW" sz="1600" dirty="0">
                <a:solidFill>
                  <a:schemeClr val="hlink"/>
                </a:solidFill>
              </a:rPr>
              <a:t>{Sunny, Cloudy, Rainy}</a:t>
            </a:r>
          </a:p>
          <a:p>
            <a:pPr lvl="3" eaLnBrk="0" hangingPunct="0">
              <a:lnSpc>
                <a:spcPct val="80000"/>
              </a:lnSpc>
              <a:spcBef>
                <a:spcPct val="10000"/>
              </a:spcBef>
              <a:buSzPct val="70000"/>
              <a:buFont typeface="Wingdings" pitchFamily="2" charset="2"/>
              <a:buChar char="§"/>
            </a:pPr>
            <a:r>
              <a:rPr kumimoji="0" lang="en-US" altLang="zh-TW" sz="1600" i="1" dirty="0" err="1">
                <a:solidFill>
                  <a:schemeClr val="accent1"/>
                </a:solidFill>
              </a:rPr>
              <a:t>AirTemp</a:t>
            </a:r>
            <a:r>
              <a:rPr kumimoji="0" lang="en-US" altLang="zh-TW" sz="1600" dirty="0">
                <a:solidFill>
                  <a:schemeClr val="accent1"/>
                </a:solidFill>
              </a:rPr>
              <a:t>:	    </a:t>
            </a:r>
            <a:r>
              <a:rPr kumimoji="0" lang="en-US" altLang="zh-TW" sz="1600" dirty="0">
                <a:solidFill>
                  <a:schemeClr val="hlink"/>
                </a:solidFill>
              </a:rPr>
              <a:t>{Warm, Cold}</a:t>
            </a:r>
          </a:p>
          <a:p>
            <a:pPr lvl="3" eaLnBrk="0" hangingPunct="0">
              <a:lnSpc>
                <a:spcPct val="80000"/>
              </a:lnSpc>
              <a:spcBef>
                <a:spcPct val="10000"/>
              </a:spcBef>
              <a:buSzPct val="70000"/>
              <a:buFont typeface="Wingdings" pitchFamily="2" charset="2"/>
              <a:buChar char="§"/>
            </a:pPr>
            <a:r>
              <a:rPr kumimoji="0" lang="en-US" altLang="zh-TW" sz="1600" i="1" dirty="0">
                <a:solidFill>
                  <a:schemeClr val="accent1"/>
                </a:solidFill>
              </a:rPr>
              <a:t>Humidity</a:t>
            </a:r>
            <a:r>
              <a:rPr kumimoji="0" lang="en-US" altLang="zh-TW" sz="1600" dirty="0">
                <a:solidFill>
                  <a:schemeClr val="accent1"/>
                </a:solidFill>
              </a:rPr>
              <a:t>:	    </a:t>
            </a:r>
            <a:r>
              <a:rPr kumimoji="0" lang="en-US" altLang="zh-TW" sz="1600" dirty="0">
                <a:solidFill>
                  <a:schemeClr val="hlink"/>
                </a:solidFill>
              </a:rPr>
              <a:t>{Normal, High}</a:t>
            </a:r>
          </a:p>
          <a:p>
            <a:pPr lvl="3" eaLnBrk="0" hangingPunct="0">
              <a:lnSpc>
                <a:spcPct val="80000"/>
              </a:lnSpc>
              <a:spcBef>
                <a:spcPct val="10000"/>
              </a:spcBef>
              <a:buSzPct val="70000"/>
              <a:buFont typeface="Wingdings" pitchFamily="2" charset="2"/>
              <a:buChar char="§"/>
            </a:pPr>
            <a:r>
              <a:rPr kumimoji="0" lang="en-US" altLang="zh-TW" sz="1600" i="1" dirty="0">
                <a:solidFill>
                  <a:schemeClr val="accent1"/>
                </a:solidFill>
              </a:rPr>
              <a:t>Wind</a:t>
            </a:r>
            <a:r>
              <a:rPr kumimoji="0" lang="en-US" altLang="zh-TW" sz="1600" dirty="0">
                <a:solidFill>
                  <a:schemeClr val="accent1"/>
                </a:solidFill>
              </a:rPr>
              <a:t>:	    </a:t>
            </a:r>
            <a:r>
              <a:rPr kumimoji="0" lang="en-US" altLang="zh-TW" sz="1600" dirty="0">
                <a:solidFill>
                  <a:schemeClr val="hlink"/>
                </a:solidFill>
              </a:rPr>
              <a:t>{Strong, Light}</a:t>
            </a:r>
          </a:p>
          <a:p>
            <a:pPr lvl="3" eaLnBrk="0" hangingPunct="0">
              <a:lnSpc>
                <a:spcPct val="80000"/>
              </a:lnSpc>
              <a:spcBef>
                <a:spcPct val="10000"/>
              </a:spcBef>
              <a:buSzPct val="70000"/>
              <a:buFont typeface="Wingdings" pitchFamily="2" charset="2"/>
              <a:buChar char="§"/>
            </a:pPr>
            <a:r>
              <a:rPr kumimoji="0" lang="en-US" altLang="zh-TW" sz="1600" i="1" dirty="0">
                <a:solidFill>
                  <a:schemeClr val="accent1"/>
                </a:solidFill>
              </a:rPr>
              <a:t>Water</a:t>
            </a:r>
            <a:r>
              <a:rPr kumimoji="0" lang="en-US" altLang="zh-TW" sz="1600" dirty="0">
                <a:solidFill>
                  <a:schemeClr val="accent1"/>
                </a:solidFill>
              </a:rPr>
              <a:t>:	    </a:t>
            </a:r>
            <a:r>
              <a:rPr kumimoji="0" lang="en-US" altLang="zh-TW" sz="1600" dirty="0">
                <a:solidFill>
                  <a:schemeClr val="hlink"/>
                </a:solidFill>
              </a:rPr>
              <a:t>{Warm, Cool}</a:t>
            </a:r>
          </a:p>
          <a:p>
            <a:pPr lvl="3" eaLnBrk="0" hangingPunct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kumimoji="0" lang="en-US" altLang="zh-TW" sz="1600" i="1" dirty="0">
                <a:solidFill>
                  <a:schemeClr val="accent1"/>
                </a:solidFill>
              </a:rPr>
              <a:t>Forecast</a:t>
            </a:r>
            <a:r>
              <a:rPr kumimoji="0" lang="en-US" altLang="zh-TW" sz="1600" dirty="0">
                <a:solidFill>
                  <a:schemeClr val="accent1"/>
                </a:solidFill>
              </a:rPr>
              <a:t>:	    </a:t>
            </a:r>
            <a:r>
              <a:rPr kumimoji="0" lang="en-US" altLang="zh-TW" sz="1600" dirty="0">
                <a:solidFill>
                  <a:schemeClr val="hlink"/>
                </a:solidFill>
              </a:rPr>
              <a:t>{Same, Change}</a:t>
            </a:r>
            <a:r>
              <a:rPr kumimoji="0" lang="en-US" altLang="zh-TW" sz="1600" dirty="0">
                <a:solidFill>
                  <a:schemeClr val="accent1"/>
                </a:solidFill>
              </a:rPr>
              <a:t> </a:t>
            </a:r>
            <a:endParaRPr lang="en-US" altLang="zh-TW" sz="1600" b="1" dirty="0"/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en-US" altLang="zh-TW" sz="2000" b="1" dirty="0"/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target</a:t>
            </a:r>
            <a:r>
              <a:rPr lang="en-US" altLang="zh-TW" sz="1800" b="1" dirty="0"/>
              <a:t> concept : </a:t>
            </a:r>
            <a:r>
              <a:rPr kumimoji="0" lang="en-US" altLang="zh-TW" sz="1800" i="1" dirty="0" err="1">
                <a:solidFill>
                  <a:schemeClr val="accent1"/>
                </a:solidFill>
              </a:rPr>
              <a:t>EnjoySport</a:t>
            </a:r>
            <a:r>
              <a:rPr kumimoji="0" lang="en-US" altLang="zh-TW" sz="1800" i="1" dirty="0">
                <a:solidFill>
                  <a:schemeClr val="accent1"/>
                </a:solidFill>
              </a:rPr>
              <a:t>:  </a:t>
            </a:r>
            <a:r>
              <a:rPr kumimoji="0" lang="en-US" altLang="zh-TW" sz="1800" dirty="0">
                <a:solidFill>
                  <a:schemeClr val="hlink"/>
                </a:solidFill>
              </a:rPr>
              <a:t>{Yes, No}</a:t>
            </a:r>
          </a:p>
        </p:txBody>
      </p:sp>
    </p:spTree>
    <p:extLst>
      <p:ext uri="{BB962C8B-B14F-4D97-AF65-F5344CB8AC3E}">
        <p14:creationId xmlns:p14="http://schemas.microsoft.com/office/powerpoint/2010/main" val="39811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D075-D2D5-4F6C-BDC7-F5430833712E}" type="slidenum">
              <a:rPr lang="en-US" altLang="zh-TW" smtClean="0"/>
              <a:pPr/>
              <a:t>40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(3/3)</a:t>
            </a:r>
            <a:endParaRPr lang="en-US" altLang="zh-TW" sz="3200" dirty="0">
              <a:solidFill>
                <a:srgbClr val="80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rgbClr val="800000"/>
              </a:buClr>
            </a:pPr>
            <a:r>
              <a:rPr lang="en-US" altLang="zh-TW" sz="2400" dirty="0">
                <a:solidFill>
                  <a:srgbClr val="800000"/>
                </a:solidFill>
              </a:rPr>
              <a:t>Version Space and Candidate Elimination Algorithm</a:t>
            </a: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sz="2000" i="1" dirty="0">
                <a:solidFill>
                  <a:srgbClr val="0000CC"/>
                </a:solidFill>
              </a:rPr>
              <a:t>S</a:t>
            </a:r>
            <a:r>
              <a:rPr lang="en-US" altLang="zh-TW" sz="2000" dirty="0">
                <a:solidFill>
                  <a:srgbClr val="0000CC"/>
                </a:solidFill>
              </a:rPr>
              <a:t> and </a:t>
            </a:r>
            <a:r>
              <a:rPr lang="en-US" altLang="zh-TW" sz="2000" i="1" dirty="0">
                <a:solidFill>
                  <a:srgbClr val="0000CC"/>
                </a:solidFill>
              </a:rPr>
              <a:t>G</a:t>
            </a:r>
            <a:r>
              <a:rPr lang="en-US" altLang="zh-TW" sz="2000" dirty="0">
                <a:solidFill>
                  <a:srgbClr val="0000CC"/>
                </a:solidFill>
              </a:rPr>
              <a:t> boundaries characterize learner</a:t>
            </a:r>
            <a:r>
              <a:rPr lang="en-US" altLang="zh-TW" sz="2000" dirty="0">
                <a:solidFill>
                  <a:srgbClr val="0000CC"/>
                </a:solidFill>
                <a:latin typeface="Arial"/>
              </a:rPr>
              <a:t>’</a:t>
            </a:r>
            <a:r>
              <a:rPr lang="en-US" altLang="zh-TW" sz="2000" dirty="0">
                <a:solidFill>
                  <a:srgbClr val="0000CC"/>
                </a:solidFill>
              </a:rPr>
              <a:t>s uncertainty</a:t>
            </a: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Version space can be used to make predictions over unseen cases</a:t>
            </a:r>
          </a:p>
          <a:p>
            <a:pPr lvl="1">
              <a:lnSpc>
                <a:spcPct val="12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Learner can generate useful queries</a:t>
            </a:r>
          </a:p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zh-TW" sz="2400" dirty="0">
                <a:solidFill>
                  <a:srgbClr val="800000"/>
                </a:solidFill>
              </a:rPr>
              <a:t>Inductive Learning</a:t>
            </a: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Inductive generalization - process of generating hypotheses that describe cases not yet observed</a:t>
            </a:r>
          </a:p>
          <a:p>
            <a:pPr lvl="1">
              <a:lnSpc>
                <a:spcPct val="110000"/>
              </a:lnSpc>
              <a:buClr>
                <a:srgbClr val="0000CC"/>
              </a:buClr>
            </a:pPr>
            <a:r>
              <a:rPr lang="en-US" altLang="zh-TW" sz="2000" dirty="0">
                <a:solidFill>
                  <a:srgbClr val="0000CC"/>
                </a:solidFill>
              </a:rPr>
              <a:t>Inductive leaps possible only if learner is </a:t>
            </a:r>
            <a:r>
              <a:rPr lang="en-US" altLang="zh-TW" sz="2000" dirty="0" smtClean="0">
                <a:solidFill>
                  <a:srgbClr val="0000CC"/>
                </a:solidFill>
              </a:rPr>
              <a:t>biased</a:t>
            </a:r>
            <a:endParaRPr lang="en-US" altLang="zh-TW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415-83B0-42FA-87D7-CA5D9FF2CBA0}" type="slidenum">
              <a:rPr lang="en-US" altLang="zh-TW" smtClean="0"/>
              <a:pPr/>
              <a:t>5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Concept Learning and </a:t>
            </a:r>
            <a:br>
              <a:rPr lang="en-US" altLang="zh-TW"/>
            </a:br>
            <a:r>
              <a:rPr lang="en-US" altLang="zh-TW"/>
              <a:t>    Related Terminology (3/9)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 dirty="0"/>
              <a:t>Attributes</a:t>
            </a:r>
            <a:endParaRPr lang="en-US" altLang="zh-TW" sz="2800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rgbClr val="0066FF"/>
                </a:solidFill>
              </a:rPr>
              <a:t>Elementary properties of instances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Suppose that there are a total of </a:t>
            </a:r>
            <a:r>
              <a:rPr lang="en-US" altLang="zh-TW" sz="2400" i="1" dirty="0" smtClean="0"/>
              <a:t>M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attributes.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Each attribute has </a:t>
            </a:r>
            <a:r>
              <a:rPr lang="en-US" altLang="zh-TW" sz="2400" i="1" dirty="0" smtClean="0"/>
              <a:t>m</a:t>
            </a:r>
            <a:r>
              <a:rPr lang="en-US" altLang="zh-TW" sz="2400" i="1" baseline="-25000" dirty="0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states 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Nominal values; symbolic values; Discretized values</a:t>
            </a:r>
            <a:r>
              <a:rPr lang="en-US" altLang="zh-TW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/>
              <a:t>(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labels the attribute number)</a:t>
            </a:r>
          </a:p>
          <a:p>
            <a:pPr>
              <a:lnSpc>
                <a:spcPct val="80000"/>
              </a:lnSpc>
            </a:pPr>
            <a:r>
              <a:rPr lang="en-US" altLang="zh-TW" sz="2800" b="1" dirty="0"/>
              <a:t>Instances</a:t>
            </a:r>
          </a:p>
          <a:p>
            <a:pPr lvl="1">
              <a:lnSpc>
                <a:spcPct val="8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x</a:t>
            </a:r>
            <a:r>
              <a:rPr lang="en-US" altLang="zh-TW" sz="2400" dirty="0"/>
              <a:t> is an </a:t>
            </a:r>
            <a:r>
              <a:rPr lang="en-US" altLang="zh-TW" sz="2400" i="1" dirty="0"/>
              <a:t>instance</a:t>
            </a:r>
            <a:r>
              <a:rPr lang="en-US" altLang="zh-TW" sz="2400" dirty="0"/>
              <a:t> described by a set of </a:t>
            </a:r>
            <a:r>
              <a:rPr lang="en-US" altLang="zh-TW" sz="2400" i="1" dirty="0"/>
              <a:t>attributes</a:t>
            </a:r>
            <a:endParaRPr lang="en-US" altLang="zh-TW" sz="2400" dirty="0"/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The whole space of instances is denoted X.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Let </a:t>
            </a:r>
            <a:r>
              <a:rPr lang="en-US" altLang="zh-TW" sz="2400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Size of instance space </a:t>
            </a:r>
            <a:r>
              <a:rPr lang="en-US" altLang="zh-TW" sz="2400" dirty="0">
                <a:solidFill>
                  <a:srgbClr val="FF0000"/>
                </a:solidFill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altLang="zh-TW" sz="2000" dirty="0"/>
              <a:t> then	</a:t>
            </a:r>
            <a:r>
              <a:rPr lang="en-US" altLang="zh-TW" sz="2000" dirty="0" smtClean="0"/>
              <a:t>N</a:t>
            </a:r>
            <a:r>
              <a:rPr lang="en-US" altLang="zh-TW" sz="2000" i="1" dirty="0" smtClean="0"/>
              <a:t> </a:t>
            </a:r>
            <a:r>
              <a:rPr lang="en-US" altLang="zh-TW" sz="2000" i="1" dirty="0"/>
              <a:t>=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m</a:t>
            </a:r>
            <a:r>
              <a:rPr lang="en-US" altLang="zh-TW" sz="2000" i="1" baseline="-25000" dirty="0" smtClean="0"/>
              <a:t>1  </a:t>
            </a:r>
            <a:r>
              <a:rPr lang="en-US" altLang="zh-TW" sz="2000" dirty="0" smtClean="0">
                <a:sym typeface="Symbol" panose="05050102010706020507" pitchFamily="18" charset="2"/>
              </a:rPr>
              <a:t></a:t>
            </a:r>
            <a:r>
              <a:rPr lang="en-US" altLang="zh-TW" sz="2000" i="1" dirty="0" smtClean="0"/>
              <a:t>  m</a:t>
            </a:r>
            <a:r>
              <a:rPr lang="en-US" altLang="zh-TW" sz="2000" i="1" baseline="-25000" dirty="0" smtClean="0"/>
              <a:t>2</a:t>
            </a:r>
            <a:r>
              <a:rPr lang="en-US" altLang="zh-TW" sz="2000" i="1" dirty="0" smtClean="0"/>
              <a:t> </a:t>
            </a:r>
            <a:r>
              <a:rPr lang="en-US" altLang="zh-TW" dirty="0">
                <a:sym typeface="Symbol" panose="05050102010706020507" pitchFamily="18" charset="2"/>
              </a:rPr>
              <a:t></a:t>
            </a:r>
            <a:r>
              <a:rPr lang="en-US" altLang="zh-TW" i="1" dirty="0"/>
              <a:t> </a:t>
            </a:r>
            <a:r>
              <a:rPr lang="en-US" altLang="zh-TW" i="1" dirty="0" smtClean="0"/>
              <a:t>m</a:t>
            </a:r>
            <a:r>
              <a:rPr lang="en-US" altLang="zh-TW" i="1" baseline="-25000" dirty="0" smtClean="0"/>
              <a:t>3</a:t>
            </a:r>
            <a:r>
              <a:rPr lang="en-US" altLang="zh-TW" sz="2000" i="1" dirty="0" smtClean="0"/>
              <a:t>... </a:t>
            </a:r>
            <a:r>
              <a:rPr lang="en-US" altLang="zh-TW" i="1" dirty="0" smtClean="0"/>
              <a:t>m</a:t>
            </a:r>
            <a:r>
              <a:rPr lang="en-US" altLang="zh-TW" sz="2000" i="1" baseline="-25000" dirty="0" smtClean="0"/>
              <a:t>M-1</a:t>
            </a:r>
            <a:r>
              <a:rPr lang="en-US" altLang="zh-TW" sz="2000" i="1" dirty="0" smtClean="0"/>
              <a:t>  </a:t>
            </a:r>
            <a:r>
              <a:rPr lang="en-US" altLang="zh-TW" sz="2000" i="1" dirty="0" err="1" smtClean="0"/>
              <a:t>m</a:t>
            </a:r>
            <a:r>
              <a:rPr lang="en-US" altLang="zh-TW" sz="2000" i="1" baseline="-25000" dirty="0" err="1" smtClean="0"/>
              <a:t>M</a:t>
            </a:r>
            <a:endParaRPr lang="en-US" altLang="zh-TW" sz="2000" i="1" baseline="-25000" dirty="0">
              <a:solidFill>
                <a:srgbClr val="FF33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A particular instance, </a:t>
            </a:r>
            <a:r>
              <a:rPr lang="en-US" altLang="zh-TW" sz="2400" b="1" dirty="0"/>
              <a:t>x</a:t>
            </a:r>
            <a:r>
              <a:rPr lang="en-US" altLang="zh-TW" sz="2400" dirty="0"/>
              <a:t>, in this space, X, is one of these </a:t>
            </a:r>
            <a:r>
              <a:rPr lang="en-US" altLang="zh-TW" sz="2400" dirty="0" smtClean="0"/>
              <a:t>N </a:t>
            </a:r>
            <a:r>
              <a:rPr lang="en-US" altLang="zh-TW" sz="2400" dirty="0"/>
              <a:t>combinations. </a:t>
            </a:r>
          </a:p>
          <a:p>
            <a:pPr lvl="1">
              <a:lnSpc>
                <a:spcPct val="90000"/>
              </a:lnSpc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4012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352E-EDBE-45D2-BF32-ECA084E3238D}" type="slidenum">
              <a:rPr lang="en-US" altLang="zh-TW" smtClean="0"/>
              <a:pPr/>
              <a:t>6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Concept Learning and </a:t>
            </a:r>
            <a:br>
              <a:rPr lang="en-US" altLang="zh-TW"/>
            </a:br>
            <a:r>
              <a:rPr lang="en-US" altLang="zh-TW"/>
              <a:t>    Related Terminology (4/9)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Target Concept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function or concept to be learned.</a:t>
            </a:r>
          </a:p>
          <a:p>
            <a:pPr lvl="3">
              <a:lnSpc>
                <a:spcPct val="80000"/>
              </a:lnSpc>
            </a:pPr>
            <a:r>
              <a:rPr lang="en-US" altLang="zh-TW" i="1" dirty="0" smtClean="0"/>
              <a:t>C(</a:t>
            </a:r>
            <a:r>
              <a:rPr lang="en-US" altLang="zh-TW" b="1" dirty="0" smtClean="0"/>
              <a:t>x</a:t>
            </a:r>
            <a:r>
              <a:rPr lang="en-US" altLang="zh-TW" i="1" dirty="0"/>
              <a:t>) = 1</a:t>
            </a:r>
            <a:r>
              <a:rPr lang="en-US" altLang="zh-TW" dirty="0"/>
              <a:t> 	if </a:t>
            </a:r>
            <a:r>
              <a:rPr lang="en-US" altLang="zh-TW" i="1" dirty="0" err="1"/>
              <a:t>EnjoySport</a:t>
            </a:r>
            <a:r>
              <a:rPr lang="en-US" altLang="zh-TW" i="1" dirty="0"/>
              <a:t> = Yes</a:t>
            </a:r>
            <a:endParaRPr lang="en-US" altLang="zh-TW" dirty="0"/>
          </a:p>
          <a:p>
            <a:pPr lvl="3">
              <a:lnSpc>
                <a:spcPct val="80000"/>
              </a:lnSpc>
            </a:pPr>
            <a:r>
              <a:rPr lang="en-US" altLang="zh-TW" i="1" dirty="0" smtClean="0"/>
              <a:t>C(</a:t>
            </a:r>
            <a:r>
              <a:rPr lang="en-US" altLang="zh-TW" b="1" dirty="0" smtClean="0"/>
              <a:t>x</a:t>
            </a:r>
            <a:r>
              <a:rPr lang="en-US" altLang="zh-TW" i="1" dirty="0"/>
              <a:t>) = 0	</a:t>
            </a:r>
            <a:r>
              <a:rPr lang="en-US" altLang="zh-TW" dirty="0"/>
              <a:t>if </a:t>
            </a:r>
            <a:r>
              <a:rPr lang="en-US" altLang="zh-TW" i="1" dirty="0" err="1"/>
              <a:t>EnjoySport</a:t>
            </a:r>
            <a:r>
              <a:rPr lang="en-US" altLang="zh-TW" i="1" dirty="0"/>
              <a:t> = No</a:t>
            </a:r>
          </a:p>
          <a:p>
            <a:pPr lvl="1">
              <a:lnSpc>
                <a:spcPct val="80000"/>
              </a:lnSpc>
            </a:pPr>
            <a:r>
              <a:rPr lang="en-US" altLang="zh-TW" i="1" dirty="0" smtClean="0"/>
              <a:t>C</a:t>
            </a:r>
            <a:r>
              <a:rPr lang="en-US" altLang="zh-TW" dirty="0" smtClean="0"/>
              <a:t> </a:t>
            </a:r>
            <a:r>
              <a:rPr lang="en-US" altLang="zh-TW" dirty="0"/>
              <a:t>is a Boolean-valued function over space of instances</a:t>
            </a:r>
          </a:p>
          <a:p>
            <a:pPr lvl="3">
              <a:lnSpc>
                <a:spcPct val="80000"/>
              </a:lnSpc>
            </a:pPr>
            <a:r>
              <a:rPr lang="en-US" altLang="zh-TW" i="1" dirty="0" smtClean="0"/>
              <a:t>C </a:t>
            </a:r>
            <a:r>
              <a:rPr lang="en-US" altLang="zh-TW" dirty="0"/>
              <a:t>:</a:t>
            </a:r>
            <a:r>
              <a:rPr lang="en-US" altLang="zh-TW" i="1" dirty="0"/>
              <a:t> </a:t>
            </a:r>
            <a:r>
              <a:rPr lang="en-US" altLang="zh-TW" dirty="0" smtClean="0"/>
              <a:t>X </a:t>
            </a:r>
            <a:r>
              <a:rPr lang="en-US" altLang="zh-TW" i="1" dirty="0" smtClean="0"/>
              <a:t> </a:t>
            </a:r>
            <a:r>
              <a:rPr lang="en-US" altLang="zh-TW" b="1" dirty="0" smtClean="0">
                <a:latin typeface="WP MathA" pitchFamily="2" charset="2"/>
                <a:sym typeface="Symbol" pitchFamily="18" charset="2"/>
              </a:rPr>
              <a:t> </a:t>
            </a:r>
            <a:r>
              <a:rPr lang="en-US" altLang="zh-TW" dirty="0" smtClean="0"/>
              <a:t>{</a:t>
            </a:r>
            <a:r>
              <a:rPr lang="en-US" altLang="zh-TW" i="1" dirty="0"/>
              <a:t>0,1</a:t>
            </a:r>
            <a:r>
              <a:rPr lang="en-US" altLang="zh-TW" dirty="0"/>
              <a:t>}</a:t>
            </a:r>
            <a:endParaRPr lang="en-US" altLang="zh-TW" b="1" dirty="0"/>
          </a:p>
          <a:p>
            <a:pPr>
              <a:lnSpc>
                <a:spcPct val="80000"/>
              </a:lnSpc>
            </a:pPr>
            <a:r>
              <a:rPr lang="en-US" altLang="zh-TW" b="1" dirty="0"/>
              <a:t>Training Examples D: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Set of 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907704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4000" y="4730173"/>
            <a:ext cx="5136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</a:t>
            </a:r>
            <a:r>
              <a:rPr lang="en-US" altLang="zh-TW" sz="2400" b="1" dirty="0" smtClean="0"/>
              <a:t>x</a:t>
            </a:r>
            <a:r>
              <a:rPr lang="en-US" altLang="zh-TW" sz="2400" b="1" i="1" baseline="-25000" dirty="0" smtClean="0"/>
              <a:t>1,</a:t>
            </a:r>
            <a:r>
              <a:rPr lang="en-US" altLang="zh-TW" sz="2400" i="1" dirty="0" smtClean="0"/>
              <a:t> C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/>
              <a:t>x</a:t>
            </a:r>
            <a:r>
              <a:rPr lang="en-US" altLang="zh-TW" sz="2400" b="1" i="1" baseline="-25000" dirty="0" smtClean="0"/>
              <a:t>1</a:t>
            </a:r>
            <a:r>
              <a:rPr lang="en-US" altLang="zh-TW" sz="2400" dirty="0" smtClean="0"/>
              <a:t>)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&gt;, &lt;</a:t>
            </a:r>
            <a:r>
              <a:rPr lang="en-US" altLang="zh-TW" sz="2400" b="1" dirty="0" smtClean="0"/>
              <a:t>x</a:t>
            </a:r>
            <a:r>
              <a:rPr lang="en-US" altLang="zh-TW" sz="2400" b="1" i="1" baseline="-25000" dirty="0" smtClean="0"/>
              <a:t>2,</a:t>
            </a:r>
            <a:r>
              <a:rPr lang="en-US" altLang="zh-TW" sz="2400" i="1" dirty="0" smtClean="0"/>
              <a:t> C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/>
              <a:t>x</a:t>
            </a:r>
            <a:r>
              <a:rPr lang="en-US" altLang="zh-TW" sz="2400" b="1" i="1" baseline="-25000" dirty="0" smtClean="0"/>
              <a:t>2</a:t>
            </a:r>
            <a:r>
              <a:rPr lang="en-US" altLang="zh-TW" sz="2400" dirty="0"/>
              <a:t>)</a:t>
            </a:r>
            <a:r>
              <a:rPr lang="en-US" altLang="zh-TW" sz="2400" i="1" dirty="0"/>
              <a:t> </a:t>
            </a:r>
            <a:r>
              <a:rPr lang="en-US" altLang="zh-TW" sz="2400" dirty="0" smtClean="0"/>
              <a:t>&gt;…&lt;</a:t>
            </a:r>
            <a:r>
              <a:rPr lang="en-US" altLang="zh-TW" sz="2400" b="1" dirty="0" err="1" smtClean="0"/>
              <a:t>x</a:t>
            </a:r>
            <a:r>
              <a:rPr lang="en-US" altLang="zh-TW" sz="2400" b="1" i="1" baseline="-25000" dirty="0" err="1" smtClean="0"/>
              <a:t>n</a:t>
            </a:r>
            <a:r>
              <a:rPr lang="en-US" altLang="zh-TW" sz="2400" b="1" i="1" baseline="-25000" dirty="0" smtClean="0"/>
              <a:t>,</a:t>
            </a:r>
            <a:r>
              <a:rPr lang="en-US" altLang="zh-TW" sz="2400" i="1" dirty="0" smtClean="0"/>
              <a:t> C</a:t>
            </a:r>
            <a:r>
              <a:rPr lang="en-US" altLang="zh-TW" sz="2400" dirty="0" smtClean="0"/>
              <a:t>(</a:t>
            </a:r>
            <a:r>
              <a:rPr lang="en-US" altLang="zh-TW" sz="2400" b="1" i="1" dirty="0" err="1" smtClean="0"/>
              <a:t>x</a:t>
            </a:r>
            <a:r>
              <a:rPr lang="en-US" altLang="zh-TW" sz="2400" b="1" i="1" baseline="-25000" dirty="0" err="1" smtClean="0"/>
              <a:t>n</a:t>
            </a:r>
            <a:r>
              <a:rPr lang="en-US" altLang="zh-TW" sz="2400" dirty="0" smtClean="0"/>
              <a:t>)</a:t>
            </a:r>
            <a:r>
              <a:rPr lang="en-US" altLang="zh-TW" sz="2400" i="1" dirty="0" smtClean="0"/>
              <a:t> </a:t>
            </a:r>
            <a:r>
              <a:rPr lang="en-US" altLang="zh-TW" sz="2400" dirty="0"/>
              <a:t>&gt;</a:t>
            </a:r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96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A582-C96F-4D67-878D-48221825C786}" type="slidenum">
              <a:rPr lang="en-US" altLang="zh-TW" smtClean="0"/>
              <a:pPr/>
              <a:t>7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Concept Learning and </a:t>
            </a:r>
            <a:br>
              <a:rPr lang="en-US" altLang="zh-TW"/>
            </a:br>
            <a:r>
              <a:rPr lang="en-US" altLang="zh-TW"/>
              <a:t>    Related Terminology (5/9)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Hypotheses</a:t>
            </a:r>
            <a:r>
              <a:rPr lang="en-US" altLang="zh-TW" sz="2800" b="1" dirty="0"/>
              <a:t> (denoted </a:t>
            </a:r>
            <a:r>
              <a:rPr lang="en-US" altLang="zh-TW" sz="2800" b="1" i="1" dirty="0"/>
              <a:t>H</a:t>
            </a:r>
            <a:r>
              <a:rPr lang="en-US" altLang="zh-TW" sz="2800" b="1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zh-TW" dirty="0">
                <a:solidFill>
                  <a:srgbClr val="FF0000"/>
                </a:solidFill>
              </a:rPr>
              <a:t>Conjunctions of constraints on attributes</a:t>
            </a:r>
            <a:r>
              <a:rPr lang="en-US" altLang="zh-TW" dirty="0"/>
              <a:t>. 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Possible constraints for concept learning: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</a:rPr>
              <a:t>Specific </a:t>
            </a:r>
            <a:r>
              <a:rPr lang="en-US" altLang="zh-TW" sz="2000" dirty="0">
                <a:solidFill>
                  <a:srgbClr val="FF0000"/>
                </a:solidFill>
              </a:rPr>
              <a:t>value                  </a:t>
            </a:r>
            <a:r>
              <a:rPr lang="en-US" altLang="zh-TW" sz="2000" dirty="0"/>
              <a:t>(e.g</a:t>
            </a:r>
            <a:r>
              <a:rPr lang="en-US" altLang="zh-TW" sz="2000" i="1" dirty="0"/>
              <a:t>. sky = Sunny</a:t>
            </a:r>
            <a:r>
              <a:rPr lang="en-US" altLang="zh-TW" sz="2000" dirty="0" smtClean="0"/>
              <a:t>)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</a:rPr>
              <a:t>Don’t care value </a:t>
            </a:r>
            <a:r>
              <a:rPr lang="en-US" altLang="zh-TW" sz="2000" dirty="0"/>
              <a:t>	 (e.g</a:t>
            </a:r>
            <a:r>
              <a:rPr lang="en-US" altLang="zh-TW" sz="2000" i="1" dirty="0"/>
              <a:t>. sky = </a:t>
            </a:r>
            <a:r>
              <a:rPr lang="en-US" altLang="zh-TW" sz="2000" dirty="0"/>
              <a:t>“?”)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</a:rPr>
              <a:t>No value allowed </a:t>
            </a:r>
            <a:r>
              <a:rPr lang="en-US" altLang="zh-TW" sz="2000" dirty="0"/>
              <a:t>	 (e.g</a:t>
            </a:r>
            <a:r>
              <a:rPr lang="en-US" altLang="zh-TW" sz="2000" i="1" dirty="0"/>
              <a:t>. sky =</a:t>
            </a:r>
            <a:r>
              <a:rPr lang="en-US" altLang="zh-TW" sz="2000" dirty="0"/>
              <a:t> “</a:t>
            </a:r>
            <a:r>
              <a:rPr lang="en-US" altLang="zh-TW" sz="2000" dirty="0">
                <a:latin typeface="WP MathA" pitchFamily="2" charset="2"/>
                <a:sym typeface="Symbol" pitchFamily="18" charset="2"/>
              </a:rPr>
              <a:t></a:t>
            </a:r>
            <a:r>
              <a:rPr lang="en-US" altLang="zh-TW" sz="2000" dirty="0" smtClean="0"/>
              <a:t>”)</a:t>
            </a:r>
            <a:endParaRPr lang="en-US" altLang="zh-TW" sz="2000" dirty="0"/>
          </a:p>
          <a:p>
            <a:pPr lvl="1">
              <a:spcAft>
                <a:spcPts val="600"/>
              </a:spcAft>
            </a:pPr>
            <a:r>
              <a:rPr lang="en-US" altLang="zh-TW" sz="2400" dirty="0"/>
              <a:t>If an instance satisfies the constraints, the  hypothesis classifies the instance as a positive example.</a:t>
            </a:r>
          </a:p>
          <a:p>
            <a:pPr lvl="1"/>
            <a:r>
              <a:rPr lang="en-US" altLang="zh-TW" sz="2400" dirty="0"/>
              <a:t>Example </a:t>
            </a:r>
            <a:r>
              <a:rPr lang="en-US" altLang="zh-TW" sz="2400" dirty="0">
                <a:solidFill>
                  <a:srgbClr val="C00000"/>
                </a:solidFill>
              </a:rPr>
              <a:t>: </a:t>
            </a:r>
            <a:r>
              <a:rPr lang="en-US" altLang="zh-TW" sz="2400" i="1" dirty="0">
                <a:solidFill>
                  <a:srgbClr val="C00000"/>
                </a:solidFill>
              </a:rPr>
              <a:t>h</a:t>
            </a:r>
            <a:r>
              <a:rPr lang="en-US" altLang="zh-TW" sz="2400" dirty="0">
                <a:solidFill>
                  <a:srgbClr val="C00000"/>
                </a:solidFill>
              </a:rPr>
              <a:t>  </a:t>
            </a:r>
            <a:r>
              <a:rPr lang="en-US" altLang="zh-TW" sz="2400" dirty="0">
                <a:solidFill>
                  <a:srgbClr val="C00000"/>
                </a:solidFill>
                <a:sym typeface="Symbol" pitchFamily="18" charset="2"/>
              </a:rPr>
              <a:t> </a:t>
            </a:r>
            <a:r>
              <a:rPr lang="en-US" altLang="zh-TW" sz="2400" dirty="0">
                <a:solidFill>
                  <a:srgbClr val="C00000"/>
                </a:solidFill>
              </a:rPr>
              <a:t>&lt;</a:t>
            </a:r>
            <a:r>
              <a:rPr lang="en-US" altLang="zh-TW" sz="2400" i="1" dirty="0">
                <a:solidFill>
                  <a:srgbClr val="C00000"/>
                </a:solidFill>
              </a:rPr>
              <a:t>Sunny</a:t>
            </a:r>
            <a:r>
              <a:rPr lang="en-US" altLang="zh-TW" sz="2400" dirty="0" smtClean="0">
                <a:solidFill>
                  <a:srgbClr val="C00000"/>
                </a:solidFill>
              </a:rPr>
              <a:t>,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Warm</a:t>
            </a:r>
            <a:r>
              <a:rPr lang="en-US" altLang="zh-TW" sz="2400" dirty="0" smtClean="0">
                <a:solidFill>
                  <a:srgbClr val="C00000"/>
                </a:solidFill>
              </a:rPr>
              <a:t>, ?,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Strong</a:t>
            </a:r>
            <a:r>
              <a:rPr lang="en-US" altLang="zh-TW" sz="2400" dirty="0" smtClean="0">
                <a:solidFill>
                  <a:srgbClr val="C00000"/>
                </a:solidFill>
              </a:rPr>
              <a:t>, ?, ?&gt;</a:t>
            </a:r>
            <a:endParaRPr lang="en-US" altLang="zh-TW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2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983F-EB20-4448-8CEB-48CA97D450C5}" type="slidenum">
              <a:rPr lang="en-US" altLang="zh-TW" smtClean="0"/>
              <a:pPr/>
              <a:t>8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Concept Learning and </a:t>
            </a:r>
            <a:br>
              <a:rPr lang="en-US" altLang="zh-TW"/>
            </a:br>
            <a:r>
              <a:rPr lang="en-US" altLang="zh-TW"/>
              <a:t>    Related Terminology (6/9)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01480"/>
          </a:xfrm>
        </p:spPr>
        <p:txBody>
          <a:bodyPr/>
          <a:lstStyle/>
          <a:p>
            <a:r>
              <a:rPr lang="en-US" altLang="zh-TW" dirty="0"/>
              <a:t>Size of hypothesis space: 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Syntactically</a:t>
            </a:r>
            <a:r>
              <a:rPr lang="en-US" altLang="zh-TW" dirty="0">
                <a:solidFill>
                  <a:srgbClr val="FF0000"/>
                </a:solidFill>
              </a:rPr>
              <a:t> distinct number</a:t>
            </a:r>
          </a:p>
          <a:p>
            <a:pPr lvl="2">
              <a:lnSpc>
                <a:spcPct val="130000"/>
              </a:lnSpc>
            </a:pPr>
            <a:r>
              <a:rPr lang="en-US" altLang="zh-TW" sz="2200" i="1" dirty="0" smtClean="0"/>
              <a:t>N</a:t>
            </a:r>
            <a:r>
              <a:rPr lang="en-US" altLang="zh-TW" sz="2200" i="1" baseline="-25000" dirty="0" smtClean="0"/>
              <a:t>H</a:t>
            </a:r>
            <a:r>
              <a:rPr lang="en-US" altLang="zh-TW" sz="2200" i="1" dirty="0" smtClean="0"/>
              <a:t> </a:t>
            </a:r>
            <a:r>
              <a:rPr lang="en-US" altLang="zh-TW" sz="2200" i="1" dirty="0"/>
              <a:t>=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m</a:t>
            </a:r>
            <a:r>
              <a:rPr lang="en-US" altLang="zh-TW" sz="2200" i="1" baseline="-25000" dirty="0" smtClean="0"/>
              <a:t>1</a:t>
            </a:r>
            <a:r>
              <a:rPr lang="en-US" altLang="zh-TW" sz="2200" i="1" dirty="0" smtClean="0"/>
              <a:t>+2</a:t>
            </a:r>
            <a:r>
              <a:rPr lang="en-US" altLang="zh-TW" sz="2200" i="1" dirty="0"/>
              <a:t>) </a:t>
            </a:r>
            <a:r>
              <a:rPr lang="en-US" altLang="zh-TW" sz="2200" dirty="0"/>
              <a:t>*</a:t>
            </a:r>
            <a:r>
              <a:rPr lang="en-US" altLang="zh-TW" sz="2200" i="1" dirty="0"/>
              <a:t>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m</a:t>
            </a:r>
            <a:r>
              <a:rPr lang="en-US" altLang="zh-TW" sz="2200" i="1" baseline="-25000" dirty="0" smtClean="0"/>
              <a:t>2</a:t>
            </a:r>
            <a:r>
              <a:rPr lang="en-US" altLang="zh-TW" sz="2200" i="1" dirty="0" smtClean="0"/>
              <a:t>+2</a:t>
            </a:r>
            <a:r>
              <a:rPr lang="en-US" altLang="zh-TW" sz="2200" i="1" dirty="0"/>
              <a:t>) </a:t>
            </a:r>
            <a:r>
              <a:rPr lang="en-US" altLang="zh-TW" sz="2200" dirty="0"/>
              <a:t>*  ... *</a:t>
            </a:r>
            <a:r>
              <a:rPr lang="en-US" altLang="zh-TW" sz="2200" i="1" dirty="0"/>
              <a:t>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m</a:t>
            </a:r>
            <a:r>
              <a:rPr lang="en-US" altLang="zh-TW" sz="2200" i="1" baseline="-25000" dirty="0" smtClean="0"/>
              <a:t>M-1</a:t>
            </a:r>
            <a:r>
              <a:rPr lang="en-US" altLang="zh-TW" sz="2200" i="1" dirty="0" smtClean="0"/>
              <a:t>+2</a:t>
            </a:r>
            <a:r>
              <a:rPr lang="en-US" altLang="zh-TW" sz="2200" i="1" dirty="0"/>
              <a:t>)</a:t>
            </a:r>
            <a:r>
              <a:rPr lang="en-US" altLang="zh-TW" sz="2200" dirty="0"/>
              <a:t> *</a:t>
            </a:r>
            <a:r>
              <a:rPr lang="en-US" altLang="zh-TW" sz="2200" i="1" dirty="0"/>
              <a:t> </a:t>
            </a:r>
            <a:r>
              <a:rPr lang="en-US" altLang="zh-TW" sz="2200" i="1" dirty="0" smtClean="0"/>
              <a:t>(m</a:t>
            </a:r>
            <a:r>
              <a:rPr lang="en-US" altLang="zh-TW" sz="2200" i="1" baseline="-25000" dirty="0" smtClean="0"/>
              <a:t>M</a:t>
            </a:r>
            <a:r>
              <a:rPr lang="en-US" altLang="zh-TW" sz="2200" dirty="0" smtClean="0"/>
              <a:t>+2</a:t>
            </a:r>
            <a:r>
              <a:rPr lang="en-US" altLang="zh-TW" sz="2200" dirty="0"/>
              <a:t>)</a:t>
            </a:r>
          </a:p>
          <a:p>
            <a:pPr lvl="3">
              <a:lnSpc>
                <a:spcPct val="130000"/>
              </a:lnSpc>
            </a:pPr>
            <a:r>
              <a:rPr lang="en-US" altLang="zh-TW" sz="2000" dirty="0"/>
              <a:t>(two more “values” have been added, “?” and “</a:t>
            </a:r>
            <a:r>
              <a:rPr lang="en-US" altLang="zh-TW" sz="2000" dirty="0">
                <a:latin typeface="WP MathA" pitchFamily="2" charset="2"/>
                <a:sym typeface="Symbol" pitchFamily="18" charset="2"/>
              </a:rPr>
              <a:t></a:t>
            </a:r>
            <a:r>
              <a:rPr lang="en-US" altLang="zh-TW" sz="2000" dirty="0"/>
              <a:t>”)</a:t>
            </a:r>
          </a:p>
          <a:p>
            <a:pPr lvl="1">
              <a:lnSpc>
                <a:spcPct val="130000"/>
              </a:lnSpc>
            </a:pPr>
            <a:r>
              <a:rPr lang="en-US" altLang="zh-TW" i="1" dirty="0">
                <a:solidFill>
                  <a:srgbClr val="FF0000"/>
                </a:solidFill>
              </a:rPr>
              <a:t>Semantically</a:t>
            </a:r>
            <a:r>
              <a:rPr lang="en-US" altLang="zh-TW" dirty="0">
                <a:solidFill>
                  <a:srgbClr val="FF0000"/>
                </a:solidFill>
              </a:rPr>
              <a:t> distinct number</a:t>
            </a:r>
          </a:p>
          <a:p>
            <a:pPr lvl="2">
              <a:lnSpc>
                <a:spcPct val="130000"/>
              </a:lnSpc>
            </a:pPr>
            <a:r>
              <a:rPr lang="en-US" altLang="zh-TW" sz="2200" i="1" dirty="0" smtClean="0"/>
              <a:t>N</a:t>
            </a:r>
            <a:r>
              <a:rPr lang="en-US" altLang="zh-TW" sz="2200" i="1" baseline="-25000" dirty="0" smtClean="0"/>
              <a:t>H</a:t>
            </a:r>
            <a:r>
              <a:rPr lang="en-US" altLang="zh-TW" sz="2200" i="1" dirty="0" smtClean="0"/>
              <a:t> </a:t>
            </a:r>
            <a:r>
              <a:rPr lang="en-US" altLang="zh-TW" sz="2200" i="1" dirty="0"/>
              <a:t>=</a:t>
            </a:r>
            <a:r>
              <a:rPr lang="en-US" altLang="zh-TW" sz="2200" dirty="0"/>
              <a:t> </a:t>
            </a:r>
            <a:r>
              <a:rPr lang="en-US" altLang="zh-TW" sz="2200" i="1" dirty="0"/>
              <a:t>1 </a:t>
            </a:r>
            <a:r>
              <a:rPr lang="en-US" altLang="zh-TW" sz="2200" dirty="0"/>
              <a:t>+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m</a:t>
            </a:r>
            <a:r>
              <a:rPr lang="en-US" altLang="zh-TW" sz="2200" i="1" baseline="-25000" dirty="0" smtClean="0"/>
              <a:t>1</a:t>
            </a:r>
            <a:r>
              <a:rPr lang="en-US" altLang="zh-TW" sz="2200" i="1" dirty="0" smtClean="0"/>
              <a:t>+1</a:t>
            </a:r>
            <a:r>
              <a:rPr lang="en-US" altLang="zh-TW" sz="2200" i="1" dirty="0"/>
              <a:t>) </a:t>
            </a:r>
            <a:r>
              <a:rPr lang="en-US" altLang="zh-TW" sz="2200" dirty="0"/>
              <a:t>*</a:t>
            </a:r>
            <a:r>
              <a:rPr lang="en-US" altLang="zh-TW" sz="2200" i="1" dirty="0"/>
              <a:t>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m</a:t>
            </a:r>
            <a:r>
              <a:rPr lang="en-US" altLang="zh-TW" sz="2200" i="1" baseline="-25000" dirty="0" smtClean="0"/>
              <a:t>2</a:t>
            </a:r>
            <a:r>
              <a:rPr lang="en-US" altLang="zh-TW" sz="2200" i="1" dirty="0" smtClean="0"/>
              <a:t>+1</a:t>
            </a:r>
            <a:r>
              <a:rPr lang="en-US" altLang="zh-TW" sz="2200" i="1" dirty="0"/>
              <a:t>)</a:t>
            </a:r>
            <a:r>
              <a:rPr lang="en-US" altLang="zh-TW" sz="2200" dirty="0"/>
              <a:t> * ... *</a:t>
            </a:r>
            <a:r>
              <a:rPr lang="en-US" altLang="zh-TW" sz="2200" i="1" dirty="0"/>
              <a:t> 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m</a:t>
            </a:r>
            <a:r>
              <a:rPr lang="en-US" altLang="zh-TW" sz="2200" i="1" baseline="-25000" dirty="0" smtClean="0"/>
              <a:t>M-1</a:t>
            </a:r>
            <a:r>
              <a:rPr lang="en-US" altLang="zh-TW" sz="2200" i="1" dirty="0" smtClean="0"/>
              <a:t>+1</a:t>
            </a:r>
            <a:r>
              <a:rPr lang="en-US" altLang="zh-TW" sz="2200" i="1" dirty="0"/>
              <a:t>)</a:t>
            </a:r>
            <a:r>
              <a:rPr lang="en-US" altLang="zh-TW" sz="2200" dirty="0"/>
              <a:t> *</a:t>
            </a:r>
            <a:r>
              <a:rPr lang="en-US" altLang="zh-TW" sz="2200" i="1" dirty="0"/>
              <a:t> </a:t>
            </a:r>
            <a:r>
              <a:rPr lang="en-US" altLang="zh-TW" sz="2200" i="1" dirty="0" smtClean="0"/>
              <a:t>(m</a:t>
            </a:r>
            <a:r>
              <a:rPr lang="en-US" altLang="zh-TW" sz="2200" i="1" baseline="-25000" dirty="0" smtClean="0"/>
              <a:t>M</a:t>
            </a:r>
            <a:r>
              <a:rPr lang="en-US" altLang="zh-TW" sz="2200" dirty="0" smtClean="0"/>
              <a:t>+1</a:t>
            </a:r>
            <a:r>
              <a:rPr lang="en-US" altLang="zh-TW" sz="2200" dirty="0"/>
              <a:t>)</a:t>
            </a:r>
          </a:p>
          <a:p>
            <a:pPr lvl="3">
              <a:lnSpc>
                <a:spcPct val="130000"/>
              </a:lnSpc>
            </a:pPr>
            <a:r>
              <a:rPr lang="en-US" altLang="zh-TW" sz="2000" dirty="0"/>
              <a:t>Because every hypothesis containing one or more “</a:t>
            </a:r>
            <a:r>
              <a:rPr lang="en-US" altLang="zh-TW" sz="2000" dirty="0">
                <a:latin typeface="WP MathA" pitchFamily="2" charset="2"/>
                <a:sym typeface="Symbol" pitchFamily="18" charset="2"/>
              </a:rPr>
              <a:t></a:t>
            </a:r>
            <a:r>
              <a:rPr lang="en-US" altLang="zh-TW" sz="2000" dirty="0"/>
              <a:t>” symbols represents the empty set of instances; that is, it classifies every instance as negative.</a:t>
            </a:r>
          </a:p>
        </p:txBody>
      </p:sp>
    </p:spTree>
    <p:extLst>
      <p:ext uri="{BB962C8B-B14F-4D97-AF65-F5344CB8AC3E}">
        <p14:creationId xmlns:p14="http://schemas.microsoft.com/office/powerpoint/2010/main" val="36705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Machine Learning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Concept Learning &amp; General-to-Specific Ordering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F703-3184-4DE4-BA75-8C7B9CE8C4F4}" type="slidenum">
              <a:rPr lang="en-US" altLang="zh-TW" smtClean="0"/>
              <a:pPr/>
              <a:t>9</a:t>
            </a:fld>
            <a:r>
              <a:rPr lang="en-US" altLang="zh-TW" dirty="0" smtClean="0"/>
              <a:t>/40</a:t>
            </a:r>
            <a:endParaRPr lang="en-US" altLang="zh-TW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Concept Learning and </a:t>
            </a:r>
            <a:br>
              <a:rPr lang="en-US" altLang="zh-TW"/>
            </a:br>
            <a:r>
              <a:rPr lang="en-US" altLang="zh-TW"/>
              <a:t>    Related Terminology (7/9)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Example from book: </a:t>
            </a:r>
            <a:r>
              <a:rPr lang="en-US" altLang="zh-TW" sz="2800" i="1" dirty="0" err="1"/>
              <a:t>EnjoySport</a:t>
            </a:r>
            <a:endParaRPr lang="en-US" altLang="zh-TW" sz="2800" i="1" dirty="0"/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TW" sz="2400" dirty="0"/>
              <a:t>	</a:t>
            </a:r>
            <a:r>
              <a:rPr lang="en-US" altLang="zh-TW" sz="2400" i="1" dirty="0" smtClean="0"/>
              <a:t>C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 </a:t>
            </a:r>
            <a:r>
              <a:rPr lang="en-US" altLang="zh-TW" sz="2400" i="1" dirty="0" err="1"/>
              <a:t>EnjoySport</a:t>
            </a:r>
            <a:r>
              <a:rPr lang="en-US" altLang="zh-TW" sz="2400" i="1" dirty="0"/>
              <a:t> </a:t>
            </a:r>
            <a:r>
              <a:rPr lang="en-US" altLang="zh-TW" sz="2400" dirty="0"/>
              <a:t>: X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latin typeface="WP MathA" pitchFamily="2" charset="2"/>
                <a:sym typeface="Symbol" pitchFamily="18" charset="2"/>
              </a:rPr>
              <a:t> </a:t>
            </a:r>
            <a:r>
              <a:rPr lang="en-US" altLang="zh-TW" sz="2400" dirty="0" smtClean="0"/>
              <a:t>{</a:t>
            </a:r>
            <a:r>
              <a:rPr lang="en-US" altLang="zh-TW" sz="2400" dirty="0"/>
              <a:t>0,1} is target concept.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TW" sz="2400" dirty="0"/>
              <a:t>	Six attributes:</a:t>
            </a:r>
          </a:p>
          <a:p>
            <a:pPr lvl="2">
              <a:lnSpc>
                <a:spcPct val="90000"/>
              </a:lnSpc>
              <a:spcBef>
                <a:spcPct val="15000"/>
              </a:spcBef>
            </a:pPr>
            <a:r>
              <a:rPr lang="en-US" altLang="zh-TW" sz="2000" dirty="0"/>
              <a:t>Sky		- {Sunny, Cloudy, Rainy}	3</a:t>
            </a:r>
          </a:p>
          <a:p>
            <a:pPr lvl="2">
              <a:lnSpc>
                <a:spcPct val="90000"/>
              </a:lnSpc>
              <a:spcBef>
                <a:spcPct val="15000"/>
              </a:spcBef>
            </a:pPr>
            <a:r>
              <a:rPr lang="en-US" altLang="zh-TW" sz="2000" dirty="0" err="1"/>
              <a:t>AirTemp</a:t>
            </a:r>
            <a:r>
              <a:rPr lang="en-US" altLang="zh-TW" sz="2000" dirty="0"/>
              <a:t>	- {Warm, Cold}		2</a:t>
            </a:r>
          </a:p>
          <a:p>
            <a:pPr lvl="2">
              <a:lnSpc>
                <a:spcPct val="90000"/>
              </a:lnSpc>
              <a:spcBef>
                <a:spcPct val="15000"/>
              </a:spcBef>
            </a:pPr>
            <a:r>
              <a:rPr lang="en-US" altLang="zh-TW" sz="2000" dirty="0"/>
              <a:t>Humidity	- {Normal, High}		2</a:t>
            </a:r>
          </a:p>
          <a:p>
            <a:pPr lvl="2">
              <a:lnSpc>
                <a:spcPct val="90000"/>
              </a:lnSpc>
              <a:spcBef>
                <a:spcPct val="15000"/>
              </a:spcBef>
            </a:pPr>
            <a:r>
              <a:rPr lang="en-US" altLang="zh-TW" sz="2000" dirty="0"/>
              <a:t>Wind		- {Strong, Light}		2</a:t>
            </a:r>
          </a:p>
          <a:p>
            <a:pPr lvl="2">
              <a:lnSpc>
                <a:spcPct val="90000"/>
              </a:lnSpc>
              <a:spcBef>
                <a:spcPct val="15000"/>
              </a:spcBef>
            </a:pPr>
            <a:r>
              <a:rPr lang="en-US" altLang="zh-TW" sz="2000" dirty="0"/>
              <a:t>Water	              - {Warm, Cold}		2</a:t>
            </a:r>
          </a:p>
          <a:p>
            <a:pPr lvl="2">
              <a:lnSpc>
                <a:spcPct val="90000"/>
              </a:lnSpc>
              <a:spcBef>
                <a:spcPct val="15000"/>
              </a:spcBef>
            </a:pPr>
            <a:r>
              <a:rPr lang="en-US" altLang="zh-TW" sz="2000" dirty="0"/>
              <a:t>Forecast	- {Same, Change}	2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Size of instance space </a:t>
            </a:r>
            <a:r>
              <a:rPr lang="en-US" altLang="zh-TW" sz="2400" dirty="0"/>
              <a:t>= 3*2*2*2*2*2 = 96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Size of hypothesis space </a:t>
            </a:r>
            <a:r>
              <a:rPr lang="en-US" altLang="zh-TW" sz="2400" dirty="0"/>
              <a:t>=</a:t>
            </a:r>
            <a:r>
              <a:rPr lang="en-US" altLang="zh-TW" sz="2400" dirty="0" smtClean="0"/>
              <a:t>1 + (</a:t>
            </a:r>
            <a:r>
              <a:rPr lang="en-US" altLang="zh-TW" sz="2400" dirty="0"/>
              <a:t>4*3*3*3*3*3</a:t>
            </a:r>
            <a:r>
              <a:rPr lang="en-US" altLang="zh-TW" sz="2400" dirty="0" smtClean="0"/>
              <a:t>) = </a:t>
            </a:r>
            <a:r>
              <a:rPr lang="en-US" altLang="zh-TW" sz="2400" dirty="0"/>
              <a:t>973</a:t>
            </a:r>
          </a:p>
          <a:p>
            <a:pPr lvl="2">
              <a:lnSpc>
                <a:spcPct val="90000"/>
              </a:lnSpc>
              <a:spcBef>
                <a:spcPct val="15000"/>
              </a:spcBef>
            </a:pPr>
            <a:r>
              <a:rPr lang="en-US" altLang="zh-TW" sz="2000" i="1" dirty="0">
                <a:solidFill>
                  <a:srgbClr val="FF0000"/>
                </a:solidFill>
              </a:rPr>
              <a:t>Semantically</a:t>
            </a:r>
            <a:r>
              <a:rPr lang="en-US" altLang="zh-TW" sz="2000" dirty="0">
                <a:solidFill>
                  <a:srgbClr val="FF0000"/>
                </a:solidFill>
              </a:rPr>
              <a:t> distinct number</a:t>
            </a:r>
          </a:p>
        </p:txBody>
      </p:sp>
    </p:spTree>
    <p:extLst>
      <p:ext uri="{BB962C8B-B14F-4D97-AF65-F5344CB8AC3E}">
        <p14:creationId xmlns:p14="http://schemas.microsoft.com/office/powerpoint/2010/main" val="24369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ientificComputing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ScientificComputingLab</Template>
  <TotalTime>1740</TotalTime>
  <Words>2480</Words>
  <Application>Microsoft Office PowerPoint</Application>
  <PresentationFormat>如螢幕大小 (4:3)</PresentationFormat>
  <Paragraphs>501</Paragraphs>
  <Slides>40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WP MathA</vt:lpstr>
      <vt:lpstr>新細明體</vt:lpstr>
      <vt:lpstr>標楷體</vt:lpstr>
      <vt:lpstr>Arial</vt:lpstr>
      <vt:lpstr>Courier New</vt:lpstr>
      <vt:lpstr>Symbol</vt:lpstr>
      <vt:lpstr>Times New Roman</vt:lpstr>
      <vt:lpstr>Wingdings</vt:lpstr>
      <vt:lpstr>ScientificComputingLab</vt:lpstr>
      <vt:lpstr>文件</vt:lpstr>
      <vt:lpstr>Concept Learning  and the General-to-Specific Ordering</vt:lpstr>
      <vt:lpstr>Outline</vt:lpstr>
      <vt:lpstr>Concept Learning and      Related Terminology (1/9)</vt:lpstr>
      <vt:lpstr>Concept Learning and      Related Terminology (2/9)</vt:lpstr>
      <vt:lpstr>Concept Learning and      Related Terminology (3/9)</vt:lpstr>
      <vt:lpstr>Concept Learning and      Related Terminology (4/9)</vt:lpstr>
      <vt:lpstr>Concept Learning and      Related Terminology (5/9)</vt:lpstr>
      <vt:lpstr>Concept Learning and      Related Terminology (6/9)</vt:lpstr>
      <vt:lpstr>Concept Learning and      Related Terminology (7/9)</vt:lpstr>
      <vt:lpstr>Concept Learning and      Related Terminology (8/9)</vt:lpstr>
      <vt:lpstr>Concept Learning and      Related Terminology (9/9)</vt:lpstr>
      <vt:lpstr>General-to-Specific Ordering  over Hypotheses</vt:lpstr>
      <vt:lpstr>Partial Ordering More-General-Than</vt:lpstr>
      <vt:lpstr>Find-S Algorithm (1/2)</vt:lpstr>
      <vt:lpstr>Find-S Algorithm (2/2)</vt:lpstr>
      <vt:lpstr>Hypothesis Space Search by Find-S</vt:lpstr>
      <vt:lpstr>Shortcomings of Find-S Algorithm </vt:lpstr>
      <vt:lpstr>Version Space</vt:lpstr>
      <vt:lpstr>The List-Then-Elimination Algorithm (1/2)</vt:lpstr>
      <vt:lpstr>The List-Then-Elimination Algorithm (2/2)</vt:lpstr>
      <vt:lpstr>Candidate-Elimination Algorithm (1/4)</vt:lpstr>
      <vt:lpstr>Candidate-Elimination Algorithm (2/4)</vt:lpstr>
      <vt:lpstr>Candidate-Elimination Algorithm (3/4)</vt:lpstr>
      <vt:lpstr>Candidate-Elimination Algorithm (4/4)</vt:lpstr>
      <vt:lpstr>An Illustrating Example (1/4)</vt:lpstr>
      <vt:lpstr>An Illustrating Example (2/4)</vt:lpstr>
      <vt:lpstr>An Illustrating Example (3/4)</vt:lpstr>
      <vt:lpstr>An Illustrating Example (4/4)</vt:lpstr>
      <vt:lpstr>Example Trace</vt:lpstr>
      <vt:lpstr>What Next Training Example?</vt:lpstr>
      <vt:lpstr>Inductive Bias</vt:lpstr>
      <vt:lpstr>An Unbiased Learner (1/2)</vt:lpstr>
      <vt:lpstr>An Unbiased Learner (2/2)</vt:lpstr>
      <vt:lpstr>Futility of Bias-Free Learning</vt:lpstr>
      <vt:lpstr>Some Notes on Inductive Bias</vt:lpstr>
      <vt:lpstr>Three Learners with  Different Biases (1/2)</vt:lpstr>
      <vt:lpstr>Three Learners with  Different Biases (2/2)</vt:lpstr>
      <vt:lpstr>Summary (1/3)</vt:lpstr>
      <vt:lpstr>Summary (2/3)</vt:lpstr>
      <vt:lpstr>Summary (3/3)</vt:lpstr>
    </vt:vector>
  </TitlesOfParts>
  <Company>Fu Jen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Grace Hwang</dc:creator>
  <cp:lastModifiedBy>HWANG</cp:lastModifiedBy>
  <cp:revision>250</cp:revision>
  <dcterms:created xsi:type="dcterms:W3CDTF">2003-03-03T14:29:41Z</dcterms:created>
  <dcterms:modified xsi:type="dcterms:W3CDTF">2019-02-26T15:10:28Z</dcterms:modified>
</cp:coreProperties>
</file>